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43"/>
  </p:notesMasterIdLst>
  <p:sldIdLst>
    <p:sldId id="256" r:id="rId3"/>
    <p:sldId id="258" r:id="rId4"/>
    <p:sldId id="259" r:id="rId5"/>
    <p:sldId id="260" r:id="rId6"/>
    <p:sldId id="261" r:id="rId7"/>
    <p:sldId id="262" r:id="rId8"/>
    <p:sldId id="263" r:id="rId9"/>
    <p:sldId id="264" r:id="rId10"/>
    <p:sldId id="257" r:id="rId11"/>
    <p:sldId id="265" r:id="rId12"/>
    <p:sldId id="267"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Lst>
  <p:sldSz cx="12192000" cy="6858000"/>
  <p:notesSz cx="6858000" cy="9144000"/>
  <p:embeddedFontLst>
    <p:embeddedFont>
      <p:font typeface="微软雅黑" panose="020B0503020204020204" pitchFamily="34" charset="-122"/>
      <p:regular r:id="rId44"/>
      <p:bold r:id="rId45"/>
    </p:embeddedFont>
    <p:embeddedFont>
      <p:font typeface="#9Slide07 Pangolin" panose="020B0604020202020204" charset="0"/>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9Slide03 Ample" panose="020B0604020202020204" charset="0"/>
      <p:regular r:id="rId53"/>
    </p:embeddedFont>
    <p:embeddedFont>
      <p:font typeface="#9Slide03 AllRoundGothic" panose="020B0604020202020204" charset="0"/>
      <p:regular r:id="rId54"/>
    </p:embeddedFont>
    <p:embeddedFont>
      <p:font typeface="Coiny" panose="020B0604020202020204" charset="0"/>
      <p:regular r:id="rId55"/>
    </p:embeddedFont>
    <p:embeddedFont>
      <p:font typeface="#9Slide07 Pr Fetridge" panose="020B0604020202020204" charset="0"/>
      <p:regular r:id="rId56"/>
    </p:embeddedFont>
    <p:embeddedFont>
      <p:font typeface="#9Slide06 SVNJonitha Script"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66FF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17" autoAdjust="0"/>
    <p:restoredTop sz="94660"/>
  </p:normalViewPr>
  <p:slideViewPr>
    <p:cSldViewPr snapToGrid="0">
      <p:cViewPr varScale="1">
        <p:scale>
          <a:sx n="82" d="100"/>
          <a:sy n="82" d="100"/>
        </p:scale>
        <p:origin x="-108" y="-3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617084-C4AD-48D6-989D-687DA52CAD8F}"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FD299-0762-40C6-B7AE-6E5DCE71A958}" type="slidenum">
              <a:rPr lang="en-US" smtClean="0"/>
              <a:t>‹#›</a:t>
            </a:fld>
            <a:endParaRPr lang="en-US"/>
          </a:p>
        </p:txBody>
      </p:sp>
    </p:spTree>
    <p:extLst>
      <p:ext uri="{BB962C8B-B14F-4D97-AF65-F5344CB8AC3E}">
        <p14:creationId xmlns:p14="http://schemas.microsoft.com/office/powerpoint/2010/main" val="496050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A5F26EA-307B-425A-AABE-F6629E61581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t>9</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FAB0018-3576-4BD9-821B-0A1032621C83}"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41086-A958-4F3E-AEC3-8B214CF9BA5F}"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B0018-3576-4BD9-821B-0A1032621C83}"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41086-A958-4F3E-AEC3-8B214CF9BA5F}"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B0018-3576-4BD9-821B-0A1032621C83}"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41086-A958-4F3E-AEC3-8B214CF9BA5F}"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2025/3/26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2025/3/26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2025/3/26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AB0018-3576-4BD9-821B-0A1032621C83}"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41086-A958-4F3E-AEC3-8B214CF9BA5F}"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AB0018-3576-4BD9-821B-0A1032621C83}"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41086-A958-4F3E-AEC3-8B214CF9BA5F}"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AB0018-3576-4BD9-821B-0A1032621C83}"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41086-A958-4F3E-AEC3-8B214CF9BA5F}"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AB0018-3576-4BD9-821B-0A1032621C83}"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441086-A958-4F3E-AEC3-8B214CF9BA5F}"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AB0018-3576-4BD9-821B-0A1032621C83}"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441086-A958-4F3E-AEC3-8B214CF9BA5F}"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B0018-3576-4BD9-821B-0A1032621C83}"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441086-A958-4F3E-AEC3-8B214CF9BA5F}"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AB0018-3576-4BD9-821B-0A1032621C83}"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41086-A958-4F3E-AEC3-8B214CF9BA5F}"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AB0018-3576-4BD9-821B-0A1032621C83}"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41086-A958-4F3E-AEC3-8B214CF9BA5F}" type="slidenum">
              <a:rPr lang="en-US" smtClean="0"/>
              <a:t>‹#›</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B0018-3576-4BD9-821B-0A1032621C83}" type="datetimeFigureOut">
              <a:rPr lang="en-US" smtClean="0"/>
              <a:t>3/26/2025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41086-A958-4F3E-AEC3-8B214CF9BA5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9CE5B826-6809-49B3-9B4B-177D412235B0}" type="datetimeFigureOut">
              <a:rPr lang="zh-CN" altLang="en-US" smtClean="0"/>
              <a:t>2025/3/26</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601AD0B5-09AD-499F-88BC-01FCE55CDA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5.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sv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5" name="Picture 4" descr="A frame with cartoon kid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TextBox 5"/>
          <p:cNvSpPr txBox="1"/>
          <p:nvPr/>
        </p:nvSpPr>
        <p:spPr>
          <a:xfrm>
            <a:off x="2551634" y="2383463"/>
            <a:ext cx="7423827" cy="1938992"/>
          </a:xfrm>
          <a:prstGeom prst="rect">
            <a:avLst/>
          </a:prstGeom>
          <a:noFill/>
        </p:spPr>
        <p:txBody>
          <a:bodyPr wrap="none" rtlCol="0">
            <a:spAutoFit/>
          </a:bodyPr>
          <a:lstStyle/>
          <a:p>
            <a:pPr algn="ctr"/>
            <a:r>
              <a:rPr lang="en-US" sz="4000" dirty="0" err="1" smtClean="0">
                <a:solidFill>
                  <a:schemeClr val="accent6">
                    <a:lumMod val="50000"/>
                  </a:schemeClr>
                </a:solidFill>
                <a:latin typeface="#9Slide03 AllRoundGothic" panose="020B0703020202020104" pitchFamily="34" charset="0"/>
              </a:rPr>
              <a:t>Chào</a:t>
            </a:r>
            <a:r>
              <a:rPr lang="en-US" sz="4000" dirty="0" smtClean="0">
                <a:solidFill>
                  <a:schemeClr val="accent6">
                    <a:lumMod val="50000"/>
                  </a:schemeClr>
                </a:solidFill>
                <a:latin typeface="#9Slide03 AllRoundGothic" panose="020B0703020202020104" pitchFamily="34" charset="0"/>
              </a:rPr>
              <a:t> </a:t>
            </a:r>
            <a:r>
              <a:rPr lang="en-US" sz="4000" dirty="0" err="1" smtClean="0">
                <a:solidFill>
                  <a:schemeClr val="accent6">
                    <a:lumMod val="50000"/>
                  </a:schemeClr>
                </a:solidFill>
                <a:latin typeface="#9Slide03 AllRoundGothic" panose="020B0703020202020104" pitchFamily="34" charset="0"/>
              </a:rPr>
              <a:t>mừng</a:t>
            </a:r>
            <a:r>
              <a:rPr lang="en-US" sz="4000" dirty="0" smtClean="0">
                <a:solidFill>
                  <a:schemeClr val="accent6">
                    <a:lumMod val="50000"/>
                  </a:schemeClr>
                </a:solidFill>
                <a:latin typeface="#9Slide03 AllRoundGothic" panose="020B0703020202020104" pitchFamily="34" charset="0"/>
              </a:rPr>
              <a:t> </a:t>
            </a:r>
            <a:r>
              <a:rPr lang="en-US" sz="4000" dirty="0" err="1" smtClean="0">
                <a:solidFill>
                  <a:schemeClr val="accent6">
                    <a:lumMod val="50000"/>
                  </a:schemeClr>
                </a:solidFill>
                <a:latin typeface="#9Slide03 AllRoundGothic" panose="020B0703020202020104" pitchFamily="34" charset="0"/>
              </a:rPr>
              <a:t>quý</a:t>
            </a:r>
            <a:r>
              <a:rPr lang="en-US" sz="4000" dirty="0" smtClean="0">
                <a:solidFill>
                  <a:schemeClr val="accent6">
                    <a:lumMod val="50000"/>
                  </a:schemeClr>
                </a:solidFill>
                <a:latin typeface="#9Slide03 AllRoundGothic" panose="020B0703020202020104" pitchFamily="34" charset="0"/>
              </a:rPr>
              <a:t> </a:t>
            </a:r>
            <a:r>
              <a:rPr lang="en-US" sz="4000" dirty="0" err="1" smtClean="0">
                <a:solidFill>
                  <a:schemeClr val="accent6">
                    <a:lumMod val="50000"/>
                  </a:schemeClr>
                </a:solidFill>
                <a:latin typeface="#9Slide03 AllRoundGothic" panose="020B0703020202020104" pitchFamily="34" charset="0"/>
              </a:rPr>
              <a:t>thầy</a:t>
            </a:r>
            <a:r>
              <a:rPr lang="en-US" sz="4000" dirty="0" smtClean="0">
                <a:solidFill>
                  <a:schemeClr val="accent6">
                    <a:lumMod val="50000"/>
                  </a:schemeClr>
                </a:solidFill>
                <a:latin typeface="#9Slide03 AllRoundGothic" panose="020B0703020202020104" pitchFamily="34" charset="0"/>
              </a:rPr>
              <a:t> </a:t>
            </a:r>
            <a:r>
              <a:rPr lang="en-US" sz="4000" dirty="0" err="1" smtClean="0">
                <a:solidFill>
                  <a:schemeClr val="accent6">
                    <a:lumMod val="50000"/>
                  </a:schemeClr>
                </a:solidFill>
                <a:latin typeface="#9Slide03 AllRoundGothic" panose="020B0703020202020104" pitchFamily="34" charset="0"/>
              </a:rPr>
              <a:t>cô</a:t>
            </a:r>
            <a:r>
              <a:rPr lang="en-US" sz="4000" dirty="0" smtClean="0">
                <a:solidFill>
                  <a:schemeClr val="accent6">
                    <a:lumMod val="50000"/>
                  </a:schemeClr>
                </a:solidFill>
                <a:latin typeface="#9Slide03 AllRoundGothic" panose="020B0703020202020104" pitchFamily="34" charset="0"/>
              </a:rPr>
              <a:t> </a:t>
            </a:r>
            <a:r>
              <a:rPr lang="en-US" sz="4000" dirty="0" err="1" smtClean="0">
                <a:solidFill>
                  <a:schemeClr val="accent6">
                    <a:lumMod val="50000"/>
                  </a:schemeClr>
                </a:solidFill>
                <a:latin typeface="#9Slide03 AllRoundGothic" panose="020B0703020202020104" pitchFamily="34" charset="0"/>
              </a:rPr>
              <a:t>giáo</a:t>
            </a:r>
            <a:r>
              <a:rPr lang="en-US" sz="4000" dirty="0" smtClean="0">
                <a:solidFill>
                  <a:schemeClr val="accent6">
                    <a:lumMod val="50000"/>
                  </a:schemeClr>
                </a:solidFill>
                <a:latin typeface="#9Slide03 AllRoundGothic" panose="020B0703020202020104" pitchFamily="34" charset="0"/>
              </a:rPr>
              <a:t> </a:t>
            </a:r>
          </a:p>
          <a:p>
            <a:pPr algn="ctr"/>
            <a:r>
              <a:rPr lang="en-US" sz="4000" dirty="0" err="1" smtClean="0">
                <a:solidFill>
                  <a:schemeClr val="accent6">
                    <a:lumMod val="50000"/>
                  </a:schemeClr>
                </a:solidFill>
                <a:latin typeface="#9Slide03 AllRoundGothic" panose="020B0703020202020104" pitchFamily="34" charset="0"/>
              </a:rPr>
              <a:t>Về</a:t>
            </a:r>
            <a:r>
              <a:rPr lang="en-US" sz="4000" dirty="0" smtClean="0">
                <a:solidFill>
                  <a:schemeClr val="accent6">
                    <a:lumMod val="50000"/>
                  </a:schemeClr>
                </a:solidFill>
                <a:latin typeface="#9Slide03 AllRoundGothic" panose="020B0703020202020104" pitchFamily="34" charset="0"/>
              </a:rPr>
              <a:t> </a:t>
            </a:r>
            <a:r>
              <a:rPr lang="en-US" sz="4000" dirty="0" err="1" smtClean="0">
                <a:solidFill>
                  <a:schemeClr val="accent6">
                    <a:lumMod val="50000"/>
                  </a:schemeClr>
                </a:solidFill>
                <a:latin typeface="#9Slide03 AllRoundGothic" panose="020B0703020202020104" pitchFamily="34" charset="0"/>
              </a:rPr>
              <a:t>dự</a:t>
            </a:r>
            <a:r>
              <a:rPr lang="en-US" sz="4000" dirty="0" smtClean="0">
                <a:solidFill>
                  <a:schemeClr val="accent6">
                    <a:lumMod val="50000"/>
                  </a:schemeClr>
                </a:solidFill>
                <a:latin typeface="#9Slide03 AllRoundGothic" panose="020B0703020202020104" pitchFamily="34" charset="0"/>
              </a:rPr>
              <a:t> </a:t>
            </a:r>
            <a:r>
              <a:rPr lang="en-US" sz="4000" dirty="0" err="1" smtClean="0">
                <a:solidFill>
                  <a:schemeClr val="accent6">
                    <a:lumMod val="50000"/>
                  </a:schemeClr>
                </a:solidFill>
                <a:latin typeface="#9Slide03 AllRoundGothic" panose="020B0703020202020104" pitchFamily="34" charset="0"/>
              </a:rPr>
              <a:t>giờ</a:t>
            </a:r>
            <a:r>
              <a:rPr lang="en-US" sz="4000" dirty="0" smtClean="0">
                <a:solidFill>
                  <a:schemeClr val="accent6">
                    <a:lumMod val="50000"/>
                  </a:schemeClr>
                </a:solidFill>
                <a:latin typeface="#9Slide03 AllRoundGothic" panose="020B0703020202020104" pitchFamily="34" charset="0"/>
              </a:rPr>
              <a:t> </a:t>
            </a:r>
            <a:r>
              <a:rPr lang="en-US" sz="4000" dirty="0" err="1" smtClean="0">
                <a:solidFill>
                  <a:schemeClr val="accent6">
                    <a:lumMod val="50000"/>
                  </a:schemeClr>
                </a:solidFill>
                <a:latin typeface="#9Slide03 AllRoundGothic" panose="020B0703020202020104" pitchFamily="34" charset="0"/>
              </a:rPr>
              <a:t>thăm</a:t>
            </a:r>
            <a:r>
              <a:rPr lang="en-US" sz="4000" dirty="0" smtClean="0">
                <a:solidFill>
                  <a:schemeClr val="accent6">
                    <a:lumMod val="50000"/>
                  </a:schemeClr>
                </a:solidFill>
                <a:latin typeface="#9Slide03 AllRoundGothic" panose="020B0703020202020104" pitchFamily="34" charset="0"/>
              </a:rPr>
              <a:t>  </a:t>
            </a:r>
            <a:r>
              <a:rPr lang="en-US" sz="4000" dirty="0" err="1" smtClean="0">
                <a:solidFill>
                  <a:schemeClr val="accent6">
                    <a:lumMod val="50000"/>
                  </a:schemeClr>
                </a:solidFill>
                <a:latin typeface="#9Slide03 AllRoundGothic" panose="020B0703020202020104" pitchFamily="34" charset="0"/>
              </a:rPr>
              <a:t>lớp</a:t>
            </a:r>
            <a:r>
              <a:rPr lang="en-US" sz="4000" dirty="0" smtClean="0">
                <a:solidFill>
                  <a:schemeClr val="accent6">
                    <a:lumMod val="50000"/>
                  </a:schemeClr>
                </a:solidFill>
                <a:latin typeface="#9Slide03 AllRoundGothic" panose="020B0703020202020104" pitchFamily="34" charset="0"/>
              </a:rPr>
              <a:t> 4A</a:t>
            </a:r>
          </a:p>
          <a:p>
            <a:pPr algn="ctr"/>
            <a:r>
              <a:rPr lang="en-US" sz="4000" dirty="0" err="1" smtClean="0">
                <a:solidFill>
                  <a:schemeClr val="accent6">
                    <a:lumMod val="50000"/>
                  </a:schemeClr>
                </a:solidFill>
                <a:latin typeface="#9Slide03 AllRoundGothic" panose="020B0703020202020104" pitchFamily="34" charset="0"/>
              </a:rPr>
              <a:t>Giáo</a:t>
            </a:r>
            <a:r>
              <a:rPr lang="en-US" sz="4000" dirty="0" smtClean="0">
                <a:solidFill>
                  <a:schemeClr val="accent6">
                    <a:lumMod val="50000"/>
                  </a:schemeClr>
                </a:solidFill>
                <a:latin typeface="#9Slide03 AllRoundGothic" panose="020B0703020202020104" pitchFamily="34" charset="0"/>
              </a:rPr>
              <a:t> </a:t>
            </a:r>
            <a:r>
              <a:rPr lang="en-US" sz="4000" dirty="0" err="1" smtClean="0">
                <a:solidFill>
                  <a:schemeClr val="accent6">
                    <a:lumMod val="50000"/>
                  </a:schemeClr>
                </a:solidFill>
                <a:latin typeface="#9Slide03 AllRoundGothic" panose="020B0703020202020104" pitchFamily="34" charset="0"/>
              </a:rPr>
              <a:t>viên</a:t>
            </a:r>
            <a:r>
              <a:rPr lang="en-US" sz="4000" dirty="0" smtClean="0">
                <a:solidFill>
                  <a:schemeClr val="accent6">
                    <a:lumMod val="50000"/>
                  </a:schemeClr>
                </a:solidFill>
                <a:latin typeface="#9Slide03 AllRoundGothic" panose="020B0703020202020104" pitchFamily="34" charset="0"/>
              </a:rPr>
              <a:t>: Phan </a:t>
            </a:r>
            <a:r>
              <a:rPr lang="en-US" sz="4000" dirty="0" err="1" smtClean="0">
                <a:solidFill>
                  <a:schemeClr val="accent6">
                    <a:lumMod val="50000"/>
                  </a:schemeClr>
                </a:solidFill>
                <a:latin typeface="#9Slide03 AllRoundGothic" panose="020B0703020202020104" pitchFamily="34" charset="0"/>
              </a:rPr>
              <a:t>Trúc</a:t>
            </a:r>
            <a:r>
              <a:rPr lang="en-US" sz="4000" dirty="0" smtClean="0">
                <a:solidFill>
                  <a:schemeClr val="accent6">
                    <a:lumMod val="50000"/>
                  </a:schemeClr>
                </a:solidFill>
                <a:latin typeface="#9Slide03 AllRoundGothic" panose="020B0703020202020104" pitchFamily="34" charset="0"/>
              </a:rPr>
              <a:t> </a:t>
            </a:r>
            <a:r>
              <a:rPr lang="en-US" sz="4000" dirty="0" err="1" smtClean="0">
                <a:solidFill>
                  <a:schemeClr val="accent6">
                    <a:lumMod val="50000"/>
                  </a:schemeClr>
                </a:solidFill>
                <a:latin typeface="#9Slide03 AllRoundGothic" panose="020B0703020202020104" pitchFamily="34" charset="0"/>
              </a:rPr>
              <a:t>Nhi</a:t>
            </a:r>
            <a:endParaRPr lang="en-US" sz="4000" dirty="0">
              <a:solidFill>
                <a:schemeClr val="accent6">
                  <a:lumMod val="50000"/>
                </a:schemeClr>
              </a:solidFill>
              <a:latin typeface="#9Slide03 AllRoundGothic" panose="020B0703020202020104" pitchFamily="34"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sp>
        <p:nvSpPr>
          <p:cNvPr id="6" name="Freeform 6"/>
          <p:cNvSpPr/>
          <p:nvPr/>
        </p:nvSpPr>
        <p:spPr>
          <a:xfrm>
            <a:off x="0" y="2920181"/>
            <a:ext cx="5861697" cy="4310851"/>
          </a:xfrm>
          <a:custGeom>
            <a:avLst/>
            <a:gdLst/>
            <a:ahLst/>
            <a:cxnLst/>
            <a:rect l="l" t="t" r="r" b="b"/>
            <a:pathLst>
              <a:path w="1411950" h="1131325">
                <a:moveTo>
                  <a:pt x="0" y="0"/>
                </a:moveTo>
                <a:lnTo>
                  <a:pt x="1411950" y="0"/>
                </a:lnTo>
                <a:lnTo>
                  <a:pt x="1411950" y="1131324"/>
                </a:lnTo>
                <a:lnTo>
                  <a:pt x="0" y="1131324"/>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grpSp>
        <p:nvGrpSpPr>
          <p:cNvPr id="9" name="Group 8"/>
          <p:cNvGrpSpPr/>
          <p:nvPr/>
        </p:nvGrpSpPr>
        <p:grpSpPr>
          <a:xfrm>
            <a:off x="4440986" y="-1435510"/>
            <a:ext cx="7388225" cy="6641329"/>
            <a:chOff x="4440986" y="-1435510"/>
            <a:chExt cx="7388225" cy="6641329"/>
          </a:xfrm>
        </p:grpSpPr>
        <p:sp>
          <p:nvSpPr>
            <p:cNvPr id="7" name="Freeform 16"/>
            <p:cNvSpPr/>
            <p:nvPr/>
          </p:nvSpPr>
          <p:spPr>
            <a:xfrm>
              <a:off x="4988042" y="-1435510"/>
              <a:ext cx="6032250" cy="6641329"/>
            </a:xfrm>
            <a:custGeom>
              <a:avLst/>
              <a:gdLst/>
              <a:ahLst/>
              <a:cxnLst/>
              <a:rect l="l" t="t" r="r" b="b"/>
              <a:pathLst>
                <a:path w="1547336" h="2057400">
                  <a:moveTo>
                    <a:pt x="0" y="0"/>
                  </a:moveTo>
                  <a:lnTo>
                    <a:pt x="1547337" y="0"/>
                  </a:lnTo>
                  <a:lnTo>
                    <a:pt x="1547337"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8" name="TextBox 7"/>
            <p:cNvSpPr txBox="1"/>
            <p:nvPr/>
          </p:nvSpPr>
          <p:spPr>
            <a:xfrm>
              <a:off x="4440986" y="1400507"/>
              <a:ext cx="7388225" cy="2430145"/>
            </a:xfrm>
            <a:prstGeom prst="rect">
              <a:avLst/>
            </a:prstGeom>
            <a:noFill/>
          </p:spPr>
          <p:txBody>
            <a:bodyPr wrap="none" rtlCol="0">
              <a:spAutoFit/>
            </a:bodyPr>
            <a:lstStyle/>
            <a:p>
              <a:pPr algn="ctr"/>
              <a:r>
                <a:rPr lang="en-US" sz="4400">
                  <a:solidFill>
                    <a:srgbClr val="ED7D31"/>
                  </a:solidFill>
                  <a:latin typeface="SVN-Dumpling" panose="02000000000000000000" pitchFamily="50" charset="0"/>
                </a:rPr>
                <a:t>Hoạt động 1 </a:t>
              </a:r>
            </a:p>
            <a:p>
              <a:pPr algn="ctr"/>
              <a:r>
                <a:rPr lang="en-US" sz="5400">
                  <a:solidFill>
                    <a:srgbClr val="FFC000"/>
                  </a:solidFill>
                  <a:latin typeface="SVN-Dumpling" panose="02000000000000000000" pitchFamily="50" charset="0"/>
                </a:rPr>
                <a:t>ĐỌC THÀNH </a:t>
              </a:r>
            </a:p>
            <a:p>
              <a:pPr algn="ctr"/>
              <a:r>
                <a:rPr lang="en-US" sz="5400">
                  <a:solidFill>
                    <a:srgbClr val="FFC000"/>
                  </a:solidFill>
                  <a:latin typeface="SVN-Dumpling" panose="02000000000000000000" pitchFamily="50" charset="0"/>
                </a:rPr>
                <a:t>TIẾNG</a:t>
              </a: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reading books&#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250"/>
          <a:stretch>
            <a:fillRect/>
          </a:stretch>
        </p:blipFill>
        <p:spPr>
          <a:xfrm>
            <a:off x="20" y="1"/>
            <a:ext cx="12191979" cy="6858000"/>
          </a:xfrm>
          <a:prstGeom prst="rect">
            <a:avLst/>
          </a:prstGeom>
        </p:spPr>
      </p:pic>
      <p:sp>
        <p:nvSpPr>
          <p:cNvPr id="2" name="Rectangle: Rounded Corners 1"/>
          <p:cNvSpPr/>
          <p:nvPr/>
        </p:nvSpPr>
        <p:spPr>
          <a:xfrm>
            <a:off x="334296" y="294967"/>
            <a:ext cx="11395587" cy="63713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p:cNvPicPr>
            <a:picLocks noChangeAspect="1"/>
          </p:cNvPicPr>
          <p:nvPr/>
        </p:nvPicPr>
        <p:blipFill>
          <a:blip r:embed="rId3"/>
          <a:stretch>
            <a:fillRect/>
          </a:stretch>
        </p:blipFill>
        <p:spPr>
          <a:xfrm>
            <a:off x="1502359" y="1785895"/>
            <a:ext cx="2314363" cy="1294100"/>
          </a:xfrm>
          <a:prstGeom prst="rect">
            <a:avLst/>
          </a:prstGeom>
        </p:spPr>
      </p:pic>
      <p:pic>
        <p:nvPicPr>
          <p:cNvPr id="4" name="Hình ảnh 8"/>
          <p:cNvPicPr>
            <a:picLocks noChangeAspect="1"/>
          </p:cNvPicPr>
          <p:nvPr/>
        </p:nvPicPr>
        <p:blipFill>
          <a:blip r:embed="rId4"/>
          <a:stretch>
            <a:fillRect/>
          </a:stretch>
        </p:blipFill>
        <p:spPr>
          <a:xfrm>
            <a:off x="4130714" y="4350089"/>
            <a:ext cx="2621570" cy="1191623"/>
          </a:xfrm>
          <a:prstGeom prst="rect">
            <a:avLst/>
          </a:prstGeom>
        </p:spPr>
      </p:pic>
      <p:pic>
        <p:nvPicPr>
          <p:cNvPr id="8" name="Hình ảnh 10"/>
          <p:cNvPicPr>
            <a:picLocks noChangeAspect="1"/>
          </p:cNvPicPr>
          <p:nvPr/>
        </p:nvPicPr>
        <p:blipFill>
          <a:blip r:embed="rId5"/>
          <a:stretch>
            <a:fillRect/>
          </a:stretch>
        </p:blipFill>
        <p:spPr>
          <a:xfrm>
            <a:off x="7704423" y="2359716"/>
            <a:ext cx="2490317" cy="1247378"/>
          </a:xfrm>
          <a:prstGeom prst="rect">
            <a:avLst/>
          </a:prstGeom>
        </p:spPr>
      </p:pic>
      <p:sp>
        <p:nvSpPr>
          <p:cNvPr id="9" name="Google Shape;1015;p39"/>
          <p:cNvSpPr txBox="1"/>
          <p:nvPr/>
        </p:nvSpPr>
        <p:spPr>
          <a:xfrm>
            <a:off x="2748032" y="941425"/>
            <a:ext cx="6872917" cy="274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8800" i="0" u="none" strike="noStrike" kern="0" normalizeH="0" baseline="0" noProof="0" dirty="0">
                <a:ln w="0"/>
                <a:solidFill>
                  <a:srgbClr val="00B050"/>
                </a:solidFill>
                <a:uLnTx/>
                <a:uFillTx/>
                <a:latin typeface="UTM Bell" panose="02040603050506020204" pitchFamily="18" charset="0"/>
                <a:sym typeface="Arial" panose="020B0604020202020204"/>
              </a:rPr>
              <a:t>ĐỌC MẪU</a:t>
            </a:r>
          </a:p>
        </p:txBody>
      </p:sp>
      <p:pic>
        <p:nvPicPr>
          <p:cNvPr id="10" name="Picture 24"/>
          <p:cNvPicPr>
            <a:picLocks noChangeAspect="1"/>
          </p:cNvPicPr>
          <p:nvPr/>
        </p:nvPicPr>
        <p:blipFill>
          <a:blip r:embed="rId6"/>
          <a:srcRect/>
          <a:stretch>
            <a:fillRect/>
          </a:stretch>
        </p:blipFill>
        <p:spPr>
          <a:xfrm>
            <a:off x="9859756" y="2653739"/>
            <a:ext cx="2204403" cy="4354376"/>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sp>
        <p:nvSpPr>
          <p:cNvPr id="2" name="Rectangle: Rounded Corners 1"/>
          <p:cNvSpPr/>
          <p:nvPr/>
        </p:nvSpPr>
        <p:spPr>
          <a:xfrm>
            <a:off x="393290" y="292509"/>
            <a:ext cx="11405419" cy="627298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29317" y="503592"/>
            <a:ext cx="6096000" cy="584775"/>
          </a:xfrm>
          <a:prstGeom prst="rect">
            <a:avLst/>
          </a:prstGeom>
          <a:noFill/>
        </p:spPr>
        <p:txBody>
          <a:bodyPr wrap="square">
            <a:spAutoFit/>
          </a:bodyPr>
          <a:lstStyle/>
          <a:p>
            <a:r>
              <a:rPr lang="en-US" sz="32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Văn hay chữ tốt</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p:cNvSpPr txBox="1"/>
          <p:nvPr/>
        </p:nvSpPr>
        <p:spPr>
          <a:xfrm>
            <a:off x="707923" y="1088367"/>
            <a:ext cx="10609006" cy="5262979"/>
          </a:xfrm>
          <a:prstGeom prst="rect">
            <a:avLst/>
          </a:prstGeom>
          <a:noFill/>
        </p:spPr>
        <p:txBody>
          <a:bodyPr wrap="square">
            <a:spAutoFit/>
          </a:bodyPr>
          <a:lstStyle/>
          <a:p>
            <a:pPr algn="just"/>
            <a:r>
              <a:rPr lang="vi-VN"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Thuở đi học, Cao Bá Quát viết chữ rất xấu nên nhiều bài văn dù hay vẫn bị thầy cho điểm kém.</a:t>
            </a:r>
          </a:p>
          <a:p>
            <a:pPr algn="just"/>
            <a:r>
              <a:rPr lang="vi-VN"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Một hôm, có bà cụ hàng xóm sang khẩn khoản:</a:t>
            </a:r>
          </a:p>
          <a:p>
            <a:pPr algn="just"/>
            <a:r>
              <a:rPr lang="vi-VN"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Gia đình già có một việc oan uổng muốn kêu quan, nhờ cậu viết giúp cho lá đơn, có được không? Cao Bá Quát vui vẻ trả lời:</a:t>
            </a:r>
          </a:p>
          <a:p>
            <a:pPr algn="just"/>
            <a:r>
              <a:rPr lang="vi-VN"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Tưởng việc gì khó, chứ việc ấy cháu xin sẵn lòng.</a:t>
            </a:r>
          </a:p>
          <a:p>
            <a:pPr algn="just"/>
            <a:r>
              <a:rPr lang="vi-VN"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sp>
        <p:nvSpPr>
          <p:cNvPr id="2" name="Rectangle: Rounded Corners 1"/>
          <p:cNvSpPr/>
          <p:nvPr/>
        </p:nvSpPr>
        <p:spPr>
          <a:xfrm>
            <a:off x="393290" y="292509"/>
            <a:ext cx="11405419" cy="627298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729317" y="503592"/>
            <a:ext cx="6096000" cy="584775"/>
          </a:xfrm>
          <a:prstGeom prst="rect">
            <a:avLst/>
          </a:prstGeom>
          <a:noFill/>
        </p:spPr>
        <p:txBody>
          <a:bodyPr wrap="square">
            <a:spAutoFit/>
          </a:bodyPr>
          <a:lstStyle/>
          <a:p>
            <a:r>
              <a:rPr lang="en-US" sz="32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Văn hay chữ tốt</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p:cNvSpPr txBox="1"/>
          <p:nvPr/>
        </p:nvSpPr>
        <p:spPr>
          <a:xfrm>
            <a:off x="707923" y="1088367"/>
            <a:ext cx="10609006" cy="4832092"/>
          </a:xfrm>
          <a:prstGeom prst="rect">
            <a:avLst/>
          </a:prstGeom>
          <a:noFill/>
        </p:spPr>
        <p:txBody>
          <a:bodyPr wrap="square">
            <a:spAutoFit/>
          </a:bodyPr>
          <a:lstStyle/>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Kiên trì luyện tập suốt mấy năm, chữ ông mỗi ngày một đẹp. Tài viết chữ đẹp của Cao Bá Quát vang xa khắp vùng. Người dân thường tới nhà ông xin câu đối về treo, nhất là vào dịp Tết.</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Kiên trì luyện tập suốt mấy năm, chữ ông mỗi ngày một đẹp. Tài viết chữ đẹp của Cao Bá Quát vang xa khắp vùng. Người dân thường tới nhà ông xin câu đối về treo, nhất là vào dịp Tết.</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Không những viết chữ đẹp, Cao Bá Quát còn nổi tiếng về tài văn thơ. Ông có thể “xuất khẩu thành thơ”, làm câu đối mọi lúc, mọi nơi, ý tứ rất chuẩn mực, sắc sảo. Tài năng văn chương của ông khiến cả nhà vua cũng phải thán phục. Ông nổi danh khắp nước là người văn hay chữ tốt.</a:t>
            </a:r>
          </a:p>
          <a:p>
            <a:pPr algn="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Theo Trương Chính – Đỗ Lê Chẩn</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sp>
        <p:nvSpPr>
          <p:cNvPr id="2" name="Rectangle: Rounded Corners 1"/>
          <p:cNvSpPr/>
          <p:nvPr/>
        </p:nvSpPr>
        <p:spPr>
          <a:xfrm>
            <a:off x="393290" y="292509"/>
            <a:ext cx="11405419" cy="627298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95370" y="302359"/>
            <a:ext cx="6096000" cy="584775"/>
          </a:xfrm>
          <a:prstGeom prst="rect">
            <a:avLst/>
          </a:prstGeom>
          <a:noFill/>
        </p:spPr>
        <p:txBody>
          <a:bodyPr wrap="square">
            <a:spAutoFit/>
          </a:bodyPr>
          <a:lstStyle/>
          <a:p>
            <a:r>
              <a:rPr lang="en-US" sz="32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Văn hay chữ tốt</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p:cNvSpPr txBox="1"/>
          <p:nvPr/>
        </p:nvSpPr>
        <p:spPr>
          <a:xfrm>
            <a:off x="561183" y="1122362"/>
            <a:ext cx="7135015" cy="4832092"/>
          </a:xfrm>
          <a:prstGeom prst="rect">
            <a:avLst/>
          </a:prstGeom>
          <a:noFill/>
        </p:spPr>
        <p:txBody>
          <a:bodyPr wrap="square">
            <a:spAutoFit/>
          </a:bodyPr>
          <a:lstStyle/>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Thuở đi học,</a:t>
            </a:r>
            <a:r>
              <a:rPr lang="vi-VN" sz="28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Cao Bá Quát viết chữ rất xấu</a:t>
            </a:r>
            <a:r>
              <a:rPr lang="vi-VN" sz="28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nên nhiều bài văn</a:t>
            </a:r>
            <a:r>
              <a:rPr lang="vi-VN" sz="28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dù hay vẫn bị thầy cho điểm kém.</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Gia đình già có một việc oan uổng muốn kêu quan</a:t>
            </a:r>
            <a:r>
              <a:rPr lang="vi-VN" sz="28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nhờ cậu viết giúp cho lá đơn</a:t>
            </a:r>
            <a:r>
              <a:rPr lang="vi-VN" sz="28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có được không?</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Ông biết</a:t>
            </a:r>
            <a:r>
              <a:rPr lang="vi-VN" sz="28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dù văn hay đến đâu</a:t>
            </a:r>
            <a:r>
              <a:rPr lang="vi-VN" sz="28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r>
              <a:rPr lang="vi-VN" sz="28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mà chữ không ra chữ</a:t>
            </a:r>
            <a:r>
              <a:rPr lang="vi-VN" sz="28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thì cũng chẳng ích gì.</a:t>
            </a:r>
          </a:p>
          <a:p>
            <a:pPr algn="just"/>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Chữ viết đã tiến bộ,</a:t>
            </a:r>
            <a:r>
              <a:rPr lang="vi-VN" sz="2800" b="1" i="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ông lại mượn những cuốn sách có chữ viết đẹp làm mẫu</a:t>
            </a:r>
            <a:r>
              <a:rPr lang="vi-VN" sz="2800" b="1">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r>
              <a:rPr lang="vi-VN" sz="28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để luyện thêm nhiều kiểu chữ khác nhau.</a:t>
            </a:r>
          </a:p>
        </p:txBody>
      </p:sp>
      <p:grpSp>
        <p:nvGrpSpPr>
          <p:cNvPr id="3" name="Group 2"/>
          <p:cNvGrpSpPr/>
          <p:nvPr/>
        </p:nvGrpSpPr>
        <p:grpSpPr>
          <a:xfrm>
            <a:off x="7902954" y="138494"/>
            <a:ext cx="4082291" cy="1967737"/>
            <a:chOff x="7902954" y="138494"/>
            <a:chExt cx="4082291" cy="1967737"/>
          </a:xfrm>
        </p:grpSpPr>
        <p:sp>
          <p:nvSpPr>
            <p:cNvPr id="6" name="Freeform 10"/>
            <p:cNvSpPr/>
            <p:nvPr/>
          </p:nvSpPr>
          <p:spPr>
            <a:xfrm rot="1110587">
              <a:off x="7902954" y="138494"/>
              <a:ext cx="4082291"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marL="0" marR="0" lvl="0" indent="0" defTabSz="6096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a:ln>
                  <a:noFill/>
                </a:ln>
                <a:solidFill>
                  <a:prstClr val="black"/>
                </a:solidFill>
                <a:effectLst/>
                <a:uLnTx/>
                <a:uFillTx/>
              </a:endParaRPr>
            </a:p>
          </p:txBody>
        </p:sp>
        <p:sp>
          <p:nvSpPr>
            <p:cNvPr id="7" name="TextBox 6"/>
            <p:cNvSpPr txBox="1"/>
            <p:nvPr/>
          </p:nvSpPr>
          <p:spPr>
            <a:xfrm rot="1316938">
              <a:off x="8182336" y="992957"/>
              <a:ext cx="3221138" cy="584775"/>
            </a:xfrm>
            <a:prstGeom prst="rect">
              <a:avLst/>
            </a:prstGeom>
            <a:noFill/>
          </p:spPr>
          <p:txBody>
            <a:bodyPr wrap="none" rtlCol="0">
              <a:spAutoFit/>
            </a:bodyPr>
            <a:lstStyle/>
            <a:p>
              <a:r>
                <a:rPr lang="en-US" sz="3200">
                  <a:solidFill>
                    <a:schemeClr val="bg1"/>
                  </a:solidFill>
                  <a:latin typeface="SVN-Avengeance" pitchFamily="50" charset="0"/>
                </a:rPr>
                <a:t>Luyện đọc nối tiếp câu</a:t>
              </a: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fade">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fade">
                                      <p:cBhvr>
                                        <p:cTn id="3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1504" y="0"/>
            <a:ext cx="12191980" cy="6856718"/>
          </a:xfrm>
          <a:prstGeom prst="rect">
            <a:avLst/>
          </a:prstGeom>
        </p:spPr>
      </p:pic>
      <p:sp>
        <p:nvSpPr>
          <p:cNvPr id="2" name="Rectangle: Rounded Corners 1"/>
          <p:cNvSpPr/>
          <p:nvPr/>
        </p:nvSpPr>
        <p:spPr>
          <a:xfrm>
            <a:off x="391775" y="282660"/>
            <a:ext cx="11405419" cy="627298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95370" y="302359"/>
            <a:ext cx="6096000" cy="769441"/>
          </a:xfrm>
          <a:prstGeom prst="rect">
            <a:avLst/>
          </a:prstGeom>
          <a:noFill/>
        </p:spPr>
        <p:txBody>
          <a:bodyPr wrap="square">
            <a:spAutoFit/>
          </a:bodyPr>
          <a:lstStyle/>
          <a:p>
            <a:r>
              <a:rPr lang="en-US" sz="44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Văn hay chữ tốt</a:t>
            </a:r>
            <a:endParaRPr lang="en-US" sz="4400">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p:cNvGrpSpPr/>
          <p:nvPr/>
        </p:nvGrpSpPr>
        <p:grpSpPr>
          <a:xfrm>
            <a:off x="7902954" y="138494"/>
            <a:ext cx="4082291" cy="1967737"/>
            <a:chOff x="7902954" y="138494"/>
            <a:chExt cx="4082291" cy="1967737"/>
          </a:xfrm>
        </p:grpSpPr>
        <p:sp>
          <p:nvSpPr>
            <p:cNvPr id="6" name="Freeform 10"/>
            <p:cNvSpPr/>
            <p:nvPr/>
          </p:nvSpPr>
          <p:spPr>
            <a:xfrm rot="1110587">
              <a:off x="7902954" y="138494"/>
              <a:ext cx="4082291"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marL="0" marR="0" lvl="0" indent="0" defTabSz="6096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a:ln>
                  <a:noFill/>
                </a:ln>
                <a:solidFill>
                  <a:prstClr val="black"/>
                </a:solidFill>
                <a:effectLst/>
                <a:uLnTx/>
                <a:uFillTx/>
              </a:endParaRPr>
            </a:p>
          </p:txBody>
        </p:sp>
        <p:sp>
          <p:nvSpPr>
            <p:cNvPr id="7" name="TextBox 6"/>
            <p:cNvSpPr txBox="1"/>
            <p:nvPr/>
          </p:nvSpPr>
          <p:spPr>
            <a:xfrm rot="1316938">
              <a:off x="8066119" y="992957"/>
              <a:ext cx="3453574" cy="584775"/>
            </a:xfrm>
            <a:prstGeom prst="rect">
              <a:avLst/>
            </a:prstGeom>
            <a:noFill/>
          </p:spPr>
          <p:txBody>
            <a:bodyPr wrap="none" rtlCol="0">
              <a:spAutoFit/>
            </a:bodyPr>
            <a:lstStyle/>
            <a:p>
              <a:r>
                <a:rPr lang="en-US" sz="3200">
                  <a:solidFill>
                    <a:schemeClr val="bg1"/>
                  </a:solidFill>
                  <a:latin typeface="SVN-Avengeance" pitchFamily="50" charset="0"/>
                </a:rPr>
                <a:t>Luyện đọc nối tiếp  đoạn</a:t>
              </a:r>
            </a:p>
          </p:txBody>
        </p:sp>
      </p:grpSp>
      <p:sp>
        <p:nvSpPr>
          <p:cNvPr id="8" name="Rectangle: Rounded Corners 7"/>
          <p:cNvSpPr/>
          <p:nvPr/>
        </p:nvSpPr>
        <p:spPr>
          <a:xfrm>
            <a:off x="855406" y="1199306"/>
            <a:ext cx="2064774" cy="688259"/>
          </a:xfrm>
          <a:prstGeom prst="roundRect">
            <a:avLst/>
          </a:prstGeom>
          <a:solidFill>
            <a:srgbClr val="66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95000"/>
                    <a:lumOff val="5000"/>
                  </a:schemeClr>
                </a:solidFill>
                <a:latin typeface="#9Slide03 AllRoundGothic" panose="020B0703020202020104" pitchFamily="34" charset="0"/>
              </a:rPr>
              <a:t>ĐOẠN 1</a:t>
            </a:r>
          </a:p>
        </p:txBody>
      </p:sp>
      <p:sp>
        <p:nvSpPr>
          <p:cNvPr id="12" name="TextBox 11"/>
          <p:cNvSpPr txBox="1"/>
          <p:nvPr/>
        </p:nvSpPr>
        <p:spPr>
          <a:xfrm>
            <a:off x="834227" y="2402259"/>
            <a:ext cx="10520517" cy="3970318"/>
          </a:xfrm>
          <a:prstGeom prst="rect">
            <a:avLst/>
          </a:prstGeom>
          <a:noFill/>
        </p:spPr>
        <p:txBody>
          <a:bodyPr wrap="square">
            <a:spAutoFit/>
          </a:bodyPr>
          <a:lstStyle/>
          <a:p>
            <a:pPr algn="just"/>
            <a:r>
              <a:rPr lang="vi-VN" sz="3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Thuở đi học, Cao Bá Quát viết chữ rất xấu nên nhiều bài văn dù hay vẫn bị thầy cho điểm kém.</a:t>
            </a:r>
          </a:p>
          <a:p>
            <a:pPr algn="just"/>
            <a:r>
              <a:rPr lang="vi-VN" sz="3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Một hôm, có bà cụ hàng xóm sang khẩn khoản:</a:t>
            </a:r>
          </a:p>
          <a:p>
            <a:pPr algn="just"/>
            <a:r>
              <a:rPr lang="vi-VN" sz="3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Gia đình già có một việc oan uổng muốn kêu quan, nhờ cậu viết giúp cho lá đơn, có được không? Cao Bá Quát vui vẻ trả lời:</a:t>
            </a:r>
          </a:p>
          <a:p>
            <a:pPr algn="just"/>
            <a:r>
              <a:rPr lang="vi-VN" sz="3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Tưởng việc gì khó, chứ việc ấy cháu xin sẵn lòng.</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1504" y="0"/>
            <a:ext cx="12191980" cy="6856718"/>
          </a:xfrm>
          <a:prstGeom prst="rect">
            <a:avLst/>
          </a:prstGeom>
        </p:spPr>
      </p:pic>
      <p:sp>
        <p:nvSpPr>
          <p:cNvPr id="2" name="Rectangle: Rounded Corners 1"/>
          <p:cNvSpPr/>
          <p:nvPr/>
        </p:nvSpPr>
        <p:spPr>
          <a:xfrm>
            <a:off x="393290" y="292509"/>
            <a:ext cx="11405419" cy="627298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95370" y="302359"/>
            <a:ext cx="6096000" cy="769441"/>
          </a:xfrm>
          <a:prstGeom prst="rect">
            <a:avLst/>
          </a:prstGeom>
          <a:noFill/>
        </p:spPr>
        <p:txBody>
          <a:bodyPr wrap="square">
            <a:spAutoFit/>
          </a:bodyPr>
          <a:lstStyle/>
          <a:p>
            <a:r>
              <a:rPr lang="en-US" sz="44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Văn hay chữ tốt</a:t>
            </a:r>
            <a:endParaRPr lang="en-US" sz="4400">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p:cNvGrpSpPr/>
          <p:nvPr/>
        </p:nvGrpSpPr>
        <p:grpSpPr>
          <a:xfrm>
            <a:off x="7902954" y="138494"/>
            <a:ext cx="4082291" cy="1967737"/>
            <a:chOff x="7902954" y="138494"/>
            <a:chExt cx="4082291" cy="1967737"/>
          </a:xfrm>
        </p:grpSpPr>
        <p:sp>
          <p:nvSpPr>
            <p:cNvPr id="6" name="Freeform 10"/>
            <p:cNvSpPr/>
            <p:nvPr/>
          </p:nvSpPr>
          <p:spPr>
            <a:xfrm rot="1110587">
              <a:off x="7902954" y="138494"/>
              <a:ext cx="4082291"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marL="0" marR="0" lvl="0" indent="0" defTabSz="6096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a:ln>
                  <a:noFill/>
                </a:ln>
                <a:solidFill>
                  <a:prstClr val="black"/>
                </a:solidFill>
                <a:effectLst/>
                <a:uLnTx/>
                <a:uFillTx/>
              </a:endParaRPr>
            </a:p>
          </p:txBody>
        </p:sp>
        <p:sp>
          <p:nvSpPr>
            <p:cNvPr id="7" name="TextBox 6"/>
            <p:cNvSpPr txBox="1"/>
            <p:nvPr/>
          </p:nvSpPr>
          <p:spPr>
            <a:xfrm rot="1316938">
              <a:off x="8066119" y="992957"/>
              <a:ext cx="3453574" cy="584775"/>
            </a:xfrm>
            <a:prstGeom prst="rect">
              <a:avLst/>
            </a:prstGeom>
            <a:noFill/>
          </p:spPr>
          <p:txBody>
            <a:bodyPr wrap="none" rtlCol="0">
              <a:spAutoFit/>
            </a:bodyPr>
            <a:lstStyle/>
            <a:p>
              <a:r>
                <a:rPr lang="en-US" sz="3200">
                  <a:solidFill>
                    <a:schemeClr val="bg1"/>
                  </a:solidFill>
                  <a:latin typeface="SVN-Avengeance" pitchFamily="50" charset="0"/>
                </a:rPr>
                <a:t>Luyện đọc nối tiếp  đoạn</a:t>
              </a:r>
            </a:p>
          </p:txBody>
        </p:sp>
      </p:grpSp>
      <p:sp>
        <p:nvSpPr>
          <p:cNvPr id="8" name="Rectangle: Rounded Corners 7"/>
          <p:cNvSpPr/>
          <p:nvPr/>
        </p:nvSpPr>
        <p:spPr>
          <a:xfrm>
            <a:off x="855406" y="1199306"/>
            <a:ext cx="2064774" cy="688259"/>
          </a:xfrm>
          <a:prstGeom prst="roundRect">
            <a:avLst/>
          </a:prstGeom>
          <a:solidFill>
            <a:srgbClr val="66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95000"/>
                    <a:lumOff val="5000"/>
                  </a:schemeClr>
                </a:solidFill>
                <a:latin typeface="#9Slide03 AllRoundGothic" panose="020B0703020202020104" pitchFamily="34" charset="0"/>
              </a:rPr>
              <a:t>ĐOẠN 2</a:t>
            </a:r>
          </a:p>
        </p:txBody>
      </p:sp>
      <p:sp>
        <p:nvSpPr>
          <p:cNvPr id="12" name="TextBox 11"/>
          <p:cNvSpPr txBox="1"/>
          <p:nvPr/>
        </p:nvSpPr>
        <p:spPr>
          <a:xfrm>
            <a:off x="834227" y="2402259"/>
            <a:ext cx="10520517" cy="3970318"/>
          </a:xfrm>
          <a:prstGeom prst="rect">
            <a:avLst/>
          </a:prstGeom>
          <a:noFill/>
        </p:spPr>
        <p:txBody>
          <a:bodyPr wrap="square">
            <a:spAutoFit/>
          </a:bodyPr>
          <a:lstStyle/>
          <a:p>
            <a:pPr algn="just"/>
            <a:r>
              <a:rPr lang="vi-VN" sz="3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1504" y="0"/>
            <a:ext cx="12191980" cy="6856718"/>
          </a:xfrm>
          <a:prstGeom prst="rect">
            <a:avLst/>
          </a:prstGeom>
        </p:spPr>
      </p:pic>
      <p:sp>
        <p:nvSpPr>
          <p:cNvPr id="2" name="Rectangle: Rounded Corners 1"/>
          <p:cNvSpPr/>
          <p:nvPr/>
        </p:nvSpPr>
        <p:spPr>
          <a:xfrm>
            <a:off x="393290" y="292509"/>
            <a:ext cx="11405419" cy="627298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95370" y="302359"/>
            <a:ext cx="6096000" cy="769441"/>
          </a:xfrm>
          <a:prstGeom prst="rect">
            <a:avLst/>
          </a:prstGeom>
          <a:noFill/>
        </p:spPr>
        <p:txBody>
          <a:bodyPr wrap="square">
            <a:spAutoFit/>
          </a:bodyPr>
          <a:lstStyle/>
          <a:p>
            <a:r>
              <a:rPr lang="en-US" sz="44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Văn hay chữ tốt</a:t>
            </a:r>
            <a:endParaRPr lang="en-US" sz="4400">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p:cNvGrpSpPr/>
          <p:nvPr/>
        </p:nvGrpSpPr>
        <p:grpSpPr>
          <a:xfrm>
            <a:off x="7902954" y="138494"/>
            <a:ext cx="4082291" cy="1967737"/>
            <a:chOff x="7902954" y="138494"/>
            <a:chExt cx="4082291" cy="1967737"/>
          </a:xfrm>
        </p:grpSpPr>
        <p:sp>
          <p:nvSpPr>
            <p:cNvPr id="6" name="Freeform 10"/>
            <p:cNvSpPr/>
            <p:nvPr/>
          </p:nvSpPr>
          <p:spPr>
            <a:xfrm rot="1110587">
              <a:off x="7902954" y="138494"/>
              <a:ext cx="4082291"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marL="0" marR="0" lvl="0" indent="0" defTabSz="6096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a:ln>
                  <a:noFill/>
                </a:ln>
                <a:solidFill>
                  <a:prstClr val="black"/>
                </a:solidFill>
                <a:effectLst/>
                <a:uLnTx/>
                <a:uFillTx/>
              </a:endParaRPr>
            </a:p>
          </p:txBody>
        </p:sp>
        <p:sp>
          <p:nvSpPr>
            <p:cNvPr id="7" name="TextBox 6"/>
            <p:cNvSpPr txBox="1"/>
            <p:nvPr/>
          </p:nvSpPr>
          <p:spPr>
            <a:xfrm rot="1316938">
              <a:off x="8066119" y="992957"/>
              <a:ext cx="3453574" cy="584775"/>
            </a:xfrm>
            <a:prstGeom prst="rect">
              <a:avLst/>
            </a:prstGeom>
            <a:noFill/>
          </p:spPr>
          <p:txBody>
            <a:bodyPr wrap="none" rtlCol="0">
              <a:spAutoFit/>
            </a:bodyPr>
            <a:lstStyle/>
            <a:p>
              <a:r>
                <a:rPr lang="en-US" sz="3200">
                  <a:solidFill>
                    <a:schemeClr val="bg1"/>
                  </a:solidFill>
                  <a:latin typeface="SVN-Avengeance" pitchFamily="50" charset="0"/>
                </a:rPr>
                <a:t>Luyện đọc nối tiếp  đoạn</a:t>
              </a:r>
            </a:p>
          </p:txBody>
        </p:sp>
      </p:grpSp>
      <p:sp>
        <p:nvSpPr>
          <p:cNvPr id="8" name="Rectangle: Rounded Corners 7"/>
          <p:cNvSpPr/>
          <p:nvPr/>
        </p:nvSpPr>
        <p:spPr>
          <a:xfrm>
            <a:off x="834227" y="1422772"/>
            <a:ext cx="2064774" cy="688259"/>
          </a:xfrm>
          <a:prstGeom prst="roundRect">
            <a:avLst/>
          </a:prstGeom>
          <a:solidFill>
            <a:srgbClr val="66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95000"/>
                    <a:lumOff val="5000"/>
                  </a:schemeClr>
                </a:solidFill>
                <a:latin typeface="#9Slide03 AllRoundGothic" panose="020B0703020202020104" pitchFamily="34" charset="0"/>
              </a:rPr>
              <a:t>ĐOẠN 3</a:t>
            </a:r>
          </a:p>
        </p:txBody>
      </p:sp>
      <p:sp>
        <p:nvSpPr>
          <p:cNvPr id="12" name="TextBox 11"/>
          <p:cNvSpPr txBox="1"/>
          <p:nvPr/>
        </p:nvSpPr>
        <p:spPr>
          <a:xfrm>
            <a:off x="834227" y="2402259"/>
            <a:ext cx="10520517" cy="2862322"/>
          </a:xfrm>
          <a:prstGeom prst="rect">
            <a:avLst/>
          </a:prstGeom>
          <a:noFill/>
        </p:spPr>
        <p:txBody>
          <a:bodyPr wrap="square">
            <a:spAutoFit/>
          </a:bodyPr>
          <a:lstStyle/>
          <a:p>
            <a:pPr algn="just"/>
            <a:r>
              <a:rPr lang="vi-VN" sz="36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1504" y="0"/>
            <a:ext cx="12191980" cy="6856718"/>
          </a:xfrm>
          <a:prstGeom prst="rect">
            <a:avLst/>
          </a:prstGeom>
        </p:spPr>
      </p:pic>
      <p:sp>
        <p:nvSpPr>
          <p:cNvPr id="2" name="Rectangle: Rounded Corners 1"/>
          <p:cNvSpPr/>
          <p:nvPr/>
        </p:nvSpPr>
        <p:spPr>
          <a:xfrm>
            <a:off x="393290" y="292509"/>
            <a:ext cx="11405419" cy="627298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95370" y="302359"/>
            <a:ext cx="6096000" cy="769441"/>
          </a:xfrm>
          <a:prstGeom prst="rect">
            <a:avLst/>
          </a:prstGeom>
          <a:noFill/>
        </p:spPr>
        <p:txBody>
          <a:bodyPr wrap="square">
            <a:spAutoFit/>
          </a:bodyPr>
          <a:lstStyle/>
          <a:p>
            <a:r>
              <a:rPr lang="en-US" sz="44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Văn hay chữ tốt</a:t>
            </a:r>
            <a:endParaRPr lang="en-US" sz="4400">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p:cNvGrpSpPr/>
          <p:nvPr/>
        </p:nvGrpSpPr>
        <p:grpSpPr>
          <a:xfrm>
            <a:off x="7902954" y="138494"/>
            <a:ext cx="4082291" cy="1967737"/>
            <a:chOff x="7902954" y="138494"/>
            <a:chExt cx="4082291" cy="1967737"/>
          </a:xfrm>
        </p:grpSpPr>
        <p:sp>
          <p:nvSpPr>
            <p:cNvPr id="6" name="Freeform 10"/>
            <p:cNvSpPr/>
            <p:nvPr/>
          </p:nvSpPr>
          <p:spPr>
            <a:xfrm rot="1110587">
              <a:off x="7902954" y="138494"/>
              <a:ext cx="4082291"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marL="0" marR="0" lvl="0" indent="0" defTabSz="6096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a:ln>
                  <a:noFill/>
                </a:ln>
                <a:solidFill>
                  <a:prstClr val="black"/>
                </a:solidFill>
                <a:effectLst/>
                <a:uLnTx/>
                <a:uFillTx/>
              </a:endParaRPr>
            </a:p>
          </p:txBody>
        </p:sp>
        <p:sp>
          <p:nvSpPr>
            <p:cNvPr id="7" name="TextBox 6"/>
            <p:cNvSpPr txBox="1"/>
            <p:nvPr/>
          </p:nvSpPr>
          <p:spPr>
            <a:xfrm rot="1316938">
              <a:off x="8066119" y="992957"/>
              <a:ext cx="3453574" cy="584775"/>
            </a:xfrm>
            <a:prstGeom prst="rect">
              <a:avLst/>
            </a:prstGeom>
            <a:noFill/>
          </p:spPr>
          <p:txBody>
            <a:bodyPr wrap="none" rtlCol="0">
              <a:spAutoFit/>
            </a:bodyPr>
            <a:lstStyle/>
            <a:p>
              <a:r>
                <a:rPr lang="en-US" sz="3200">
                  <a:solidFill>
                    <a:schemeClr val="bg1"/>
                  </a:solidFill>
                  <a:latin typeface="SVN-Avengeance" pitchFamily="50" charset="0"/>
                </a:rPr>
                <a:t>Luyện đọc nối tiếp  đoạn</a:t>
              </a:r>
            </a:p>
          </p:txBody>
        </p:sp>
      </p:grpSp>
      <p:sp>
        <p:nvSpPr>
          <p:cNvPr id="8" name="Rectangle: Rounded Corners 7"/>
          <p:cNvSpPr/>
          <p:nvPr/>
        </p:nvSpPr>
        <p:spPr>
          <a:xfrm>
            <a:off x="834227" y="1422772"/>
            <a:ext cx="2064774" cy="688259"/>
          </a:xfrm>
          <a:prstGeom prst="roundRect">
            <a:avLst/>
          </a:prstGeom>
          <a:solidFill>
            <a:srgbClr val="66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95000"/>
                    <a:lumOff val="5000"/>
                  </a:schemeClr>
                </a:solidFill>
                <a:latin typeface="#9Slide03 AllRoundGothic" panose="020B0703020202020104" pitchFamily="34" charset="0"/>
              </a:rPr>
              <a:t>ĐOẠN 4</a:t>
            </a:r>
          </a:p>
        </p:txBody>
      </p:sp>
      <p:sp>
        <p:nvSpPr>
          <p:cNvPr id="12" name="TextBox 11"/>
          <p:cNvSpPr txBox="1"/>
          <p:nvPr/>
        </p:nvSpPr>
        <p:spPr>
          <a:xfrm>
            <a:off x="834227" y="2402259"/>
            <a:ext cx="10520517" cy="4154984"/>
          </a:xfrm>
          <a:prstGeom prst="rect">
            <a:avLst/>
          </a:prstGeom>
          <a:noFill/>
        </p:spPr>
        <p:txBody>
          <a:bodyPr wrap="square">
            <a:spAutoFit/>
          </a:bodyPr>
          <a:lstStyle/>
          <a:p>
            <a:pPr algn="just"/>
            <a:r>
              <a:rPr lang="vi-VN"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Kiên trì luyện tập suốt mấy năm, chữ ông mỗi ngày một đẹp. Tài viết chữ đẹp của Cao Bá Quát vang xa khắp vùng. Người dân thường tới nhà ông xin câu đối về treo, nhất là vào dịp Tết.</a:t>
            </a:r>
          </a:p>
          <a:p>
            <a:pPr algn="just"/>
            <a:r>
              <a:rPr lang="vi-VN"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Kiên trì luyện tập suốt mấy năm, chữ ông mỗi ngày một đẹp. Tài viết chữ đẹp của Cao Bá Quát vang xa khắp vùng. Người dân thường tới nhà ông xin câu đối về treo, nhất là vào dịp Tết.</a:t>
            </a:r>
          </a:p>
          <a:p>
            <a:pPr algn="just"/>
            <a:r>
              <a:rPr lang="vi-VN"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Không những viết chữ đẹp, Cao Bá Quát còn nổi tiếng về tài văn thơ. Ông có thể “xuất khẩu thành thơ”, làm câu đối mọi lúc, mọi nơi, ý tứ rất chuẩn mực, sắc sảo. Tài năng văn chương của ông khiến cả nhà vua cũng phải thán phục. Ông nổi danh khắp nước là người văn hay chữ tốt.</a:t>
            </a:r>
          </a:p>
          <a:p>
            <a:pPr algn="r"/>
            <a:r>
              <a:rPr lang="vi-VN" sz="2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Theo Trương Chính – Đỗ Lê Chẩn</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reading books&#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250"/>
          <a:stretch>
            <a:fillRect/>
          </a:stretch>
        </p:blipFill>
        <p:spPr>
          <a:xfrm>
            <a:off x="20" y="1"/>
            <a:ext cx="12191979" cy="6858000"/>
          </a:xfrm>
          <a:prstGeom prst="rect">
            <a:avLst/>
          </a:prstGeom>
        </p:spPr>
      </p:pic>
      <p:sp>
        <p:nvSpPr>
          <p:cNvPr id="12" name="Rectangle: Rounded Corners 11"/>
          <p:cNvSpPr/>
          <p:nvPr/>
        </p:nvSpPr>
        <p:spPr>
          <a:xfrm>
            <a:off x="334295" y="243348"/>
            <a:ext cx="11395587" cy="63713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6800915" y="61843"/>
            <a:ext cx="5394513" cy="2923419"/>
            <a:chOff x="8541966" y="-82421"/>
            <a:chExt cx="3552367" cy="1967737"/>
          </a:xfrm>
        </p:grpSpPr>
        <p:sp>
          <p:nvSpPr>
            <p:cNvPr id="4" name="Freeform 10"/>
            <p:cNvSpPr/>
            <p:nvPr/>
          </p:nvSpPr>
          <p:spPr>
            <a:xfrm rot="1110587">
              <a:off x="8580818" y="-82421"/>
              <a:ext cx="3513515"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rot="1316938">
              <a:off x="8541966" y="697369"/>
              <a:ext cx="3335191" cy="973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Coiny" panose="02000903060500060000" pitchFamily="2" charset="0"/>
                  <a:ea typeface="+mn-ea"/>
                  <a:cs typeface="+mn-cs"/>
                </a:rPr>
                <a:t>LUYỆN ĐỌC TRONG NHÓM</a:t>
              </a:r>
            </a:p>
          </p:txBody>
        </p:sp>
      </p:grpSp>
      <p:pic>
        <p:nvPicPr>
          <p:cNvPr id="9" name="Hình ảnh 15" descr="Ảnh có chứa văn bản&#10;&#10;Mô tả được tạo tự động"/>
          <p:cNvPicPr>
            <a:picLocks noChangeAspect="1"/>
          </p:cNvPicPr>
          <p:nvPr/>
        </p:nvPicPr>
        <p:blipFill>
          <a:blip r:embed="rId4"/>
          <a:stretch>
            <a:fillRect/>
          </a:stretch>
        </p:blipFill>
        <p:spPr>
          <a:xfrm>
            <a:off x="108406" y="407596"/>
            <a:ext cx="5987594" cy="2422507"/>
          </a:xfrm>
          <a:prstGeom prst="rect">
            <a:avLst/>
          </a:prstGeom>
        </p:spPr>
      </p:pic>
      <p:pic>
        <p:nvPicPr>
          <p:cNvPr id="11" name="Hình ảnh 16"/>
          <p:cNvPicPr>
            <a:picLocks noChangeAspect="1"/>
          </p:cNvPicPr>
          <p:nvPr/>
        </p:nvPicPr>
        <p:blipFill>
          <a:blip r:embed="rId5"/>
          <a:stretch>
            <a:fillRect/>
          </a:stretch>
        </p:blipFill>
        <p:spPr>
          <a:xfrm>
            <a:off x="579788" y="2903811"/>
            <a:ext cx="6578095" cy="3303991"/>
          </a:xfrm>
          <a:prstGeom prst="rect">
            <a:avLst/>
          </a:prstGeom>
        </p:spPr>
      </p:pic>
      <p:pic>
        <p:nvPicPr>
          <p:cNvPr id="13"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14121" y="3102139"/>
            <a:ext cx="5313146" cy="383874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3"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1+#ppt_w/2"/>
                                          </p:val>
                                        </p:tav>
                                        <p:tav tm="100000">
                                          <p:val>
                                            <p:strVal val="#ppt_x"/>
                                          </p:val>
                                        </p:tav>
                                      </p:tavLst>
                                    </p:anim>
                                    <p:anim calcmode="lin" valueType="num">
                                      <p:cBhvr additive="base">
                                        <p:cTn id="13" dur="750" fill="hold"/>
                                        <p:tgtEl>
                                          <p:spTgt spid="9"/>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25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750" fill="hold"/>
                                        <p:tgtEl>
                                          <p:spTgt spid="11"/>
                                        </p:tgtEl>
                                        <p:attrNameLst>
                                          <p:attrName>ppt_x</p:attrName>
                                        </p:attrNameLst>
                                      </p:cBhvr>
                                      <p:tavLst>
                                        <p:tav tm="0">
                                          <p:val>
                                            <p:strVal val="1+#ppt_w/2"/>
                                          </p:val>
                                        </p:tav>
                                        <p:tav tm="100000">
                                          <p:val>
                                            <p:strVal val="#ppt_x"/>
                                          </p:val>
                                        </p:tav>
                                      </p:tavLst>
                                    </p:anim>
                                    <p:anim calcmode="lin" valueType="num">
                                      <p:cBhvr additive="base">
                                        <p:cTn id="17"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494503" y="3602038"/>
            <a:ext cx="9202994" cy="1655762"/>
          </a:xfrm>
        </p:spPr>
        <p:txBody>
          <a:bodyPr/>
          <a:lstStyle/>
          <a:p>
            <a:endParaRPr lang="en-US"/>
          </a:p>
        </p:txBody>
      </p:sp>
      <p:pic>
        <p:nvPicPr>
          <p:cNvPr id="7" name="Picture 6" descr="A cartoon of insects flying in the air&#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0" name="Group 9"/>
          <p:cNvGrpSpPr/>
          <p:nvPr/>
        </p:nvGrpSpPr>
        <p:grpSpPr>
          <a:xfrm>
            <a:off x="2703834" y="1371172"/>
            <a:ext cx="7234801" cy="1616743"/>
            <a:chOff x="2703834" y="1371172"/>
            <a:chExt cx="7234801" cy="1616743"/>
          </a:xfrm>
        </p:grpSpPr>
        <p:sp>
          <p:nvSpPr>
            <p:cNvPr id="8" name="TextBox 7"/>
            <p:cNvSpPr txBox="1"/>
            <p:nvPr/>
          </p:nvSpPr>
          <p:spPr>
            <a:xfrm rot="238439">
              <a:off x="2703834" y="1371172"/>
              <a:ext cx="7234795" cy="1570257"/>
            </a:xfrm>
            <a:prstGeom prst="rect">
              <a:avLst/>
            </a:prstGeom>
            <a:noFill/>
          </p:spPr>
          <p:txBody>
            <a:bodyPr wrap="none" rtlCol="0">
              <a:prstTxWarp prst="textArchUp">
                <a:avLst/>
              </a:prstTxWarp>
              <a:spAutoFit/>
            </a:bodyPr>
            <a:lstStyle/>
            <a:p>
              <a:r>
                <a:rPr lang="en-US" sz="9600">
                  <a:ln w="231775">
                    <a:solidFill>
                      <a:schemeClr val="tx1">
                        <a:lumMod val="95000"/>
                        <a:lumOff val="5000"/>
                      </a:schemeClr>
                    </a:solidFill>
                  </a:ln>
                  <a:effectLst>
                    <a:outerShdw blurRad="50800" dist="38100" dir="18900000" algn="bl" rotWithShape="0">
                      <a:prstClr val="black">
                        <a:alpha val="40000"/>
                      </a:prstClr>
                    </a:outerShdw>
                  </a:effectLst>
                  <a:latin typeface="UTM Bell" panose="02040603050506020204" pitchFamily="18" charset="0"/>
                </a:rPr>
                <a:t>TRÒ CHƠI</a:t>
              </a:r>
            </a:p>
          </p:txBody>
        </p:sp>
        <p:sp>
          <p:nvSpPr>
            <p:cNvPr id="9" name="TextBox 8"/>
            <p:cNvSpPr txBox="1"/>
            <p:nvPr/>
          </p:nvSpPr>
          <p:spPr>
            <a:xfrm rot="238439">
              <a:off x="2716786" y="1418255"/>
              <a:ext cx="7221849" cy="1569660"/>
            </a:xfrm>
            <a:prstGeom prst="rect">
              <a:avLst/>
            </a:prstGeom>
            <a:noFill/>
          </p:spPr>
          <p:txBody>
            <a:bodyPr wrap="none" rtlCol="0">
              <a:prstTxWarp prst="textArchUp">
                <a:avLst/>
              </a:prstTxWarp>
              <a:spAutoFit/>
            </a:bodyPr>
            <a:lstStyle/>
            <a:p>
              <a:r>
                <a:rPr lang="en-US" sz="9600">
                  <a:solidFill>
                    <a:srgbClr val="FFFF00"/>
                  </a:solidFill>
                  <a:latin typeface="UTM Bell" panose="02040603050506020204" pitchFamily="18" charset="0"/>
                </a:rPr>
                <a:t>TRÒ CHƠI</a:t>
              </a:r>
            </a:p>
          </p:txBody>
        </p:sp>
      </p:grpSp>
      <p:grpSp>
        <p:nvGrpSpPr>
          <p:cNvPr id="13" name="Group 12"/>
          <p:cNvGrpSpPr/>
          <p:nvPr/>
        </p:nvGrpSpPr>
        <p:grpSpPr>
          <a:xfrm>
            <a:off x="989600" y="2552789"/>
            <a:ext cx="10212798" cy="1877130"/>
            <a:chOff x="787234" y="2351291"/>
            <a:chExt cx="10212798" cy="1877130"/>
          </a:xfrm>
        </p:grpSpPr>
        <p:sp>
          <p:nvSpPr>
            <p:cNvPr id="11" name="TextBox 10"/>
            <p:cNvSpPr txBox="1"/>
            <p:nvPr/>
          </p:nvSpPr>
          <p:spPr>
            <a:xfrm>
              <a:off x="787234" y="2351291"/>
              <a:ext cx="10212798" cy="1862048"/>
            </a:xfrm>
            <a:prstGeom prst="rect">
              <a:avLst/>
            </a:prstGeom>
            <a:noFill/>
          </p:spPr>
          <p:txBody>
            <a:bodyPr wrap="square" rtlCol="0">
              <a:spAutoFit/>
            </a:bodyPr>
            <a:lstStyle/>
            <a:p>
              <a:r>
                <a:rPr lang="en-US" sz="11500">
                  <a:ln w="282575">
                    <a:solidFill>
                      <a:schemeClr val="tx1">
                        <a:lumMod val="95000"/>
                        <a:lumOff val="5000"/>
                      </a:schemeClr>
                    </a:solidFill>
                  </a:ln>
                  <a:effectLst>
                    <a:innerShdw blurRad="63500" dist="50800" dir="16200000">
                      <a:schemeClr val="bg1">
                        <a:alpha val="50000"/>
                      </a:schemeClr>
                    </a:innerShdw>
                  </a:effectLst>
                  <a:latin typeface="UTM Bell" panose="02040603050506020204" pitchFamily="18" charset="0"/>
                </a:rPr>
                <a:t>TÌM ĐƯỜNG</a:t>
              </a:r>
            </a:p>
          </p:txBody>
        </p:sp>
        <p:sp>
          <p:nvSpPr>
            <p:cNvPr id="12" name="TextBox 11"/>
            <p:cNvSpPr txBox="1"/>
            <p:nvPr/>
          </p:nvSpPr>
          <p:spPr>
            <a:xfrm>
              <a:off x="787234" y="2366373"/>
              <a:ext cx="10212798" cy="1862048"/>
            </a:xfrm>
            <a:prstGeom prst="rect">
              <a:avLst/>
            </a:prstGeom>
            <a:noFill/>
          </p:spPr>
          <p:txBody>
            <a:bodyPr wrap="square" rtlCol="0">
              <a:spAutoFit/>
            </a:bodyPr>
            <a:lstStyle/>
            <a:p>
              <a:r>
                <a:rPr lang="en-US" sz="11500">
                  <a:solidFill>
                    <a:schemeClr val="bg1"/>
                  </a:solidFill>
                  <a:effectLst>
                    <a:innerShdw blurRad="63500" dist="50800" dir="1200000">
                      <a:prstClr val="black">
                        <a:alpha val="1000"/>
                      </a:prstClr>
                    </a:innerShdw>
                  </a:effectLst>
                  <a:latin typeface="UTM Bell" panose="02040603050506020204" pitchFamily="18" charset="0"/>
                </a:rPr>
                <a:t>TÌM ĐƯỜNG</a:t>
              </a: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reading books&#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250"/>
          <a:stretch>
            <a:fillRect/>
          </a:stretch>
        </p:blipFill>
        <p:spPr>
          <a:xfrm>
            <a:off x="20" y="1"/>
            <a:ext cx="12191979" cy="6858000"/>
          </a:xfrm>
          <a:prstGeom prst="rect">
            <a:avLst/>
          </a:prstGeom>
        </p:spPr>
      </p:pic>
      <p:sp>
        <p:nvSpPr>
          <p:cNvPr id="12" name="Rectangle: Rounded Corners 11"/>
          <p:cNvSpPr/>
          <p:nvPr/>
        </p:nvSpPr>
        <p:spPr>
          <a:xfrm>
            <a:off x="334295" y="243348"/>
            <a:ext cx="11395587" cy="63713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6800915" y="61843"/>
            <a:ext cx="5394513" cy="2923419"/>
            <a:chOff x="8541966" y="-82421"/>
            <a:chExt cx="3552367" cy="1967737"/>
          </a:xfrm>
        </p:grpSpPr>
        <p:sp>
          <p:nvSpPr>
            <p:cNvPr id="4" name="Freeform 10"/>
            <p:cNvSpPr/>
            <p:nvPr/>
          </p:nvSpPr>
          <p:spPr>
            <a:xfrm rot="1110587">
              <a:off x="8580818" y="-82421"/>
              <a:ext cx="3513515"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rot="1316938">
              <a:off x="8541966" y="697368"/>
              <a:ext cx="3335191" cy="973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Coiny" panose="02000903060500060000" pitchFamily="2" charset="0"/>
                  <a:ea typeface="+mn-ea"/>
                  <a:cs typeface="+mn-cs"/>
                </a:rPr>
                <a:t>LUYỆN ĐỌC</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Coiny" panose="02000903060500060000" pitchFamily="2" charset="0"/>
                  <a:ea typeface="+mn-ea"/>
                  <a:cs typeface="+mn-cs"/>
                </a:rPr>
                <a:t>TRƯỚC LỚP</a:t>
              </a:r>
            </a:p>
          </p:txBody>
        </p:sp>
      </p:grpSp>
      <p:pic>
        <p:nvPicPr>
          <p:cNvPr id="9" name="Hình ảnh 15" descr="Ảnh có chứa văn bản&#10;&#10;Mô tả được tạo tự động"/>
          <p:cNvPicPr>
            <a:picLocks noChangeAspect="1"/>
          </p:cNvPicPr>
          <p:nvPr/>
        </p:nvPicPr>
        <p:blipFill>
          <a:blip r:embed="rId4"/>
          <a:stretch>
            <a:fillRect/>
          </a:stretch>
        </p:blipFill>
        <p:spPr>
          <a:xfrm>
            <a:off x="108406" y="407596"/>
            <a:ext cx="5987594" cy="2422507"/>
          </a:xfrm>
          <a:prstGeom prst="rect">
            <a:avLst/>
          </a:prstGeom>
        </p:spPr>
      </p:pic>
      <p:pic>
        <p:nvPicPr>
          <p:cNvPr id="11" name="Hình ảnh 16"/>
          <p:cNvPicPr>
            <a:picLocks noChangeAspect="1"/>
          </p:cNvPicPr>
          <p:nvPr/>
        </p:nvPicPr>
        <p:blipFill>
          <a:blip r:embed="rId5"/>
          <a:stretch>
            <a:fillRect/>
          </a:stretch>
        </p:blipFill>
        <p:spPr>
          <a:xfrm>
            <a:off x="579788" y="2903811"/>
            <a:ext cx="6578095" cy="3303991"/>
          </a:xfrm>
          <a:prstGeom prst="rect">
            <a:avLst/>
          </a:prstGeom>
        </p:spPr>
      </p:pic>
      <p:pic>
        <p:nvPicPr>
          <p:cNvPr id="13"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14121" y="3102139"/>
            <a:ext cx="5313146" cy="383874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1504" y="0"/>
            <a:ext cx="12191980" cy="6856718"/>
          </a:xfrm>
          <a:prstGeom prst="rect">
            <a:avLst/>
          </a:prstGeom>
        </p:spPr>
      </p:pic>
      <p:grpSp>
        <p:nvGrpSpPr>
          <p:cNvPr id="13" name="Group 12"/>
          <p:cNvGrpSpPr/>
          <p:nvPr/>
        </p:nvGrpSpPr>
        <p:grpSpPr>
          <a:xfrm>
            <a:off x="7101978" y="0"/>
            <a:ext cx="4873713" cy="5668531"/>
            <a:chOff x="7101978" y="0"/>
            <a:chExt cx="4873713" cy="5668531"/>
          </a:xfrm>
        </p:grpSpPr>
        <p:sp>
          <p:nvSpPr>
            <p:cNvPr id="9" name="Freeform 16"/>
            <p:cNvSpPr/>
            <p:nvPr/>
          </p:nvSpPr>
          <p:spPr>
            <a:xfrm>
              <a:off x="7101978" y="0"/>
              <a:ext cx="4873713" cy="5668531"/>
            </a:xfrm>
            <a:custGeom>
              <a:avLst/>
              <a:gdLst/>
              <a:ahLst/>
              <a:cxnLst/>
              <a:rect l="l" t="t" r="r" b="b"/>
              <a:pathLst>
                <a:path w="1547336" h="2057400">
                  <a:moveTo>
                    <a:pt x="0" y="0"/>
                  </a:moveTo>
                  <a:lnTo>
                    <a:pt x="1547337" y="0"/>
                  </a:lnTo>
                  <a:lnTo>
                    <a:pt x="1547337" y="2057400"/>
                  </a:lnTo>
                  <a:lnTo>
                    <a:pt x="0" y="2057400"/>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11" name="TextBox 10"/>
            <p:cNvSpPr txBox="1"/>
            <p:nvPr/>
          </p:nvSpPr>
          <p:spPr>
            <a:xfrm>
              <a:off x="7277414" y="2458863"/>
              <a:ext cx="4522840" cy="1938992"/>
            </a:xfrm>
            <a:prstGeom prst="rect">
              <a:avLst/>
            </a:prstGeom>
            <a:noFill/>
          </p:spPr>
          <p:txBody>
            <a:bodyPr wrap="square" rtlCol="0">
              <a:spAutoFit/>
            </a:bodyPr>
            <a:lstStyle/>
            <a:p>
              <a:pPr algn="ctr"/>
              <a:r>
                <a:rPr lang="en-US" sz="6000">
                  <a:solidFill>
                    <a:srgbClr val="FF33CC"/>
                  </a:solidFill>
                  <a:latin typeface="#9Slide03 AllRoundGothic" panose="020B0703020202020104" pitchFamily="34" charset="0"/>
                </a:rPr>
                <a:t>Giải nghĩa từ khó hiểu</a:t>
              </a:r>
            </a:p>
          </p:txBody>
        </p:sp>
      </p:grpSp>
      <p:pic>
        <p:nvPicPr>
          <p:cNvPr id="14" name="Picture 2"/>
          <p:cNvPicPr>
            <a:picLocks noChangeAspect="1"/>
          </p:cNvPicPr>
          <p:nvPr/>
        </p:nvPicPr>
        <p:blipFill>
          <a:blip r:embed="rId4"/>
          <a:srcRect/>
          <a:stretch>
            <a:fillRect/>
          </a:stretch>
        </p:blipFill>
        <p:spPr>
          <a:xfrm>
            <a:off x="391746" y="1837625"/>
            <a:ext cx="3315498" cy="5120460"/>
          </a:xfrm>
          <a:prstGeom prst="rect">
            <a:avLst/>
          </a:prstGeom>
        </p:spPr>
      </p:pic>
      <p:sp>
        <p:nvSpPr>
          <p:cNvPr id="15" name="Speech Bubble: Oval 14"/>
          <p:cNvSpPr/>
          <p:nvPr/>
        </p:nvSpPr>
        <p:spPr>
          <a:xfrm>
            <a:off x="2664541" y="235974"/>
            <a:ext cx="4778478" cy="2933061"/>
          </a:xfrm>
          <a:prstGeom prst="wedgeEllipseCallout">
            <a:avLst>
              <a:gd name="adj1" fmla="val -57017"/>
              <a:gd name="adj2" fmla="val 38029"/>
            </a:avLst>
          </a:prstGeom>
          <a:solidFill>
            <a:schemeClr val="bg1"/>
          </a:solidFill>
          <a:ln w="57150">
            <a:solidFill>
              <a:srgbClr val="66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33CCCC"/>
                </a:solidFill>
                <a:latin typeface="Calibri" panose="020F0502020204030204" pitchFamily="34" charset="0"/>
                <a:ea typeface="Calibri" panose="020F0502020204030204" pitchFamily="34" charset="0"/>
                <a:cs typeface="Calibri" panose="020F0502020204030204" pitchFamily="34" charset="0"/>
              </a:rPr>
              <a:t>Trong bài “Văn hay chữ tốt” có từ nào em chưa hiểu không?</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1504" y="0"/>
            <a:ext cx="12191980" cy="6856718"/>
          </a:xfrm>
          <a:prstGeom prst="rect">
            <a:avLst/>
          </a:prstGeom>
        </p:spPr>
      </p:pic>
      <p:grpSp>
        <p:nvGrpSpPr>
          <p:cNvPr id="13" name="Group 12"/>
          <p:cNvGrpSpPr/>
          <p:nvPr/>
        </p:nvGrpSpPr>
        <p:grpSpPr>
          <a:xfrm>
            <a:off x="7101978" y="0"/>
            <a:ext cx="4873713" cy="5668531"/>
            <a:chOff x="7101978" y="0"/>
            <a:chExt cx="4873713" cy="5668531"/>
          </a:xfrm>
        </p:grpSpPr>
        <p:sp>
          <p:nvSpPr>
            <p:cNvPr id="9" name="Freeform 16"/>
            <p:cNvSpPr/>
            <p:nvPr/>
          </p:nvSpPr>
          <p:spPr>
            <a:xfrm>
              <a:off x="7101978" y="0"/>
              <a:ext cx="4873713" cy="5668531"/>
            </a:xfrm>
            <a:custGeom>
              <a:avLst/>
              <a:gdLst/>
              <a:ahLst/>
              <a:cxnLst/>
              <a:rect l="l" t="t" r="r" b="b"/>
              <a:pathLst>
                <a:path w="1547336" h="2057400">
                  <a:moveTo>
                    <a:pt x="0" y="0"/>
                  </a:moveTo>
                  <a:lnTo>
                    <a:pt x="1547337" y="0"/>
                  </a:lnTo>
                  <a:lnTo>
                    <a:pt x="1547337" y="2057400"/>
                  </a:lnTo>
                  <a:lnTo>
                    <a:pt x="0" y="2057400"/>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11" name="TextBox 10"/>
            <p:cNvSpPr txBox="1"/>
            <p:nvPr/>
          </p:nvSpPr>
          <p:spPr>
            <a:xfrm>
              <a:off x="7277414" y="2458863"/>
              <a:ext cx="4522840" cy="1938992"/>
            </a:xfrm>
            <a:prstGeom prst="rect">
              <a:avLst/>
            </a:prstGeom>
            <a:noFill/>
          </p:spPr>
          <p:txBody>
            <a:bodyPr wrap="square" rtlCol="0">
              <a:spAutoFit/>
            </a:bodyPr>
            <a:lstStyle/>
            <a:p>
              <a:pPr algn="ctr"/>
              <a:r>
                <a:rPr lang="en-US" sz="6000">
                  <a:solidFill>
                    <a:srgbClr val="FF33CC"/>
                  </a:solidFill>
                  <a:latin typeface="#9Slide03 AllRoundGothic" panose="020B0703020202020104" pitchFamily="34" charset="0"/>
                </a:rPr>
                <a:t>Giải nghĩa từ khó hiểu</a:t>
              </a:r>
            </a:p>
          </p:txBody>
        </p:sp>
      </p:grpSp>
      <p:grpSp>
        <p:nvGrpSpPr>
          <p:cNvPr id="6" name="Group 5"/>
          <p:cNvGrpSpPr/>
          <p:nvPr/>
        </p:nvGrpSpPr>
        <p:grpSpPr>
          <a:xfrm>
            <a:off x="893195" y="152346"/>
            <a:ext cx="4894470" cy="2306517"/>
            <a:chOff x="893195" y="152346"/>
            <a:chExt cx="4894470" cy="2306517"/>
          </a:xfrm>
        </p:grpSpPr>
        <p:pic>
          <p:nvPicPr>
            <p:cNvPr id="2" name="Picture 12"/>
            <p:cNvPicPr>
              <a:picLocks noChangeAspect="1"/>
            </p:cNvPicPr>
            <p:nvPr/>
          </p:nvPicPr>
          <p:blipFill>
            <a:blip r:embed="rId4"/>
            <a:srcRect/>
            <a:stretch>
              <a:fillRect/>
            </a:stretch>
          </p:blipFill>
          <p:spPr>
            <a:xfrm>
              <a:off x="893195" y="152346"/>
              <a:ext cx="4894470" cy="2306517"/>
            </a:xfrm>
            <a:prstGeom prst="rect">
              <a:avLst/>
            </a:prstGeom>
          </p:spPr>
        </p:pic>
        <p:sp>
          <p:nvSpPr>
            <p:cNvPr id="3" name="TextBox 2"/>
            <p:cNvSpPr txBox="1"/>
            <p:nvPr/>
          </p:nvSpPr>
          <p:spPr>
            <a:xfrm>
              <a:off x="1191743" y="1305343"/>
              <a:ext cx="2965877" cy="769441"/>
            </a:xfrm>
            <a:prstGeom prst="rect">
              <a:avLst/>
            </a:prstGeom>
            <a:noFill/>
          </p:spPr>
          <p:txBody>
            <a:bodyPr wrap="none" rtlCol="0">
              <a:spAutoFit/>
            </a:bodyPr>
            <a:lstStyle/>
            <a:p>
              <a:r>
                <a:rPr lang="en-US" sz="4400" b="1">
                  <a:solidFill>
                    <a:schemeClr val="bg1"/>
                  </a:solidFill>
                  <a:latin typeface="Calibri" panose="020F0502020204030204" pitchFamily="34" charset="0"/>
                  <a:ea typeface="Calibri" panose="020F0502020204030204" pitchFamily="34" charset="0"/>
                  <a:cs typeface="Calibri" panose="020F0502020204030204" pitchFamily="34" charset="0"/>
                </a:rPr>
                <a:t>Khẩn khoản</a:t>
              </a:r>
            </a:p>
          </p:txBody>
        </p:sp>
      </p:grpSp>
      <p:sp>
        <p:nvSpPr>
          <p:cNvPr id="7" name="Rectangle: Rounded Corners 6"/>
          <p:cNvSpPr/>
          <p:nvPr/>
        </p:nvSpPr>
        <p:spPr>
          <a:xfrm>
            <a:off x="216309" y="2834265"/>
            <a:ext cx="6528620" cy="3458380"/>
          </a:xfrm>
          <a:prstGeom prst="roundRect">
            <a:avLst/>
          </a:prstGeom>
          <a:solidFill>
            <a:srgbClr val="66FFFF"/>
          </a:solidFill>
          <a:ln w="57150">
            <a:solidFill>
              <a:schemeClr val="bg1"/>
            </a:solidFill>
          </a:ln>
          <a:effectLst>
            <a:outerShdw blurRad="57785" dist="33020" dir="3180000" algn="ctr">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Calibri" panose="020F0502020204030204" pitchFamily="34" charset="0"/>
                <a:ea typeface="Calibri" panose="020F0502020204030204" pitchFamily="34" charset="0"/>
                <a:cs typeface="Calibri" panose="020F0502020204030204" pitchFamily="34" charset="0"/>
              </a:rPr>
              <a:t>Khẩn thiết, năn nỉ người khác chấp nhận yêu cầu của mình</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1504" y="0"/>
            <a:ext cx="12191980" cy="6856718"/>
          </a:xfrm>
          <a:prstGeom prst="rect">
            <a:avLst/>
          </a:prstGeom>
        </p:spPr>
      </p:pic>
      <p:grpSp>
        <p:nvGrpSpPr>
          <p:cNvPr id="13" name="Group 12"/>
          <p:cNvGrpSpPr/>
          <p:nvPr/>
        </p:nvGrpSpPr>
        <p:grpSpPr>
          <a:xfrm>
            <a:off x="7101978" y="0"/>
            <a:ext cx="4873713" cy="5668531"/>
            <a:chOff x="7101978" y="0"/>
            <a:chExt cx="4873713" cy="5668531"/>
          </a:xfrm>
        </p:grpSpPr>
        <p:sp>
          <p:nvSpPr>
            <p:cNvPr id="9" name="Freeform 16"/>
            <p:cNvSpPr/>
            <p:nvPr/>
          </p:nvSpPr>
          <p:spPr>
            <a:xfrm>
              <a:off x="7101978" y="0"/>
              <a:ext cx="4873713" cy="5668531"/>
            </a:xfrm>
            <a:custGeom>
              <a:avLst/>
              <a:gdLst/>
              <a:ahLst/>
              <a:cxnLst/>
              <a:rect l="l" t="t" r="r" b="b"/>
              <a:pathLst>
                <a:path w="1547336" h="2057400">
                  <a:moveTo>
                    <a:pt x="0" y="0"/>
                  </a:moveTo>
                  <a:lnTo>
                    <a:pt x="1547337" y="0"/>
                  </a:lnTo>
                  <a:lnTo>
                    <a:pt x="1547337" y="2057400"/>
                  </a:lnTo>
                  <a:lnTo>
                    <a:pt x="0" y="2057400"/>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11" name="TextBox 10"/>
            <p:cNvSpPr txBox="1"/>
            <p:nvPr/>
          </p:nvSpPr>
          <p:spPr>
            <a:xfrm>
              <a:off x="7277414" y="2458863"/>
              <a:ext cx="4522840" cy="1938992"/>
            </a:xfrm>
            <a:prstGeom prst="rect">
              <a:avLst/>
            </a:prstGeom>
            <a:noFill/>
          </p:spPr>
          <p:txBody>
            <a:bodyPr wrap="square" rtlCol="0">
              <a:spAutoFit/>
            </a:bodyPr>
            <a:lstStyle/>
            <a:p>
              <a:pPr algn="ctr"/>
              <a:r>
                <a:rPr lang="en-US" sz="6000">
                  <a:solidFill>
                    <a:srgbClr val="FF33CC"/>
                  </a:solidFill>
                  <a:latin typeface="#9Slide03 AllRoundGothic" panose="020B0703020202020104" pitchFamily="34" charset="0"/>
                </a:rPr>
                <a:t>Giải nghĩa từ khó hiểu</a:t>
              </a:r>
            </a:p>
          </p:txBody>
        </p:sp>
      </p:grpSp>
      <p:grpSp>
        <p:nvGrpSpPr>
          <p:cNvPr id="6" name="Group 5"/>
          <p:cNvGrpSpPr/>
          <p:nvPr/>
        </p:nvGrpSpPr>
        <p:grpSpPr>
          <a:xfrm>
            <a:off x="893195" y="152346"/>
            <a:ext cx="4894470" cy="2306517"/>
            <a:chOff x="893195" y="152346"/>
            <a:chExt cx="4894470" cy="2306517"/>
          </a:xfrm>
        </p:grpSpPr>
        <p:pic>
          <p:nvPicPr>
            <p:cNvPr id="2" name="Picture 12"/>
            <p:cNvPicPr>
              <a:picLocks noChangeAspect="1"/>
            </p:cNvPicPr>
            <p:nvPr/>
          </p:nvPicPr>
          <p:blipFill>
            <a:blip r:embed="rId4"/>
            <a:srcRect/>
            <a:stretch>
              <a:fillRect/>
            </a:stretch>
          </p:blipFill>
          <p:spPr>
            <a:xfrm>
              <a:off x="893195" y="152346"/>
              <a:ext cx="4894470" cy="2306517"/>
            </a:xfrm>
            <a:prstGeom prst="rect">
              <a:avLst/>
            </a:prstGeom>
          </p:spPr>
        </p:pic>
        <p:sp>
          <p:nvSpPr>
            <p:cNvPr id="3" name="TextBox 2"/>
            <p:cNvSpPr txBox="1"/>
            <p:nvPr/>
          </p:nvSpPr>
          <p:spPr>
            <a:xfrm>
              <a:off x="1191743" y="1305343"/>
              <a:ext cx="3434017" cy="769441"/>
            </a:xfrm>
            <a:prstGeom prst="rect">
              <a:avLst/>
            </a:prstGeom>
            <a:noFill/>
          </p:spPr>
          <p:txBody>
            <a:bodyPr wrap="none" rtlCol="0">
              <a:spAutoFit/>
            </a:bodyPr>
            <a:lstStyle/>
            <a:p>
              <a:r>
                <a:rPr lang="en-US" sz="4400" b="1">
                  <a:solidFill>
                    <a:schemeClr val="bg1"/>
                  </a:solidFill>
                  <a:latin typeface="Calibri" panose="020F0502020204030204" pitchFamily="34" charset="0"/>
                  <a:ea typeface="Calibri" panose="020F0502020204030204" pitchFamily="34" charset="0"/>
                  <a:cs typeface="Calibri" panose="020F0502020204030204" pitchFamily="34" charset="0"/>
                </a:rPr>
                <a:t>Huyện đường</a:t>
              </a:r>
            </a:p>
          </p:txBody>
        </p:sp>
      </p:grpSp>
      <p:sp>
        <p:nvSpPr>
          <p:cNvPr id="7" name="Rectangle: Rounded Corners 6"/>
          <p:cNvSpPr/>
          <p:nvPr/>
        </p:nvSpPr>
        <p:spPr>
          <a:xfrm>
            <a:off x="255657" y="2804886"/>
            <a:ext cx="6670884" cy="2863645"/>
          </a:xfrm>
          <a:prstGeom prst="roundRect">
            <a:avLst/>
          </a:prstGeom>
          <a:solidFill>
            <a:srgbClr val="66FFFF"/>
          </a:solidFill>
          <a:ln w="57150">
            <a:solidFill>
              <a:schemeClr val="bg1"/>
            </a:solidFill>
          </a:ln>
          <a:effectLst>
            <a:outerShdw blurRad="57785" dist="33020" dir="3180000" algn="ctr">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Calibri" panose="020F0502020204030204" pitchFamily="34" charset="0"/>
                <a:ea typeface="Calibri" panose="020F0502020204030204" pitchFamily="34" charset="0"/>
                <a:cs typeface="Calibri" panose="020F0502020204030204" pitchFamily="34" charset="0"/>
              </a:rPr>
              <a:t>Nơi làm việc của quan huyện trước đây</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1504" y="0"/>
            <a:ext cx="12191980" cy="6856718"/>
          </a:xfrm>
          <a:prstGeom prst="rect">
            <a:avLst/>
          </a:prstGeom>
        </p:spPr>
      </p:pic>
      <p:grpSp>
        <p:nvGrpSpPr>
          <p:cNvPr id="13" name="Group 12"/>
          <p:cNvGrpSpPr/>
          <p:nvPr/>
        </p:nvGrpSpPr>
        <p:grpSpPr>
          <a:xfrm>
            <a:off x="7101978" y="0"/>
            <a:ext cx="4873713" cy="5668531"/>
            <a:chOff x="7101978" y="0"/>
            <a:chExt cx="4873713" cy="5668531"/>
          </a:xfrm>
        </p:grpSpPr>
        <p:sp>
          <p:nvSpPr>
            <p:cNvPr id="9" name="Freeform 16"/>
            <p:cNvSpPr/>
            <p:nvPr/>
          </p:nvSpPr>
          <p:spPr>
            <a:xfrm>
              <a:off x="7101978" y="0"/>
              <a:ext cx="4873713" cy="5668531"/>
            </a:xfrm>
            <a:custGeom>
              <a:avLst/>
              <a:gdLst/>
              <a:ahLst/>
              <a:cxnLst/>
              <a:rect l="l" t="t" r="r" b="b"/>
              <a:pathLst>
                <a:path w="1547336" h="2057400">
                  <a:moveTo>
                    <a:pt x="0" y="0"/>
                  </a:moveTo>
                  <a:lnTo>
                    <a:pt x="1547337" y="0"/>
                  </a:lnTo>
                  <a:lnTo>
                    <a:pt x="1547337" y="2057400"/>
                  </a:lnTo>
                  <a:lnTo>
                    <a:pt x="0" y="2057400"/>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11" name="TextBox 10"/>
            <p:cNvSpPr txBox="1"/>
            <p:nvPr/>
          </p:nvSpPr>
          <p:spPr>
            <a:xfrm>
              <a:off x="7277414" y="2458863"/>
              <a:ext cx="4522840" cy="1938992"/>
            </a:xfrm>
            <a:prstGeom prst="rect">
              <a:avLst/>
            </a:prstGeom>
            <a:noFill/>
          </p:spPr>
          <p:txBody>
            <a:bodyPr wrap="square" rtlCol="0">
              <a:spAutoFit/>
            </a:bodyPr>
            <a:lstStyle/>
            <a:p>
              <a:pPr algn="ctr"/>
              <a:r>
                <a:rPr lang="en-US" sz="6000">
                  <a:solidFill>
                    <a:srgbClr val="FF33CC"/>
                  </a:solidFill>
                  <a:latin typeface="#9Slide03 AllRoundGothic" panose="020B0703020202020104" pitchFamily="34" charset="0"/>
                </a:rPr>
                <a:t>Giải nghĩa từ khó hiểu</a:t>
              </a:r>
            </a:p>
          </p:txBody>
        </p:sp>
      </p:grpSp>
      <p:grpSp>
        <p:nvGrpSpPr>
          <p:cNvPr id="6" name="Group 5"/>
          <p:cNvGrpSpPr/>
          <p:nvPr/>
        </p:nvGrpSpPr>
        <p:grpSpPr>
          <a:xfrm>
            <a:off x="893195" y="152346"/>
            <a:ext cx="4894470" cy="2306517"/>
            <a:chOff x="893195" y="152346"/>
            <a:chExt cx="4894470" cy="2306517"/>
          </a:xfrm>
        </p:grpSpPr>
        <p:pic>
          <p:nvPicPr>
            <p:cNvPr id="2" name="Picture 12"/>
            <p:cNvPicPr>
              <a:picLocks noChangeAspect="1"/>
            </p:cNvPicPr>
            <p:nvPr/>
          </p:nvPicPr>
          <p:blipFill>
            <a:blip r:embed="rId4"/>
            <a:srcRect/>
            <a:stretch>
              <a:fillRect/>
            </a:stretch>
          </p:blipFill>
          <p:spPr>
            <a:xfrm>
              <a:off x="893195" y="152346"/>
              <a:ext cx="4894470" cy="2306517"/>
            </a:xfrm>
            <a:prstGeom prst="rect">
              <a:avLst/>
            </a:prstGeom>
          </p:spPr>
        </p:pic>
        <p:sp>
          <p:nvSpPr>
            <p:cNvPr id="3" name="TextBox 2"/>
            <p:cNvSpPr txBox="1"/>
            <p:nvPr/>
          </p:nvSpPr>
          <p:spPr>
            <a:xfrm>
              <a:off x="1847351" y="1305343"/>
              <a:ext cx="1842171" cy="769441"/>
            </a:xfrm>
            <a:prstGeom prst="rect">
              <a:avLst/>
            </a:prstGeom>
            <a:noFill/>
          </p:spPr>
          <p:txBody>
            <a:bodyPr wrap="none" rtlCol="0">
              <a:spAutoFit/>
            </a:bodyPr>
            <a:lstStyle/>
            <a:p>
              <a:r>
                <a:rPr lang="en-US" sz="4400" b="1">
                  <a:solidFill>
                    <a:schemeClr val="bg1"/>
                  </a:solidFill>
                  <a:latin typeface="Calibri" panose="020F0502020204030204" pitchFamily="34" charset="0"/>
                  <a:ea typeface="Calibri" panose="020F0502020204030204" pitchFamily="34" charset="0"/>
                  <a:cs typeface="Calibri" panose="020F0502020204030204" pitchFamily="34" charset="0"/>
                </a:rPr>
                <a:t>Ân hận</a:t>
              </a:r>
            </a:p>
          </p:txBody>
        </p:sp>
      </p:grpSp>
      <p:sp>
        <p:nvSpPr>
          <p:cNvPr id="7" name="Rectangle: Rounded Corners 6"/>
          <p:cNvSpPr/>
          <p:nvPr/>
        </p:nvSpPr>
        <p:spPr>
          <a:xfrm>
            <a:off x="216309" y="2834265"/>
            <a:ext cx="6528620" cy="3458380"/>
          </a:xfrm>
          <a:prstGeom prst="roundRect">
            <a:avLst/>
          </a:prstGeom>
          <a:solidFill>
            <a:srgbClr val="66FFFF"/>
          </a:solidFill>
          <a:ln w="57150">
            <a:solidFill>
              <a:schemeClr val="bg1"/>
            </a:solidFill>
          </a:ln>
          <a:effectLst>
            <a:outerShdw blurRad="57785" dist="33020" dir="3180000" algn="ctr">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Calibri" panose="020F0502020204030204" pitchFamily="34" charset="0"/>
                <a:ea typeface="Calibri" panose="020F0502020204030204" pitchFamily="34" charset="0"/>
                <a:cs typeface="Calibri" panose="020F0502020204030204" pitchFamily="34" charset="0"/>
              </a:rPr>
              <a:t>Băn khoăn, day dứt và tự trách mình về việc không hay xảy đến</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1504" y="0"/>
            <a:ext cx="12191980" cy="6856718"/>
          </a:xfrm>
          <a:prstGeom prst="rect">
            <a:avLst/>
          </a:prstGeom>
        </p:spPr>
      </p:pic>
      <p:grpSp>
        <p:nvGrpSpPr>
          <p:cNvPr id="13" name="Group 12"/>
          <p:cNvGrpSpPr/>
          <p:nvPr/>
        </p:nvGrpSpPr>
        <p:grpSpPr>
          <a:xfrm>
            <a:off x="7101978" y="0"/>
            <a:ext cx="4873713" cy="5668531"/>
            <a:chOff x="7101978" y="0"/>
            <a:chExt cx="4873713" cy="5668531"/>
          </a:xfrm>
        </p:grpSpPr>
        <p:sp>
          <p:nvSpPr>
            <p:cNvPr id="9" name="Freeform 16"/>
            <p:cNvSpPr/>
            <p:nvPr/>
          </p:nvSpPr>
          <p:spPr>
            <a:xfrm>
              <a:off x="7101978" y="0"/>
              <a:ext cx="4873713" cy="5668531"/>
            </a:xfrm>
            <a:custGeom>
              <a:avLst/>
              <a:gdLst/>
              <a:ahLst/>
              <a:cxnLst/>
              <a:rect l="l" t="t" r="r" b="b"/>
              <a:pathLst>
                <a:path w="1547336" h="2057400">
                  <a:moveTo>
                    <a:pt x="0" y="0"/>
                  </a:moveTo>
                  <a:lnTo>
                    <a:pt x="1547337" y="0"/>
                  </a:lnTo>
                  <a:lnTo>
                    <a:pt x="1547337" y="2057400"/>
                  </a:lnTo>
                  <a:lnTo>
                    <a:pt x="0" y="2057400"/>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11" name="TextBox 10"/>
            <p:cNvSpPr txBox="1"/>
            <p:nvPr/>
          </p:nvSpPr>
          <p:spPr>
            <a:xfrm>
              <a:off x="7277414" y="2458863"/>
              <a:ext cx="4522840" cy="1938992"/>
            </a:xfrm>
            <a:prstGeom prst="rect">
              <a:avLst/>
            </a:prstGeom>
            <a:noFill/>
          </p:spPr>
          <p:txBody>
            <a:bodyPr wrap="square" rtlCol="0">
              <a:spAutoFit/>
            </a:bodyPr>
            <a:lstStyle/>
            <a:p>
              <a:pPr algn="ctr"/>
              <a:r>
                <a:rPr lang="en-US" sz="6000">
                  <a:solidFill>
                    <a:srgbClr val="FF33CC"/>
                  </a:solidFill>
                  <a:latin typeface="#9Slide03 AllRoundGothic" panose="020B0703020202020104" pitchFamily="34" charset="0"/>
                </a:rPr>
                <a:t>Giải nghĩa từ khó hiểu</a:t>
              </a:r>
            </a:p>
          </p:txBody>
        </p:sp>
      </p:grpSp>
      <p:grpSp>
        <p:nvGrpSpPr>
          <p:cNvPr id="6" name="Group 5"/>
          <p:cNvGrpSpPr/>
          <p:nvPr/>
        </p:nvGrpSpPr>
        <p:grpSpPr>
          <a:xfrm>
            <a:off x="893195" y="152346"/>
            <a:ext cx="4894470" cy="2306517"/>
            <a:chOff x="893195" y="152346"/>
            <a:chExt cx="4894470" cy="2306517"/>
          </a:xfrm>
        </p:grpSpPr>
        <p:pic>
          <p:nvPicPr>
            <p:cNvPr id="2" name="Picture 12"/>
            <p:cNvPicPr>
              <a:picLocks noChangeAspect="1"/>
            </p:cNvPicPr>
            <p:nvPr/>
          </p:nvPicPr>
          <p:blipFill>
            <a:blip r:embed="rId4"/>
            <a:srcRect/>
            <a:stretch>
              <a:fillRect/>
            </a:stretch>
          </p:blipFill>
          <p:spPr>
            <a:xfrm>
              <a:off x="893195" y="152346"/>
              <a:ext cx="4894470" cy="2306517"/>
            </a:xfrm>
            <a:prstGeom prst="rect">
              <a:avLst/>
            </a:prstGeom>
          </p:spPr>
        </p:pic>
        <p:sp>
          <p:nvSpPr>
            <p:cNvPr id="3" name="TextBox 2"/>
            <p:cNvSpPr txBox="1"/>
            <p:nvPr/>
          </p:nvSpPr>
          <p:spPr>
            <a:xfrm>
              <a:off x="1847351" y="1305343"/>
              <a:ext cx="1954381" cy="769441"/>
            </a:xfrm>
            <a:prstGeom prst="rect">
              <a:avLst/>
            </a:prstGeom>
            <a:noFill/>
          </p:spPr>
          <p:txBody>
            <a:bodyPr wrap="none" rtlCol="0">
              <a:spAutoFit/>
            </a:bodyPr>
            <a:lstStyle/>
            <a:p>
              <a:r>
                <a:rPr lang="en-US" sz="4400" b="1">
                  <a:solidFill>
                    <a:schemeClr val="bg1"/>
                  </a:solidFill>
                  <a:latin typeface="Calibri" panose="020F0502020204030204" pitchFamily="34" charset="0"/>
                  <a:ea typeface="Calibri" panose="020F0502020204030204" pitchFamily="34" charset="0"/>
                  <a:cs typeface="Calibri" panose="020F0502020204030204" pitchFamily="34" charset="0"/>
                </a:rPr>
                <a:t>Câu đối</a:t>
              </a:r>
            </a:p>
          </p:txBody>
        </p:sp>
      </p:grpSp>
      <p:sp>
        <p:nvSpPr>
          <p:cNvPr id="7" name="Rectangle: Rounded Corners 6"/>
          <p:cNvSpPr/>
          <p:nvPr/>
        </p:nvSpPr>
        <p:spPr>
          <a:xfrm>
            <a:off x="216309" y="2834265"/>
            <a:ext cx="6528620" cy="3458380"/>
          </a:xfrm>
          <a:prstGeom prst="roundRect">
            <a:avLst/>
          </a:prstGeom>
          <a:solidFill>
            <a:srgbClr val="66FFFF"/>
          </a:solidFill>
          <a:ln w="57150">
            <a:solidFill>
              <a:schemeClr val="bg1"/>
            </a:solidFill>
          </a:ln>
          <a:effectLst>
            <a:outerShdw blurRad="57785" dist="33020" dir="3180000" algn="ctr">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Calibri" panose="020F0502020204030204" pitchFamily="34" charset="0"/>
                <a:ea typeface="Calibri" panose="020F0502020204030204" pitchFamily="34" charset="0"/>
                <a:cs typeface="Calibri" panose="020F0502020204030204" pitchFamily="34" charset="0"/>
              </a:rPr>
              <a:t>Thể văn cũ gồm hai câu có số lượng từ bằng nhau và đối chọi nhau cả về lời lẫn ý</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1504" y="0"/>
            <a:ext cx="12191980" cy="6856718"/>
          </a:xfrm>
          <a:prstGeom prst="rect">
            <a:avLst/>
          </a:prstGeom>
        </p:spPr>
      </p:pic>
      <p:grpSp>
        <p:nvGrpSpPr>
          <p:cNvPr id="13" name="Group 12"/>
          <p:cNvGrpSpPr/>
          <p:nvPr/>
        </p:nvGrpSpPr>
        <p:grpSpPr>
          <a:xfrm>
            <a:off x="7101978" y="0"/>
            <a:ext cx="4873713" cy="5668531"/>
            <a:chOff x="7101978" y="0"/>
            <a:chExt cx="4873713" cy="5668531"/>
          </a:xfrm>
        </p:grpSpPr>
        <p:sp>
          <p:nvSpPr>
            <p:cNvPr id="9" name="Freeform 16"/>
            <p:cNvSpPr/>
            <p:nvPr/>
          </p:nvSpPr>
          <p:spPr>
            <a:xfrm>
              <a:off x="7101978" y="0"/>
              <a:ext cx="4873713" cy="5668531"/>
            </a:xfrm>
            <a:custGeom>
              <a:avLst/>
              <a:gdLst/>
              <a:ahLst/>
              <a:cxnLst/>
              <a:rect l="l" t="t" r="r" b="b"/>
              <a:pathLst>
                <a:path w="1547336" h="2057400">
                  <a:moveTo>
                    <a:pt x="0" y="0"/>
                  </a:moveTo>
                  <a:lnTo>
                    <a:pt x="1547337" y="0"/>
                  </a:lnTo>
                  <a:lnTo>
                    <a:pt x="1547337" y="2057400"/>
                  </a:lnTo>
                  <a:lnTo>
                    <a:pt x="0" y="2057400"/>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11" name="TextBox 10"/>
            <p:cNvSpPr txBox="1"/>
            <p:nvPr/>
          </p:nvSpPr>
          <p:spPr>
            <a:xfrm>
              <a:off x="7277414" y="2458863"/>
              <a:ext cx="4522840" cy="1938992"/>
            </a:xfrm>
            <a:prstGeom prst="rect">
              <a:avLst/>
            </a:prstGeom>
            <a:noFill/>
          </p:spPr>
          <p:txBody>
            <a:bodyPr wrap="square" rtlCol="0">
              <a:spAutoFit/>
            </a:bodyPr>
            <a:lstStyle/>
            <a:p>
              <a:pPr algn="ctr"/>
              <a:r>
                <a:rPr lang="en-US" sz="6000">
                  <a:solidFill>
                    <a:srgbClr val="FF33CC"/>
                  </a:solidFill>
                  <a:latin typeface="#9Slide03 AllRoundGothic" panose="020B0703020202020104" pitchFamily="34" charset="0"/>
                </a:rPr>
                <a:t>Giải nghĩa từ khó hiểu</a:t>
              </a:r>
            </a:p>
          </p:txBody>
        </p:sp>
      </p:grpSp>
      <p:grpSp>
        <p:nvGrpSpPr>
          <p:cNvPr id="6" name="Group 5"/>
          <p:cNvGrpSpPr/>
          <p:nvPr/>
        </p:nvGrpSpPr>
        <p:grpSpPr>
          <a:xfrm>
            <a:off x="893195" y="152346"/>
            <a:ext cx="4894470" cy="2306517"/>
            <a:chOff x="893195" y="152346"/>
            <a:chExt cx="4894470" cy="2306517"/>
          </a:xfrm>
        </p:grpSpPr>
        <p:pic>
          <p:nvPicPr>
            <p:cNvPr id="2" name="Picture 12"/>
            <p:cNvPicPr>
              <a:picLocks noChangeAspect="1"/>
            </p:cNvPicPr>
            <p:nvPr/>
          </p:nvPicPr>
          <p:blipFill>
            <a:blip r:embed="rId4"/>
            <a:srcRect/>
            <a:stretch>
              <a:fillRect/>
            </a:stretch>
          </p:blipFill>
          <p:spPr>
            <a:xfrm>
              <a:off x="893195" y="152346"/>
              <a:ext cx="4894470" cy="2306517"/>
            </a:xfrm>
            <a:prstGeom prst="rect">
              <a:avLst/>
            </a:prstGeom>
          </p:spPr>
        </p:pic>
        <p:sp>
          <p:nvSpPr>
            <p:cNvPr id="3" name="TextBox 2"/>
            <p:cNvSpPr txBox="1"/>
            <p:nvPr/>
          </p:nvSpPr>
          <p:spPr>
            <a:xfrm>
              <a:off x="1347019" y="972196"/>
              <a:ext cx="2552302" cy="1446550"/>
            </a:xfrm>
            <a:prstGeom prst="rect">
              <a:avLst/>
            </a:prstGeom>
            <a:noFill/>
          </p:spPr>
          <p:txBody>
            <a:bodyPr wrap="none" rtlCol="0">
              <a:spAutoFit/>
            </a:bodyPr>
            <a:lstStyle/>
            <a:p>
              <a:r>
                <a:rPr lang="en-US" sz="4400" b="1">
                  <a:solidFill>
                    <a:schemeClr val="bg1"/>
                  </a:solidFill>
                  <a:latin typeface="Calibri" panose="020F0502020204030204" pitchFamily="34" charset="0"/>
                  <a:ea typeface="Calibri" panose="020F0502020204030204" pitchFamily="34" charset="0"/>
                  <a:cs typeface="Calibri" panose="020F0502020204030204" pitchFamily="34" charset="0"/>
                </a:rPr>
                <a:t>Xuất khẩu</a:t>
              </a:r>
            </a:p>
            <a:p>
              <a:r>
                <a:rPr lang="en-US" sz="4400" b="1">
                  <a:solidFill>
                    <a:schemeClr val="bg1"/>
                  </a:solidFill>
                  <a:latin typeface="Calibri" panose="020F0502020204030204" pitchFamily="34" charset="0"/>
                  <a:ea typeface="Calibri" panose="020F0502020204030204" pitchFamily="34" charset="0"/>
                  <a:cs typeface="Calibri" panose="020F0502020204030204" pitchFamily="34" charset="0"/>
                </a:rPr>
                <a:t>thành thơ</a:t>
              </a:r>
            </a:p>
          </p:txBody>
        </p:sp>
      </p:grpSp>
      <p:sp>
        <p:nvSpPr>
          <p:cNvPr id="7" name="Rectangle: Rounded Corners 6"/>
          <p:cNvSpPr/>
          <p:nvPr/>
        </p:nvSpPr>
        <p:spPr>
          <a:xfrm>
            <a:off x="216309" y="2834265"/>
            <a:ext cx="6528620" cy="3458380"/>
          </a:xfrm>
          <a:prstGeom prst="roundRect">
            <a:avLst/>
          </a:prstGeom>
          <a:solidFill>
            <a:srgbClr val="66FFFF"/>
          </a:solidFill>
          <a:ln w="57150">
            <a:solidFill>
              <a:schemeClr val="bg1"/>
            </a:solidFill>
          </a:ln>
          <a:effectLst>
            <a:outerShdw blurRad="57785" dist="33020" dir="3180000" algn="ctr">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Calibri" panose="020F0502020204030204" pitchFamily="34" charset="0"/>
                <a:ea typeface="Calibri" panose="020F0502020204030204" pitchFamily="34" charset="0"/>
                <a:cs typeface="Calibri" panose="020F0502020204030204" pitchFamily="34" charset="0"/>
              </a:rPr>
              <a:t>nói ra là thành thơ, làm thơ rất nhanh</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sp>
        <p:nvSpPr>
          <p:cNvPr id="6" name="Freeform 6"/>
          <p:cNvSpPr/>
          <p:nvPr/>
        </p:nvSpPr>
        <p:spPr>
          <a:xfrm>
            <a:off x="0" y="2920181"/>
            <a:ext cx="5861697" cy="4310851"/>
          </a:xfrm>
          <a:custGeom>
            <a:avLst/>
            <a:gdLst/>
            <a:ahLst/>
            <a:cxnLst/>
            <a:rect l="l" t="t" r="r" b="b"/>
            <a:pathLst>
              <a:path w="1411950" h="1131325">
                <a:moveTo>
                  <a:pt x="0" y="0"/>
                </a:moveTo>
                <a:lnTo>
                  <a:pt x="1411950" y="0"/>
                </a:lnTo>
                <a:lnTo>
                  <a:pt x="1411950" y="1131324"/>
                </a:lnTo>
                <a:lnTo>
                  <a:pt x="0" y="1131324"/>
                </a:lnTo>
                <a:lnTo>
                  <a:pt x="0"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charset="-122"/>
              <a:cs typeface="+mn-cs"/>
            </a:endParaRPr>
          </a:p>
        </p:txBody>
      </p:sp>
      <p:grpSp>
        <p:nvGrpSpPr>
          <p:cNvPr id="3" name="Group 2"/>
          <p:cNvGrpSpPr/>
          <p:nvPr/>
        </p:nvGrpSpPr>
        <p:grpSpPr>
          <a:xfrm>
            <a:off x="4986518" y="-1435510"/>
            <a:ext cx="6033774" cy="6641329"/>
            <a:chOff x="4986518" y="-1435510"/>
            <a:chExt cx="6033774" cy="6641329"/>
          </a:xfrm>
        </p:grpSpPr>
        <p:sp>
          <p:nvSpPr>
            <p:cNvPr id="7" name="Freeform 16"/>
            <p:cNvSpPr/>
            <p:nvPr/>
          </p:nvSpPr>
          <p:spPr>
            <a:xfrm>
              <a:off x="4988042" y="-1435510"/>
              <a:ext cx="6032250" cy="6641329"/>
            </a:xfrm>
            <a:custGeom>
              <a:avLst/>
              <a:gdLst/>
              <a:ahLst/>
              <a:cxnLst/>
              <a:rect l="l" t="t" r="r" b="b"/>
              <a:pathLst>
                <a:path w="1547336" h="2057400">
                  <a:moveTo>
                    <a:pt x="0" y="0"/>
                  </a:moveTo>
                  <a:lnTo>
                    <a:pt x="1547337" y="0"/>
                  </a:lnTo>
                  <a:lnTo>
                    <a:pt x="1547337" y="2057400"/>
                  </a:lnTo>
                  <a:lnTo>
                    <a:pt x="0" y="2057400"/>
                  </a:lnTo>
                  <a:lnTo>
                    <a:pt x="0"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charset="-122"/>
                <a:cs typeface="+mn-cs"/>
              </a:endParaRPr>
            </a:p>
          </p:txBody>
        </p:sp>
        <p:sp>
          <p:nvSpPr>
            <p:cNvPr id="2" name="TextBox 1"/>
            <p:cNvSpPr txBox="1"/>
            <p:nvPr/>
          </p:nvSpPr>
          <p:spPr>
            <a:xfrm>
              <a:off x="4986518" y="1135077"/>
              <a:ext cx="5931992" cy="3570208"/>
            </a:xfrm>
            <a:prstGeom prst="rect">
              <a:avLst/>
            </a:prstGeom>
            <a:noFill/>
          </p:spPr>
          <p:txBody>
            <a:bodyPr wrap="square" rtlCol="0">
              <a:spAutoFit/>
            </a:bodyPr>
            <a:lstStyle/>
            <a:p>
              <a:pPr algn="ctr">
                <a:defRPr/>
              </a:pPr>
              <a:r>
                <a:rPr lang="en-US" sz="6600">
                  <a:solidFill>
                    <a:srgbClr val="ED7D31"/>
                  </a:solidFill>
                  <a:latin typeface="SVN-Dumpling" panose="02000000000000000000" pitchFamily="50" charset="0"/>
                </a:rPr>
                <a:t>Hoạt động 2 </a:t>
              </a:r>
            </a:p>
            <a:p>
              <a:pPr algn="ctr">
                <a:defRPr/>
              </a:pPr>
              <a:r>
                <a:rPr lang="en-US" sz="8000">
                  <a:solidFill>
                    <a:srgbClr val="FFC000"/>
                  </a:solidFill>
                  <a:latin typeface="SVN-Dumpling" panose="02000000000000000000" pitchFamily="50" charset="0"/>
                </a:rPr>
                <a:t>LUYỆN ĐỌC HIỂU</a:t>
              </a: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sp>
        <p:nvSpPr>
          <p:cNvPr id="3" name="Rectangle: Rounded Corners 2"/>
          <p:cNvSpPr/>
          <p:nvPr/>
        </p:nvSpPr>
        <p:spPr>
          <a:xfrm>
            <a:off x="452284" y="481780"/>
            <a:ext cx="7599985" cy="993059"/>
          </a:xfrm>
          <a:prstGeom prst="roundRect">
            <a:avLst/>
          </a:prstGeom>
          <a:solidFill>
            <a:schemeClr val="bg1"/>
          </a:solidFill>
          <a:ln w="38100">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(1) Vì sao nhiều bài văn của Cao Bá Quát tuy hay nhưng vẫn bị điểm kém?</a:t>
            </a:r>
            <a:endParaRPr lang="en-US"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452282" y="1623108"/>
            <a:ext cx="8308258" cy="1149187"/>
          </a:xfrm>
          <a:prstGeom prst="roundRect">
            <a:avLst/>
          </a:prstGeom>
          <a:solidFill>
            <a:schemeClr val="bg1"/>
          </a:solidFill>
          <a:ln w="38100">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Calibri" panose="020F0502020204030204" pitchFamily="34" charset="0"/>
                <a:ea typeface="Calibri" panose="020F0502020204030204" pitchFamily="34" charset="0"/>
                <a:cs typeface="Calibri" panose="020F0502020204030204" pitchFamily="34" charset="0"/>
              </a:rPr>
              <a:t>(2) Điều gì xảy ra khiến Cao Bá Quát quyết tâm luyện viết chữ thật đẹp?</a:t>
            </a:r>
          </a:p>
        </p:txBody>
      </p:sp>
      <p:grpSp>
        <p:nvGrpSpPr>
          <p:cNvPr id="8" name="Group 7"/>
          <p:cNvGrpSpPr/>
          <p:nvPr/>
        </p:nvGrpSpPr>
        <p:grpSpPr>
          <a:xfrm>
            <a:off x="8032955" y="61843"/>
            <a:ext cx="4162473" cy="2297899"/>
            <a:chOff x="8541966" y="-82421"/>
            <a:chExt cx="3552367" cy="1967737"/>
          </a:xfrm>
        </p:grpSpPr>
        <p:sp>
          <p:nvSpPr>
            <p:cNvPr id="9" name="Freeform 10"/>
            <p:cNvSpPr/>
            <p:nvPr/>
          </p:nvSpPr>
          <p:spPr>
            <a:xfrm rot="1110587">
              <a:off x="8580818" y="-82421"/>
              <a:ext cx="3513515"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defTabSz="609600">
                <a:defRPr/>
              </a:pPr>
              <a:endParaRPr lang="en-US" sz="1200" kern="0">
                <a:solidFill>
                  <a:prstClr val="black"/>
                </a:solidFill>
                <a:latin typeface="Calibri" panose="020F0502020204030204"/>
              </a:endParaRPr>
            </a:p>
          </p:txBody>
        </p:sp>
        <p:sp>
          <p:nvSpPr>
            <p:cNvPr id="11" name="TextBox 10"/>
            <p:cNvSpPr txBox="1"/>
            <p:nvPr/>
          </p:nvSpPr>
          <p:spPr>
            <a:xfrm rot="1316938">
              <a:off x="8541966" y="907467"/>
              <a:ext cx="3335191" cy="553466"/>
            </a:xfrm>
            <a:prstGeom prst="rect">
              <a:avLst/>
            </a:prstGeom>
            <a:noFill/>
          </p:spPr>
          <p:txBody>
            <a:bodyPr wrap="square" rtlCol="0">
              <a:spAutoFit/>
            </a:bodyPr>
            <a:lstStyle/>
            <a:p>
              <a:pPr algn="ctr"/>
              <a:r>
                <a:rPr lang="en-US" sz="3600">
                  <a:solidFill>
                    <a:prstClr val="white"/>
                  </a:solidFill>
                  <a:latin typeface="Coiny" panose="02000903060500060000" pitchFamily="2" charset="0"/>
                </a:rPr>
                <a:t>Trả lời câu hỏi</a:t>
              </a:r>
            </a:p>
          </p:txBody>
        </p:sp>
      </p:grpSp>
      <p:sp>
        <p:nvSpPr>
          <p:cNvPr id="12" name="Rectangle: Rounded Corners 11"/>
          <p:cNvSpPr/>
          <p:nvPr/>
        </p:nvSpPr>
        <p:spPr>
          <a:xfrm>
            <a:off x="452281" y="2895749"/>
            <a:ext cx="11467831" cy="1149187"/>
          </a:xfrm>
          <a:prstGeom prst="roundRect">
            <a:avLst/>
          </a:prstGeom>
          <a:solidFill>
            <a:schemeClr val="bg1"/>
          </a:solidFill>
          <a:ln w="38100">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Calibri" panose="020F0502020204030204" pitchFamily="34" charset="0"/>
                <a:ea typeface="Calibri" panose="020F0502020204030204" pitchFamily="34" charset="0"/>
                <a:cs typeface="Calibri" panose="020F0502020204030204" pitchFamily="34" charset="0"/>
              </a:rPr>
              <a:t>(3) Tìm những chi tiết cho thấy quyết tâm luyện chữ của Cao Bá Quát.</a:t>
            </a:r>
          </a:p>
        </p:txBody>
      </p:sp>
      <p:sp>
        <p:nvSpPr>
          <p:cNvPr id="13" name="Rectangle: Rounded Corners 12"/>
          <p:cNvSpPr/>
          <p:nvPr/>
        </p:nvSpPr>
        <p:spPr>
          <a:xfrm>
            <a:off x="452280" y="4192390"/>
            <a:ext cx="11467831" cy="1072193"/>
          </a:xfrm>
          <a:prstGeom prst="roundRect">
            <a:avLst/>
          </a:prstGeom>
          <a:solidFill>
            <a:schemeClr val="bg1"/>
          </a:solidFill>
          <a:ln w="38100">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(4) Các thành ngữ “xuất khẩu thành thơ”, “văn hay chữ tốt” nói lên điều gì về Cao Bá Quát?</a:t>
            </a:r>
            <a:endParaRPr lang="en-US"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Rounded Corners 13"/>
          <p:cNvSpPr/>
          <p:nvPr/>
        </p:nvSpPr>
        <p:spPr>
          <a:xfrm>
            <a:off x="452280" y="5412037"/>
            <a:ext cx="11467831" cy="1072193"/>
          </a:xfrm>
          <a:prstGeom prst="roundRect">
            <a:avLst/>
          </a:prstGeom>
          <a:solidFill>
            <a:schemeClr val="bg1"/>
          </a:solidFill>
          <a:ln w="38100">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(5) Từ câu chuyện Cao Bá Quát luyện chữ, em rút ra được bài học gì cho bản thân?</a:t>
            </a:r>
            <a:endParaRPr lang="en-US"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sp>
        <p:nvSpPr>
          <p:cNvPr id="3" name="Rectangle: Rounded Corners 2"/>
          <p:cNvSpPr/>
          <p:nvPr/>
        </p:nvSpPr>
        <p:spPr>
          <a:xfrm>
            <a:off x="452284" y="481780"/>
            <a:ext cx="7599985" cy="993059"/>
          </a:xfrm>
          <a:prstGeom prst="roundRect">
            <a:avLst/>
          </a:prstGeom>
          <a:solidFill>
            <a:schemeClr val="bg1"/>
          </a:solidFill>
          <a:ln w="38100">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(1) Vì sao nhiều bài văn của Cao Bá Quát tuy hay nhưng vẫn bị điểm kém?</a:t>
            </a:r>
            <a:endParaRPr lang="en-US"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p:cNvGrpSpPr/>
          <p:nvPr/>
        </p:nvGrpSpPr>
        <p:grpSpPr>
          <a:xfrm>
            <a:off x="8032955" y="61843"/>
            <a:ext cx="4162473" cy="2297899"/>
            <a:chOff x="8541966" y="-82421"/>
            <a:chExt cx="3552367" cy="1967737"/>
          </a:xfrm>
        </p:grpSpPr>
        <p:sp>
          <p:nvSpPr>
            <p:cNvPr id="9" name="Freeform 10"/>
            <p:cNvSpPr/>
            <p:nvPr/>
          </p:nvSpPr>
          <p:spPr>
            <a:xfrm rot="1110587">
              <a:off x="8580818" y="-82421"/>
              <a:ext cx="3513515"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defTabSz="609600">
                <a:defRPr/>
              </a:pPr>
              <a:endParaRPr lang="en-US" sz="1200" kern="0">
                <a:solidFill>
                  <a:prstClr val="black"/>
                </a:solidFill>
                <a:latin typeface="Calibri" panose="020F0502020204030204"/>
              </a:endParaRPr>
            </a:p>
          </p:txBody>
        </p:sp>
        <p:sp>
          <p:nvSpPr>
            <p:cNvPr id="11" name="TextBox 10"/>
            <p:cNvSpPr txBox="1"/>
            <p:nvPr/>
          </p:nvSpPr>
          <p:spPr>
            <a:xfrm rot="1316938">
              <a:off x="8541966" y="907467"/>
              <a:ext cx="3335191" cy="553466"/>
            </a:xfrm>
            <a:prstGeom prst="rect">
              <a:avLst/>
            </a:prstGeom>
            <a:noFill/>
          </p:spPr>
          <p:txBody>
            <a:bodyPr wrap="square" rtlCol="0">
              <a:spAutoFit/>
            </a:bodyPr>
            <a:lstStyle/>
            <a:p>
              <a:pPr algn="ctr"/>
              <a:r>
                <a:rPr lang="en-US" sz="3600">
                  <a:solidFill>
                    <a:prstClr val="white"/>
                  </a:solidFill>
                  <a:latin typeface="Coiny" panose="02000903060500060000" pitchFamily="2" charset="0"/>
                </a:rPr>
                <a:t>Trả lời câu hỏi</a:t>
              </a:r>
            </a:p>
          </p:txBody>
        </p:sp>
      </p:grpSp>
      <p:sp>
        <p:nvSpPr>
          <p:cNvPr id="2" name="Rectangle: Rounded Corners 1"/>
          <p:cNvSpPr/>
          <p:nvPr/>
        </p:nvSpPr>
        <p:spPr>
          <a:xfrm>
            <a:off x="452283" y="2087012"/>
            <a:ext cx="7737987" cy="4289207"/>
          </a:xfrm>
          <a:prstGeom prst="roundRect">
            <a:avLst/>
          </a:prstGeom>
          <a:solidFill>
            <a:srgbClr val="66FFFF"/>
          </a:solidFill>
          <a:ln w="57150">
            <a:solidFill>
              <a:schemeClr val="bg1"/>
            </a:solidFill>
          </a:ln>
          <a:effectLst>
            <a:outerShdw blurRad="57785" dist="33020" dir="3180000" algn="ctr">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7200">
                <a:solidFill>
                  <a:schemeClr val="tx1"/>
                </a:solidFill>
                <a:latin typeface="Calibri" panose="020F0502020204030204" pitchFamily="34" charset="0"/>
                <a:ea typeface="Calibri" panose="020F0502020204030204" pitchFamily="34" charset="0"/>
                <a:cs typeface="Calibri" panose="020F0502020204030204" pitchFamily="34" charset="0"/>
              </a:rPr>
              <a:t>Vì chữ của ông xấu quá, thầy không đọc được.</a:t>
            </a:r>
            <a:endParaRPr lang="en-US" sz="7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494503" y="3602038"/>
            <a:ext cx="9202994" cy="1655762"/>
          </a:xfrm>
        </p:spPr>
        <p:txBody>
          <a:bodyPr/>
          <a:lstStyle/>
          <a:p>
            <a:endParaRPr lang="en-US"/>
          </a:p>
        </p:txBody>
      </p:sp>
      <p:pic>
        <p:nvPicPr>
          <p:cNvPr id="7" name="Picture 6" descr="A cartoon of insects flying in the air&#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icture 3"/>
          <p:cNvPicPr>
            <a:picLocks noChangeAspect="1"/>
          </p:cNvPicPr>
          <p:nvPr/>
        </p:nvPicPr>
        <p:blipFill>
          <a:blip r:embed="rId3"/>
          <a:stretch>
            <a:fillRect/>
          </a:stretch>
        </p:blipFill>
        <p:spPr>
          <a:xfrm>
            <a:off x="2141943" y="112562"/>
            <a:ext cx="7908111" cy="3316438"/>
          </a:xfrm>
          <a:prstGeom prst="rect">
            <a:avLst/>
          </a:prstGeom>
        </p:spPr>
      </p:pic>
      <p:sp>
        <p:nvSpPr>
          <p:cNvPr id="5" name="Rectangle: Rounded Corners 4"/>
          <p:cNvSpPr/>
          <p:nvPr/>
        </p:nvSpPr>
        <p:spPr>
          <a:xfrm>
            <a:off x="589934" y="3293805"/>
            <a:ext cx="10992465" cy="27628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a:solidFill>
                  <a:schemeClr val="tx1"/>
                </a:solidFill>
                <a:latin typeface="Calibri" panose="020F0502020204030204" pitchFamily="34" charset="0"/>
                <a:ea typeface="Calibri" panose="020F0502020204030204" pitchFamily="34" charset="0"/>
                <a:cs typeface="Calibri" panose="020F0502020204030204" pitchFamily="34" charset="0"/>
              </a:rPr>
              <a:t>HS được phân thành hai đội </a:t>
            </a:r>
            <a:r>
              <a:rPr lang="vi-VN" sz="4400">
                <a:solidFill>
                  <a:srgbClr val="FF0000"/>
                </a:solidFill>
                <a:latin typeface="Calibri" panose="020F0502020204030204" pitchFamily="34" charset="0"/>
                <a:ea typeface="Calibri" panose="020F0502020204030204" pitchFamily="34" charset="0"/>
                <a:cs typeface="Calibri" panose="020F0502020204030204" pitchFamily="34" charset="0"/>
              </a:rPr>
              <a:t>Chăm Học </a:t>
            </a:r>
            <a:r>
              <a:rPr lang="vi-VN" sz="440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lgn="just"/>
            <a:r>
              <a:rPr lang="vi-VN" sz="4400">
                <a:solidFill>
                  <a:schemeClr val="tx1"/>
                </a:solidFill>
                <a:latin typeface="Calibri" panose="020F0502020204030204" pitchFamily="34" charset="0"/>
                <a:ea typeface="Calibri" panose="020F0502020204030204" pitchFamily="34" charset="0"/>
                <a:cs typeface="Calibri" panose="020F0502020204030204" pitchFamily="34" charset="0"/>
              </a:rPr>
              <a:t>(ong cánh xanh), </a:t>
            </a:r>
            <a:r>
              <a:rPr lang="vi-VN" sz="4400">
                <a:solidFill>
                  <a:srgbClr val="FF0000"/>
                </a:solidFill>
                <a:latin typeface="Calibri" panose="020F0502020204030204" pitchFamily="34" charset="0"/>
                <a:ea typeface="Calibri" panose="020F0502020204030204" pitchFamily="34" charset="0"/>
                <a:cs typeface="Calibri" panose="020F0502020204030204" pitchFamily="34" charset="0"/>
              </a:rPr>
              <a:t>Chăm Làm</a:t>
            </a:r>
            <a:r>
              <a:rPr lang="vi-VN" sz="4400">
                <a:solidFill>
                  <a:schemeClr val="tx1"/>
                </a:solidFill>
                <a:latin typeface="Calibri" panose="020F0502020204030204" pitchFamily="34" charset="0"/>
                <a:ea typeface="Calibri" panose="020F0502020204030204" pitchFamily="34" charset="0"/>
                <a:cs typeface="Calibri" panose="020F0502020204030204" pitchFamily="34" charset="0"/>
              </a:rPr>
              <a:t> (ong cánh hồng) và tham gia chơi trò tiếp sức.</a:t>
            </a:r>
            <a:endParaRPr lang="en-US" sz="4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grpSp>
        <p:nvGrpSpPr>
          <p:cNvPr id="8" name="Group 7"/>
          <p:cNvGrpSpPr/>
          <p:nvPr/>
        </p:nvGrpSpPr>
        <p:grpSpPr>
          <a:xfrm>
            <a:off x="8032955" y="61843"/>
            <a:ext cx="4162473" cy="2297899"/>
            <a:chOff x="8541966" y="-82421"/>
            <a:chExt cx="3552367" cy="1967737"/>
          </a:xfrm>
        </p:grpSpPr>
        <p:sp>
          <p:nvSpPr>
            <p:cNvPr id="9" name="Freeform 10"/>
            <p:cNvSpPr/>
            <p:nvPr/>
          </p:nvSpPr>
          <p:spPr>
            <a:xfrm rot="1110587">
              <a:off x="8580818" y="-82421"/>
              <a:ext cx="3513515"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defTabSz="609600">
                <a:defRPr/>
              </a:pPr>
              <a:endParaRPr lang="en-US" sz="1200" kern="0">
                <a:solidFill>
                  <a:prstClr val="black"/>
                </a:solidFill>
                <a:latin typeface="Calibri" panose="020F0502020204030204"/>
              </a:endParaRPr>
            </a:p>
          </p:txBody>
        </p:sp>
        <p:sp>
          <p:nvSpPr>
            <p:cNvPr id="11" name="TextBox 10"/>
            <p:cNvSpPr txBox="1"/>
            <p:nvPr/>
          </p:nvSpPr>
          <p:spPr>
            <a:xfrm rot="1316938">
              <a:off x="8541966" y="907467"/>
              <a:ext cx="3335191" cy="553466"/>
            </a:xfrm>
            <a:prstGeom prst="rect">
              <a:avLst/>
            </a:prstGeom>
            <a:noFill/>
          </p:spPr>
          <p:txBody>
            <a:bodyPr wrap="square" rtlCol="0">
              <a:spAutoFit/>
            </a:bodyPr>
            <a:lstStyle/>
            <a:p>
              <a:pPr algn="ctr"/>
              <a:r>
                <a:rPr lang="en-US" sz="3600">
                  <a:solidFill>
                    <a:prstClr val="white"/>
                  </a:solidFill>
                  <a:latin typeface="Coiny" panose="02000903060500060000" pitchFamily="2" charset="0"/>
                </a:rPr>
                <a:t>Trả lời câu hỏi</a:t>
              </a:r>
            </a:p>
          </p:txBody>
        </p:sp>
      </p:grpSp>
      <p:sp>
        <p:nvSpPr>
          <p:cNvPr id="2" name="Rectangle: Rounded Corners 1"/>
          <p:cNvSpPr/>
          <p:nvPr/>
        </p:nvSpPr>
        <p:spPr>
          <a:xfrm>
            <a:off x="452283" y="2087012"/>
            <a:ext cx="7737987" cy="4289207"/>
          </a:xfrm>
          <a:prstGeom prst="roundRect">
            <a:avLst/>
          </a:prstGeom>
          <a:solidFill>
            <a:srgbClr val="66FFFF"/>
          </a:solidFill>
          <a:ln w="57150">
            <a:solidFill>
              <a:schemeClr val="bg1"/>
            </a:solidFill>
          </a:ln>
          <a:effectLst>
            <a:outerShdw blurRad="57785" dist="33020" dir="3180000" algn="ctr">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Calibri" panose="020F0502020204030204" pitchFamily="34" charset="0"/>
                <a:ea typeface="Calibri" panose="020F0502020204030204" pitchFamily="34" charset="0"/>
                <a:cs typeface="Calibri" panose="020F0502020204030204" pitchFamily="34" charset="0"/>
              </a:rPr>
              <a:t>Một bà cụ hàng xóm nhờ ông viết một lá đơn kêu oan, nhưng vì chữ ông xấu quá, quan không đọc được nên đuổi bà cụ ra khỏi huyện đường. Ông ân hận vì mình đã làm lỡ việc của bà cụ.</a:t>
            </a:r>
            <a:endParaRPr lang="en-US" sz="40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67147" y="683026"/>
            <a:ext cx="7616285" cy="1224432"/>
          </a:xfrm>
          <a:prstGeom prst="roundRect">
            <a:avLst/>
          </a:prstGeom>
          <a:solidFill>
            <a:schemeClr val="bg1"/>
          </a:solidFill>
          <a:ln w="38100">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Calibri" panose="020F0502020204030204" pitchFamily="34" charset="0"/>
                <a:ea typeface="Calibri" panose="020F0502020204030204" pitchFamily="34" charset="0"/>
                <a:cs typeface="Calibri" panose="020F0502020204030204" pitchFamily="34" charset="0"/>
              </a:rPr>
              <a:t>(2) Điều gì xảy ra khiến Cao Bá Quát quyết tâm luyện viết chữ thật đẹp?</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grpSp>
        <p:nvGrpSpPr>
          <p:cNvPr id="8" name="Group 7"/>
          <p:cNvGrpSpPr/>
          <p:nvPr/>
        </p:nvGrpSpPr>
        <p:grpSpPr>
          <a:xfrm>
            <a:off x="8032955" y="61843"/>
            <a:ext cx="4162473" cy="2297899"/>
            <a:chOff x="8541966" y="-82421"/>
            <a:chExt cx="3552367" cy="1967737"/>
          </a:xfrm>
        </p:grpSpPr>
        <p:sp>
          <p:nvSpPr>
            <p:cNvPr id="9" name="Freeform 10"/>
            <p:cNvSpPr/>
            <p:nvPr/>
          </p:nvSpPr>
          <p:spPr>
            <a:xfrm rot="1110587">
              <a:off x="8580818" y="-82421"/>
              <a:ext cx="3513515"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defTabSz="609600">
                <a:defRPr/>
              </a:pPr>
              <a:endParaRPr lang="en-US" sz="1200" kern="0">
                <a:solidFill>
                  <a:prstClr val="black"/>
                </a:solidFill>
                <a:latin typeface="Calibri" panose="020F0502020204030204"/>
              </a:endParaRPr>
            </a:p>
          </p:txBody>
        </p:sp>
        <p:sp>
          <p:nvSpPr>
            <p:cNvPr id="11" name="TextBox 10"/>
            <p:cNvSpPr txBox="1"/>
            <p:nvPr/>
          </p:nvSpPr>
          <p:spPr>
            <a:xfrm rot="1316938">
              <a:off x="8541966" y="907467"/>
              <a:ext cx="3335191" cy="553466"/>
            </a:xfrm>
            <a:prstGeom prst="rect">
              <a:avLst/>
            </a:prstGeom>
            <a:noFill/>
          </p:spPr>
          <p:txBody>
            <a:bodyPr wrap="square" rtlCol="0">
              <a:spAutoFit/>
            </a:bodyPr>
            <a:lstStyle/>
            <a:p>
              <a:pPr algn="ctr"/>
              <a:r>
                <a:rPr lang="en-US" sz="3600">
                  <a:solidFill>
                    <a:prstClr val="white"/>
                  </a:solidFill>
                  <a:latin typeface="Coiny" panose="02000903060500060000" pitchFamily="2" charset="0"/>
                </a:rPr>
                <a:t>Trả lời câu hỏi</a:t>
              </a:r>
            </a:p>
          </p:txBody>
        </p:sp>
      </p:grpSp>
      <p:sp>
        <p:nvSpPr>
          <p:cNvPr id="2" name="Rectangle: Rounded Corners 1"/>
          <p:cNvSpPr/>
          <p:nvPr/>
        </p:nvSpPr>
        <p:spPr>
          <a:xfrm>
            <a:off x="452283" y="2087012"/>
            <a:ext cx="7737987" cy="4289207"/>
          </a:xfrm>
          <a:prstGeom prst="roundRect">
            <a:avLst/>
          </a:prstGeom>
          <a:solidFill>
            <a:srgbClr val="66FFFF"/>
          </a:solidFill>
          <a:ln w="57150">
            <a:solidFill>
              <a:schemeClr val="bg1"/>
            </a:solidFill>
          </a:ln>
          <a:effectLst>
            <a:outerShdw blurRad="57785" dist="33020" dir="3180000" algn="ctr">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Calibri" panose="020F0502020204030204" pitchFamily="34" charset="0"/>
                <a:ea typeface="Calibri" panose="020F0502020204030204" pitchFamily="34" charset="0"/>
                <a:cs typeface="Calibri" panose="020F0502020204030204" pitchFamily="34"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endParaRPr lang="en-US" sz="3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p:cNvSpPr/>
          <p:nvPr/>
        </p:nvSpPr>
        <p:spPr>
          <a:xfrm>
            <a:off x="271885" y="340656"/>
            <a:ext cx="7652915" cy="1370157"/>
          </a:xfrm>
          <a:prstGeom prst="roundRect">
            <a:avLst/>
          </a:prstGeom>
          <a:solidFill>
            <a:schemeClr val="bg1"/>
          </a:solidFill>
          <a:ln w="38100">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Calibri" panose="020F0502020204030204" pitchFamily="34" charset="0"/>
                <a:ea typeface="Calibri" panose="020F0502020204030204" pitchFamily="34" charset="0"/>
                <a:cs typeface="Calibri" panose="020F0502020204030204" pitchFamily="34" charset="0"/>
              </a:rPr>
              <a:t>(3) Tìm những chi tiết cho thấy quyết tâm luyện chữ của Cao Bá Quát.</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grpSp>
        <p:nvGrpSpPr>
          <p:cNvPr id="8" name="Group 7"/>
          <p:cNvGrpSpPr/>
          <p:nvPr/>
        </p:nvGrpSpPr>
        <p:grpSpPr>
          <a:xfrm>
            <a:off x="8032955" y="61843"/>
            <a:ext cx="4162473" cy="2297899"/>
            <a:chOff x="8541966" y="-82421"/>
            <a:chExt cx="3552367" cy="1967737"/>
          </a:xfrm>
        </p:grpSpPr>
        <p:sp>
          <p:nvSpPr>
            <p:cNvPr id="9" name="Freeform 10"/>
            <p:cNvSpPr/>
            <p:nvPr/>
          </p:nvSpPr>
          <p:spPr>
            <a:xfrm rot="1110587">
              <a:off x="8580818" y="-82421"/>
              <a:ext cx="3513515"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defTabSz="609600">
                <a:defRPr/>
              </a:pPr>
              <a:endParaRPr lang="en-US" sz="1200" kern="0">
                <a:solidFill>
                  <a:prstClr val="black"/>
                </a:solidFill>
                <a:latin typeface="Calibri" panose="020F0502020204030204"/>
              </a:endParaRPr>
            </a:p>
          </p:txBody>
        </p:sp>
        <p:sp>
          <p:nvSpPr>
            <p:cNvPr id="11" name="TextBox 10"/>
            <p:cNvSpPr txBox="1"/>
            <p:nvPr/>
          </p:nvSpPr>
          <p:spPr>
            <a:xfrm rot="1316938">
              <a:off x="8541966" y="907467"/>
              <a:ext cx="3335191" cy="553466"/>
            </a:xfrm>
            <a:prstGeom prst="rect">
              <a:avLst/>
            </a:prstGeom>
            <a:noFill/>
          </p:spPr>
          <p:txBody>
            <a:bodyPr wrap="square" rtlCol="0">
              <a:spAutoFit/>
            </a:bodyPr>
            <a:lstStyle/>
            <a:p>
              <a:pPr algn="ctr"/>
              <a:r>
                <a:rPr lang="en-US" sz="3600">
                  <a:solidFill>
                    <a:prstClr val="white"/>
                  </a:solidFill>
                  <a:latin typeface="Coiny" panose="02000903060500060000" pitchFamily="2" charset="0"/>
                </a:rPr>
                <a:t>Trả lời câu hỏi</a:t>
              </a:r>
            </a:p>
          </p:txBody>
        </p:sp>
      </p:grpSp>
      <p:sp>
        <p:nvSpPr>
          <p:cNvPr id="2" name="Rectangle: Rounded Corners 1"/>
          <p:cNvSpPr/>
          <p:nvPr/>
        </p:nvSpPr>
        <p:spPr>
          <a:xfrm>
            <a:off x="341952" y="2137527"/>
            <a:ext cx="7737987" cy="4289207"/>
          </a:xfrm>
          <a:prstGeom prst="roundRect">
            <a:avLst/>
          </a:prstGeom>
          <a:solidFill>
            <a:srgbClr val="66FFFF"/>
          </a:solidFill>
          <a:ln w="57150">
            <a:solidFill>
              <a:schemeClr val="bg1"/>
            </a:solidFill>
          </a:ln>
          <a:effectLst>
            <a:outerShdw blurRad="57785" dist="33020" dir="3180000" algn="ctr">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Calibri" panose="020F0502020204030204" pitchFamily="34" charset="0"/>
                <a:ea typeface="Calibri" panose="020F0502020204030204" pitchFamily="34" charset="0"/>
                <a:cs typeface="Calibri" panose="020F0502020204030204" pitchFamily="34" charset="0"/>
              </a:rPr>
              <a:t>Ông là người rất giỏi văn chương – mỗi lời nói ra là thành thơ, ý nói làm thơ rất nhanh, viết chữ rất đẹp.</a:t>
            </a:r>
            <a:endParaRPr lang="en-US" sz="4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p:cNvSpPr/>
          <p:nvPr/>
        </p:nvSpPr>
        <p:spPr>
          <a:xfrm>
            <a:off x="134517" y="230823"/>
            <a:ext cx="8003461" cy="1626648"/>
          </a:xfrm>
          <a:prstGeom prst="roundRect">
            <a:avLst/>
          </a:prstGeom>
          <a:solidFill>
            <a:schemeClr val="bg1"/>
          </a:solidFill>
          <a:ln w="38100">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(4) Các thành ngữ “xuất khẩu thành thơ”, “văn hay chữ tốt” nói lên điều gì về Cao Bá Quát?</a:t>
            </a:r>
            <a:endParaRPr lang="en-US"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grpSp>
        <p:nvGrpSpPr>
          <p:cNvPr id="8" name="Group 7"/>
          <p:cNvGrpSpPr/>
          <p:nvPr/>
        </p:nvGrpSpPr>
        <p:grpSpPr>
          <a:xfrm>
            <a:off x="8032955" y="61843"/>
            <a:ext cx="4162473" cy="2297899"/>
            <a:chOff x="8541966" y="-82421"/>
            <a:chExt cx="3552367" cy="1967737"/>
          </a:xfrm>
        </p:grpSpPr>
        <p:sp>
          <p:nvSpPr>
            <p:cNvPr id="9" name="Freeform 10"/>
            <p:cNvSpPr/>
            <p:nvPr/>
          </p:nvSpPr>
          <p:spPr>
            <a:xfrm rot="1110587">
              <a:off x="8580818" y="-82421"/>
              <a:ext cx="3513515"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defTabSz="609600">
                <a:defRPr/>
              </a:pPr>
              <a:endParaRPr lang="en-US" sz="1200" kern="0">
                <a:solidFill>
                  <a:prstClr val="black"/>
                </a:solidFill>
                <a:latin typeface="Calibri" panose="020F0502020204030204"/>
              </a:endParaRPr>
            </a:p>
          </p:txBody>
        </p:sp>
        <p:sp>
          <p:nvSpPr>
            <p:cNvPr id="11" name="TextBox 10"/>
            <p:cNvSpPr txBox="1"/>
            <p:nvPr/>
          </p:nvSpPr>
          <p:spPr>
            <a:xfrm rot="1316938">
              <a:off x="8541966" y="907467"/>
              <a:ext cx="3335191" cy="553466"/>
            </a:xfrm>
            <a:prstGeom prst="rect">
              <a:avLst/>
            </a:prstGeom>
            <a:noFill/>
          </p:spPr>
          <p:txBody>
            <a:bodyPr wrap="square" rtlCol="0">
              <a:spAutoFit/>
            </a:bodyPr>
            <a:lstStyle/>
            <a:p>
              <a:pPr algn="ctr"/>
              <a:r>
                <a:rPr lang="en-US" sz="3600">
                  <a:solidFill>
                    <a:prstClr val="white"/>
                  </a:solidFill>
                  <a:latin typeface="Coiny" panose="02000903060500060000" pitchFamily="2" charset="0"/>
                </a:rPr>
                <a:t>Trả lời câu hỏi</a:t>
              </a:r>
            </a:p>
          </p:txBody>
        </p:sp>
      </p:grpSp>
      <p:sp>
        <p:nvSpPr>
          <p:cNvPr id="2" name="Rectangle: Rounded Corners 1"/>
          <p:cNvSpPr/>
          <p:nvPr/>
        </p:nvSpPr>
        <p:spPr>
          <a:xfrm>
            <a:off x="341952" y="2137527"/>
            <a:ext cx="7737987" cy="4289207"/>
          </a:xfrm>
          <a:prstGeom prst="roundRect">
            <a:avLst/>
          </a:prstGeom>
          <a:solidFill>
            <a:srgbClr val="66FFFF"/>
          </a:solidFill>
          <a:ln w="57150">
            <a:solidFill>
              <a:schemeClr val="bg1"/>
            </a:solidFill>
          </a:ln>
          <a:effectLst>
            <a:outerShdw blurRad="57785" dist="33020" dir="3180000" algn="ctr">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Calibri" panose="020F0502020204030204" pitchFamily="34" charset="0"/>
                <a:ea typeface="Calibri" panose="020F0502020204030204" pitchFamily="34" charset="0"/>
                <a:cs typeface="Calibri" panose="020F0502020204030204" pitchFamily="34" charset="0"/>
              </a:rPr>
              <a:t>Không có khó khăn nào mà không thể vượt qua, chỉ cần kiên trì thì việc gì cũng có thể thành công.</a:t>
            </a:r>
            <a:endParaRPr lang="en-US" sz="40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p:cNvSpPr/>
          <p:nvPr/>
        </p:nvSpPr>
        <p:spPr>
          <a:xfrm>
            <a:off x="271884" y="322340"/>
            <a:ext cx="7546803" cy="1673607"/>
          </a:xfrm>
          <a:prstGeom prst="roundRect">
            <a:avLst/>
          </a:prstGeom>
          <a:solidFill>
            <a:schemeClr val="bg1"/>
          </a:solidFill>
          <a:ln w="38100">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(5) Từ câu chuyện Cao Bá Quát luyện chữ, em rút ra được bài học gì cho bản thân?</a:t>
            </a:r>
            <a:endParaRPr lang="en-US"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1504" y="0"/>
            <a:ext cx="12191980" cy="6856718"/>
          </a:xfrm>
          <a:prstGeom prst="rect">
            <a:avLst/>
          </a:prstGeom>
        </p:spPr>
      </p:pic>
      <p:grpSp>
        <p:nvGrpSpPr>
          <p:cNvPr id="13" name="Group 12"/>
          <p:cNvGrpSpPr/>
          <p:nvPr/>
        </p:nvGrpSpPr>
        <p:grpSpPr>
          <a:xfrm>
            <a:off x="7101978" y="0"/>
            <a:ext cx="4873713" cy="5668531"/>
            <a:chOff x="7101978" y="0"/>
            <a:chExt cx="4873713" cy="5668531"/>
          </a:xfrm>
        </p:grpSpPr>
        <p:sp>
          <p:nvSpPr>
            <p:cNvPr id="9" name="Freeform 16"/>
            <p:cNvSpPr/>
            <p:nvPr/>
          </p:nvSpPr>
          <p:spPr>
            <a:xfrm>
              <a:off x="7101978" y="0"/>
              <a:ext cx="4873713" cy="5668531"/>
            </a:xfrm>
            <a:custGeom>
              <a:avLst/>
              <a:gdLst/>
              <a:ahLst/>
              <a:cxnLst/>
              <a:rect l="l" t="t" r="r" b="b"/>
              <a:pathLst>
                <a:path w="1547336" h="2057400">
                  <a:moveTo>
                    <a:pt x="0" y="0"/>
                  </a:moveTo>
                  <a:lnTo>
                    <a:pt x="1547337" y="0"/>
                  </a:lnTo>
                  <a:lnTo>
                    <a:pt x="1547337" y="2057400"/>
                  </a:lnTo>
                  <a:lnTo>
                    <a:pt x="0" y="2057400"/>
                  </a:lnTo>
                  <a:lnTo>
                    <a:pt x="0"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charset="-122"/>
                <a:cs typeface="+mn-cs"/>
              </a:endParaRPr>
            </a:p>
          </p:txBody>
        </p:sp>
        <p:sp>
          <p:nvSpPr>
            <p:cNvPr id="11" name="TextBox 10"/>
            <p:cNvSpPr txBox="1"/>
            <p:nvPr/>
          </p:nvSpPr>
          <p:spPr>
            <a:xfrm>
              <a:off x="7277414" y="3068463"/>
              <a:ext cx="45228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a:solidFill>
                    <a:srgbClr val="FF33CC"/>
                  </a:solidFill>
                  <a:latin typeface="#9Slide03 AllRoundGothic" panose="020B0703020202020104" pitchFamily="34" charset="0"/>
                  <a:ea typeface="Microsoft YaHei" panose="020B0503020204020204" charset="-122"/>
                </a:rPr>
                <a:t>NỘI DUNG</a:t>
              </a:r>
              <a:endParaRPr kumimoji="0" lang="en-US" sz="6000" b="0" i="0" u="none" strike="noStrike" kern="1200" cap="none" spc="0" normalizeH="0" baseline="0" noProof="0">
                <a:ln>
                  <a:noFill/>
                </a:ln>
                <a:solidFill>
                  <a:srgbClr val="FF33CC"/>
                </a:solidFill>
                <a:effectLst/>
                <a:uLnTx/>
                <a:uFillTx/>
                <a:latin typeface="#9Slide03 AllRoundGothic" panose="020B0703020202020104" pitchFamily="34" charset="0"/>
                <a:ea typeface="Microsoft YaHei" panose="020B0503020204020204" charset="-122"/>
                <a:cs typeface="+mn-cs"/>
              </a:endParaRPr>
            </a:p>
          </p:txBody>
        </p:sp>
      </p:grpSp>
      <p:sp>
        <p:nvSpPr>
          <p:cNvPr id="7" name="Rectangle: Rounded Corners 6"/>
          <p:cNvSpPr/>
          <p:nvPr/>
        </p:nvSpPr>
        <p:spPr>
          <a:xfrm>
            <a:off x="358573" y="1847104"/>
            <a:ext cx="6528620" cy="3458380"/>
          </a:xfrm>
          <a:prstGeom prst="roundRect">
            <a:avLst/>
          </a:prstGeom>
          <a:solidFill>
            <a:srgbClr val="66FFFF"/>
          </a:solidFill>
          <a:ln w="57150">
            <a:solidFill>
              <a:schemeClr val="bg1"/>
            </a:solidFill>
          </a:ln>
          <a:effectLst>
            <a:outerShdw blurRad="57785" dist="33020" dir="3180000" algn="ctr">
              <a:srgbClr val="000000">
                <a:alpha val="3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 ngợi </a:t>
            </a:r>
            <a:r>
              <a:rPr kumimoji="0" lang="vi-VN" altLang="en-US"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lòng quyết tâm, sự kiên trì và tài năng của Cao Bá Quát</a:t>
            </a:r>
            <a:r>
              <a:rPr kumimoji="0" lang="en-US"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sp>
        <p:nvSpPr>
          <p:cNvPr id="6" name="Freeform 6"/>
          <p:cNvSpPr/>
          <p:nvPr/>
        </p:nvSpPr>
        <p:spPr>
          <a:xfrm>
            <a:off x="0" y="2920181"/>
            <a:ext cx="5861697" cy="4310851"/>
          </a:xfrm>
          <a:custGeom>
            <a:avLst/>
            <a:gdLst/>
            <a:ahLst/>
            <a:cxnLst/>
            <a:rect l="l" t="t" r="r" b="b"/>
            <a:pathLst>
              <a:path w="1411950" h="1131325">
                <a:moveTo>
                  <a:pt x="0" y="0"/>
                </a:moveTo>
                <a:lnTo>
                  <a:pt x="1411950" y="0"/>
                </a:lnTo>
                <a:lnTo>
                  <a:pt x="1411950" y="1131324"/>
                </a:lnTo>
                <a:lnTo>
                  <a:pt x="0" y="1131324"/>
                </a:lnTo>
                <a:lnTo>
                  <a:pt x="0"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charset="-122"/>
              <a:cs typeface="+mn-cs"/>
            </a:endParaRPr>
          </a:p>
        </p:txBody>
      </p:sp>
      <p:sp>
        <p:nvSpPr>
          <p:cNvPr id="7" name="Freeform 16"/>
          <p:cNvSpPr/>
          <p:nvPr/>
        </p:nvSpPr>
        <p:spPr>
          <a:xfrm>
            <a:off x="4988042" y="-1435510"/>
            <a:ext cx="6032250" cy="6641329"/>
          </a:xfrm>
          <a:custGeom>
            <a:avLst/>
            <a:gdLst/>
            <a:ahLst/>
            <a:cxnLst/>
            <a:rect l="l" t="t" r="r" b="b"/>
            <a:pathLst>
              <a:path w="1547336" h="2057400">
                <a:moveTo>
                  <a:pt x="0" y="0"/>
                </a:moveTo>
                <a:lnTo>
                  <a:pt x="1547337" y="0"/>
                </a:lnTo>
                <a:lnTo>
                  <a:pt x="1547337" y="2057400"/>
                </a:lnTo>
                <a:lnTo>
                  <a:pt x="0" y="2057400"/>
                </a:lnTo>
                <a:lnTo>
                  <a:pt x="0"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charset="-122"/>
              <a:cs typeface="+mn-cs"/>
            </a:endParaRPr>
          </a:p>
        </p:txBody>
      </p:sp>
      <p:sp>
        <p:nvSpPr>
          <p:cNvPr id="3" name="TextBox 2"/>
          <p:cNvSpPr txBox="1"/>
          <p:nvPr/>
        </p:nvSpPr>
        <p:spPr>
          <a:xfrm>
            <a:off x="4911193" y="1106502"/>
            <a:ext cx="5870347" cy="3599815"/>
          </a:xfrm>
          <a:prstGeom prst="rect">
            <a:avLst/>
          </a:prstGeom>
          <a:noFill/>
        </p:spPr>
        <p:txBody>
          <a:bodyPr wrap="square" rtlCol="0">
            <a:spAutoFit/>
          </a:bodyPr>
          <a:lstStyle/>
          <a:p>
            <a:pPr algn="ctr">
              <a:defRPr/>
            </a:pPr>
            <a:r>
              <a:rPr lang="en-US" sz="4800">
                <a:solidFill>
                  <a:srgbClr val="ED7D31"/>
                </a:solidFill>
                <a:latin typeface="SVN-Dumpling" panose="02000000000000000000" pitchFamily="50" charset="0"/>
              </a:rPr>
              <a:t>Hoạt động 3 </a:t>
            </a:r>
          </a:p>
          <a:p>
            <a:pPr algn="ctr">
              <a:defRPr/>
            </a:pPr>
            <a:r>
              <a:rPr lang="en-US" sz="6000">
                <a:solidFill>
                  <a:srgbClr val="FFC000"/>
                </a:solidFill>
                <a:latin typeface="SVN-Dumpling" panose="02000000000000000000" pitchFamily="50" charset="0"/>
              </a:rPr>
              <a:t>ĐỌC NÂNG CAO</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grpSp>
        <p:nvGrpSpPr>
          <p:cNvPr id="8" name="Group 7"/>
          <p:cNvGrpSpPr/>
          <p:nvPr/>
        </p:nvGrpSpPr>
        <p:grpSpPr>
          <a:xfrm>
            <a:off x="8032955" y="61843"/>
            <a:ext cx="4162473" cy="2297899"/>
            <a:chOff x="8541966" y="-82421"/>
            <a:chExt cx="3552367" cy="1967737"/>
          </a:xfrm>
        </p:grpSpPr>
        <p:sp>
          <p:nvSpPr>
            <p:cNvPr id="9" name="Freeform 10"/>
            <p:cNvSpPr/>
            <p:nvPr/>
          </p:nvSpPr>
          <p:spPr>
            <a:xfrm rot="1110587">
              <a:off x="8580818" y="-82421"/>
              <a:ext cx="3513515"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dirty="0">
                <a:ln>
                  <a:noFill/>
                </a:ln>
                <a:solidFill>
                  <a:prstClr val="black"/>
                </a:solidFill>
                <a:effectLst/>
                <a:uLnTx/>
                <a:uFillTx/>
                <a:latin typeface="Calibri" panose="020F0502020204030204"/>
                <a:ea typeface="Microsoft YaHei" panose="020B0503020204020204" charset="-122"/>
                <a:cs typeface="+mn-cs"/>
              </a:endParaRPr>
            </a:p>
          </p:txBody>
        </p:sp>
        <p:sp>
          <p:nvSpPr>
            <p:cNvPr id="11" name="TextBox 10"/>
            <p:cNvSpPr txBox="1"/>
            <p:nvPr/>
          </p:nvSpPr>
          <p:spPr>
            <a:xfrm rot="1316938">
              <a:off x="8541966" y="670267"/>
              <a:ext cx="3335191" cy="1027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Coiny" panose="02000903060500060000" pitchFamily="2" charset="0"/>
                  <a:ea typeface="Microsoft YaHei" panose="020B0503020204020204" charset="-122"/>
                  <a:cs typeface="+mn-cs"/>
                </a:rPr>
                <a:t>Lắng</a:t>
              </a:r>
              <a:r>
                <a:rPr kumimoji="0" lang="en-US" sz="3600" b="0" i="0" u="none" strike="noStrike" kern="1200" cap="none" spc="0" normalizeH="0" baseline="0" noProof="0">
                  <a:ln>
                    <a:noFill/>
                  </a:ln>
                  <a:solidFill>
                    <a:prstClr val="white"/>
                  </a:solidFill>
                  <a:effectLst/>
                  <a:uLnTx/>
                  <a:uFillTx/>
                  <a:latin typeface="Coiny" panose="02000903060500060000" pitchFamily="2" charset="0"/>
                  <a:ea typeface="Microsoft YaHei" panose="020B0503020204020204" charset="-122"/>
                  <a:cs typeface="+mn-cs"/>
                </a:rPr>
                <a:t> nghe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white"/>
                  </a:solidFill>
                  <a:effectLst/>
                  <a:uLnTx/>
                  <a:uFillTx/>
                  <a:latin typeface="Coiny" panose="02000903060500060000" pitchFamily="2" charset="0"/>
                  <a:ea typeface="Microsoft YaHei" panose="020B0503020204020204" charset="-122"/>
                  <a:cs typeface="+mn-cs"/>
                </a:rPr>
                <a:t>đọc mẫu</a:t>
              </a:r>
            </a:p>
          </p:txBody>
        </p:sp>
      </p:grpSp>
      <p:grpSp>
        <p:nvGrpSpPr>
          <p:cNvPr id="6" name="Group 5"/>
          <p:cNvGrpSpPr/>
          <p:nvPr/>
        </p:nvGrpSpPr>
        <p:grpSpPr>
          <a:xfrm>
            <a:off x="324464" y="1609256"/>
            <a:ext cx="9626697" cy="5324352"/>
            <a:chOff x="324464" y="1609256"/>
            <a:chExt cx="9626697" cy="5324352"/>
          </a:xfrm>
        </p:grpSpPr>
        <p:sp>
          <p:nvSpPr>
            <p:cNvPr id="4" name="Rectangle: Rounded Corners 3"/>
            <p:cNvSpPr/>
            <p:nvPr/>
          </p:nvSpPr>
          <p:spPr>
            <a:xfrm>
              <a:off x="324464" y="1609256"/>
              <a:ext cx="8861999" cy="4994787"/>
            </a:xfrm>
            <a:prstGeom prst="roundRect">
              <a:avLst/>
            </a:prstGeom>
            <a:solidFill>
              <a:schemeClr val="bg1"/>
            </a:solidFill>
            <a:ln w="38100">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160020" algn="just">
                <a:lnSpc>
                  <a:spcPct val="150000"/>
                </a:lnSpc>
                <a:spcBef>
                  <a:spcPts val="240"/>
                </a:spcBef>
                <a:spcAft>
                  <a:spcPts val="240"/>
                </a:spcAft>
              </a:pPr>
              <a:r>
                <a:rPr lang="vi-VN" sz="36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 sáng</a:t>
              </a:r>
              <a:r>
                <a:rPr lang="vi-VN" sz="36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ông cầm que </a:t>
              </a:r>
              <a:r>
                <a:rPr lang="vi-VN" sz="36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vạch lên</a:t>
              </a:r>
              <a:r>
                <a:rPr lang="vi-VN" sz="36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cột nhà luyện chữ cho cứng cáp. </a:t>
              </a:r>
              <a:r>
                <a:rPr lang="vi-VN" sz="36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 buổi tối</a:t>
              </a:r>
              <a:r>
                <a:rPr lang="vi-VN" sz="36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ông viết xong </a:t>
              </a:r>
              <a:r>
                <a:rPr lang="vi-VN" sz="36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mười trang</a:t>
              </a:r>
              <a:r>
                <a:rPr lang="vi-VN" sz="36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36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vở</a:t>
              </a:r>
              <a:r>
                <a:rPr lang="vi-VN" sz="36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mới chịu đi ngủ. Chữ viết đã tiến bộ, ông </a:t>
              </a:r>
              <a:r>
                <a:rPr lang="vi-VN" sz="36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lại mượn</a:t>
              </a:r>
              <a:r>
                <a:rPr lang="vi-VN" sz="36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những cuốn sách có chữ viết đẹp làm mẫu để </a:t>
              </a:r>
              <a:r>
                <a:rPr lang="vi-VN" sz="36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luyện thêm</a:t>
              </a:r>
              <a:r>
                <a:rPr lang="vi-VN" sz="36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nhiều kiểu chữ khác nhau.</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Freeform 5"/>
            <p:cNvSpPr/>
            <p:nvPr/>
          </p:nvSpPr>
          <p:spPr>
            <a:xfrm rot="2628848">
              <a:off x="8683463" y="5053216"/>
              <a:ext cx="1267698" cy="1880392"/>
            </a:xfrm>
            <a:custGeom>
              <a:avLst/>
              <a:gdLst/>
              <a:ahLst/>
              <a:cxnLst/>
              <a:rect l="l" t="t" r="r" b="b"/>
              <a:pathLst>
                <a:path w="1901547" h="2820588">
                  <a:moveTo>
                    <a:pt x="0" y="0"/>
                  </a:moveTo>
                  <a:lnTo>
                    <a:pt x="1901547" y="0"/>
                  </a:lnTo>
                  <a:lnTo>
                    <a:pt x="1901547" y="2820588"/>
                  </a:lnTo>
                  <a:lnTo>
                    <a:pt x="0" y="2820588"/>
                  </a:lnTo>
                  <a:lnTo>
                    <a:pt x="0" y="0"/>
                  </a:lnTo>
                  <a:close/>
                </a:path>
              </a:pathLst>
            </a:custGeom>
            <a:blipFill>
              <a:blip r:embed="rId4"/>
              <a:stretch>
                <a:fillRect/>
              </a:stretch>
            </a:blipFill>
          </p:spPr>
          <p:txBody>
            <a:bodyPr/>
            <a:lstStyle/>
            <a:p>
              <a:pPr defTabSz="609600"/>
              <a:endParaRPr lang="en-US" sz="1200">
                <a:solidFill>
                  <a:prstClr val="black"/>
                </a:solidFill>
                <a:latin typeface="Calibri" panose="020F0502020204030204"/>
              </a:endParaRPr>
            </a:p>
          </p:txBody>
        </p:sp>
      </p:gr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reading books&#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250"/>
          <a:stretch>
            <a:fillRect/>
          </a:stretch>
        </p:blipFill>
        <p:spPr>
          <a:xfrm>
            <a:off x="20" y="1"/>
            <a:ext cx="12191979" cy="6858000"/>
          </a:xfrm>
          <a:prstGeom prst="rect">
            <a:avLst/>
          </a:prstGeom>
        </p:spPr>
      </p:pic>
      <p:sp>
        <p:nvSpPr>
          <p:cNvPr id="12" name="Rectangle: Rounded Corners 11"/>
          <p:cNvSpPr/>
          <p:nvPr/>
        </p:nvSpPr>
        <p:spPr>
          <a:xfrm>
            <a:off x="334295" y="243348"/>
            <a:ext cx="11395587" cy="63713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6800915" y="61843"/>
            <a:ext cx="5394513" cy="2923419"/>
            <a:chOff x="8541966" y="-82421"/>
            <a:chExt cx="3552367" cy="1967737"/>
          </a:xfrm>
        </p:grpSpPr>
        <p:sp>
          <p:nvSpPr>
            <p:cNvPr id="4" name="Freeform 10"/>
            <p:cNvSpPr/>
            <p:nvPr/>
          </p:nvSpPr>
          <p:spPr>
            <a:xfrm rot="1110587">
              <a:off x="8580818" y="-82421"/>
              <a:ext cx="3513515"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rot="1316938">
              <a:off x="8541966" y="697369"/>
              <a:ext cx="3335191" cy="973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Coiny" panose="02000903060500060000" pitchFamily="2" charset="0"/>
                  <a:ea typeface="+mn-ea"/>
                  <a:cs typeface="+mn-cs"/>
                </a:rPr>
                <a:t>LUYỆN ĐỌC TRONG NHÓM</a:t>
              </a:r>
            </a:p>
          </p:txBody>
        </p:sp>
      </p:grpSp>
      <p:pic>
        <p:nvPicPr>
          <p:cNvPr id="9" name="Hình ảnh 15" descr="Ảnh có chứa văn bản&#10;&#10;Mô tả được tạo tự động"/>
          <p:cNvPicPr>
            <a:picLocks noChangeAspect="1"/>
          </p:cNvPicPr>
          <p:nvPr/>
        </p:nvPicPr>
        <p:blipFill>
          <a:blip r:embed="rId4"/>
          <a:stretch>
            <a:fillRect/>
          </a:stretch>
        </p:blipFill>
        <p:spPr>
          <a:xfrm>
            <a:off x="108406" y="407596"/>
            <a:ext cx="5987594" cy="2422507"/>
          </a:xfrm>
          <a:prstGeom prst="rect">
            <a:avLst/>
          </a:prstGeom>
        </p:spPr>
      </p:pic>
      <p:pic>
        <p:nvPicPr>
          <p:cNvPr id="11" name="Hình ảnh 16"/>
          <p:cNvPicPr>
            <a:picLocks noChangeAspect="1"/>
          </p:cNvPicPr>
          <p:nvPr/>
        </p:nvPicPr>
        <p:blipFill>
          <a:blip r:embed="rId5"/>
          <a:stretch>
            <a:fillRect/>
          </a:stretch>
        </p:blipFill>
        <p:spPr>
          <a:xfrm>
            <a:off x="579788" y="2903811"/>
            <a:ext cx="6578095" cy="3303991"/>
          </a:xfrm>
          <a:prstGeom prst="rect">
            <a:avLst/>
          </a:prstGeom>
        </p:spPr>
      </p:pic>
      <p:pic>
        <p:nvPicPr>
          <p:cNvPr id="13"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14121" y="3102139"/>
            <a:ext cx="5313146" cy="383874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reading books&#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250"/>
          <a:stretch>
            <a:fillRect/>
          </a:stretch>
        </p:blipFill>
        <p:spPr>
          <a:xfrm>
            <a:off x="20" y="1"/>
            <a:ext cx="12191979" cy="6858000"/>
          </a:xfrm>
          <a:prstGeom prst="rect">
            <a:avLst/>
          </a:prstGeom>
        </p:spPr>
      </p:pic>
      <p:sp>
        <p:nvSpPr>
          <p:cNvPr id="12" name="Rectangle: Rounded Corners 11"/>
          <p:cNvSpPr/>
          <p:nvPr/>
        </p:nvSpPr>
        <p:spPr>
          <a:xfrm>
            <a:off x="334295" y="243348"/>
            <a:ext cx="11395587" cy="63713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6800915" y="61843"/>
            <a:ext cx="5394513" cy="2923419"/>
            <a:chOff x="8541966" y="-82421"/>
            <a:chExt cx="3552367" cy="1967737"/>
          </a:xfrm>
        </p:grpSpPr>
        <p:sp>
          <p:nvSpPr>
            <p:cNvPr id="4" name="Freeform 10"/>
            <p:cNvSpPr/>
            <p:nvPr/>
          </p:nvSpPr>
          <p:spPr>
            <a:xfrm rot="1110587">
              <a:off x="8580818" y="-82421"/>
              <a:ext cx="3513515" cy="1967737"/>
            </a:xfrm>
            <a:custGeom>
              <a:avLst/>
              <a:gdLst/>
              <a:ahLst/>
              <a:cxnLst/>
              <a:rect l="l" t="t" r="r" b="b"/>
              <a:pathLst>
                <a:path w="3263980" h="1611590">
                  <a:moveTo>
                    <a:pt x="0" y="0"/>
                  </a:moveTo>
                  <a:lnTo>
                    <a:pt x="3263980" y="0"/>
                  </a:lnTo>
                  <a:lnTo>
                    <a:pt x="3263980" y="1611590"/>
                  </a:lnTo>
                  <a:lnTo>
                    <a:pt x="0" y="1611590"/>
                  </a:lnTo>
                  <a:lnTo>
                    <a:pt x="0"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 name="TextBox 5"/>
            <p:cNvSpPr txBox="1"/>
            <p:nvPr/>
          </p:nvSpPr>
          <p:spPr>
            <a:xfrm rot="1316938">
              <a:off x="8541966" y="697368"/>
              <a:ext cx="3335191" cy="973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Coiny" panose="02000903060500060000" pitchFamily="2" charset="0"/>
                  <a:ea typeface="+mn-ea"/>
                  <a:cs typeface="+mn-cs"/>
                </a:rPr>
                <a:t>LUYỆN ĐỌC</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Coiny" panose="02000903060500060000" pitchFamily="2" charset="0"/>
                  <a:ea typeface="+mn-ea"/>
                  <a:cs typeface="+mn-cs"/>
                </a:rPr>
                <a:t>TRƯỚC LỚP</a:t>
              </a:r>
            </a:p>
          </p:txBody>
        </p:sp>
      </p:grpSp>
      <p:pic>
        <p:nvPicPr>
          <p:cNvPr id="9" name="Hình ảnh 15" descr="Ảnh có chứa văn bản&#10;&#10;Mô tả được tạo tự động"/>
          <p:cNvPicPr>
            <a:picLocks noChangeAspect="1"/>
          </p:cNvPicPr>
          <p:nvPr/>
        </p:nvPicPr>
        <p:blipFill>
          <a:blip r:embed="rId4"/>
          <a:stretch>
            <a:fillRect/>
          </a:stretch>
        </p:blipFill>
        <p:spPr>
          <a:xfrm>
            <a:off x="108406" y="407596"/>
            <a:ext cx="5987594" cy="2422507"/>
          </a:xfrm>
          <a:prstGeom prst="rect">
            <a:avLst/>
          </a:prstGeom>
        </p:spPr>
      </p:pic>
      <p:pic>
        <p:nvPicPr>
          <p:cNvPr id="11" name="Hình ảnh 16"/>
          <p:cNvPicPr>
            <a:picLocks noChangeAspect="1"/>
          </p:cNvPicPr>
          <p:nvPr/>
        </p:nvPicPr>
        <p:blipFill>
          <a:blip r:embed="rId5"/>
          <a:stretch>
            <a:fillRect/>
          </a:stretch>
        </p:blipFill>
        <p:spPr>
          <a:xfrm>
            <a:off x="579788" y="2903811"/>
            <a:ext cx="6578095" cy="3303991"/>
          </a:xfrm>
          <a:prstGeom prst="rect">
            <a:avLst/>
          </a:prstGeom>
        </p:spPr>
      </p:pic>
      <p:pic>
        <p:nvPicPr>
          <p:cNvPr id="13"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14121" y="3102139"/>
            <a:ext cx="5313146" cy="383874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sp>
        <p:nvSpPr>
          <p:cNvPr id="4" name="Rectangle: Rounded Corners 3"/>
          <p:cNvSpPr/>
          <p:nvPr/>
        </p:nvSpPr>
        <p:spPr>
          <a:xfrm>
            <a:off x="1160206" y="766824"/>
            <a:ext cx="8861999" cy="4994787"/>
          </a:xfrm>
          <a:prstGeom prst="roundRect">
            <a:avLst/>
          </a:prstGeom>
          <a:solidFill>
            <a:schemeClr val="bg1"/>
          </a:solidFill>
          <a:ln w="38100">
            <a:solidFill>
              <a:srgbClr val="33CC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indent="160020" algn="just">
              <a:lnSpc>
                <a:spcPct val="150000"/>
              </a:lnSpc>
              <a:spcBef>
                <a:spcPts val="240"/>
              </a:spcBef>
              <a:spcAft>
                <a:spcPts val="240"/>
              </a:spcAft>
            </a:pP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11"/>
          <p:cNvPicPr>
            <a:picLocks noChangeAspect="1"/>
          </p:cNvPicPr>
          <p:nvPr/>
        </p:nvPicPr>
        <p:blipFill>
          <a:blip r:embed="rId3"/>
          <a:srcRect/>
          <a:stretch>
            <a:fillRect/>
          </a:stretch>
        </p:blipFill>
        <p:spPr>
          <a:xfrm>
            <a:off x="8211952" y="1980489"/>
            <a:ext cx="3095145" cy="5115943"/>
          </a:xfrm>
          <a:prstGeom prst="rect">
            <a:avLst/>
          </a:prstGeom>
        </p:spPr>
      </p:pic>
      <p:sp>
        <p:nvSpPr>
          <p:cNvPr id="11" name="TextBox 10"/>
          <p:cNvSpPr txBox="1"/>
          <p:nvPr/>
        </p:nvSpPr>
        <p:spPr>
          <a:xfrm>
            <a:off x="4424516" y="983226"/>
            <a:ext cx="2028119" cy="830997"/>
          </a:xfrm>
          <a:prstGeom prst="rect">
            <a:avLst/>
          </a:prstGeom>
          <a:noFill/>
        </p:spPr>
        <p:txBody>
          <a:bodyPr wrap="none" rtlCol="0">
            <a:spAutoFit/>
          </a:bodyPr>
          <a:lstStyle/>
          <a:p>
            <a:r>
              <a:rPr lang="en-US" sz="4800">
                <a:solidFill>
                  <a:srgbClr val="C00000"/>
                </a:solidFill>
                <a:latin typeface="#9Slide03 Ample" panose="02000000000000000000" pitchFamily="2" charset="0"/>
              </a:rPr>
              <a:t>Dặn dò</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494503" y="3602038"/>
            <a:ext cx="9202994" cy="1655762"/>
          </a:xfrm>
        </p:spPr>
        <p:txBody>
          <a:bodyPr/>
          <a:lstStyle/>
          <a:p>
            <a:endParaRPr lang="en-US"/>
          </a:p>
        </p:txBody>
      </p:sp>
      <p:pic>
        <p:nvPicPr>
          <p:cNvPr id="7" name="Picture 6" descr="A cartoon of insects flying in the air&#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icture 3"/>
          <p:cNvPicPr>
            <a:picLocks noChangeAspect="1"/>
          </p:cNvPicPr>
          <p:nvPr/>
        </p:nvPicPr>
        <p:blipFill>
          <a:blip r:embed="rId3"/>
          <a:stretch>
            <a:fillRect/>
          </a:stretch>
        </p:blipFill>
        <p:spPr>
          <a:xfrm>
            <a:off x="2141943" y="112562"/>
            <a:ext cx="7908111" cy="3316438"/>
          </a:xfrm>
          <a:prstGeom prst="rect">
            <a:avLst/>
          </a:prstGeom>
        </p:spPr>
      </p:pic>
      <p:sp>
        <p:nvSpPr>
          <p:cNvPr id="5" name="Rectangle: Rounded Corners 4"/>
          <p:cNvSpPr/>
          <p:nvPr/>
        </p:nvSpPr>
        <p:spPr>
          <a:xfrm>
            <a:off x="589934" y="3293805"/>
            <a:ext cx="10992465" cy="27628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1">
                <a:solidFill>
                  <a:srgbClr val="C00000"/>
                </a:solidFill>
                <a:latin typeface="Calibri" panose="020F0502020204030204" pitchFamily="34" charset="0"/>
                <a:ea typeface="Calibri" panose="020F0502020204030204" pitchFamily="34" charset="0"/>
                <a:cs typeface="Calibri" panose="020F0502020204030204" pitchFamily="34" charset="0"/>
              </a:rPr>
              <a:t>Cách chơi: </a:t>
            </a:r>
            <a:r>
              <a:rPr lang="vi-VN" sz="3200">
                <a:solidFill>
                  <a:schemeClr val="tx1"/>
                </a:solidFill>
                <a:latin typeface="Calibri" panose="020F0502020204030204" pitchFamily="34" charset="0"/>
                <a:ea typeface="Calibri" panose="020F0502020204030204" pitchFamily="34" charset="0"/>
                <a:cs typeface="Calibri" panose="020F0502020204030204" pitchFamily="34" charset="0"/>
              </a:rPr>
              <a:t>Từng đội, mỗi HS quan sát các hình, đọc to tên hoạt động trong mỗi hình, </a:t>
            </a:r>
            <a:r>
              <a:rPr lang="vi-VN" sz="3200" b="1" i="1">
                <a:solidFill>
                  <a:schemeClr val="tx1"/>
                </a:solidFill>
                <a:latin typeface="Calibri" panose="020F0502020204030204" pitchFamily="34" charset="0"/>
                <a:ea typeface="Calibri" panose="020F0502020204030204" pitchFamily="34" charset="0"/>
                <a:cs typeface="Calibri" panose="020F0502020204030204" pitchFamily="34" charset="0"/>
              </a:rPr>
              <a:t>dùng bút nối hình đó với hình tiếp theo (phù hợp), </a:t>
            </a:r>
            <a:r>
              <a:rPr lang="vi-VN" sz="3200">
                <a:solidFill>
                  <a:schemeClr val="tx1"/>
                </a:solidFill>
                <a:latin typeface="Calibri" panose="020F0502020204030204" pitchFamily="34" charset="0"/>
                <a:ea typeface="Calibri" panose="020F0502020204030204" pitchFamily="34" charset="0"/>
                <a:cs typeface="Calibri" panose="020F0502020204030204" pitchFamily="34" charset="0"/>
              </a:rPr>
              <a:t>sau đó, chuyển bút cho bạn khác, hình cuối cùng được nối là </a:t>
            </a:r>
            <a:r>
              <a:rPr lang="vi-VN" sz="3200" b="1" i="1">
                <a:solidFill>
                  <a:schemeClr val="tx1"/>
                </a:solidFill>
                <a:latin typeface="Calibri" panose="020F0502020204030204" pitchFamily="34" charset="0"/>
                <a:ea typeface="Calibri" panose="020F0502020204030204" pitchFamily="34" charset="0"/>
                <a:cs typeface="Calibri" panose="020F0502020204030204" pitchFamily="34" charset="0"/>
              </a:rPr>
              <a:t>hình tổ ong</a:t>
            </a:r>
            <a:r>
              <a:rPr lang="vi-VN" sz="3200">
                <a:solidFill>
                  <a:schemeClr val="tx1"/>
                </a:solidFill>
                <a:latin typeface="Calibri" panose="020F0502020204030204" pitchFamily="34" charset="0"/>
                <a:ea typeface="Calibri" panose="020F0502020204030204" pitchFamily="34" charset="0"/>
                <a:cs typeface="Calibri" panose="020F0502020204030204" pitchFamily="34" charset="0"/>
              </a:rPr>
              <a:t>. Sau khi các đội hoàn thành bức vẽ, GV tổ chức cho cả lớp đánh giá kết quả của các đội.</a:t>
            </a:r>
            <a:endParaRPr lang="en-US" sz="32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icrosoft YaHei" panose="020B0503020204020204" charset="-122"/>
              <a:cs typeface="+mn-cs"/>
            </a:endParaRPr>
          </a:p>
        </p:txBody>
      </p:sp>
      <p:pic>
        <p:nvPicPr>
          <p:cNvPr id="5" name="Content Placeholder 4" descr="A cartoon of flowers in a field&#10;&#10;Description automatically generated"/>
          <p:cNvPicPr>
            <a:picLocks noGrp="1" noChangeAspect="1"/>
          </p:cNvPicPr>
          <p:nvPr>
            <p:ph idx="1"/>
          </p:nvPr>
        </p:nvPicPr>
        <p:blipFill rotWithShape="1">
          <a:blip r:embed="rId2">
            <a:extLst>
              <a:ext uri="{28A0092B-C50C-407E-A947-70E740481C1C}">
                <a14:useLocalDpi xmlns:a14="http://schemas.microsoft.com/office/drawing/2010/main" val="0"/>
              </a:ext>
            </a:extLst>
          </a:blip>
          <a:srcRect t="25958" b="17802"/>
          <a:stretch>
            <a:fillRect/>
          </a:stretch>
        </p:blipFill>
        <p:spPr>
          <a:xfrm>
            <a:off x="20" y="1282"/>
            <a:ext cx="12191980" cy="6856718"/>
          </a:xfrm>
          <a:prstGeom prst="rect">
            <a:avLst/>
          </a:prstGeom>
        </p:spPr>
      </p:pic>
      <p:sp>
        <p:nvSpPr>
          <p:cNvPr id="6" name="Freeform 6"/>
          <p:cNvSpPr/>
          <p:nvPr/>
        </p:nvSpPr>
        <p:spPr>
          <a:xfrm>
            <a:off x="0" y="2920181"/>
            <a:ext cx="5861697" cy="4310851"/>
          </a:xfrm>
          <a:custGeom>
            <a:avLst/>
            <a:gdLst/>
            <a:ahLst/>
            <a:cxnLst/>
            <a:rect l="l" t="t" r="r" b="b"/>
            <a:pathLst>
              <a:path w="1411950" h="1131325">
                <a:moveTo>
                  <a:pt x="0" y="0"/>
                </a:moveTo>
                <a:lnTo>
                  <a:pt x="1411950" y="0"/>
                </a:lnTo>
                <a:lnTo>
                  <a:pt x="1411950" y="1131324"/>
                </a:lnTo>
                <a:lnTo>
                  <a:pt x="0" y="1131324"/>
                </a:lnTo>
                <a:lnTo>
                  <a:pt x="0"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charset="-122"/>
              <a:cs typeface="+mn-cs"/>
            </a:endParaRPr>
          </a:p>
        </p:txBody>
      </p:sp>
      <p:sp>
        <p:nvSpPr>
          <p:cNvPr id="7" name="Freeform 16"/>
          <p:cNvSpPr/>
          <p:nvPr/>
        </p:nvSpPr>
        <p:spPr>
          <a:xfrm>
            <a:off x="4988042" y="-1435510"/>
            <a:ext cx="6032250" cy="6641329"/>
          </a:xfrm>
          <a:custGeom>
            <a:avLst/>
            <a:gdLst/>
            <a:ahLst/>
            <a:cxnLst/>
            <a:rect l="l" t="t" r="r" b="b"/>
            <a:pathLst>
              <a:path w="1547336" h="2057400">
                <a:moveTo>
                  <a:pt x="0" y="0"/>
                </a:moveTo>
                <a:lnTo>
                  <a:pt x="1547337" y="0"/>
                </a:lnTo>
                <a:lnTo>
                  <a:pt x="1547337" y="2057400"/>
                </a:lnTo>
                <a:lnTo>
                  <a:pt x="0" y="2057400"/>
                </a:lnTo>
                <a:lnTo>
                  <a:pt x="0" y="0"/>
                </a:lnTo>
                <a:close/>
              </a:path>
            </a:pathLst>
          </a:custGeom>
          <a:blipFill>
            <a:blip r:embed="rId4"/>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icrosoft YaHei" panose="020B0503020204020204" charset="-122"/>
              <a:cs typeface="+mn-cs"/>
            </a:endParaRPr>
          </a:p>
        </p:txBody>
      </p:sp>
      <p:sp>
        <p:nvSpPr>
          <p:cNvPr id="3" name="TextBox 2"/>
          <p:cNvSpPr txBox="1"/>
          <p:nvPr/>
        </p:nvSpPr>
        <p:spPr>
          <a:xfrm>
            <a:off x="5068993" y="2105561"/>
            <a:ext cx="587034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a:ln>
                  <a:noFill/>
                </a:ln>
                <a:solidFill>
                  <a:srgbClr val="FFC000"/>
                </a:solidFill>
                <a:effectLst/>
                <a:uLnTx/>
                <a:uFillTx/>
                <a:latin typeface="SVN-Dumpling" panose="02000000000000000000" pitchFamily="50" charset="0"/>
                <a:ea typeface="Microsoft YaHei" panose="020B0503020204020204" charset="-122"/>
                <a:cs typeface="+mn-cs"/>
              </a:rPr>
              <a:t>TẠM</a:t>
            </a:r>
            <a:r>
              <a:rPr kumimoji="0" lang="en-US" sz="8000" b="0" i="0" u="none" strike="noStrike" kern="1200" cap="none" spc="0" normalizeH="0" noProof="0">
                <a:ln>
                  <a:noFill/>
                </a:ln>
                <a:solidFill>
                  <a:srgbClr val="FFC000"/>
                </a:solidFill>
                <a:effectLst/>
                <a:uLnTx/>
                <a:uFillTx/>
                <a:latin typeface="SVN-Dumpling" panose="02000000000000000000" pitchFamily="50" charset="0"/>
                <a:ea typeface="Microsoft YaHei" panose="020B0503020204020204" charset="-122"/>
                <a:cs typeface="+mn-cs"/>
              </a:rPr>
              <a:t> BIỆT</a:t>
            </a:r>
            <a:endParaRPr kumimoji="0" lang="en-US" sz="8000" b="0" i="0" u="none" strike="noStrike" kern="1200" cap="none" spc="0" normalizeH="0" baseline="0" noProof="0">
              <a:ln>
                <a:noFill/>
              </a:ln>
              <a:solidFill>
                <a:srgbClr val="FFC000"/>
              </a:solidFill>
              <a:effectLst/>
              <a:uLnTx/>
              <a:uFillTx/>
              <a:latin typeface="SVN-Dumpling" panose="02000000000000000000" pitchFamily="50" charset="0"/>
              <a:ea typeface="Microsoft YaHei" panose="020B0503020204020204" charset="-122"/>
              <a:cs typeface="+mn-cs"/>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494503" y="3602038"/>
            <a:ext cx="9202994" cy="1655762"/>
          </a:xfrm>
        </p:spPr>
        <p:txBody>
          <a:bodyPr/>
          <a:lstStyle/>
          <a:p>
            <a:endParaRPr lang="en-US"/>
          </a:p>
        </p:txBody>
      </p:sp>
      <p:pic>
        <p:nvPicPr>
          <p:cNvPr id="7" name="Picture 6" descr="A cartoon of insects flying in the air&#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icture 3"/>
          <p:cNvPicPr>
            <a:picLocks noChangeAspect="1"/>
          </p:cNvPicPr>
          <p:nvPr/>
        </p:nvPicPr>
        <p:blipFill>
          <a:blip r:embed="rId3"/>
          <a:stretch>
            <a:fillRect/>
          </a:stretch>
        </p:blipFill>
        <p:spPr>
          <a:xfrm>
            <a:off x="2141943" y="112562"/>
            <a:ext cx="7908111" cy="3316438"/>
          </a:xfrm>
          <a:prstGeom prst="rect">
            <a:avLst/>
          </a:prstGeom>
        </p:spPr>
      </p:pic>
      <p:sp>
        <p:nvSpPr>
          <p:cNvPr id="5" name="Rectangle: Rounded Corners 4"/>
          <p:cNvSpPr/>
          <p:nvPr/>
        </p:nvSpPr>
        <p:spPr>
          <a:xfrm>
            <a:off x="589934" y="3293805"/>
            <a:ext cx="10992465" cy="27628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i="1">
                <a:solidFill>
                  <a:schemeClr val="tx1"/>
                </a:solidFill>
                <a:latin typeface="Calibri" panose="020F0502020204030204" pitchFamily="34" charset="0"/>
                <a:ea typeface="Calibri" panose="020F0502020204030204" pitchFamily="34" charset="0"/>
                <a:cs typeface="Calibri" panose="020F0502020204030204" pitchFamily="34" charset="0"/>
              </a:rPr>
              <a:t>VD: </a:t>
            </a:r>
            <a:r>
              <a:rPr lang="vi-VN" sz="3600">
                <a:solidFill>
                  <a:schemeClr val="tx1"/>
                </a:solidFill>
                <a:latin typeface="Calibri" panose="020F0502020204030204" pitchFamily="34" charset="0"/>
                <a:ea typeface="Calibri" panose="020F0502020204030204" pitchFamily="34" charset="0"/>
                <a:cs typeface="Calibri" panose="020F0502020204030204" pitchFamily="34" charset="0"/>
              </a:rPr>
              <a:t>Đường đi của chị Chăm Học đi qua các hình: tập vẽ tranh – làm bài tập – tập thể thao – tập đàn – đọc sách và về tổ.</a:t>
            </a:r>
            <a:endParaRPr lang="en-US" sz="36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A book with text and pictures&#10;&#10;Description automatically generated with medium confidence"/>
          <p:cNvPicPr>
            <a:picLocks noGrp="1" noChangeAspect="1"/>
          </p:cNvPicPr>
          <p:nvPr>
            <p:ph idx="1"/>
          </p:nvPr>
        </p:nvPicPr>
        <p:blipFill rotWithShape="1">
          <a:blip r:embed="rId2">
            <a:extLst>
              <a:ext uri="{28A0092B-C50C-407E-A947-70E740481C1C}">
                <a14:useLocalDpi xmlns:a14="http://schemas.microsoft.com/office/drawing/2010/main" val="0"/>
              </a:ext>
            </a:extLst>
          </a:blip>
          <a:srcRect l="-1069" t="37583" r="-407" b="5659"/>
          <a:stretch>
            <a:fillRect/>
          </a:stretch>
        </p:blipFill>
        <p:spPr>
          <a:xfrm>
            <a:off x="0" y="0"/>
            <a:ext cx="12192000" cy="6838525"/>
          </a:xfr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A book with text and pictures&#10;&#10;Description automatically generated with medium confidence"/>
          <p:cNvPicPr>
            <a:picLocks noGrp="1" noChangeAspect="1"/>
          </p:cNvPicPr>
          <p:nvPr>
            <p:ph idx="1"/>
          </p:nvPr>
        </p:nvPicPr>
        <p:blipFill rotWithShape="1">
          <a:blip r:embed="rId3">
            <a:extLst>
              <a:ext uri="{28A0092B-C50C-407E-A947-70E740481C1C}">
                <a14:useLocalDpi xmlns:a14="http://schemas.microsoft.com/office/drawing/2010/main" val="0"/>
              </a:ext>
            </a:extLst>
          </a:blip>
          <a:srcRect l="-1069" t="37583" r="-407" b="5659"/>
          <a:stretch>
            <a:fillRect/>
          </a:stretch>
        </p:blipFill>
        <p:spPr>
          <a:xfrm>
            <a:off x="0" y="0"/>
            <a:ext cx="12192000" cy="6838525"/>
          </a:xfrm>
        </p:spPr>
      </p:pic>
      <p:cxnSp>
        <p:nvCxnSpPr>
          <p:cNvPr id="4" name="Connector: Curved 3"/>
          <p:cNvCxnSpPr/>
          <p:nvPr/>
        </p:nvCxnSpPr>
        <p:spPr>
          <a:xfrm rot="5400000">
            <a:off x="2423651" y="1755058"/>
            <a:ext cx="1209368" cy="12700"/>
          </a:xfrm>
          <a:prstGeom prst="curvedConnector3">
            <a:avLst/>
          </a:prstGeom>
          <a:ln w="57150">
            <a:solidFill>
              <a:srgbClr val="33CCCC"/>
            </a:solidFill>
          </a:ln>
        </p:spPr>
        <p:style>
          <a:lnRef idx="1">
            <a:schemeClr val="accent1"/>
          </a:lnRef>
          <a:fillRef idx="0">
            <a:schemeClr val="accent1"/>
          </a:fillRef>
          <a:effectRef idx="0">
            <a:schemeClr val="accent1"/>
          </a:effectRef>
          <a:fontRef idx="minor">
            <a:schemeClr val="tx1"/>
          </a:fontRef>
        </p:style>
      </p:cxnSp>
      <p:cxnSp>
        <p:nvCxnSpPr>
          <p:cNvPr id="7" name="Connector: Curved 6"/>
          <p:cNvCxnSpPr/>
          <p:nvPr/>
        </p:nvCxnSpPr>
        <p:spPr>
          <a:xfrm>
            <a:off x="3047385" y="2814578"/>
            <a:ext cx="2016228" cy="1796751"/>
          </a:xfrm>
          <a:prstGeom prst="curvedConnector3">
            <a:avLst>
              <a:gd name="adj1" fmla="val 76821"/>
            </a:avLst>
          </a:prstGeom>
          <a:ln w="57150">
            <a:solidFill>
              <a:srgbClr val="33CCCC"/>
            </a:solidFill>
          </a:ln>
        </p:spPr>
        <p:style>
          <a:lnRef idx="1">
            <a:schemeClr val="accent1"/>
          </a:lnRef>
          <a:fillRef idx="0">
            <a:schemeClr val="accent1"/>
          </a:fillRef>
          <a:effectRef idx="0">
            <a:schemeClr val="accent1"/>
          </a:effectRef>
          <a:fontRef idx="minor">
            <a:schemeClr val="tx1"/>
          </a:fontRef>
        </p:style>
      </p:cxnSp>
      <p:cxnSp>
        <p:nvCxnSpPr>
          <p:cNvPr id="12" name="Connector: Curved 11"/>
          <p:cNvCxnSpPr/>
          <p:nvPr/>
        </p:nvCxnSpPr>
        <p:spPr>
          <a:xfrm rot="16200000" flipV="1">
            <a:off x="4227873" y="3775588"/>
            <a:ext cx="1543664" cy="127817"/>
          </a:xfrm>
          <a:prstGeom prst="curvedConnector3">
            <a:avLst>
              <a:gd name="adj1" fmla="val 50000"/>
            </a:avLst>
          </a:prstGeom>
          <a:ln w="57150">
            <a:solidFill>
              <a:srgbClr val="33CCCC"/>
            </a:solidFill>
          </a:ln>
        </p:spPr>
        <p:style>
          <a:lnRef idx="1">
            <a:schemeClr val="accent1"/>
          </a:lnRef>
          <a:fillRef idx="0">
            <a:schemeClr val="accent1"/>
          </a:fillRef>
          <a:effectRef idx="0">
            <a:schemeClr val="accent1"/>
          </a:effectRef>
          <a:fontRef idx="minor">
            <a:schemeClr val="tx1"/>
          </a:fontRef>
        </p:style>
      </p:cxnSp>
      <p:cxnSp>
        <p:nvCxnSpPr>
          <p:cNvPr id="16" name="Connector: Curved 15"/>
          <p:cNvCxnSpPr/>
          <p:nvPr/>
        </p:nvCxnSpPr>
        <p:spPr>
          <a:xfrm rot="10800000" flipV="1">
            <a:off x="5848760" y="2281083"/>
            <a:ext cx="1339132" cy="379413"/>
          </a:xfrm>
          <a:prstGeom prst="curvedConnector3">
            <a:avLst/>
          </a:prstGeom>
          <a:ln w="57150">
            <a:solidFill>
              <a:srgbClr val="33CCCC"/>
            </a:solidFill>
          </a:ln>
        </p:spPr>
        <p:style>
          <a:lnRef idx="1">
            <a:schemeClr val="accent1"/>
          </a:lnRef>
          <a:fillRef idx="0">
            <a:schemeClr val="accent1"/>
          </a:fillRef>
          <a:effectRef idx="0">
            <a:schemeClr val="accent1"/>
          </a:effectRef>
          <a:fontRef idx="minor">
            <a:schemeClr val="tx1"/>
          </a:fontRef>
        </p:style>
      </p:cxnSp>
      <p:cxnSp>
        <p:nvCxnSpPr>
          <p:cNvPr id="18" name="Connector: Curved 17"/>
          <p:cNvCxnSpPr/>
          <p:nvPr/>
        </p:nvCxnSpPr>
        <p:spPr>
          <a:xfrm rot="16200000" flipH="1">
            <a:off x="8077779" y="3077787"/>
            <a:ext cx="960968" cy="126385"/>
          </a:xfrm>
          <a:prstGeom prst="curvedConnector3">
            <a:avLst/>
          </a:prstGeom>
          <a:ln w="57150">
            <a:solidFill>
              <a:srgbClr val="33CCCC"/>
            </a:solidFill>
          </a:ln>
        </p:spPr>
        <p:style>
          <a:lnRef idx="1">
            <a:schemeClr val="accent1"/>
          </a:lnRef>
          <a:fillRef idx="0">
            <a:schemeClr val="accent1"/>
          </a:fillRef>
          <a:effectRef idx="0">
            <a:schemeClr val="accent1"/>
          </a:effectRef>
          <a:fontRef idx="minor">
            <a:schemeClr val="tx1"/>
          </a:fontRef>
        </p:style>
      </p:cxnSp>
      <p:cxnSp>
        <p:nvCxnSpPr>
          <p:cNvPr id="20" name="Connector: Curved 19"/>
          <p:cNvCxnSpPr/>
          <p:nvPr/>
        </p:nvCxnSpPr>
        <p:spPr>
          <a:xfrm rot="10800000">
            <a:off x="7877691" y="1647949"/>
            <a:ext cx="1158155" cy="224342"/>
          </a:xfrm>
          <a:prstGeom prst="curvedConnector3">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23" name="Connector: Curved 22"/>
          <p:cNvCxnSpPr/>
          <p:nvPr/>
        </p:nvCxnSpPr>
        <p:spPr>
          <a:xfrm rot="10800000" flipV="1">
            <a:off x="6216240" y="1760119"/>
            <a:ext cx="314786" cy="295693"/>
          </a:xfrm>
          <a:prstGeom prst="curvedConnector3">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25" name="Connector: Curved 24"/>
          <p:cNvCxnSpPr/>
          <p:nvPr/>
        </p:nvCxnSpPr>
        <p:spPr>
          <a:xfrm rot="5400000">
            <a:off x="3839187" y="2426207"/>
            <a:ext cx="1300222" cy="867597"/>
          </a:xfrm>
          <a:prstGeom prst="curvedConnector3">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27" name="Connector: Curved 26"/>
          <p:cNvCxnSpPr/>
          <p:nvPr/>
        </p:nvCxnSpPr>
        <p:spPr>
          <a:xfrm>
            <a:off x="3997941" y="3836672"/>
            <a:ext cx="1173827" cy="86399"/>
          </a:xfrm>
          <a:prstGeom prst="curvedConnector3">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29" name="Connector: Curved 28"/>
          <p:cNvCxnSpPr/>
          <p:nvPr/>
        </p:nvCxnSpPr>
        <p:spPr>
          <a:xfrm rot="10800000" flipV="1">
            <a:off x="6902961" y="3419261"/>
            <a:ext cx="618716" cy="503809"/>
          </a:xfrm>
          <a:prstGeom prst="curvedConnector3">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A frame with cartoon kids&#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TextBox 6"/>
          <p:cNvSpPr txBox="1"/>
          <p:nvPr/>
        </p:nvSpPr>
        <p:spPr>
          <a:xfrm>
            <a:off x="2401529" y="1470842"/>
            <a:ext cx="7388942" cy="2769989"/>
          </a:xfrm>
          <a:prstGeom prst="rect">
            <a:avLst/>
          </a:prstGeom>
          <a:noFill/>
        </p:spPr>
        <p:txBody>
          <a:bodyPr wrap="square">
            <a:spAutoFit/>
          </a:bodyPr>
          <a:lstStyle/>
          <a:p>
            <a:pPr algn="ctr"/>
            <a:r>
              <a:rPr lang="vi-VN" sz="6600" b="1">
                <a:solidFill>
                  <a:srgbClr val="C00000"/>
                </a:solidFill>
                <a:effectLst/>
                <a:latin typeface="Calibri" panose="020F0502020204030204" pitchFamily="34" charset="0"/>
                <a:ea typeface="Calibri" panose="020F0502020204030204" pitchFamily="34" charset="0"/>
                <a:cs typeface="Calibri" panose="020F0502020204030204" pitchFamily="34" charset="0"/>
              </a:rPr>
              <a:t>Trao đổi: </a:t>
            </a:r>
            <a:endParaRPr lang="en-US" sz="6600" b="1">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vi-VN" sz="5400" b="1">
                <a:effectLst/>
                <a:latin typeface="Calibri" panose="020F0502020204030204" pitchFamily="34" charset="0"/>
                <a:ea typeface="Calibri" panose="020F0502020204030204" pitchFamily="34" charset="0"/>
                <a:cs typeface="Calibri" panose="020F0502020204030204" pitchFamily="34" charset="0"/>
              </a:rPr>
              <a:t>Em đã làm được những việc gì giống các chị ong?</a:t>
            </a:r>
            <a:endParaRPr lang="en-US" sz="720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199" y="879735"/>
            <a:ext cx="9753600" cy="4539411"/>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2608" y="3604445"/>
            <a:ext cx="5323851" cy="2950471"/>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792" y="1"/>
            <a:ext cx="3759208" cy="2064516"/>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 y="1"/>
            <a:ext cx="3979335" cy="5472401"/>
          </a:xfrm>
          <a:prstGeom prst="rect">
            <a:avLst/>
          </a:prstGeom>
        </p:spPr>
      </p:pic>
      <p:pic>
        <p:nvPicPr>
          <p:cNvPr id="10" name="Picture 9" descr="A person sitting at a desk&#10;&#10;Description automatically generated"/>
          <p:cNvPicPr>
            <a:picLocks noChangeAspect="1"/>
          </p:cNvPicPr>
          <p:nvPr/>
        </p:nvPicPr>
        <p:blipFill rotWithShape="1">
          <a:blip r:embed="rId8">
            <a:extLst>
              <a:ext uri="{BEBA8EAE-BF5A-486C-A8C5-ECC9F3942E4B}">
                <a14:imgProps xmlns:a14="http://schemas.microsoft.com/office/drawing/2010/main">
                  <a14:imgLayer r:embed="rId9">
                    <a14:imgEffect>
                      <a14:backgroundRemoval t="10739" b="26403" l="21734" r="52739">
                        <a14:foregroundMark x1="41240" y1="10739" x2="41481" y2="10981"/>
                        <a14:foregroundMark x1="42625" y1="26120" x2="40036" y2="21639"/>
                        <a14:foregroundMark x1="39856" y1="26443" x2="38049" y2="23577"/>
                        <a14:foregroundMark x1="38591" y1="25717" x2="42926" y2="25676"/>
                        <a14:foregroundMark x1="43347" y1="25918" x2="51114" y2="25676"/>
                        <a14:foregroundMark x1="49488" y1="23819" x2="51595" y2="25999"/>
                        <a14:foregroundMark x1="52739" y1="25878" x2="48405" y2="22366"/>
                        <a14:foregroundMark x1="40157" y1="26040" x2="42745" y2="26120"/>
                      </a14:backgroundRemoval>
                    </a14:imgEffect>
                  </a14:imgLayer>
                </a14:imgProps>
              </a:ext>
              <a:ext uri="{28A0092B-C50C-407E-A947-70E740481C1C}">
                <a14:useLocalDpi xmlns:a14="http://schemas.microsoft.com/office/drawing/2010/main" val="0"/>
              </a:ext>
            </a:extLst>
          </a:blip>
          <a:srcRect l="18358" t="9175" r="46151" b="73620"/>
          <a:stretch>
            <a:fillRect/>
          </a:stretch>
        </p:blipFill>
        <p:spPr>
          <a:xfrm>
            <a:off x="-3224750" y="1212713"/>
            <a:ext cx="8006124" cy="5787554"/>
          </a:xfrm>
          <a:prstGeom prst="rect">
            <a:avLst/>
          </a:prstGeom>
        </p:spPr>
      </p:pic>
      <p:sp>
        <p:nvSpPr>
          <p:cNvPr id="11" name="TextBox 10"/>
          <p:cNvSpPr txBox="1"/>
          <p:nvPr/>
        </p:nvSpPr>
        <p:spPr>
          <a:xfrm rot="256791">
            <a:off x="4512943" y="647361"/>
            <a:ext cx="3627916" cy="923330"/>
          </a:xfrm>
          <a:prstGeom prst="rect">
            <a:avLst/>
          </a:prstGeom>
          <a:noFill/>
        </p:spPr>
        <p:txBody>
          <a:bodyPr wrap="none" rtlCol="0">
            <a:prstTxWarp prst="textArchUp">
              <a:avLst/>
            </a:prstTxWarp>
            <a:spAutoFit/>
          </a:bodyPr>
          <a:lstStyle/>
          <a:p>
            <a:r>
              <a:rPr lang="en-US" sz="6000">
                <a:solidFill>
                  <a:schemeClr val="accent4">
                    <a:lumMod val="50000"/>
                  </a:schemeClr>
                </a:solidFill>
                <a:latin typeface="#9Slide07 Pangolin" panose="00000500000000000000" pitchFamily="2" charset="0"/>
              </a:rPr>
              <a:t>Tiếng việt</a:t>
            </a:r>
          </a:p>
        </p:txBody>
      </p:sp>
      <p:sp>
        <p:nvSpPr>
          <p:cNvPr id="12" name="TextBox 11"/>
          <p:cNvSpPr txBox="1"/>
          <p:nvPr/>
        </p:nvSpPr>
        <p:spPr>
          <a:xfrm>
            <a:off x="5413761" y="989559"/>
            <a:ext cx="1364476" cy="1107996"/>
          </a:xfrm>
          <a:prstGeom prst="rect">
            <a:avLst/>
          </a:prstGeom>
          <a:noFill/>
        </p:spPr>
        <p:txBody>
          <a:bodyPr wrap="none" rtlCol="0">
            <a:spAutoFit/>
          </a:bodyPr>
          <a:lstStyle/>
          <a:p>
            <a:r>
              <a:rPr lang="en-US" sz="6600">
                <a:solidFill>
                  <a:schemeClr val="accent4">
                    <a:lumMod val="50000"/>
                  </a:schemeClr>
                </a:solidFill>
                <a:latin typeface="#9Slide07 Pr Fetridge" panose="02000000000000000000" pitchFamily="2" charset="0"/>
              </a:rPr>
              <a:t>Đọc:</a:t>
            </a:r>
          </a:p>
        </p:txBody>
      </p:sp>
      <p:sp>
        <p:nvSpPr>
          <p:cNvPr id="13" name="TextBox 12"/>
          <p:cNvSpPr txBox="1"/>
          <p:nvPr/>
        </p:nvSpPr>
        <p:spPr>
          <a:xfrm>
            <a:off x="3713312" y="2917488"/>
            <a:ext cx="5402441" cy="1015663"/>
          </a:xfrm>
          <a:prstGeom prst="rect">
            <a:avLst/>
          </a:prstGeom>
          <a:noFill/>
        </p:spPr>
        <p:txBody>
          <a:bodyPr wrap="none" rtlCol="0">
            <a:prstTxWarp prst="textArchUp">
              <a:avLst/>
            </a:prstTxWarp>
            <a:spAutoFit/>
          </a:bodyPr>
          <a:lstStyle/>
          <a:p>
            <a:r>
              <a:rPr lang="en-US" sz="8800">
                <a:solidFill>
                  <a:schemeClr val="tx2">
                    <a:lumMod val="50000"/>
                  </a:schemeClr>
                </a:solidFill>
                <a:latin typeface="#9Slide06 SVNJonitha Script" panose="02000000000000000000" pitchFamily="2" charset="0"/>
              </a:rPr>
              <a:t>V</a:t>
            </a:r>
            <a:r>
              <a:rPr lang="en-US" sz="6600">
                <a:solidFill>
                  <a:schemeClr val="tx2">
                    <a:lumMod val="50000"/>
                  </a:schemeClr>
                </a:solidFill>
                <a:latin typeface="#9Slide06 SVNJonitha Script" panose="02000000000000000000" pitchFamily="2" charset="0"/>
              </a:rPr>
              <a:t>ăn </a:t>
            </a:r>
            <a:r>
              <a:rPr lang="en-US" sz="8000">
                <a:solidFill>
                  <a:schemeClr val="tx2">
                    <a:lumMod val="50000"/>
                  </a:schemeClr>
                </a:solidFill>
                <a:latin typeface="#9Slide06 SVNJonitha Script" panose="02000000000000000000" pitchFamily="2" charset="0"/>
              </a:rPr>
              <a:t>h</a:t>
            </a:r>
            <a:r>
              <a:rPr lang="en-US" sz="6600">
                <a:solidFill>
                  <a:schemeClr val="tx2">
                    <a:lumMod val="50000"/>
                  </a:schemeClr>
                </a:solidFill>
                <a:latin typeface="#9Slide06 SVNJonitha Script" panose="02000000000000000000" pitchFamily="2" charset="0"/>
              </a:rPr>
              <a:t>ay </a:t>
            </a:r>
            <a:r>
              <a:rPr lang="en-US" sz="8800">
                <a:solidFill>
                  <a:schemeClr val="tx2">
                    <a:lumMod val="50000"/>
                  </a:schemeClr>
                </a:solidFill>
                <a:latin typeface="#9Slide06 SVNJonitha Script" panose="02000000000000000000" pitchFamily="2" charset="0"/>
              </a:rPr>
              <a:t>c</a:t>
            </a:r>
            <a:r>
              <a:rPr lang="en-US" sz="6600">
                <a:solidFill>
                  <a:schemeClr val="tx2">
                    <a:lumMod val="50000"/>
                  </a:schemeClr>
                </a:solidFill>
                <a:latin typeface="#9Slide06 SVNJonitha Script" panose="02000000000000000000" pitchFamily="2" charset="0"/>
              </a:rPr>
              <a:t>hữ </a:t>
            </a:r>
            <a:r>
              <a:rPr lang="en-US" sz="8800">
                <a:solidFill>
                  <a:schemeClr val="tx2">
                    <a:lumMod val="50000"/>
                  </a:schemeClr>
                </a:solidFill>
                <a:latin typeface="#9Slide06 SVNJonitha Script" panose="02000000000000000000" pitchFamily="2" charset="0"/>
              </a:rPr>
              <a:t>t</a:t>
            </a:r>
            <a:r>
              <a:rPr lang="en-US" sz="6600">
                <a:solidFill>
                  <a:schemeClr val="tx2">
                    <a:lumMod val="50000"/>
                  </a:schemeClr>
                </a:solidFill>
                <a:latin typeface="#9Slide06 SVNJonitha Script" panose="02000000000000000000" pitchFamily="2" charset="0"/>
              </a:rPr>
              <a:t>ốt</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1821</Words>
  <Application>Microsoft Office PowerPoint</Application>
  <PresentationFormat>Custom</PresentationFormat>
  <Paragraphs>117</Paragraphs>
  <Slides>40</Slides>
  <Notes>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40</vt:i4>
      </vt:variant>
    </vt:vector>
  </HeadingPairs>
  <TitlesOfParts>
    <vt:vector size="58" baseType="lpstr">
      <vt:lpstr>Arial</vt:lpstr>
      <vt:lpstr>Times New Roman</vt:lpstr>
      <vt:lpstr>等线</vt:lpstr>
      <vt:lpstr>UTM Bell</vt:lpstr>
      <vt:lpstr>微软雅黑</vt:lpstr>
      <vt:lpstr>#9Slide07 Pangolin</vt:lpstr>
      <vt:lpstr>Calibri</vt:lpstr>
      <vt:lpstr>Calibri Light</vt:lpstr>
      <vt:lpstr>#9Slide03 Ample</vt:lpstr>
      <vt:lpstr>SVN-Dumpling</vt:lpstr>
      <vt:lpstr>印品黑体</vt:lpstr>
      <vt:lpstr>#9Slide03 AllRoundGothic</vt:lpstr>
      <vt:lpstr>Coiny</vt:lpstr>
      <vt:lpstr>#9Slide07 Pr Fetridge</vt:lpstr>
      <vt:lpstr>SVN-Avengeance</vt:lpstr>
      <vt:lpstr>#9Slide06 SVNJonitha Script</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9Slide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Windows User</cp:lastModifiedBy>
  <cp:revision>4</cp:revision>
  <dcterms:created xsi:type="dcterms:W3CDTF">2023-09-04T05:04:00Z</dcterms:created>
  <dcterms:modified xsi:type="dcterms:W3CDTF">2025-03-26T09:03:25Z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98532AFC18D34F268CCA850346DCC194_13</vt:lpwstr>
  </property>
  <property fmtid="{D5CDD505-2E9C-101B-9397-08002B2CF9AE}" pid="3" name="KSOProductBuildVer">
    <vt:lpwstr>1033-12.2.0.13201</vt:lpwstr>
  </property>
</Properties>
</file>