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7" r:id="rId4"/>
    <p:sldId id="274" r:id="rId5"/>
    <p:sldId id="259" r:id="rId6"/>
    <p:sldId id="260" r:id="rId7"/>
    <p:sldId id="261" r:id="rId8"/>
    <p:sldId id="264" r:id="rId9"/>
    <p:sldId id="262" r:id="rId10"/>
    <p:sldId id="263" r:id="rId11"/>
    <p:sldId id="273" r:id="rId12"/>
    <p:sldId id="275" r:id="rId13"/>
    <p:sldId id="265" r:id="rId14"/>
    <p:sldId id="276" r:id="rId15"/>
    <p:sldId id="266" r:id="rId16"/>
    <p:sldId id="267" r:id="rId17"/>
    <p:sldId id="268" r:id="rId18"/>
    <p:sldId id="269" r:id="rId19"/>
    <p:sldId id="270" r:id="rId20"/>
    <p:sldId id="271" r:id="rId21"/>
    <p:sldId id="277" r:id="rId22"/>
    <p:sldId id="272"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3" autoAdjust="0"/>
    <p:restoredTop sz="94660"/>
  </p:normalViewPr>
  <p:slideViewPr>
    <p:cSldViewPr>
      <p:cViewPr varScale="1">
        <p:scale>
          <a:sx n="64" d="100"/>
          <a:sy n="64" d="100"/>
        </p:scale>
        <p:origin x="-131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10F4B-4B87-47FD-84A4-51868EF4C6DC}" type="datetimeFigureOut">
              <a:rPr lang="en-US" smtClean="0"/>
              <a:t>03/09/2025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D2DC38-2E81-4EC0-91B2-CB8D368C4D96}" type="slidenum">
              <a:rPr lang="en-US" smtClean="0"/>
              <a:t>‹#›</a:t>
            </a:fld>
            <a:endParaRPr lang="en-US"/>
          </a:p>
        </p:txBody>
      </p:sp>
    </p:spTree>
    <p:extLst>
      <p:ext uri="{BB962C8B-B14F-4D97-AF65-F5344CB8AC3E}">
        <p14:creationId xmlns:p14="http://schemas.microsoft.com/office/powerpoint/2010/main" val="237190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D2DC38-2E81-4EC0-91B2-CB8D368C4D96}" type="slidenum">
              <a:rPr lang="en-US" smtClean="0"/>
              <a:t>5</a:t>
            </a:fld>
            <a:endParaRPr lang="en-US"/>
          </a:p>
        </p:txBody>
      </p:sp>
    </p:spTree>
    <p:extLst>
      <p:ext uri="{BB962C8B-B14F-4D97-AF65-F5344CB8AC3E}">
        <p14:creationId xmlns:p14="http://schemas.microsoft.com/office/powerpoint/2010/main" val="2022680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9A01B9-4557-4CDB-AB6C-74D1BF2FAA4E}" type="datetimeFigureOut">
              <a:rPr lang="en-US" smtClean="0"/>
              <a:t>03/09/2025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119750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A01B9-4557-4CDB-AB6C-74D1BF2FAA4E}" type="datetimeFigureOut">
              <a:rPr lang="en-US" smtClean="0"/>
              <a:t>03/09/2025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428113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A01B9-4557-4CDB-AB6C-74D1BF2FAA4E}" type="datetimeFigureOut">
              <a:rPr lang="en-US" smtClean="0"/>
              <a:t>03/09/2025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308126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A01B9-4557-4CDB-AB6C-74D1BF2FAA4E}" type="datetimeFigureOut">
              <a:rPr lang="en-US" smtClean="0"/>
              <a:t>03/09/2025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248449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9A01B9-4557-4CDB-AB6C-74D1BF2FAA4E}" type="datetimeFigureOut">
              <a:rPr lang="en-US" smtClean="0"/>
              <a:t>03/09/2025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388891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9A01B9-4557-4CDB-AB6C-74D1BF2FAA4E}" type="datetimeFigureOut">
              <a:rPr lang="en-US" smtClean="0"/>
              <a:t>03/09/2025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408546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9A01B9-4557-4CDB-AB6C-74D1BF2FAA4E}" type="datetimeFigureOut">
              <a:rPr lang="en-US" smtClean="0"/>
              <a:t>03/09/2025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313505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A01B9-4557-4CDB-AB6C-74D1BF2FAA4E}" type="datetimeFigureOut">
              <a:rPr lang="en-US" smtClean="0"/>
              <a:t>03/09/2025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158115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A01B9-4557-4CDB-AB6C-74D1BF2FAA4E}" type="datetimeFigureOut">
              <a:rPr lang="en-US" smtClean="0"/>
              <a:t>03/09/2025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137576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A01B9-4557-4CDB-AB6C-74D1BF2FAA4E}" type="datetimeFigureOut">
              <a:rPr lang="en-US" smtClean="0"/>
              <a:t>03/09/2025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59586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A01B9-4557-4CDB-AB6C-74D1BF2FAA4E}" type="datetimeFigureOut">
              <a:rPr lang="en-US" smtClean="0"/>
              <a:t>03/09/2025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6CB5F-4DE1-4DA3-A246-6E6DDCA652A1}" type="slidenum">
              <a:rPr lang="en-US" smtClean="0"/>
              <a:t>‹#›</a:t>
            </a:fld>
            <a:endParaRPr lang="en-US"/>
          </a:p>
        </p:txBody>
      </p:sp>
    </p:spTree>
    <p:extLst>
      <p:ext uri="{BB962C8B-B14F-4D97-AF65-F5344CB8AC3E}">
        <p14:creationId xmlns:p14="http://schemas.microsoft.com/office/powerpoint/2010/main" val="428573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A01B9-4557-4CDB-AB6C-74D1BF2FAA4E}" type="datetimeFigureOut">
              <a:rPr lang="en-US" smtClean="0"/>
              <a:t>03/09/2025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6CB5F-4DE1-4DA3-A246-6E6DDCA652A1}" type="slidenum">
              <a:rPr lang="en-US" smtClean="0"/>
              <a:t>‹#›</a:t>
            </a:fld>
            <a:endParaRPr lang="en-US"/>
          </a:p>
        </p:txBody>
      </p:sp>
    </p:spTree>
    <p:extLst>
      <p:ext uri="{BB962C8B-B14F-4D97-AF65-F5344CB8AC3E}">
        <p14:creationId xmlns:p14="http://schemas.microsoft.com/office/powerpoint/2010/main" val="1682258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g"/><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0100" y="4038600"/>
            <a:ext cx="7772400" cy="1470025"/>
          </a:xfrm>
        </p:spPr>
        <p:txBody>
          <a:bodyPr>
            <a:normAutofit fontScale="90000"/>
          </a:bodyPr>
          <a:lstStyle/>
          <a:p>
            <a:pPr algn="l"/>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Hương</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Lớp</a:t>
            </a:r>
            <a:r>
              <a:rPr lang="en-US" dirty="0" smtClean="0">
                <a:latin typeface="Times New Roman" pitchFamily="18" charset="0"/>
                <a:cs typeface="Times New Roman" pitchFamily="18" charset="0"/>
              </a:rPr>
              <a:t>: 3C</a:t>
            </a:r>
            <a:endParaRPr lang="en-US" dirty="0">
              <a:latin typeface="Times New Roman" pitchFamily="18" charset="0"/>
              <a:cs typeface="Times New Roman" pitchFamily="18" charset="0"/>
            </a:endParaRPr>
          </a:p>
        </p:txBody>
      </p:sp>
      <p:sp>
        <p:nvSpPr>
          <p:cNvPr id="4" name="Rectangle 3"/>
          <p:cNvSpPr/>
          <p:nvPr/>
        </p:nvSpPr>
        <p:spPr>
          <a:xfrm>
            <a:off x="457200" y="990600"/>
            <a:ext cx="8458200" cy="1676400"/>
          </a:xfrm>
          <a:prstGeom prst="rect">
            <a:avLst/>
          </a:prstGeom>
          <a:noFill/>
        </p:spPr>
        <p:txBody>
          <a:bodyPr wrap="none" lIns="91440" tIns="45720" rIns="91440" bIns="4572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CHÀO MỪNG QUÝ THẦY CÔ </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VỀ DỰ GIỜ THĂM LỚP</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39804225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err="1" smtClean="0">
                <a:solidFill>
                  <a:srgbClr val="FF0000"/>
                </a:solidFill>
                <a:latin typeface="Times New Roman" pitchFamily="18" charset="0"/>
                <a:cs typeface="Times New Roman" pitchFamily="18" charset="0"/>
              </a:rPr>
              <a:t>Hội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đua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ghe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ngo</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610600" cy="5486400"/>
          </a:xfrm>
        </p:spPr>
        <p:txBody>
          <a:bodyPr>
            <a:normAutofit fontScale="77500" lnSpcReduction="20000"/>
          </a:bodyPr>
          <a:lstStyle/>
          <a:p>
            <a:pPr marL="0" indent="0" algn="just">
              <a:buNone/>
            </a:pPr>
            <a:r>
              <a:rPr lang="en-US" dirty="0"/>
              <a:t>	</a:t>
            </a:r>
            <a:r>
              <a:rPr lang="vi-VN" sz="3400" dirty="0" smtClean="0">
                <a:latin typeface="Times New Roman" pitchFamily="18" charset="0"/>
                <a:cs typeface="Times New Roman" pitchFamily="18" charset="0"/>
              </a:rPr>
              <a:t>Hội </a:t>
            </a:r>
            <a:r>
              <a:rPr lang="vi-VN" sz="3400" dirty="0">
                <a:latin typeface="Times New Roman" pitchFamily="18" charset="0"/>
                <a:cs typeface="Times New Roman" pitchFamily="18" charset="0"/>
              </a:rPr>
              <a:t>đua ghe ngo diễn ra vào dịp lễ hội Cúng Trăng giữa tháng 10 âm lịch hằng </a:t>
            </a:r>
            <a:r>
              <a:rPr lang="vi-VN" sz="3400" dirty="0" smtClean="0">
                <a:latin typeface="Times New Roman" pitchFamily="18" charset="0"/>
                <a:cs typeface="Times New Roman" pitchFamily="18" charset="0"/>
              </a:rPr>
              <a:t>năm.</a:t>
            </a:r>
            <a:endParaRPr lang="en-US" sz="3400" dirty="0">
              <a:latin typeface="Times New Roman" pitchFamily="18" charset="0"/>
              <a:cs typeface="Times New Roman" pitchFamily="18" charset="0"/>
            </a:endParaRPr>
          </a:p>
          <a:p>
            <a:pPr marL="0" indent="0" algn="just">
              <a:buNone/>
            </a:pPr>
            <a:r>
              <a:rPr lang="en-US" sz="3400" dirty="0" smtClean="0">
                <a:latin typeface="Times New Roman" pitchFamily="18" charset="0"/>
                <a:cs typeface="Times New Roman" pitchFamily="18" charset="0"/>
              </a:rPr>
              <a:t>	</a:t>
            </a:r>
            <a:r>
              <a:rPr lang="vi-VN" sz="3400" dirty="0" smtClean="0">
                <a:latin typeface="Times New Roman" pitchFamily="18" charset="0"/>
                <a:cs typeface="Times New Roman" pitchFamily="18" charset="0"/>
              </a:rPr>
              <a:t>Ghe </a:t>
            </a:r>
            <a:r>
              <a:rPr lang="vi-VN" sz="3400" dirty="0">
                <a:latin typeface="Times New Roman" pitchFamily="18" charset="0"/>
                <a:cs typeface="Times New Roman" pitchFamily="18" charset="0"/>
              </a:rPr>
              <a:t>ngo được làm từ gỗ cây sao, dài từ 10 mét trở lên, chứa được từ 20 đến 40 tay chèo. Ghe được chà nhẵn bóng để lướt nhanh trên dòng sông. Mũi và đuôi ghe cong vút, tạo hình rắn thần. Thân ghe vẽ hoa văn và sơn màu sặc sỡ. Mỗi ghe ngo là của một hoặc một vài phum, sóc. Ghe được cất giữ ở chùa, mỗi năm chỉ được hạ thủy một lần vào dịp hội. Trước ngày hội, các tay đua còn phải tập chèo theo nhịp trên cạn cho </a:t>
            </a:r>
            <a:r>
              <a:rPr lang="vi-VN" sz="3400" dirty="0" smtClean="0">
                <a:latin typeface="Times New Roman" pitchFamily="18" charset="0"/>
                <a:cs typeface="Times New Roman" pitchFamily="18" charset="0"/>
              </a:rPr>
              <a:t>quen.</a:t>
            </a:r>
            <a:endParaRPr lang="en-US" sz="3400" dirty="0">
              <a:latin typeface="Times New Roman" pitchFamily="18" charset="0"/>
              <a:cs typeface="Times New Roman" pitchFamily="18" charset="0"/>
            </a:endParaRPr>
          </a:p>
          <a:p>
            <a:pPr marL="0" indent="0" algn="just">
              <a:buNone/>
            </a:pPr>
            <a:r>
              <a:rPr lang="en-US" sz="3400" dirty="0" smtClean="0">
                <a:latin typeface="Times New Roman" pitchFamily="18" charset="0"/>
                <a:cs typeface="Times New Roman" pitchFamily="18" charset="0"/>
              </a:rPr>
              <a:t>	</a:t>
            </a:r>
            <a:r>
              <a:rPr lang="vi-VN" sz="3400" dirty="0" smtClean="0">
                <a:latin typeface="Times New Roman" pitchFamily="18" charset="0"/>
                <a:cs typeface="Times New Roman" pitchFamily="18" charset="0"/>
              </a:rPr>
              <a:t>Vào </a:t>
            </a:r>
            <a:r>
              <a:rPr lang="vi-VN" sz="3400" dirty="0">
                <a:latin typeface="Times New Roman" pitchFamily="18" charset="0"/>
                <a:cs typeface="Times New Roman" pitchFamily="18" charset="0"/>
              </a:rPr>
              <a:t>cuộc đua, mỗi ghe có một người giỏi tay chèo ngồi đằng mũi chỉ huy và một người đứng giữa ghe giữ nhịp. Theo hiệu lệnh, những mái chèo đưa nhanh thoăn thoắt, đều tăm tắp, đẩy chiếc ghe lướt nhanh trên sông. Tiếng trống hội, tiếng hò reo cổ vũ vang dội cả một vùng sông nước</a:t>
            </a:r>
            <a:r>
              <a:rPr lang="vi-VN" sz="3400" dirty="0" smtClean="0">
                <a:latin typeface="Times New Roman" pitchFamily="18" charset="0"/>
                <a:cs typeface="Times New Roman" pitchFamily="18" charset="0"/>
              </a:rPr>
              <a:t>.</a:t>
            </a:r>
            <a:endParaRPr lang="en-US" sz="3400" dirty="0" smtClean="0">
              <a:latin typeface="Times New Roman" pitchFamily="18" charset="0"/>
              <a:cs typeface="Times New Roman" pitchFamily="18" charset="0"/>
            </a:endParaRPr>
          </a:p>
          <a:p>
            <a:pPr marL="0" indent="0" algn="r">
              <a:buNone/>
            </a:pP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    Theo </a:t>
            </a:r>
            <a:r>
              <a:rPr lang="en-US" sz="3400" dirty="0" err="1" smtClean="0">
                <a:latin typeface="Times New Roman" pitchFamily="18" charset="0"/>
                <a:cs typeface="Times New Roman" pitchFamily="18" charset="0"/>
              </a:rPr>
              <a:t>Phương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Nghi</a:t>
            </a:r>
            <a:endParaRPr lang="en-US" sz="3400" dirty="0">
              <a:latin typeface="Times New Roman" pitchFamily="18" charset="0"/>
              <a:cs typeface="Times New Roman" pitchFamily="18" charset="0"/>
            </a:endParaRPr>
          </a:p>
        </p:txBody>
      </p:sp>
    </p:spTree>
    <p:extLst>
      <p:ext uri="{BB962C8B-B14F-4D97-AF65-F5344CB8AC3E}">
        <p14:creationId xmlns:p14="http://schemas.microsoft.com/office/powerpoint/2010/main" val="217437230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u="sng" dirty="0" err="1">
                <a:latin typeface="Times New Roman" pitchFamily="18" charset="0"/>
                <a:cs typeface="Times New Roman" pitchFamily="18" charset="0"/>
              </a:rPr>
              <a:t>Tiếng</a:t>
            </a:r>
            <a:r>
              <a:rPr lang="en-US" sz="3200" u="sng" dirty="0">
                <a:latin typeface="Times New Roman" pitchFamily="18" charset="0"/>
                <a:cs typeface="Times New Roman" pitchFamily="18" charset="0"/>
              </a:rPr>
              <a:t> </a:t>
            </a:r>
            <a:r>
              <a:rPr lang="en-US" sz="3200" u="sng" dirty="0" err="1">
                <a:latin typeface="Times New Roman" pitchFamily="18" charset="0"/>
                <a:cs typeface="Times New Roman" pitchFamily="18" charset="0"/>
              </a:rPr>
              <a:t>Việt</a:t>
            </a:r>
            <a:r>
              <a:rPr lang="en-US" sz="3200" u="sng" dirty="0">
                <a:latin typeface="Times New Roman" pitchFamily="18" charset="0"/>
                <a:cs typeface="Times New Roman" pitchFamily="18" charset="0"/>
              </a:rPr>
              <a:t/>
            </a:r>
            <a:br>
              <a:rPr lang="en-US" sz="3200" u="sng" dirty="0">
                <a:latin typeface="Times New Roman" pitchFamily="18" charset="0"/>
                <a:cs typeface="Times New Roman" pitchFamily="18" charset="0"/>
              </a:rPr>
            </a:b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3: </a:t>
            </a:r>
            <a:r>
              <a:rPr lang="en-US" sz="3200" b="1" dirty="0" err="1">
                <a:solidFill>
                  <a:srgbClr val="FF0000"/>
                </a:solidFill>
                <a:latin typeface="Times New Roman" pitchFamily="18" charset="0"/>
                <a:cs typeface="Times New Roman" pitchFamily="18" charset="0"/>
              </a:rPr>
              <a:t>Hội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đua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ghe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a:t>
            </a:r>
            <a:r>
              <a:rPr lang="en-US" sz="3200" dirty="0"/>
              <a:t/>
            </a:r>
            <a:br>
              <a:rPr lang="en-US" sz="3200" dirty="0"/>
            </a:br>
            <a:endParaRPr lang="en-US" sz="3200" dirty="0"/>
          </a:p>
        </p:txBody>
      </p:sp>
      <p:sp>
        <p:nvSpPr>
          <p:cNvPr id="3" name="Content Placeholder 2"/>
          <p:cNvSpPr>
            <a:spLocks noGrp="1"/>
          </p:cNvSpPr>
          <p:nvPr>
            <p:ph idx="1"/>
          </p:nvPr>
        </p:nvSpPr>
        <p:spPr>
          <a:xfrm>
            <a:off x="457200" y="1828800"/>
            <a:ext cx="8229600" cy="4525963"/>
          </a:xfrm>
        </p:spPr>
        <p:txBody>
          <a:bodyPr/>
          <a:lstStyle/>
          <a:p>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đọc</a:t>
            </a:r>
            <a:r>
              <a:rPr lang="en-US" dirty="0" smtClean="0">
                <a:latin typeface="Times New Roman" pitchFamily="18" charset="0"/>
                <a:cs typeface="Times New Roman" pitchFamily="18" charset="0"/>
              </a:rPr>
              <a:t> chia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a:t>
            </a:r>
          </a:p>
          <a:p>
            <a:pPr>
              <a:buFontTx/>
              <a:buChar char="-"/>
            </a:pP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hằng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a:t>
            </a:r>
          </a:p>
          <a:p>
            <a:pPr>
              <a:buFontTx/>
              <a:buChar char="-"/>
            </a:pP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quen</a:t>
            </a:r>
            <a:r>
              <a:rPr lang="en-US" dirty="0" smtClean="0">
                <a:latin typeface="Times New Roman" pitchFamily="18" charset="0"/>
                <a:cs typeface="Times New Roman" pitchFamily="18" charset="0"/>
              </a:rPr>
              <a:t>.</a:t>
            </a:r>
          </a:p>
          <a:p>
            <a:pPr>
              <a:buFontTx/>
              <a:buChar char="-"/>
            </a:pP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469505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br>
              <a:rPr lang="en-US" sz="2800" dirty="0">
                <a:latin typeface="Times New Roman" pitchFamily="18" charset="0"/>
                <a:cs typeface="Times New Roman" pitchFamily="18" charset="0"/>
              </a:rPr>
            </a:br>
            <a:r>
              <a:rPr lang="en-US" sz="2800" u="sng" dirty="0" err="1">
                <a:latin typeface="Times New Roman" pitchFamily="18" charset="0"/>
                <a:cs typeface="Times New Roman" pitchFamily="18" charset="0"/>
              </a:rPr>
              <a:t>Tiếng</a:t>
            </a:r>
            <a:r>
              <a:rPr lang="en-US" sz="2800" u="sng" dirty="0">
                <a:latin typeface="Times New Roman" pitchFamily="18" charset="0"/>
                <a:cs typeface="Times New Roman" pitchFamily="18" charset="0"/>
              </a:rPr>
              <a:t> </a:t>
            </a:r>
            <a:r>
              <a:rPr lang="en-US" sz="2800" u="sng" dirty="0" err="1">
                <a:latin typeface="Times New Roman" pitchFamily="18" charset="0"/>
                <a:cs typeface="Times New Roman" pitchFamily="18" charset="0"/>
              </a:rPr>
              <a:t>Việt</a:t>
            </a:r>
            <a:r>
              <a:rPr lang="en-US" sz="2800" u="sng" dirty="0">
                <a:latin typeface="Times New Roman" pitchFamily="18" charset="0"/>
                <a:cs typeface="Times New Roman" pitchFamily="18" charset="0"/>
              </a:rPr>
              <a:t/>
            </a:r>
            <a:br>
              <a:rPr lang="en-US" sz="2800" u="sng" dirty="0">
                <a:latin typeface="Times New Roman" pitchFamily="18" charset="0"/>
                <a:cs typeface="Times New Roman" pitchFamily="18" charset="0"/>
              </a:rPr>
            </a:b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đọc</a:t>
            </a:r>
            <a:r>
              <a:rPr lang="en-US" sz="2800" b="1" dirty="0">
                <a:solidFill>
                  <a:srgbClr val="FF0000"/>
                </a:solidFill>
                <a:latin typeface="Times New Roman" pitchFamily="18" charset="0"/>
                <a:cs typeface="Times New Roman" pitchFamily="18" charset="0"/>
              </a:rPr>
              <a:t> 3: </a:t>
            </a:r>
            <a:r>
              <a:rPr lang="en-US" sz="2800" b="1" dirty="0" err="1">
                <a:solidFill>
                  <a:srgbClr val="FF0000"/>
                </a:solidFill>
                <a:latin typeface="Times New Roman" pitchFamily="18" charset="0"/>
                <a:cs typeface="Times New Roman" pitchFamily="18" charset="0"/>
              </a:rPr>
              <a:t>Hội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đua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ghe</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ngo</a:t>
            </a:r>
            <a:r>
              <a:rPr lang="en-US" sz="2800" dirty="0"/>
              <a:t/>
            </a:r>
            <a:br>
              <a:rPr lang="en-US" sz="2800" dirty="0"/>
            </a:br>
            <a:endParaRPr lang="en-US" sz="2800" dirty="0"/>
          </a:p>
        </p:txBody>
      </p:sp>
      <p:sp>
        <p:nvSpPr>
          <p:cNvPr id="3" name="Content Placeholder 2"/>
          <p:cNvSpPr>
            <a:spLocks noGrp="1"/>
          </p:cNvSpPr>
          <p:nvPr>
            <p:ph idx="1"/>
          </p:nvPr>
        </p:nvSpPr>
        <p:spPr/>
        <p:txBody>
          <a:bodyPr/>
          <a:lstStyle/>
          <a:p>
            <a:pPr marL="0" indent="0">
              <a:buNone/>
            </a:pPr>
            <a:endParaRPr lang="en-US" dirty="0"/>
          </a:p>
        </p:txBody>
      </p:sp>
      <p:sp>
        <p:nvSpPr>
          <p:cNvPr id="5" name="Rectangle 4"/>
          <p:cNvSpPr/>
          <p:nvPr/>
        </p:nvSpPr>
        <p:spPr>
          <a:xfrm>
            <a:off x="2133600" y="2667000"/>
            <a:ext cx="5256188"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LUYỆN ĐỌC</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00325214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10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2025</a:t>
            </a:r>
            <a:br>
              <a:rPr lang="en-US" sz="2400" dirty="0" smtClean="0">
                <a:latin typeface="Times New Roman" pitchFamily="18" charset="0"/>
                <a:cs typeface="Times New Roman" pitchFamily="18" charset="0"/>
              </a:rPr>
            </a:br>
            <a:r>
              <a:rPr lang="en-US" sz="3200" u="sng" dirty="0" err="1">
                <a:latin typeface="Times New Roman" pitchFamily="18" charset="0"/>
                <a:cs typeface="Times New Roman" pitchFamily="18" charset="0"/>
              </a:rPr>
              <a:t>Tiếng</a:t>
            </a:r>
            <a:r>
              <a:rPr lang="en-US" sz="3200" u="sng" dirty="0">
                <a:latin typeface="Times New Roman" pitchFamily="18" charset="0"/>
                <a:cs typeface="Times New Roman" pitchFamily="18" charset="0"/>
              </a:rPr>
              <a:t> </a:t>
            </a:r>
            <a:r>
              <a:rPr lang="en-US" sz="3200" u="sng" dirty="0" err="1">
                <a:latin typeface="Times New Roman" pitchFamily="18" charset="0"/>
                <a:cs typeface="Times New Roman" pitchFamily="18" charset="0"/>
              </a:rPr>
              <a:t>Việt</a:t>
            </a:r>
            <a:r>
              <a:rPr lang="en-US" sz="3200" u="sng" dirty="0">
                <a:latin typeface="Times New Roman" pitchFamily="18" charset="0"/>
                <a:cs typeface="Times New Roman" pitchFamily="18" charset="0"/>
              </a:rPr>
              <a:t/>
            </a:r>
            <a:br>
              <a:rPr lang="en-US" sz="3200" u="sng" dirty="0">
                <a:latin typeface="Times New Roman" pitchFamily="18" charset="0"/>
                <a:cs typeface="Times New Roman" pitchFamily="18" charset="0"/>
              </a:rPr>
            </a:b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3: </a:t>
            </a:r>
            <a:r>
              <a:rPr lang="en-US" sz="3200" b="1" dirty="0" err="1">
                <a:solidFill>
                  <a:srgbClr val="FF0000"/>
                </a:solidFill>
                <a:latin typeface="Times New Roman" pitchFamily="18" charset="0"/>
                <a:cs typeface="Times New Roman" pitchFamily="18" charset="0"/>
              </a:rPr>
              <a:t>Hội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đua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ghe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a:t>
            </a:r>
            <a:r>
              <a:rPr lang="en-US" sz="3200" dirty="0"/>
              <a:t/>
            </a:r>
            <a:br>
              <a:rPr lang="en-US" sz="3200" dirty="0"/>
            </a:br>
            <a:endParaRPr lang="en-US" sz="3200" dirty="0"/>
          </a:p>
        </p:txBody>
      </p:sp>
      <p:sp>
        <p:nvSpPr>
          <p:cNvPr id="3" name="Content Placeholder 2"/>
          <p:cNvSpPr>
            <a:spLocks noGrp="1"/>
          </p:cNvSpPr>
          <p:nvPr>
            <p:ph idx="1"/>
          </p:nvPr>
        </p:nvSpPr>
        <p:spPr>
          <a:xfrm>
            <a:off x="457200" y="1600201"/>
            <a:ext cx="8458200" cy="4495800"/>
          </a:xfrm>
        </p:spPr>
        <p:txBody>
          <a:bodyPr>
            <a:normAutofit/>
          </a:bodyPr>
          <a:lstStyle/>
          <a:p>
            <a:pPr marL="0" indent="0">
              <a:buNone/>
            </a:pPr>
            <a:r>
              <a:rPr lang="en-US" u="sng" dirty="0" err="1" smtClean="0">
                <a:solidFill>
                  <a:srgbClr val="FF0000"/>
                </a:solidFill>
                <a:latin typeface="Times New Roman" pitchFamily="18" charset="0"/>
                <a:cs typeface="Times New Roman" pitchFamily="18" charset="0"/>
              </a:rPr>
              <a:t>Luyện</a:t>
            </a:r>
            <a:r>
              <a:rPr lang="en-US" u="sng" dirty="0" smtClean="0">
                <a:solidFill>
                  <a:srgbClr val="FF0000"/>
                </a:solidFill>
                <a:latin typeface="Times New Roman" pitchFamily="18" charset="0"/>
                <a:cs typeface="Times New Roman" pitchFamily="18" charset="0"/>
              </a:rPr>
              <a:t> </a:t>
            </a:r>
            <a:r>
              <a:rPr lang="en-US" u="sng" dirty="0" err="1" smtClean="0">
                <a:solidFill>
                  <a:srgbClr val="FF0000"/>
                </a:solidFill>
                <a:latin typeface="Times New Roman" pitchFamily="18" charset="0"/>
                <a:cs typeface="Times New Roman" pitchFamily="18" charset="0"/>
              </a:rPr>
              <a:t>đọc</a:t>
            </a:r>
            <a:r>
              <a:rPr lang="en-US" dirty="0" smtClean="0">
                <a:latin typeface="Times New Roman" pitchFamily="18" charset="0"/>
                <a:cs typeface="Times New Roman" pitchFamily="18" charset="0"/>
              </a:rPr>
              <a:t>:</a:t>
            </a:r>
          </a:p>
          <a:p>
            <a:pPr>
              <a:buFont typeface="Wingdings" pitchFamily="2" charset="2"/>
              <a:buChar char="Ø"/>
            </a:pPr>
            <a:r>
              <a:rPr lang="en-US" u="sng"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nl-NL" i="1" dirty="0">
                <a:latin typeface="Times New Roman" pitchFamily="18" charset="0"/>
                <a:cs typeface="Times New Roman" pitchFamily="18" charset="0"/>
              </a:rPr>
              <a:t>ghe ngo, lễ hội, hằng năm, lướt nhanh, sặc sỡ, phum, sóc, hiệu lệnh</a:t>
            </a:r>
            <a:r>
              <a:rPr lang="nl-NL"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Font typeface="Wingdings" pitchFamily="2" charset="2"/>
              <a:buChar char="Ø"/>
            </a:pPr>
            <a:endParaRPr lang="en-US" dirty="0">
              <a:latin typeface="Times New Roman" pitchFamily="18" charset="0"/>
              <a:cs typeface="Times New Roman" pitchFamily="18" charset="0"/>
            </a:endParaRPr>
          </a:p>
          <a:p>
            <a:pPr algn="just">
              <a:buFont typeface="Wingdings" pitchFamily="2" charset="2"/>
              <a:buChar char="Ø"/>
            </a:pPr>
            <a:r>
              <a:rPr lang="en-US" u="sng"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a:t>
            </a:r>
            <a:r>
              <a:rPr lang="nl-NL" i="1" dirty="0">
                <a:latin typeface="Times New Roman" pitchFamily="18" charset="0"/>
                <a:cs typeface="Times New Roman" pitchFamily="18" charset="0"/>
              </a:rPr>
              <a:t>Vào cuộc đua</a:t>
            </a:r>
            <a:r>
              <a:rPr lang="nl-NL" i="1" dirty="0" smtClean="0">
                <a:latin typeface="Times New Roman" pitchFamily="18" charset="0"/>
                <a:cs typeface="Times New Roman" pitchFamily="18" charset="0"/>
              </a:rPr>
              <a:t>, </a:t>
            </a:r>
            <a:r>
              <a:rPr lang="nl-NL" i="1" dirty="0">
                <a:latin typeface="Times New Roman" pitchFamily="18" charset="0"/>
                <a:cs typeface="Times New Roman" pitchFamily="18" charset="0"/>
              </a:rPr>
              <a:t>mỗi ghe có một người giỏi tay chèo ngồi đằng mũi chỉ </a:t>
            </a:r>
            <a:r>
              <a:rPr lang="nl-NL" i="1" dirty="0" smtClean="0">
                <a:latin typeface="Times New Roman" pitchFamily="18" charset="0"/>
                <a:cs typeface="Times New Roman" pitchFamily="18" charset="0"/>
              </a:rPr>
              <a:t>huy </a:t>
            </a:r>
            <a:r>
              <a:rPr lang="nl-NL" i="1" dirty="0">
                <a:latin typeface="Times New Roman" pitchFamily="18" charset="0"/>
                <a:cs typeface="Times New Roman" pitchFamily="18" charset="0"/>
              </a:rPr>
              <a:t>và một người đứng giữa ghe giữ nhịp</a:t>
            </a:r>
            <a:r>
              <a:rPr lang="nl-NL" i="1" dirty="0" smtClean="0"/>
              <a:t>.</a:t>
            </a:r>
            <a:endParaRPr lang="en-US" dirty="0">
              <a:latin typeface="Times New Roman" pitchFamily="18" charset="0"/>
              <a:cs typeface="Times New Roman" pitchFamily="18" charset="0"/>
            </a:endParaRPr>
          </a:p>
        </p:txBody>
      </p:sp>
      <p:cxnSp>
        <p:nvCxnSpPr>
          <p:cNvPr id="6" name="Straight Connector 5"/>
          <p:cNvCxnSpPr/>
          <p:nvPr/>
        </p:nvCxnSpPr>
        <p:spPr>
          <a:xfrm flipH="1">
            <a:off x="6400800" y="4441135"/>
            <a:ext cx="1524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p:nvCxnSpPr>
        <p:spPr>
          <a:xfrm flipH="1">
            <a:off x="4210878" y="3917674"/>
            <a:ext cx="1524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flipH="1">
            <a:off x="4810539" y="4954657"/>
            <a:ext cx="1524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flipH="1">
            <a:off x="4953000" y="4954657"/>
            <a:ext cx="152400" cy="38100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059580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10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2025</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u="sng" dirty="0" err="1">
                <a:latin typeface="Times New Roman" pitchFamily="18" charset="0"/>
                <a:cs typeface="Times New Roman" pitchFamily="18" charset="0"/>
              </a:rPr>
              <a:t>Tiếng</a:t>
            </a:r>
            <a:r>
              <a:rPr lang="en-US" sz="3200" u="sng" dirty="0">
                <a:latin typeface="Times New Roman" pitchFamily="18" charset="0"/>
                <a:cs typeface="Times New Roman" pitchFamily="18" charset="0"/>
              </a:rPr>
              <a:t> </a:t>
            </a:r>
            <a:r>
              <a:rPr lang="en-US" sz="3200" u="sng" dirty="0" err="1">
                <a:latin typeface="Times New Roman" pitchFamily="18" charset="0"/>
                <a:cs typeface="Times New Roman" pitchFamily="18" charset="0"/>
              </a:rPr>
              <a:t>Việt</a:t>
            </a:r>
            <a:r>
              <a:rPr lang="en-US" sz="3200" u="sng" dirty="0">
                <a:latin typeface="Times New Roman" pitchFamily="18" charset="0"/>
                <a:cs typeface="Times New Roman" pitchFamily="18" charset="0"/>
              </a:rPr>
              <a:t/>
            </a:r>
            <a:br>
              <a:rPr lang="en-US" sz="3200" u="sng" dirty="0">
                <a:latin typeface="Times New Roman" pitchFamily="18" charset="0"/>
                <a:cs typeface="Times New Roman" pitchFamily="18" charset="0"/>
              </a:rPr>
            </a:b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3: </a:t>
            </a:r>
            <a:r>
              <a:rPr lang="en-US" sz="3200" b="1" dirty="0" err="1">
                <a:solidFill>
                  <a:srgbClr val="FF0000"/>
                </a:solidFill>
                <a:latin typeface="Times New Roman" pitchFamily="18" charset="0"/>
                <a:cs typeface="Times New Roman" pitchFamily="18" charset="0"/>
              </a:rPr>
              <a:t>Hội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đua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ghe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a:t>
            </a:r>
            <a:r>
              <a:rPr lang="en-US" sz="3200" dirty="0"/>
              <a:t/>
            </a:r>
            <a:br>
              <a:rPr lang="en-US" sz="3200" dirty="0"/>
            </a:br>
            <a:endParaRPr lang="en-US" sz="3200" dirty="0"/>
          </a:p>
        </p:txBody>
      </p:sp>
      <p:sp>
        <p:nvSpPr>
          <p:cNvPr id="3" name="Content Placeholder 2"/>
          <p:cNvSpPr>
            <a:spLocks noGrp="1"/>
          </p:cNvSpPr>
          <p:nvPr>
            <p:ph idx="1"/>
          </p:nvPr>
        </p:nvSpPr>
        <p:spPr>
          <a:xfrm>
            <a:off x="2209800" y="3124200"/>
            <a:ext cx="4648200" cy="1523999"/>
          </a:xfrm>
        </p:spPr>
        <p:txBody>
          <a:bodyPr>
            <a:noAutofit/>
          </a:bodyPr>
          <a:lstStyle/>
          <a:p>
            <a:pPr marL="0" indent="0" algn="ctr">
              <a:buNone/>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LUYỆN </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ĐỌC</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8693304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u="sng" dirty="0" err="1">
                <a:latin typeface="Times New Roman" pitchFamily="18" charset="0"/>
                <a:cs typeface="Times New Roman" pitchFamily="18" charset="0"/>
              </a:rPr>
              <a:t>Tiếng</a:t>
            </a:r>
            <a:r>
              <a:rPr lang="en-US" sz="3200" u="sng" dirty="0">
                <a:latin typeface="Times New Roman" pitchFamily="18" charset="0"/>
                <a:cs typeface="Times New Roman" pitchFamily="18" charset="0"/>
              </a:rPr>
              <a:t> </a:t>
            </a:r>
            <a:r>
              <a:rPr lang="en-US" sz="3200" u="sng" dirty="0" err="1">
                <a:latin typeface="Times New Roman" pitchFamily="18" charset="0"/>
                <a:cs typeface="Times New Roman" pitchFamily="18" charset="0"/>
              </a:rPr>
              <a:t>Việt</a:t>
            </a:r>
            <a:r>
              <a:rPr lang="en-US" sz="3200" u="sng" dirty="0">
                <a:latin typeface="Times New Roman" pitchFamily="18" charset="0"/>
                <a:cs typeface="Times New Roman" pitchFamily="18" charset="0"/>
              </a:rPr>
              <a:t/>
            </a:r>
            <a:br>
              <a:rPr lang="en-US" sz="3200" u="sng" dirty="0">
                <a:latin typeface="Times New Roman" pitchFamily="18" charset="0"/>
                <a:cs typeface="Times New Roman" pitchFamily="18" charset="0"/>
              </a:rPr>
            </a:b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3: </a:t>
            </a:r>
            <a:r>
              <a:rPr lang="en-US" sz="3200" b="1" dirty="0" err="1">
                <a:solidFill>
                  <a:srgbClr val="FF0000"/>
                </a:solidFill>
                <a:latin typeface="Times New Roman" pitchFamily="18" charset="0"/>
                <a:cs typeface="Times New Roman" pitchFamily="18" charset="0"/>
              </a:rPr>
              <a:t>Hội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đua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ghe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u="sng" dirty="0" err="1" smtClean="0">
                <a:latin typeface="Times New Roman" pitchFamily="18" charset="0"/>
                <a:cs typeface="Times New Roman" pitchFamily="18" charset="0"/>
              </a:rPr>
              <a:t>Giải</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nghĩa</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từ</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p>
          <a:p>
            <a:pPr>
              <a:buFontTx/>
              <a:buChar char="-"/>
            </a:pPr>
            <a:r>
              <a:rPr lang="en-US" b="1" dirty="0" err="1" smtClean="0">
                <a:latin typeface="Times New Roman" pitchFamily="18" charset="0"/>
                <a:cs typeface="Times New Roman" pitchFamily="18" charset="0"/>
              </a:rPr>
              <a:t>Lễ</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hội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Cúng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Trăng</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(Ok Om Bok): </a:t>
            </a:r>
            <a:r>
              <a:rPr lang="en-US" dirty="0" err="1" smtClean="0">
                <a:latin typeface="Times New Roman" pitchFamily="18" charset="0"/>
                <a:cs typeface="Times New Roman" pitchFamily="18" charset="0"/>
              </a:rPr>
              <a:t>lễ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tộc</a:t>
            </a:r>
            <a:r>
              <a:rPr lang="en-US" dirty="0" smtClean="0">
                <a:latin typeface="Times New Roman" pitchFamily="18" charset="0"/>
                <a:cs typeface="Times New Roman" pitchFamily="18" charset="0"/>
              </a:rPr>
              <a:t> Khmer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tỏ</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Trăng</a:t>
            </a:r>
            <a:r>
              <a:rPr lang="en-US" dirty="0" smtClean="0">
                <a:latin typeface="Times New Roman" pitchFamily="18" charset="0"/>
                <a:cs typeface="Times New Roman" pitchFamily="18" charset="0"/>
              </a:rPr>
              <a:t>.</a:t>
            </a:r>
          </a:p>
          <a:p>
            <a:pPr>
              <a:buFontTx/>
              <a:buChar char="-"/>
            </a:pPr>
            <a:r>
              <a:rPr lang="en-US" b="1" dirty="0" err="1" smtClean="0">
                <a:latin typeface="Times New Roman" pitchFamily="18" charset="0"/>
                <a:cs typeface="Times New Roman" pitchFamily="18" charset="0"/>
              </a:rPr>
              <a:t>Hoa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a:t>
            </a:r>
          </a:p>
          <a:p>
            <a:pPr>
              <a:buFontTx/>
              <a:buChar char="-"/>
            </a:pPr>
            <a:r>
              <a:rPr lang="en-US" b="1" dirty="0" err="1" smtClean="0">
                <a:latin typeface="Times New Roman" pitchFamily="18" charset="0"/>
                <a:cs typeface="Times New Roman" pitchFamily="18" charset="0"/>
              </a:rPr>
              <a:t>Phum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sóc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xóm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làng</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vùng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tộc</a:t>
            </a:r>
            <a:r>
              <a:rPr lang="en-US" dirty="0" smtClean="0">
                <a:latin typeface="Times New Roman" pitchFamily="18" charset="0"/>
                <a:cs typeface="Times New Roman" pitchFamily="18" charset="0"/>
              </a:rPr>
              <a:t> Khmer.</a:t>
            </a:r>
          </a:p>
          <a:p>
            <a:pPr>
              <a:buFontTx/>
              <a:buChar char="-"/>
            </a:pPr>
            <a:r>
              <a:rPr lang="en-US" b="1" dirty="0" err="1" smtClean="0">
                <a:latin typeface="Times New Roman" pitchFamily="18" charset="0"/>
                <a:cs typeface="Times New Roman" pitchFamily="18" charset="0"/>
              </a:rPr>
              <a:t>Hạ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a:t>
            </a:r>
          </a:p>
          <a:p>
            <a:pPr>
              <a:buFontTx/>
              <a:buChar char="-"/>
            </a:pPr>
            <a:r>
              <a:rPr lang="en-US" b="1" dirty="0" err="1" smtClean="0">
                <a:latin typeface="Times New Roman" pitchFamily="18" charset="0"/>
                <a:cs typeface="Times New Roman" pitchFamily="18" charset="0"/>
              </a:rPr>
              <a:t>Tay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đua</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204995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heel(1)">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124200"/>
            <a:ext cx="4200939" cy="547863"/>
          </a:xfrm>
        </p:spPr>
        <p:txBody>
          <a:bodyPr>
            <a:normAutofit fontScale="90000"/>
          </a:bodyPr>
          <a:lstStyle/>
          <a:p>
            <a:r>
              <a:rPr lang="en-US" dirty="0" err="1" smtClean="0">
                <a:latin typeface="Times New Roman" pitchFamily="18" charset="0"/>
                <a:cs typeface="Times New Roman" pitchFamily="18" charset="0"/>
              </a:rPr>
              <a:t>Lễ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trăng</a:t>
            </a:r>
            <a:endParaRPr lang="en-US"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5400" y="152400"/>
            <a:ext cx="3962400" cy="2636797"/>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4101548"/>
            <a:ext cx="3886200" cy="2590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195470"/>
            <a:ext cx="3943064" cy="262393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8417" y="4101548"/>
            <a:ext cx="3866864" cy="2563899"/>
          </a:xfrm>
          <a:prstGeom prst="rect">
            <a:avLst/>
          </a:prstGeom>
        </p:spPr>
      </p:pic>
    </p:spTree>
    <p:extLst>
      <p:ext uri="{BB962C8B-B14F-4D97-AF65-F5344CB8AC3E}">
        <p14:creationId xmlns:p14="http://schemas.microsoft.com/office/powerpoint/2010/main" val="2230020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br>
              <a:rPr lang="en-US" sz="2800" dirty="0">
                <a:latin typeface="Times New Roman" pitchFamily="18" charset="0"/>
                <a:cs typeface="Times New Roman" pitchFamily="18" charset="0"/>
              </a:rPr>
            </a:br>
            <a:r>
              <a:rPr lang="en-US" sz="3200" u="sng" dirty="0" err="1">
                <a:latin typeface="Times New Roman" pitchFamily="18" charset="0"/>
                <a:cs typeface="Times New Roman" pitchFamily="18" charset="0"/>
              </a:rPr>
              <a:t>Tiếng</a:t>
            </a:r>
            <a:r>
              <a:rPr lang="en-US" sz="3200" u="sng" dirty="0">
                <a:latin typeface="Times New Roman" pitchFamily="18" charset="0"/>
                <a:cs typeface="Times New Roman" pitchFamily="18" charset="0"/>
              </a:rPr>
              <a:t> </a:t>
            </a:r>
            <a:r>
              <a:rPr lang="en-US" sz="3200" u="sng" dirty="0" err="1">
                <a:latin typeface="Times New Roman" pitchFamily="18" charset="0"/>
                <a:cs typeface="Times New Roman" pitchFamily="18" charset="0"/>
              </a:rPr>
              <a:t>Việt</a:t>
            </a:r>
            <a:r>
              <a:rPr lang="en-US" sz="3200" u="sng" dirty="0">
                <a:latin typeface="Times New Roman" pitchFamily="18" charset="0"/>
                <a:cs typeface="Times New Roman" pitchFamily="18" charset="0"/>
              </a:rPr>
              <a:t/>
            </a:r>
            <a:br>
              <a:rPr lang="en-US" sz="3200" u="sng" dirty="0">
                <a:latin typeface="Times New Roman" pitchFamily="18" charset="0"/>
                <a:cs typeface="Times New Roman" pitchFamily="18" charset="0"/>
              </a:rPr>
            </a:b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3: </a:t>
            </a:r>
            <a:r>
              <a:rPr lang="en-US" sz="3200" b="1" dirty="0" err="1">
                <a:solidFill>
                  <a:srgbClr val="FF0000"/>
                </a:solidFill>
                <a:latin typeface="Times New Roman" pitchFamily="18" charset="0"/>
                <a:cs typeface="Times New Roman" pitchFamily="18" charset="0"/>
              </a:rPr>
              <a:t>Hội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đua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ghe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a:t>
            </a:r>
            <a:r>
              <a:rPr lang="en-US" sz="3200" dirty="0"/>
              <a:t/>
            </a:r>
            <a:br>
              <a:rPr lang="en-US" sz="3200" dirty="0"/>
            </a:b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80223776"/>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br>
              <a:rPr lang="en-US" sz="2800" dirty="0">
                <a:latin typeface="Times New Roman" pitchFamily="18" charset="0"/>
                <a:cs typeface="Times New Roman" pitchFamily="18" charset="0"/>
              </a:rPr>
            </a:br>
            <a:r>
              <a:rPr lang="en-US" sz="3200" u="sng" dirty="0" err="1">
                <a:latin typeface="Times New Roman" pitchFamily="18" charset="0"/>
                <a:cs typeface="Times New Roman" pitchFamily="18" charset="0"/>
              </a:rPr>
              <a:t>Tiếng</a:t>
            </a:r>
            <a:r>
              <a:rPr lang="en-US" sz="3200" u="sng" dirty="0">
                <a:latin typeface="Times New Roman" pitchFamily="18" charset="0"/>
                <a:cs typeface="Times New Roman" pitchFamily="18" charset="0"/>
              </a:rPr>
              <a:t> </a:t>
            </a:r>
            <a:r>
              <a:rPr lang="en-US" sz="3200" u="sng" dirty="0" err="1">
                <a:latin typeface="Times New Roman" pitchFamily="18" charset="0"/>
                <a:cs typeface="Times New Roman" pitchFamily="18" charset="0"/>
              </a:rPr>
              <a:t>Việt</a:t>
            </a:r>
            <a:r>
              <a:rPr lang="en-US" sz="3200" u="sng" dirty="0">
                <a:latin typeface="Times New Roman" pitchFamily="18" charset="0"/>
                <a:cs typeface="Times New Roman" pitchFamily="18" charset="0"/>
              </a:rPr>
              <a:t/>
            </a:r>
            <a:br>
              <a:rPr lang="en-US" sz="3200" u="sng" dirty="0">
                <a:latin typeface="Times New Roman" pitchFamily="18" charset="0"/>
                <a:cs typeface="Times New Roman" pitchFamily="18" charset="0"/>
              </a:rPr>
            </a:b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3: </a:t>
            </a:r>
            <a:r>
              <a:rPr lang="en-US" sz="3200" b="1" dirty="0" err="1">
                <a:solidFill>
                  <a:srgbClr val="FF0000"/>
                </a:solidFill>
                <a:latin typeface="Times New Roman" pitchFamily="18" charset="0"/>
                <a:cs typeface="Times New Roman" pitchFamily="18" charset="0"/>
              </a:rPr>
              <a:t>Hội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đua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ghe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a:t>
            </a:r>
            <a:r>
              <a:rPr lang="en-US" sz="3200" dirty="0"/>
              <a:t/>
            </a:r>
            <a:br>
              <a:rPr lang="en-US" sz="3200" dirty="0"/>
            </a:br>
            <a:endParaRPr lang="en-US" sz="3200" dirty="0"/>
          </a:p>
        </p:txBody>
      </p:sp>
      <p:sp>
        <p:nvSpPr>
          <p:cNvPr id="3" name="Content Placeholder 2"/>
          <p:cNvSpPr>
            <a:spLocks noGrp="1"/>
          </p:cNvSpPr>
          <p:nvPr>
            <p:ph idx="1"/>
          </p:nvPr>
        </p:nvSpPr>
        <p:spPr>
          <a:xfrm>
            <a:off x="457200" y="1143000"/>
            <a:ext cx="8229600" cy="4525963"/>
          </a:xfrm>
        </p:spPr>
        <p:txBody>
          <a:bodyPr/>
          <a:lstStyle/>
          <a:p>
            <a:pPr marL="0" indent="0">
              <a:buNone/>
            </a:pPr>
            <a:endParaRPr lang="en-US" u="sng" dirty="0" smtClean="0">
              <a:latin typeface="Times New Roman" pitchFamily="18" charset="0"/>
              <a:cs typeface="Times New Roman" pitchFamily="18" charset="0"/>
            </a:endParaRPr>
          </a:p>
          <a:p>
            <a:pPr marL="0" indent="0">
              <a:buNone/>
            </a:pPr>
            <a:endParaRPr lang="en-US" u="sng" dirty="0">
              <a:latin typeface="Times New Roman" pitchFamily="18" charset="0"/>
              <a:cs typeface="Times New Roman" pitchFamily="18" charset="0"/>
            </a:endParaRPr>
          </a:p>
          <a:p>
            <a:pPr marL="0" indent="0">
              <a:buNone/>
            </a:pPr>
            <a:endParaRPr lang="en-US" u="sng" dirty="0" smtClean="0">
              <a:latin typeface="Times New Roman" pitchFamily="18" charset="0"/>
              <a:cs typeface="Times New Roman" pitchFamily="18" charset="0"/>
            </a:endParaRPr>
          </a:p>
          <a:p>
            <a:pPr marL="0" indent="0">
              <a:buNone/>
            </a:pPr>
            <a:endParaRPr lang="en-US" u="sng" dirty="0">
              <a:latin typeface="Times New Roman" pitchFamily="18" charset="0"/>
              <a:cs typeface="Times New Roman" pitchFamily="18" charset="0"/>
            </a:endParaRPr>
          </a:p>
          <a:p>
            <a:pPr marL="0" indent="0">
              <a:buNone/>
            </a:pPr>
            <a:endParaRPr lang="en-US" u="sng" dirty="0" smtClean="0">
              <a:latin typeface="Times New Roman" pitchFamily="18" charset="0"/>
              <a:cs typeface="Times New Roman" pitchFamily="18" charset="0"/>
            </a:endParaRPr>
          </a:p>
          <a:p>
            <a:pPr marL="0" indent="0">
              <a:buNone/>
            </a:pPr>
            <a:r>
              <a:rPr lang="en-US" u="sng" dirty="0" err="1" smtClean="0">
                <a:latin typeface="Times New Roman" pitchFamily="18" charset="0"/>
                <a:cs typeface="Times New Roman" pitchFamily="18" charset="0"/>
              </a:rPr>
              <a:t>Câu</a:t>
            </a:r>
            <a:r>
              <a:rPr lang="en-US" u="sng"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biết</a:t>
            </a:r>
            <a:r>
              <a:rPr lang="en-US" dirty="0">
                <a:latin typeface="Times New Roman" pitchFamily="18" charset="0"/>
                <a:cs typeface="Times New Roman" pitchFamily="18" charset="0"/>
              </a:rPr>
              <a:t>.</a:t>
            </a:r>
          </a:p>
        </p:txBody>
      </p:sp>
      <p:sp>
        <p:nvSpPr>
          <p:cNvPr id="4" name="Rectangle 3"/>
          <p:cNvSpPr/>
          <p:nvPr/>
        </p:nvSpPr>
        <p:spPr>
          <a:xfrm>
            <a:off x="1676400" y="1981200"/>
            <a:ext cx="5455340"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AI NHANH HƠN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446436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522" y="5029200"/>
            <a:ext cx="3505200" cy="715962"/>
          </a:xfrm>
        </p:spPr>
        <p:txBody>
          <a:bodyPr>
            <a:noAutofit/>
          </a:bodyPr>
          <a:lstStyle/>
          <a:p>
            <a:r>
              <a:rPr lang="en-US" sz="3200" dirty="0" err="1" smtClean="0">
                <a:solidFill>
                  <a:srgbClr val="FF0000"/>
                </a:solidFill>
                <a:latin typeface="Times New Roman" pitchFamily="18" charset="0"/>
                <a:cs typeface="Times New Roman" pitchFamily="18" charset="0"/>
              </a:rPr>
              <a:t>Lễ</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chùa</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Ông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Núi</a:t>
            </a:r>
            <a:endParaRPr lang="en-US" sz="3200" dirty="0">
              <a:solidFill>
                <a:srgbClr val="FF000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30223" y="1563757"/>
            <a:ext cx="4213777" cy="28194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600200"/>
            <a:ext cx="4329045" cy="2782957"/>
          </a:xfrm>
          <a:prstGeom prst="rect">
            <a:avLst/>
          </a:prstGeom>
        </p:spPr>
      </p:pic>
      <p:sp>
        <p:nvSpPr>
          <p:cNvPr id="6" name="TextBox 5"/>
          <p:cNvSpPr txBox="1"/>
          <p:nvPr/>
        </p:nvSpPr>
        <p:spPr>
          <a:xfrm>
            <a:off x="5638800" y="457200"/>
            <a:ext cx="3505200" cy="584775"/>
          </a:xfrm>
          <a:prstGeom prst="rect">
            <a:avLst/>
          </a:prstGeom>
          <a:noFill/>
        </p:spPr>
        <p:txBody>
          <a:bodyPr wrap="square" rtlCol="0">
            <a:spAutoFit/>
          </a:bodyPr>
          <a:lstStyle/>
          <a:p>
            <a:r>
              <a:rPr lang="en-US" sz="3200" dirty="0" err="1" smtClean="0">
                <a:solidFill>
                  <a:srgbClr val="FF0000"/>
                </a:solidFill>
                <a:latin typeface="Times New Roman" pitchFamily="18" charset="0"/>
                <a:cs typeface="Times New Roman" pitchFamily="18" charset="0"/>
              </a:rPr>
              <a:t>Lễ</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hội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Chợ</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Gò</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592457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1772478" y="1905000"/>
            <a:ext cx="5439666" cy="110799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KHỞI ĐỘNG</a:t>
            </a:r>
            <a:endParaRPr lang="en-US" sz="6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36270125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447800"/>
            <a:ext cx="3200400" cy="563562"/>
          </a:xfrm>
        </p:spPr>
        <p:txBody>
          <a:bodyPr>
            <a:noAutofit/>
          </a:bodyPr>
          <a:lstStyle/>
          <a:p>
            <a:r>
              <a:rPr lang="en-US" sz="3200" dirty="0" err="1" smtClean="0">
                <a:solidFill>
                  <a:srgbClr val="FF0000"/>
                </a:solidFill>
                <a:latin typeface="Times New Roman" pitchFamily="18" charset="0"/>
                <a:cs typeface="Times New Roman" pitchFamily="18" charset="0"/>
              </a:rPr>
              <a:t>Lễ</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hội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Cầu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Ngư</a:t>
            </a:r>
            <a:endParaRPr lang="en-US" sz="3200" dirty="0">
              <a:solidFill>
                <a:srgbClr val="FF000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3886200"/>
            <a:ext cx="4816956" cy="283738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730" y="533400"/>
            <a:ext cx="4356528" cy="2730500"/>
          </a:xfrm>
          <a:prstGeom prst="rect">
            <a:avLst/>
          </a:prstGeom>
        </p:spPr>
      </p:pic>
      <p:sp>
        <p:nvSpPr>
          <p:cNvPr id="6" name="TextBox 5"/>
          <p:cNvSpPr txBox="1"/>
          <p:nvPr/>
        </p:nvSpPr>
        <p:spPr>
          <a:xfrm>
            <a:off x="609600" y="4947213"/>
            <a:ext cx="2819400" cy="584775"/>
          </a:xfrm>
          <a:prstGeom prst="rect">
            <a:avLst/>
          </a:prstGeom>
          <a:noFill/>
        </p:spPr>
        <p:txBody>
          <a:bodyPr wrap="square" rtlCol="0">
            <a:spAutoFit/>
          </a:bodyPr>
          <a:lstStyle/>
          <a:p>
            <a:r>
              <a:rPr lang="en-US" sz="3200" dirty="0" err="1" smtClean="0">
                <a:solidFill>
                  <a:srgbClr val="FF0000"/>
                </a:solidFill>
                <a:latin typeface="Times New Roman" pitchFamily="18" charset="0"/>
                <a:cs typeface="Times New Roman" pitchFamily="18" charset="0"/>
              </a:rPr>
              <a:t>Lễ</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hội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Đống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Đa</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5074409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in)">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br>
              <a:rPr lang="en-US" sz="2800" dirty="0">
                <a:latin typeface="Times New Roman" pitchFamily="18" charset="0"/>
                <a:cs typeface="Times New Roman" pitchFamily="18" charset="0"/>
              </a:rPr>
            </a:br>
            <a:r>
              <a:rPr lang="en-US" sz="3200" u="sng" dirty="0" err="1">
                <a:latin typeface="Times New Roman" pitchFamily="18" charset="0"/>
                <a:cs typeface="Times New Roman" pitchFamily="18" charset="0"/>
              </a:rPr>
              <a:t>Tiếng</a:t>
            </a:r>
            <a:r>
              <a:rPr lang="en-US" sz="3200" u="sng" dirty="0">
                <a:latin typeface="Times New Roman" pitchFamily="18" charset="0"/>
                <a:cs typeface="Times New Roman" pitchFamily="18" charset="0"/>
              </a:rPr>
              <a:t> </a:t>
            </a:r>
            <a:r>
              <a:rPr lang="en-US" sz="3200" u="sng" dirty="0" err="1">
                <a:latin typeface="Times New Roman" pitchFamily="18" charset="0"/>
                <a:cs typeface="Times New Roman" pitchFamily="18" charset="0"/>
              </a:rPr>
              <a:t>Việt</a:t>
            </a:r>
            <a:r>
              <a:rPr lang="en-US" sz="3200" u="sng" dirty="0">
                <a:latin typeface="Times New Roman" pitchFamily="18" charset="0"/>
                <a:cs typeface="Times New Roman" pitchFamily="18" charset="0"/>
              </a:rPr>
              <a:t/>
            </a:r>
            <a:br>
              <a:rPr lang="en-US" sz="3200" u="sng" dirty="0">
                <a:latin typeface="Times New Roman" pitchFamily="18" charset="0"/>
                <a:cs typeface="Times New Roman" pitchFamily="18" charset="0"/>
              </a:rPr>
            </a:b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đọc</a:t>
            </a:r>
            <a:r>
              <a:rPr lang="en-US" sz="3200" b="1" dirty="0">
                <a:solidFill>
                  <a:srgbClr val="FF0000"/>
                </a:solidFill>
                <a:latin typeface="Times New Roman" pitchFamily="18" charset="0"/>
                <a:cs typeface="Times New Roman" pitchFamily="18" charset="0"/>
              </a:rPr>
              <a:t> 3: </a:t>
            </a:r>
            <a:r>
              <a:rPr lang="en-US" sz="3200" b="1" dirty="0" err="1">
                <a:solidFill>
                  <a:srgbClr val="FF0000"/>
                </a:solidFill>
                <a:latin typeface="Times New Roman" pitchFamily="18" charset="0"/>
                <a:cs typeface="Times New Roman" pitchFamily="18" charset="0"/>
              </a:rPr>
              <a:t>Hội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đua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ghe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a:t>
            </a:r>
            <a:r>
              <a:rPr lang="en-US" sz="3200" dirty="0"/>
              <a:t/>
            </a:r>
            <a:br>
              <a:rPr lang="en-US" sz="3200" dirty="0"/>
            </a:br>
            <a:endParaRPr lang="en-US" sz="3200" dirty="0"/>
          </a:p>
        </p:txBody>
      </p:sp>
      <p:sp>
        <p:nvSpPr>
          <p:cNvPr id="3" name="Content Placeholder 2"/>
          <p:cNvSpPr>
            <a:spLocks noGrp="1"/>
          </p:cNvSpPr>
          <p:nvPr>
            <p:ph idx="1"/>
          </p:nvPr>
        </p:nvSpPr>
        <p:spPr>
          <a:xfrm>
            <a:off x="533400" y="2286000"/>
            <a:ext cx="8229600" cy="2362200"/>
          </a:xfrm>
        </p:spPr>
        <p:txBody>
          <a:bodyPr/>
          <a:lstStyle/>
          <a:p>
            <a:r>
              <a:rPr lang="nl-NL" dirty="0">
                <a:latin typeface="Times New Roman" pitchFamily="18" charset="0"/>
                <a:cs typeface="Times New Roman" pitchFamily="18" charset="0"/>
              </a:rPr>
              <a:t>Nêu cảm nghĩ của em về những lễ hội của quê hương</a:t>
            </a:r>
            <a:r>
              <a:rPr lang="nl-NL"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793660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100" dirty="0" err="1">
                <a:latin typeface="Times New Roman" pitchFamily="18" charset="0"/>
                <a:cs typeface="Times New Roman" pitchFamily="18" charset="0"/>
              </a:rPr>
              <a:t>Thứ</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hai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ngày</a:t>
            </a:r>
            <a:r>
              <a:rPr lang="en-US" sz="3100" dirty="0">
                <a:latin typeface="Times New Roman" pitchFamily="18" charset="0"/>
                <a:cs typeface="Times New Roman" pitchFamily="18" charset="0"/>
              </a:rPr>
              <a:t> 10 </a:t>
            </a:r>
            <a:r>
              <a:rPr lang="en-US" sz="3100" dirty="0" err="1">
                <a:latin typeface="Times New Roman" pitchFamily="18" charset="0"/>
                <a:cs typeface="Times New Roman" pitchFamily="18" charset="0"/>
              </a:rPr>
              <a:t>tháng</a:t>
            </a:r>
            <a:r>
              <a:rPr lang="en-US" sz="3100" dirty="0">
                <a:latin typeface="Times New Roman" pitchFamily="18" charset="0"/>
                <a:cs typeface="Times New Roman" pitchFamily="18" charset="0"/>
              </a:rPr>
              <a:t> 03 </a:t>
            </a:r>
            <a:r>
              <a:rPr lang="en-US" sz="3100" dirty="0" err="1">
                <a:latin typeface="Times New Roman" pitchFamily="18" charset="0"/>
                <a:cs typeface="Times New Roman" pitchFamily="18" charset="0"/>
              </a:rPr>
              <a:t>năm</a:t>
            </a:r>
            <a:r>
              <a:rPr lang="en-US" sz="3100" dirty="0">
                <a:latin typeface="Times New Roman" pitchFamily="18" charset="0"/>
                <a:cs typeface="Times New Roman" pitchFamily="18" charset="0"/>
              </a:rPr>
              <a:t> 2025</a:t>
            </a:r>
            <a:br>
              <a:rPr lang="en-US" sz="3100" dirty="0">
                <a:latin typeface="Times New Roman" pitchFamily="18" charset="0"/>
                <a:cs typeface="Times New Roman" pitchFamily="18" charset="0"/>
              </a:rPr>
            </a:br>
            <a:r>
              <a:rPr lang="en-US" sz="3600" u="sng" dirty="0" err="1">
                <a:latin typeface="Times New Roman" pitchFamily="18" charset="0"/>
                <a:cs typeface="Times New Roman" pitchFamily="18" charset="0"/>
              </a:rPr>
              <a:t>Tiếng</a:t>
            </a:r>
            <a:r>
              <a:rPr lang="en-US" sz="3600" u="sng" dirty="0">
                <a:latin typeface="Times New Roman" pitchFamily="18" charset="0"/>
                <a:cs typeface="Times New Roman" pitchFamily="18" charset="0"/>
              </a:rPr>
              <a:t> </a:t>
            </a:r>
            <a:r>
              <a:rPr lang="en-US" sz="3600" u="sng" dirty="0" err="1">
                <a:latin typeface="Times New Roman" pitchFamily="18" charset="0"/>
                <a:cs typeface="Times New Roman" pitchFamily="18" charset="0"/>
              </a:rPr>
              <a:t>Việt</a:t>
            </a:r>
            <a:r>
              <a:rPr lang="en-US" sz="3600" u="sng" dirty="0">
                <a:latin typeface="Times New Roman" pitchFamily="18" charset="0"/>
                <a:cs typeface="Times New Roman" pitchFamily="18" charset="0"/>
              </a:rPr>
              <a:t/>
            </a:r>
            <a:br>
              <a:rPr lang="en-US" sz="3600" u="sng" dirty="0">
                <a:latin typeface="Times New Roman" pitchFamily="18" charset="0"/>
                <a:cs typeface="Times New Roman" pitchFamily="18" charset="0"/>
              </a:rPr>
            </a:br>
            <a:r>
              <a:rPr lang="en-US" sz="3600" b="1" dirty="0" err="1">
                <a:solidFill>
                  <a:srgbClr val="FF0000"/>
                </a:solidFill>
                <a:latin typeface="Times New Roman" pitchFamily="18" charset="0"/>
                <a:cs typeface="Times New Roman" pitchFamily="18" charset="0"/>
              </a:rPr>
              <a:t>Bài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đọc</a:t>
            </a:r>
            <a:r>
              <a:rPr lang="en-US" sz="3600" b="1" dirty="0">
                <a:solidFill>
                  <a:srgbClr val="FF0000"/>
                </a:solidFill>
                <a:latin typeface="Times New Roman" pitchFamily="18" charset="0"/>
                <a:cs typeface="Times New Roman" pitchFamily="18" charset="0"/>
              </a:rPr>
              <a:t> 3: </a:t>
            </a:r>
            <a:r>
              <a:rPr lang="en-US" sz="3600" b="1" dirty="0" err="1">
                <a:solidFill>
                  <a:srgbClr val="FF0000"/>
                </a:solidFill>
                <a:latin typeface="Times New Roman" pitchFamily="18" charset="0"/>
                <a:cs typeface="Times New Roman" pitchFamily="18" charset="0"/>
              </a:rPr>
              <a:t>Hội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đua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ghe</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ngo</a:t>
            </a:r>
            <a:r>
              <a:rPr lang="en-US" sz="4800" dirty="0"/>
              <a:t/>
            </a:r>
            <a:br>
              <a:rPr lang="en-US" sz="4800" dirty="0"/>
            </a:b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u="sng" dirty="0" err="1" smtClean="0">
                <a:solidFill>
                  <a:srgbClr val="FF0000"/>
                </a:solidFill>
                <a:latin typeface="Times New Roman" pitchFamily="18" charset="0"/>
                <a:cs typeface="Times New Roman" pitchFamily="18" charset="0"/>
              </a:rPr>
              <a:t>Dặn</a:t>
            </a:r>
            <a:r>
              <a:rPr lang="en-US" u="sng" dirty="0" smtClean="0">
                <a:solidFill>
                  <a:srgbClr val="FF0000"/>
                </a:solidFill>
                <a:latin typeface="Times New Roman" pitchFamily="18" charset="0"/>
                <a:cs typeface="Times New Roman" pitchFamily="18" charset="0"/>
              </a:rPr>
              <a:t> </a:t>
            </a:r>
            <a:r>
              <a:rPr lang="en-US" u="sng" dirty="0" err="1" smtClean="0">
                <a:solidFill>
                  <a:srgbClr val="FF0000"/>
                </a:solidFill>
                <a:latin typeface="Times New Roman" pitchFamily="18" charset="0"/>
                <a:cs typeface="Times New Roman" pitchFamily="18" charset="0"/>
              </a:rPr>
              <a:t>dò</a:t>
            </a:r>
            <a:r>
              <a:rPr lang="en-US" u="sng" dirty="0" smtClean="0">
                <a:solidFill>
                  <a:srgbClr val="FF0000"/>
                </a:solidFill>
                <a:latin typeface="Times New Roman" pitchFamily="18" charset="0"/>
                <a:cs typeface="Times New Roman" pitchFamily="18" charset="0"/>
              </a:rPr>
              <a:t>: </a:t>
            </a:r>
          </a:p>
          <a:p>
            <a:pPr>
              <a:buFontTx/>
              <a:buChar char="-"/>
            </a:pPr>
            <a:r>
              <a:rPr lang="en-US" dirty="0" err="1" smtClean="0">
                <a:latin typeface="Times New Roman" pitchFamily="18" charset="0"/>
                <a:cs typeface="Times New Roman" pitchFamily="18" charset="0"/>
              </a:rPr>
              <a:t>Đọc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hỏi</a:t>
            </a:r>
            <a:r>
              <a:rPr lang="en-US" dirty="0" smtClean="0">
                <a:latin typeface="Times New Roman" pitchFamily="18" charset="0"/>
                <a:cs typeface="Times New Roman" pitchFamily="18" charset="0"/>
              </a:rPr>
              <a:t>.</a:t>
            </a:r>
          </a:p>
          <a:p>
            <a:pPr>
              <a:buFontTx/>
              <a:buChar char="-"/>
            </a:pPr>
            <a:r>
              <a:rPr lang="en-US" dirty="0" err="1" smtClean="0">
                <a:latin typeface="Times New Roman" pitchFamily="18" charset="0"/>
                <a:cs typeface="Times New Roman" pitchFamily="18" charset="0"/>
              </a:rPr>
              <a:t>Sưu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tầm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a:t>
            </a:r>
          </a:p>
          <a:p>
            <a:pPr>
              <a:buFontTx/>
              <a:buChar char="-"/>
            </a:pPr>
            <a:r>
              <a:rPr lang="en-US" dirty="0" err="1" smtClean="0">
                <a:latin typeface="Times New Roman" pitchFamily="18" charset="0"/>
                <a:cs typeface="Times New Roman" pitchFamily="18" charset="0"/>
              </a:rPr>
              <a:t>Xem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Nhớ</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Bắc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178500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254696" y="1981200"/>
            <a:ext cx="6468438"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XIN CẢM ƠN !</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cxnSp>
        <p:nvCxnSpPr>
          <p:cNvPr id="6" name="Straight Connector 5"/>
          <p:cNvCxnSpPr/>
          <p:nvPr/>
        </p:nvCxnSpPr>
        <p:spPr>
          <a:xfrm flipV="1">
            <a:off x="4800600" y="3429000"/>
            <a:ext cx="3581400" cy="7620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19943273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68362"/>
          </a:xfrm>
        </p:spPr>
        <p:txBody>
          <a:bodyPr>
            <a:normAutofit/>
          </a:bodyPr>
          <a:lstStyle/>
          <a:p>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10 </a:t>
            </a:r>
            <a:r>
              <a:rPr lang="en-US" sz="2800" dirty="0" err="1" smtClean="0">
                <a:latin typeface="Times New Roman" pitchFamily="18" charset="0"/>
                <a:cs typeface="Times New Roman" pitchFamily="18" charset="0"/>
              </a:rPr>
              <a:t>tháng</a:t>
            </a:r>
            <a:r>
              <a:rPr lang="en-US" sz="2800" dirty="0" smtClean="0">
                <a:latin typeface="Times New Roman" pitchFamily="18" charset="0"/>
                <a:cs typeface="Times New Roman" pitchFamily="18" charset="0"/>
              </a:rPr>
              <a:t> 03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 2025</a:t>
            </a:r>
            <a:endParaRPr lang="en-US" sz="2800" dirty="0">
              <a:latin typeface="Times New Roman" pitchFamily="18" charset="0"/>
              <a:cs typeface="Times New Roman" pitchFamily="18" charset="0"/>
            </a:endParaRPr>
          </a:p>
        </p:txBody>
      </p:sp>
      <p:sp>
        <p:nvSpPr>
          <p:cNvPr id="4" name="Rectangle 3"/>
          <p:cNvSpPr/>
          <p:nvPr/>
        </p:nvSpPr>
        <p:spPr>
          <a:xfrm>
            <a:off x="1066800" y="1905000"/>
            <a:ext cx="7086600"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Chiếc</a:t>
            </a:r>
            <a:r>
              <a:rPr 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en-US" sz="8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hộp</a:t>
            </a:r>
            <a:r>
              <a:rPr 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p>
          <a:p>
            <a:pPr algn="ctr"/>
            <a:r>
              <a:rPr lang="en-US" sz="8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thần</a:t>
            </a:r>
            <a:r>
              <a:rPr 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en-US" sz="8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kì</a:t>
            </a:r>
            <a:endParaRPr 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583832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endParaRPr lang="en-US" sz="2800" dirty="0"/>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Hãy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147525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0"/>
            <a:ext cx="8686800" cy="2057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a:noAutofit/>
          </a:bodyPr>
          <a:lstStyle/>
          <a:p>
            <a:pPr algn="just"/>
            <a:r>
              <a:rPr lang="vi-VN" sz="2800" b="1" dirty="0">
                <a:solidFill>
                  <a:srgbClr val="FF0000"/>
                </a:solidFill>
                <a:latin typeface="Times New Roman" pitchFamily="18" charset="0"/>
                <a:cs typeface="Times New Roman" pitchFamily="18" charset="0"/>
              </a:rPr>
              <a:t>Hội Lim</a:t>
            </a:r>
            <a:r>
              <a:rPr lang="vi-VN" sz="2800" dirty="0">
                <a:solidFill>
                  <a:srgbClr val="FF0000"/>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là một lễ hội lớn của tỉnh Bắc Ninh, được tổ chức vào ngày 13 </a:t>
            </a:r>
            <a:r>
              <a:rPr lang="en-US" sz="2800" dirty="0" err="1" smtClean="0">
                <a:solidFill>
                  <a:schemeClr val="tx1"/>
                </a:solidFill>
                <a:latin typeface="Times New Roman" pitchFamily="18" charset="0"/>
                <a:cs typeface="Times New Roman" pitchFamily="18" charset="0"/>
              </a:rPr>
              <a:t>tháng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giêng</a:t>
            </a:r>
            <a:r>
              <a:rPr lang="vi-VN" sz="2800" dirty="0">
                <a:solidFill>
                  <a:schemeClr val="tx1"/>
                </a:solidFill>
                <a:latin typeface="Times New Roman" pitchFamily="18" charset="0"/>
                <a:cs typeface="Times New Roman" pitchFamily="18" charset="0"/>
              </a:rPr>
              <a:t> hằng năm trên địa bàn huyện Tiên Du, tỉnh Bắc Ninh. Hội Lim được coi là nét kết tinh độc đáo của vùng văn hoá Kinh Bắc.</a:t>
            </a:r>
            <a:endParaRPr lang="en-US" sz="2800" dirty="0">
              <a:solidFill>
                <a:schemeClr val="tx1"/>
              </a:solidFill>
              <a:latin typeface="Times New Roman" pitchFamily="18" charset="0"/>
              <a:cs typeface="Times New Roman" pitchFamily="18" charset="0"/>
            </a:endParaRPr>
          </a:p>
        </p:txBody>
      </p:sp>
      <p:pic>
        <p:nvPicPr>
          <p:cNvPr id="7" name="Content Placeholder 6"/>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28600" y="381000"/>
            <a:ext cx="4077984" cy="2860675"/>
          </a:xfr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06178" y="1408043"/>
            <a:ext cx="4148666" cy="2895600"/>
          </a:xfrm>
          <a:prstGeom prst="rect">
            <a:avLst/>
          </a:prstGeom>
        </p:spPr>
      </p:pic>
    </p:spTree>
    <p:extLst>
      <p:ext uri="{BB962C8B-B14F-4D97-AF65-F5344CB8AC3E}">
        <p14:creationId xmlns:p14="http://schemas.microsoft.com/office/powerpoint/2010/main" val="41105305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371600"/>
            <a:ext cx="4267200" cy="1143000"/>
          </a:xfrm>
        </p:spPr>
        <p:txBody>
          <a:bodyPr>
            <a:normAutofit fontScale="90000"/>
          </a:bodyPr>
          <a:lstStyle/>
          <a:p>
            <a:r>
              <a:rPr lang="en-US" dirty="0" smtClean="0">
                <a:solidFill>
                  <a:srgbClr val="FF0000"/>
                </a:solidFill>
                <a:latin typeface="Times New Roman" pitchFamily="18" charset="0"/>
                <a:cs typeface="Times New Roman" pitchFamily="18" charset="0"/>
              </a:rPr>
              <a:t>LỄ HỘI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ĐỀN HÙNG</a:t>
            </a:r>
            <a:endParaRPr lang="en-US" dirty="0">
              <a:solidFill>
                <a:srgbClr val="FF000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457200"/>
            <a:ext cx="4038600" cy="25146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3810000"/>
            <a:ext cx="4266190" cy="2616200"/>
          </a:xfrm>
          <a:prstGeom prst="rect">
            <a:avLst/>
          </a:prstGeom>
        </p:spPr>
      </p:pic>
      <p:sp>
        <p:nvSpPr>
          <p:cNvPr id="6" name="TextBox 5"/>
          <p:cNvSpPr txBox="1"/>
          <p:nvPr/>
        </p:nvSpPr>
        <p:spPr>
          <a:xfrm>
            <a:off x="152400" y="3581400"/>
            <a:ext cx="4191000" cy="2308324"/>
          </a:xfrm>
          <a:prstGeom prst="rect">
            <a:avLst/>
          </a:prstGeom>
          <a:noFill/>
        </p:spPr>
        <p:txBody>
          <a:bodyPr wrap="square" rtlCol="0">
            <a:spAutoFit/>
          </a:bodyPr>
          <a:lstStyle/>
          <a:p>
            <a:pPr algn="just"/>
            <a:r>
              <a:rPr lang="vi-VN" sz="2400" dirty="0">
                <a:latin typeface="Times New Roman" pitchFamily="18" charset="0"/>
                <a:cs typeface="Times New Roman" pitchFamily="18" charset="0"/>
              </a:rPr>
              <a:t>Lễ hội Đền Hùng hàng năm được tổ chức tại Đền Hùng, tọa lạc trên núi Nghĩa Lĩnh, tỉnh Phú Thọ. Ngày Giỗ Tổ Hùng Vương là ngày mồng 10 tháng 3 âm lịch hàng </a:t>
            </a:r>
            <a:r>
              <a:rPr lang="vi-VN" sz="2400" dirty="0" smtClean="0">
                <a:latin typeface="Times New Roman" pitchFamily="18" charset="0"/>
                <a:cs typeface="Times New Roman" pitchFamily="18" charset="0"/>
              </a:rPr>
              <a:t>năm</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4843409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868362"/>
          </a:xfrm>
        </p:spPr>
        <p:txBody>
          <a:bodyPr>
            <a:normAutofit/>
          </a:bodyPr>
          <a:lstStyle/>
          <a:p>
            <a:r>
              <a:rPr lang="en-US" sz="4000" dirty="0" err="1" smtClean="0">
                <a:solidFill>
                  <a:srgbClr val="FF0000"/>
                </a:solidFill>
                <a:latin typeface="Times New Roman" pitchFamily="18" charset="0"/>
                <a:cs typeface="Times New Roman" pitchFamily="18" charset="0"/>
              </a:rPr>
              <a:t>Một</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số</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lễ</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hội</a:t>
            </a:r>
            <a:r>
              <a:rPr lang="en-US" sz="4000" dirty="0" smtClean="0">
                <a:solidFill>
                  <a:srgbClr val="FF0000"/>
                </a:solidFill>
                <a:latin typeface="Times New Roman" pitchFamily="18" charset="0"/>
                <a:cs typeface="Times New Roman" pitchFamily="18" charset="0"/>
              </a:rPr>
              <a:t> ở </a:t>
            </a:r>
            <a:r>
              <a:rPr lang="en-US" sz="4000" dirty="0" err="1" smtClean="0">
                <a:solidFill>
                  <a:srgbClr val="FF0000"/>
                </a:solidFill>
                <a:latin typeface="Times New Roman" pitchFamily="18" charset="0"/>
                <a:cs typeface="Times New Roman" pitchFamily="18" charset="0"/>
              </a:rPr>
              <a:t>Việt</a:t>
            </a:r>
            <a:r>
              <a:rPr lang="en-US" sz="4000" dirty="0" smtClean="0">
                <a:solidFill>
                  <a:srgbClr val="FF0000"/>
                </a:solidFill>
                <a:latin typeface="Times New Roman" pitchFamily="18" charset="0"/>
                <a:cs typeface="Times New Roman" pitchFamily="18" charset="0"/>
              </a:rPr>
              <a:t> Nam</a:t>
            </a:r>
            <a:endParaRPr lang="en-US" sz="4000" dirty="0">
              <a:solidFill>
                <a:srgbClr val="FF0000"/>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505" y="1447800"/>
            <a:ext cx="3778771" cy="25146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4212195"/>
            <a:ext cx="3733800" cy="2629239"/>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931" y="1447800"/>
            <a:ext cx="4038600" cy="2514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8838223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62600"/>
            <a:ext cx="8229600" cy="1143000"/>
          </a:xfrm>
        </p:spPr>
        <p:txBody>
          <a:bodyPr>
            <a:normAutofit/>
          </a:bodyPr>
          <a:lstStyle/>
          <a:p>
            <a:r>
              <a:rPr lang="en-US" sz="3200" dirty="0" err="1" smtClean="0">
                <a:latin typeface="Times New Roman" pitchFamily="18" charset="0"/>
                <a:cs typeface="Times New Roman" pitchFamily="18" charset="0"/>
              </a:rPr>
              <a:t>Em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ảnh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trên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685800"/>
            <a:ext cx="6934200" cy="46143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987528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r>
              <a:rPr lang="en-US" sz="3600" u="sng" dirty="0" err="1" smtClean="0">
                <a:latin typeface="Times New Roman" pitchFamily="18" charset="0"/>
                <a:cs typeface="Times New Roman" pitchFamily="18" charset="0"/>
              </a:rPr>
              <a:t>Tiếng</a:t>
            </a:r>
            <a:r>
              <a:rPr lang="en-US" sz="3600" u="sng" dirty="0" smtClean="0">
                <a:latin typeface="Times New Roman" pitchFamily="18" charset="0"/>
                <a:cs typeface="Times New Roman" pitchFamily="18" charset="0"/>
              </a:rPr>
              <a:t> </a:t>
            </a:r>
            <a:r>
              <a:rPr lang="en-US" sz="3600" u="sng" dirty="0" err="1" smtClean="0">
                <a:latin typeface="Times New Roman" pitchFamily="18" charset="0"/>
                <a:cs typeface="Times New Roman" pitchFamily="18" charset="0"/>
              </a:rPr>
              <a:t>Việt</a:t>
            </a:r>
            <a:r>
              <a:rPr lang="en-US" sz="4000" u="sng" dirty="0" smtClean="0">
                <a:latin typeface="Times New Roman" pitchFamily="18" charset="0"/>
                <a:cs typeface="Times New Roman" pitchFamily="18" charset="0"/>
              </a:rPr>
              <a:t/>
            </a:r>
            <a:br>
              <a:rPr lang="en-US" sz="4000" u="sng" dirty="0" smtClean="0">
                <a:latin typeface="Times New Roman" pitchFamily="18" charset="0"/>
                <a:cs typeface="Times New Roman" pitchFamily="18" charset="0"/>
              </a:rPr>
            </a:br>
            <a:r>
              <a:rPr lang="en-US" sz="4000" b="1" dirty="0" err="1" smtClean="0">
                <a:solidFill>
                  <a:srgbClr val="FF0000"/>
                </a:solidFill>
                <a:latin typeface="Times New Roman" pitchFamily="18" charset="0"/>
                <a:cs typeface="Times New Roman" pitchFamily="18" charset="0"/>
              </a:rPr>
              <a:t>Bài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đọc</a:t>
            </a:r>
            <a:r>
              <a:rPr lang="en-US" sz="4000" b="1" dirty="0" smtClean="0">
                <a:solidFill>
                  <a:srgbClr val="FF0000"/>
                </a:solidFill>
                <a:latin typeface="Times New Roman" pitchFamily="18" charset="0"/>
                <a:cs typeface="Times New Roman" pitchFamily="18" charset="0"/>
              </a:rPr>
              <a:t> 3: </a:t>
            </a:r>
            <a:r>
              <a:rPr lang="en-US" sz="4000" b="1" dirty="0" err="1" smtClean="0">
                <a:solidFill>
                  <a:srgbClr val="FF0000"/>
                </a:solidFill>
                <a:latin typeface="Times New Roman" pitchFamily="18" charset="0"/>
                <a:cs typeface="Times New Roman" pitchFamily="18" charset="0"/>
              </a:rPr>
              <a:t>Hội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đua</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ghe</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ngo</a:t>
            </a:r>
            <a:endParaRPr lang="en-US" sz="4000" dirty="0">
              <a:solidFill>
                <a:srgbClr val="FF0000"/>
              </a:solidFill>
              <a:latin typeface="Times New Roman" pitchFamily="18" charset="0"/>
              <a:cs typeface="Times New Roman" pitchFamily="18" charset="0"/>
            </a:endParaRPr>
          </a:p>
        </p:txBody>
      </p:sp>
      <p:sp>
        <p:nvSpPr>
          <p:cNvPr id="4" name="Rectangle 3"/>
          <p:cNvSpPr/>
          <p:nvPr/>
        </p:nvSpPr>
        <p:spPr>
          <a:xfrm>
            <a:off x="1752600" y="152400"/>
            <a:ext cx="5410200" cy="523220"/>
          </a:xfrm>
          <a:prstGeom prst="rect">
            <a:avLst/>
          </a:prstGeom>
        </p:spPr>
        <p:txBody>
          <a:bodyPr wrap="square">
            <a:spAutoFit/>
          </a:bodyPr>
          <a:lstStyle/>
          <a:p>
            <a:r>
              <a:rPr lang="en-US" sz="2800" dirty="0" err="1">
                <a:latin typeface="Times New Roman" pitchFamily="18" charset="0"/>
                <a:cs typeface="Times New Roman" pitchFamily="18" charset="0"/>
              </a:rPr>
              <a:t>Thứ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10 </a:t>
            </a:r>
            <a:r>
              <a:rPr lang="en-US" sz="2800" dirty="0" err="1">
                <a:latin typeface="Times New Roman" pitchFamily="18" charset="0"/>
                <a:cs typeface="Times New Roman" pitchFamily="18" charset="0"/>
              </a:rPr>
              <a:t>tháng</a:t>
            </a:r>
            <a:r>
              <a:rPr lang="en-US" sz="2800" dirty="0">
                <a:latin typeface="Times New Roman" pitchFamily="18" charset="0"/>
                <a:cs typeface="Times New Roman" pitchFamily="18" charset="0"/>
              </a:rPr>
              <a:t> 03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2025</a:t>
            </a:r>
            <a:endParaRPr lang="en-US" sz="2800" dirty="0"/>
          </a:p>
        </p:txBody>
      </p:sp>
      <p:sp>
        <p:nvSpPr>
          <p:cNvPr id="3" name="TextBox 2"/>
          <p:cNvSpPr txBox="1"/>
          <p:nvPr/>
        </p:nvSpPr>
        <p:spPr>
          <a:xfrm>
            <a:off x="599661" y="2887173"/>
            <a:ext cx="6553200" cy="1754326"/>
          </a:xfrm>
          <a:prstGeom prst="rect">
            <a:avLst/>
          </a:prstGeom>
          <a:noFill/>
        </p:spPr>
        <p:txBody>
          <a:bodyPr wrap="square" rtlCol="0">
            <a:spAutoFit/>
          </a:bodyPr>
          <a:lstStyle/>
          <a:p>
            <a:r>
              <a:rPr lang="en-US" sz="3600" u="sng" dirty="0" err="1" smtClean="0">
                <a:solidFill>
                  <a:srgbClr val="FF0000"/>
                </a:solidFill>
                <a:latin typeface="Times New Roman" pitchFamily="18" charset="0"/>
                <a:cs typeface="Times New Roman" pitchFamily="18" charset="0"/>
              </a:rPr>
              <a:t>Hoạt</a:t>
            </a:r>
            <a:r>
              <a:rPr lang="en-US" sz="3600" u="sng" dirty="0" smtClean="0">
                <a:solidFill>
                  <a:srgbClr val="FF0000"/>
                </a:solidFill>
                <a:latin typeface="Times New Roman" pitchFamily="18" charset="0"/>
                <a:cs typeface="Times New Roman" pitchFamily="18" charset="0"/>
              </a:rPr>
              <a:t> </a:t>
            </a:r>
            <a:r>
              <a:rPr lang="en-US" sz="3600" u="sng" dirty="0" err="1" smtClean="0">
                <a:solidFill>
                  <a:srgbClr val="FF0000"/>
                </a:solidFill>
                <a:latin typeface="Times New Roman" pitchFamily="18" charset="0"/>
                <a:cs typeface="Times New Roman" pitchFamily="18" charset="0"/>
              </a:rPr>
              <a:t>động</a:t>
            </a:r>
            <a:r>
              <a:rPr lang="en-US" sz="3600" u="sng" dirty="0" smtClean="0">
                <a:solidFill>
                  <a:srgbClr val="FF0000"/>
                </a:solidFill>
                <a:latin typeface="Times New Roman" pitchFamily="18" charset="0"/>
                <a:cs typeface="Times New Roman" pitchFamily="18" charset="0"/>
              </a:rPr>
              <a:t> 1</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Đọc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thành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tiếng</a:t>
            </a:r>
            <a:endParaRPr lang="en-US" sz="3600" dirty="0" smtClean="0">
              <a:solidFill>
                <a:srgbClr val="FF0000"/>
              </a:solidFill>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pPr marL="571500" indent="-571500">
              <a:buFont typeface="Wingdings" pitchFamily="2" charset="2"/>
              <a:buChar char="Ø"/>
            </a:pPr>
            <a:r>
              <a:rPr lang="en-US" sz="3600" dirty="0" err="1" smtClean="0">
                <a:latin typeface="Times New Roman" pitchFamily="18" charset="0"/>
                <a:cs typeface="Times New Roman" pitchFamily="18" charset="0"/>
              </a:rPr>
              <a:t>Giọng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Thích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thú</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vui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tươi</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8635852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569</TotalTime>
  <Words>466</Words>
  <Application>Microsoft Office PowerPoint</Application>
  <PresentationFormat>On-screen Show (4:3)</PresentationFormat>
  <Paragraphs>69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Môn: Tiếng Việt Giáo viên: Đoàn Thị Như Hương Lớp: 3C</vt:lpstr>
      <vt:lpstr>PowerPoint Presentation</vt:lpstr>
      <vt:lpstr>Thứ hai ngày 10 tháng 03 năm 2025</vt:lpstr>
      <vt:lpstr>Thứ hai ngày 10 tháng 03 năm 2025</vt:lpstr>
      <vt:lpstr>Hội Lim là một lễ hội lớn của tỉnh Bắc Ninh, được tổ chức vào ngày 13 tháng giêng hằng năm trên địa bàn huyện Tiên Du, tỉnh Bắc Ninh. Hội Lim được coi là nét kết tinh độc đáo của vùng văn hoá Kinh Bắc.</vt:lpstr>
      <vt:lpstr>LỄ HỘI  ĐỀN HÙNG</vt:lpstr>
      <vt:lpstr>Một số lễ hội ở Việt Nam</vt:lpstr>
      <vt:lpstr>Em quan sát được gì từ bức ảnh trên?</vt:lpstr>
      <vt:lpstr>Tiếng Việt Bài đọc 3: Hội đua ghe ngo</vt:lpstr>
      <vt:lpstr>Hội đua ghe ngo</vt:lpstr>
      <vt:lpstr>Thứ hai ngày 10 tháng 03 năm 2025 Tiếng Việt Bài đọc 3: Hội đua ghe ngo </vt:lpstr>
      <vt:lpstr>Thứ hai ngày 10 tháng 03 năm 2025 Tiếng Việt Bài đọc 3: Hội đua ghe ngo </vt:lpstr>
      <vt:lpstr>Thứ hai ngày 10 tháng 03 năm 2025 Tiếng Việt Bài đọc 3: Hội đua ghe ngo </vt:lpstr>
      <vt:lpstr>Thứ hai ngày 10 tháng 03 năm 2025 Tiếng Việt Bài đọc 3: Hội đua ghe ngo </vt:lpstr>
      <vt:lpstr>Thứ hai ngày 10 tháng 03 năm 2025 Tiếng Việt Bài đọc 3: Hội đua ghe ngo </vt:lpstr>
      <vt:lpstr>Lễ hội Cúng trăng</vt:lpstr>
      <vt:lpstr>Thứ hai ngày 10 tháng 03 năm 2025 Tiếng Việt Bài đọc 3: Hội đua ghe ngo </vt:lpstr>
      <vt:lpstr>Thứ hai ngày 10 tháng 03 năm 2025 Tiếng Việt Bài đọc 3: Hội đua ghe ngo </vt:lpstr>
      <vt:lpstr>Lễ chùa Ông Núi</vt:lpstr>
      <vt:lpstr>Lễ hội Cầu Ngư</vt:lpstr>
      <vt:lpstr> Thứ hai ngày 10 tháng 03 năm 2025 Tiếng Việt Bài đọc 3: Hội đua ghe ngo </vt:lpstr>
      <vt:lpstr>Thứ hai ngày 10 tháng 03 năm 2025 Tiếng Việt Bài đọc 3: Hội đua ghe ngo </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Môn: Tiếng Việt Giáo viên: Đoàn Thị Như Hương Lớp: 3C</dc:title>
  <dc:creator>HP</dc:creator>
  <cp:lastModifiedBy>HP</cp:lastModifiedBy>
  <cp:revision>27</cp:revision>
  <dcterms:created xsi:type="dcterms:W3CDTF">2025-03-04T01:52:09Z</dcterms:created>
  <dcterms:modified xsi:type="dcterms:W3CDTF">2025-03-09T13:29:42Z</dcterms:modified>
</cp:coreProperties>
</file>