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84" r:id="rId3"/>
  </p:sldMasterIdLst>
  <p:notesMasterIdLst>
    <p:notesMasterId r:id="rId28"/>
  </p:notesMasterIdLst>
  <p:sldIdLst>
    <p:sldId id="258" r:id="rId4"/>
    <p:sldId id="257" r:id="rId5"/>
    <p:sldId id="259" r:id="rId6"/>
    <p:sldId id="291" r:id="rId7"/>
    <p:sldId id="264" r:id="rId8"/>
    <p:sldId id="266" r:id="rId9"/>
    <p:sldId id="284" r:id="rId10"/>
    <p:sldId id="285" r:id="rId11"/>
    <p:sldId id="267" r:id="rId12"/>
    <p:sldId id="268" r:id="rId13"/>
    <p:sldId id="269" r:id="rId14"/>
    <p:sldId id="292" r:id="rId15"/>
    <p:sldId id="270" r:id="rId16"/>
    <p:sldId id="271" r:id="rId17"/>
    <p:sldId id="272" r:id="rId18"/>
    <p:sldId id="286" r:id="rId19"/>
    <p:sldId id="287" r:id="rId20"/>
    <p:sldId id="288" r:id="rId21"/>
    <p:sldId id="289" r:id="rId22"/>
    <p:sldId id="290" r:id="rId23"/>
    <p:sldId id="278" r:id="rId24"/>
    <p:sldId id="280" r:id="rId25"/>
    <p:sldId id="281" r:id="rId26"/>
    <p:sldId id="283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FF"/>
    <a:srgbClr val="FFFFFF"/>
    <a:srgbClr val="CC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 autoAdjust="0"/>
  </p:normalViewPr>
  <p:slideViewPr>
    <p:cSldViewPr snapToGrid="0">
      <p:cViewPr varScale="1">
        <p:scale>
          <a:sx n="83" d="100"/>
          <a:sy n="83" d="100"/>
        </p:scale>
        <p:origin x="658" y="53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7" d="100"/>
          <a:sy n="67" d="100"/>
        </p:scale>
        <p:origin x="3120" y="4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73A63C-8317-4635-A8BF-5F29F6E42FF2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6EDB10-7DDF-4E79-A333-58F96F80DA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4216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6EDB10-7DDF-4E79-A333-58F96F80DA0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6023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6EDB10-7DDF-4E79-A333-58F96F80DA0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5333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6EDB10-7DDF-4E79-A333-58F96F80DA05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25417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con </a:t>
            </a:r>
            <a:r>
              <a:rPr lang="en-US" dirty="0" err="1"/>
              <a:t>cừu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1-2-3-4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  <a:p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hết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ngôi</a:t>
            </a:r>
            <a:r>
              <a:rPr lang="en-US" dirty="0"/>
              <a:t> </a:t>
            </a:r>
            <a:r>
              <a:rPr lang="en-US" dirty="0" err="1"/>
              <a:t>nhà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tục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2E33D04-5173-415E-A591-1DAAB0736C8D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65303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x-none" dirty="0"/>
              <a:t>Bấm vào màn hình để hiện câu trả lời.</a:t>
            </a:r>
          </a:p>
          <a:p>
            <a:r>
              <a:rPr lang="x-none" dirty="0"/>
              <a:t>Bấm nút trở về để chọn các con cừu.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27D3AFE-D9D6-9C45-B15A-0594462DE9FA}" type="slidenum">
              <a:rPr lang="x-none" smtClean="0">
                <a:solidFill>
                  <a:prstClr val="black"/>
                </a:solidFill>
              </a:rPr>
              <a:pPr>
                <a:defRPr/>
              </a:pPr>
              <a:t>17</a:t>
            </a:fld>
            <a:endParaRPr lang="x-non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01977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x-none" dirty="0"/>
              <a:t>Bấm vào màn hình để hiện câu trả lời.</a:t>
            </a:r>
          </a:p>
          <a:p>
            <a:r>
              <a:rPr lang="x-none" dirty="0"/>
              <a:t>Bấm nút trở về để chọn các con cừu.</a:t>
            </a:r>
          </a:p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27D3AFE-D9D6-9C45-B15A-0594462DE9FA}" type="slidenum">
              <a:rPr lang="x-none" smtClean="0">
                <a:solidFill>
                  <a:prstClr val="black"/>
                </a:solidFill>
              </a:rPr>
              <a:pPr>
                <a:defRPr/>
              </a:pPr>
              <a:t>18</a:t>
            </a:fld>
            <a:endParaRPr lang="x-non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9601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x-none" dirty="0"/>
              <a:t>Bấm vào màn hình để hiện câu trả lời.</a:t>
            </a:r>
          </a:p>
          <a:p>
            <a:r>
              <a:rPr lang="x-none" dirty="0"/>
              <a:t>Bấm nút trở về để chọn các con cừu.</a:t>
            </a:r>
          </a:p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27D3AFE-D9D6-9C45-B15A-0594462DE9FA}" type="slidenum">
              <a:rPr lang="x-none" smtClean="0">
                <a:solidFill>
                  <a:prstClr val="black"/>
                </a:solidFill>
              </a:rPr>
              <a:pPr>
                <a:defRPr/>
              </a:pPr>
              <a:t>19</a:t>
            </a:fld>
            <a:endParaRPr lang="x-non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8423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x-none" dirty="0"/>
              <a:t>Bấm vào màn hình để hiện câu trả lời.</a:t>
            </a:r>
          </a:p>
          <a:p>
            <a:r>
              <a:rPr lang="x-none" dirty="0"/>
              <a:t>Bấm nút trở về để chọn các con cừu.</a:t>
            </a:r>
          </a:p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27D3AFE-D9D6-9C45-B15A-0594462DE9FA}" type="slidenum">
              <a:rPr lang="x-none" smtClean="0">
                <a:solidFill>
                  <a:prstClr val="black"/>
                </a:solidFill>
              </a:rPr>
              <a:pPr>
                <a:defRPr/>
              </a:pPr>
              <a:t>20</a:t>
            </a:fld>
            <a:endParaRPr lang="x-non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66745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E0F79-8DAA-43B3-B19A-5991AB26CB5F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06264-9E98-4800-A39A-9B947AD68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0803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E0F79-8DAA-43B3-B19A-5991AB26CB5F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06264-9E98-4800-A39A-9B947AD68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3063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E0F79-8DAA-43B3-B19A-5991AB26CB5F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06264-9E98-4800-A39A-9B947AD68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2190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50274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71705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38055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7714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34573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35432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75817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43242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E0F79-8DAA-43B3-B19A-5991AB26CB5F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06264-9E98-4800-A39A-9B947AD68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1047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82682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18691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1718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D98-34FE-4F50-BF5D-8EF7C19B91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B503-154D-464A-8D41-8B8112C927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9025016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D98-34FE-4F50-BF5D-8EF7C19B91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B503-154D-464A-8D41-8B8112C927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344463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D98-34FE-4F50-BF5D-8EF7C19B91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B503-154D-464A-8D41-8B8112C927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10514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D98-34FE-4F50-BF5D-8EF7C19B91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B503-154D-464A-8D41-8B8112C927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3821168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D98-34FE-4F50-BF5D-8EF7C19B91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B503-154D-464A-8D41-8B8112C927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8953994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D98-34FE-4F50-BF5D-8EF7C19B91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B503-154D-464A-8D41-8B8112C927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7259534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D98-34FE-4F50-BF5D-8EF7C19B91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B503-154D-464A-8D41-8B8112C927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330664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E0F79-8DAA-43B3-B19A-5991AB26CB5F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06264-9E98-4800-A39A-9B947AD68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44925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D98-34FE-4F50-BF5D-8EF7C19B91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B503-154D-464A-8D41-8B8112C927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556737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D98-34FE-4F50-BF5D-8EF7C19B91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B503-154D-464A-8D41-8B8112C927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3729353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D98-34FE-4F50-BF5D-8EF7C19B91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B503-154D-464A-8D41-8B8112C927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6662601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D98-34FE-4F50-BF5D-8EF7C19B91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B503-154D-464A-8D41-8B8112C927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5304959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E0F79-8DAA-43B3-B19A-5991AB26CB5F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06264-9E98-4800-A39A-9B947AD68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9796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E0F79-8DAA-43B3-B19A-5991AB26CB5F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06264-9E98-4800-A39A-9B947AD68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4252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E0F79-8DAA-43B3-B19A-5991AB26CB5F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06264-9E98-4800-A39A-9B947AD68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7898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E0F79-8DAA-43B3-B19A-5991AB26CB5F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06264-9E98-4800-A39A-9B947AD68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6993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E0F79-8DAA-43B3-B19A-5991AB26CB5F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06264-9E98-4800-A39A-9B947AD68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5839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E0F79-8DAA-43B3-B19A-5991AB26CB5F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06264-9E98-4800-A39A-9B947AD68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5815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BE0F79-8DAA-43B3-B19A-5991AB26CB5F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E06264-9E98-4800-A39A-9B947AD68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127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214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91FD98-34FE-4F50-BF5D-8EF7C19B91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0DB503-154D-464A-8D41-8B8112C927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0419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34.png"/><Relationship Id="rId18" Type="http://schemas.openxmlformats.org/officeDocument/2006/relationships/slide" Target="slide20.xml"/><Relationship Id="rId26" Type="http://schemas.openxmlformats.org/officeDocument/2006/relationships/image" Target="../media/image40.png"/><Relationship Id="rId3" Type="http://schemas.openxmlformats.org/officeDocument/2006/relationships/slideLayout" Target="../slideLayouts/slideLayout23.xml"/><Relationship Id="rId21" Type="http://schemas.openxmlformats.org/officeDocument/2006/relationships/slide" Target="slide19.xml"/><Relationship Id="rId7" Type="http://schemas.openxmlformats.org/officeDocument/2006/relationships/image" Target="../media/image31.png"/><Relationship Id="rId12" Type="http://schemas.microsoft.com/office/2007/relationships/hdphoto" Target="../media/hdphoto4.wdp"/><Relationship Id="rId17" Type="http://schemas.microsoft.com/office/2007/relationships/hdphoto" Target="../media/hdphoto6.wdp"/><Relationship Id="rId25" Type="http://schemas.openxmlformats.org/officeDocument/2006/relationships/image" Target="../media/image39.png"/><Relationship Id="rId2" Type="http://schemas.openxmlformats.org/officeDocument/2006/relationships/audio" Target="../media/media2.mp3"/><Relationship Id="rId16" Type="http://schemas.openxmlformats.org/officeDocument/2006/relationships/image" Target="../media/image35.png"/><Relationship Id="rId20" Type="http://schemas.openxmlformats.org/officeDocument/2006/relationships/slide" Target="slide17.xml"/><Relationship Id="rId29" Type="http://schemas.openxmlformats.org/officeDocument/2006/relationships/slide" Target="slide5.xml"/><Relationship Id="rId1" Type="http://schemas.microsoft.com/office/2007/relationships/media" Target="../media/media2.mp3"/><Relationship Id="rId6" Type="http://schemas.microsoft.com/office/2007/relationships/hdphoto" Target="../media/hdphoto1.wdp"/><Relationship Id="rId11" Type="http://schemas.openxmlformats.org/officeDocument/2006/relationships/image" Target="../media/image33.png"/><Relationship Id="rId24" Type="http://schemas.openxmlformats.org/officeDocument/2006/relationships/image" Target="../media/image38.png"/><Relationship Id="rId5" Type="http://schemas.openxmlformats.org/officeDocument/2006/relationships/image" Target="../media/image30.png"/><Relationship Id="rId15" Type="http://schemas.openxmlformats.org/officeDocument/2006/relationships/slide" Target="slide21.xml"/><Relationship Id="rId23" Type="http://schemas.openxmlformats.org/officeDocument/2006/relationships/slide" Target="slide18.xml"/><Relationship Id="rId28" Type="http://schemas.openxmlformats.org/officeDocument/2006/relationships/image" Target="../media/image12.png"/><Relationship Id="rId10" Type="http://schemas.microsoft.com/office/2007/relationships/hdphoto" Target="../media/hdphoto3.wdp"/><Relationship Id="rId19" Type="http://schemas.openxmlformats.org/officeDocument/2006/relationships/image" Target="../media/image36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32.png"/><Relationship Id="rId14" Type="http://schemas.microsoft.com/office/2007/relationships/hdphoto" Target="../media/hdphoto5.wdp"/><Relationship Id="rId22" Type="http://schemas.openxmlformats.org/officeDocument/2006/relationships/image" Target="../media/image37.png"/><Relationship Id="rId27" Type="http://schemas.microsoft.com/office/2007/relationships/hdphoto" Target="../media/hdphoto7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g"/><Relationship Id="rId3" Type="http://schemas.openxmlformats.org/officeDocument/2006/relationships/image" Target="../media/image41.jpeg"/><Relationship Id="rId7" Type="http://schemas.microsoft.com/office/2007/relationships/hdphoto" Target="../media/hdphoto8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3.png"/><Relationship Id="rId5" Type="http://schemas.openxmlformats.org/officeDocument/2006/relationships/slide" Target="slide16.xml"/><Relationship Id="rId4" Type="http://schemas.openxmlformats.org/officeDocument/2006/relationships/image" Target="../media/image42.png"/><Relationship Id="rId9" Type="http://schemas.openxmlformats.org/officeDocument/2006/relationships/image" Target="../media/image4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microsoft.com/office/2007/relationships/hdphoto" Target="../media/hdphoto8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3.png"/><Relationship Id="rId5" Type="http://schemas.openxmlformats.org/officeDocument/2006/relationships/slide" Target="slide16.xml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microsoft.com/office/2007/relationships/hdphoto" Target="../media/hdphoto8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3.png"/><Relationship Id="rId5" Type="http://schemas.openxmlformats.org/officeDocument/2006/relationships/slide" Target="slide16.xml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microsoft.com/office/2007/relationships/hdphoto" Target="../media/hdphoto8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3.png"/><Relationship Id="rId5" Type="http://schemas.openxmlformats.org/officeDocument/2006/relationships/slide" Target="slide16.xml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6.png"/><Relationship Id="rId12" Type="http://schemas.openxmlformats.org/officeDocument/2006/relationships/image" Target="../media/image11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audio" Target="../media/audio1.wav"/><Relationship Id="rId10" Type="http://schemas.openxmlformats.org/officeDocument/2006/relationships/image" Target="../media/image9.gif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8.g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hyperlink" Target="https://hoc10.vn/doc-sach/tieng-viet-4-tap-2/1/388/37/" TargetMode="Externa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3685"/>
            <a:ext cx="12192000" cy="6823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849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44;p8">
            <a:extLst>
              <a:ext uri="{FF2B5EF4-FFF2-40B4-BE49-F238E27FC236}">
                <a16:creationId xmlns:a16="http://schemas.microsoft.com/office/drawing/2014/main" xmlns="" id="{8902160D-F642-5908-EC2B-E8FB62EEEC13}"/>
              </a:ext>
            </a:extLst>
          </p:cNvPr>
          <p:cNvSpPr/>
          <p:nvPr/>
        </p:nvSpPr>
        <p:spPr>
          <a:xfrm>
            <a:off x="10272291" y="6042080"/>
            <a:ext cx="1919709" cy="1919709"/>
          </a:xfrm>
          <a:custGeom>
            <a:avLst/>
            <a:gdLst/>
            <a:ahLst/>
            <a:cxnLst/>
            <a:rect l="l" t="t" r="r" b="b"/>
            <a:pathLst>
              <a:path w="3184364" h="3184364" extrusionOk="0">
                <a:moveTo>
                  <a:pt x="0" y="0"/>
                </a:moveTo>
                <a:lnTo>
                  <a:pt x="3184364" y="0"/>
                </a:lnTo>
                <a:lnTo>
                  <a:pt x="3184364" y="3184364"/>
                </a:lnTo>
                <a:lnTo>
                  <a:pt x="0" y="31843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60950" tIns="30467" rIns="60950" bIns="30467" anchor="t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200" kern="0">
              <a:solidFill>
                <a:srgbClr val="000000"/>
              </a:solidFill>
              <a:latin typeface="UTM Avo" panose="02040603050506020204" pitchFamily="18"/>
              <a:cs typeface="Arial"/>
              <a:sym typeface="Arial"/>
            </a:endParaRPr>
          </a:p>
        </p:txBody>
      </p:sp>
      <p:sp>
        <p:nvSpPr>
          <p:cNvPr id="9" name="Google Shape;145;p8">
            <a:extLst>
              <a:ext uri="{FF2B5EF4-FFF2-40B4-BE49-F238E27FC236}">
                <a16:creationId xmlns:a16="http://schemas.microsoft.com/office/drawing/2014/main" xmlns="" id="{7739C0A8-4297-B048-76C4-32BE97A59879}"/>
              </a:ext>
            </a:extLst>
          </p:cNvPr>
          <p:cNvSpPr/>
          <p:nvPr/>
        </p:nvSpPr>
        <p:spPr>
          <a:xfrm>
            <a:off x="0" y="519553"/>
            <a:ext cx="12496801" cy="74061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60950" tIns="30467" rIns="60950" bIns="30467" anchor="t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200" kern="0">
              <a:solidFill>
                <a:srgbClr val="000000"/>
              </a:solidFill>
              <a:latin typeface="UTM Avo" panose="02040603050506020204" pitchFamily="18"/>
              <a:cs typeface="Arial"/>
              <a:sym typeface="Arial"/>
            </a:endParaRPr>
          </a:p>
        </p:txBody>
      </p:sp>
      <p:sp>
        <p:nvSpPr>
          <p:cNvPr id="16" name="Google Shape;146;p8">
            <a:extLst>
              <a:ext uri="{FF2B5EF4-FFF2-40B4-BE49-F238E27FC236}">
                <a16:creationId xmlns:a16="http://schemas.microsoft.com/office/drawing/2014/main" xmlns="" id="{941DC821-E43C-8569-5BB2-2E88922014E4}"/>
              </a:ext>
            </a:extLst>
          </p:cNvPr>
          <p:cNvSpPr txBox="1"/>
          <p:nvPr/>
        </p:nvSpPr>
        <p:spPr>
          <a:xfrm>
            <a:off x="3593591" y="604492"/>
            <a:ext cx="4876800" cy="5539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vi-VN" sz="3200" b="1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Giải nghĩa từ khó</a:t>
            </a:r>
            <a:endParaRPr sz="3200" b="1" i="1" kern="0" dirty="0">
              <a:solidFill>
                <a:srgbClr val="000000"/>
              </a:solidFill>
              <a:latin typeface="UTM Avo" panose="02040603050506020204" pitchFamily="18"/>
              <a:cs typeface="Arial"/>
              <a:sym typeface="Arial"/>
            </a:endParaRPr>
          </a:p>
        </p:txBody>
      </p:sp>
      <p:sp>
        <p:nvSpPr>
          <p:cNvPr id="17" name="Google Shape;147;p8">
            <a:extLst>
              <a:ext uri="{FF2B5EF4-FFF2-40B4-BE49-F238E27FC236}">
                <a16:creationId xmlns:a16="http://schemas.microsoft.com/office/drawing/2014/main" xmlns="" id="{03E4F9B6-5709-FBD2-9795-58D12E8559E7}"/>
              </a:ext>
            </a:extLst>
          </p:cNvPr>
          <p:cNvSpPr/>
          <p:nvPr/>
        </p:nvSpPr>
        <p:spPr>
          <a:xfrm>
            <a:off x="6868735" y="1708281"/>
            <a:ext cx="2392439" cy="740619"/>
          </a:xfrm>
          <a:prstGeom prst="wedgeRectCallout">
            <a:avLst>
              <a:gd name="adj1" fmla="val -20595"/>
              <a:gd name="adj2" fmla="val 56613"/>
            </a:avLst>
          </a:prstGeom>
          <a:solidFill>
            <a:srgbClr val="FFFFFF"/>
          </a:solidFill>
          <a:ln w="25400" cap="flat" cmpd="sng">
            <a:solidFill>
              <a:srgbClr val="FFDD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r>
              <a:rPr lang="vi-VN" sz="3000" b="1" kern="0" dirty="0" smtClean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Giàn khoan</a:t>
            </a:r>
            <a:endParaRPr sz="3000" b="1" kern="0" dirty="0">
              <a:solidFill>
                <a:srgbClr val="FFFFFF"/>
              </a:solidFill>
              <a:latin typeface="UTM Avo" panose="02040603050506020204" pitchFamily="18"/>
              <a:cs typeface="Arial"/>
              <a:sym typeface="Arial"/>
            </a:endParaRPr>
          </a:p>
        </p:txBody>
      </p:sp>
      <p:pic>
        <p:nvPicPr>
          <p:cNvPr id="18" name="Google Shape;148;p8" descr="Giàn khoan tự nâng PV DRILLING III - PV Drilling">
            <a:extLst>
              <a:ext uri="{FF2B5EF4-FFF2-40B4-BE49-F238E27FC236}">
                <a16:creationId xmlns:a16="http://schemas.microsoft.com/office/drawing/2014/main" xmlns="" id="{7E6C9155-087D-2BC2-42FD-D5A2086A986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3553" y="2176601"/>
            <a:ext cx="5711971" cy="4063181"/>
          </a:xfrm>
          <a:prstGeom prst="roundRect">
            <a:avLst>
              <a:gd name="adj" fmla="val 9942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9" name="Google Shape;149;p8">
            <a:extLst>
              <a:ext uri="{FF2B5EF4-FFF2-40B4-BE49-F238E27FC236}">
                <a16:creationId xmlns:a16="http://schemas.microsoft.com/office/drawing/2014/main" xmlns="" id="{F0E715A8-E52E-C82C-825B-B3B99750BE4B}"/>
              </a:ext>
            </a:extLst>
          </p:cNvPr>
          <p:cNvSpPr txBox="1"/>
          <p:nvPr/>
        </p:nvSpPr>
        <p:spPr>
          <a:xfrm>
            <a:off x="6425951" y="2641487"/>
            <a:ext cx="4998353" cy="4216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marL="304815"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0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Công trình bằng thép, bê tông dùng để khoan, hút dầu, khí trên biển, đồng thời có thể bố trí nơi làm việc, nơi ở của cán bộ, nhân viên. </a:t>
            </a:r>
            <a:endParaRPr sz="3000" kern="0" dirty="0">
              <a:solidFill>
                <a:srgbClr val="000000"/>
              </a:solidFill>
              <a:latin typeface="UTM Avo" panose="02040603050506020204" pitchFamily="18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59371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accent2">
                <a:lumMod val="20000"/>
                <a:lumOff val="80000"/>
              </a:schemeClr>
            </a:gs>
            <a:gs pos="100000">
              <a:srgbClr val="D5D9D8"/>
            </a:gs>
            <a:gs pos="100000">
              <a:schemeClr val="accent1">
                <a:lumMod val="45000"/>
                <a:lumOff val="5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44;p8">
            <a:extLst>
              <a:ext uri="{FF2B5EF4-FFF2-40B4-BE49-F238E27FC236}">
                <a16:creationId xmlns:a16="http://schemas.microsoft.com/office/drawing/2014/main" xmlns="" id="{8902160D-F642-5908-EC2B-E8FB62EEEC13}"/>
              </a:ext>
            </a:extLst>
          </p:cNvPr>
          <p:cNvSpPr/>
          <p:nvPr/>
        </p:nvSpPr>
        <p:spPr>
          <a:xfrm>
            <a:off x="10272291" y="6042080"/>
            <a:ext cx="1919709" cy="1919709"/>
          </a:xfrm>
          <a:custGeom>
            <a:avLst/>
            <a:gdLst/>
            <a:ahLst/>
            <a:cxnLst/>
            <a:rect l="l" t="t" r="r" b="b"/>
            <a:pathLst>
              <a:path w="3184364" h="3184364" extrusionOk="0">
                <a:moveTo>
                  <a:pt x="0" y="0"/>
                </a:moveTo>
                <a:lnTo>
                  <a:pt x="3184364" y="0"/>
                </a:lnTo>
                <a:lnTo>
                  <a:pt x="3184364" y="3184364"/>
                </a:lnTo>
                <a:lnTo>
                  <a:pt x="0" y="31843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60950" tIns="30467" rIns="60950" bIns="30467" anchor="t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200" kern="0">
              <a:solidFill>
                <a:srgbClr val="000000"/>
              </a:solidFill>
              <a:latin typeface="UTM Avo" panose="02040603050506020204" pitchFamily="18"/>
              <a:cs typeface="Arial"/>
              <a:sym typeface="Arial"/>
            </a:endParaRPr>
          </a:p>
        </p:txBody>
      </p:sp>
      <p:sp>
        <p:nvSpPr>
          <p:cNvPr id="10" name="Google Shape;155;p9">
            <a:extLst>
              <a:ext uri="{FF2B5EF4-FFF2-40B4-BE49-F238E27FC236}">
                <a16:creationId xmlns:a16="http://schemas.microsoft.com/office/drawing/2014/main" xmlns="" id="{DF72D453-DCA0-8A4D-E221-463BCE08F2B0}"/>
              </a:ext>
            </a:extLst>
          </p:cNvPr>
          <p:cNvSpPr/>
          <p:nvPr/>
        </p:nvSpPr>
        <p:spPr>
          <a:xfrm>
            <a:off x="1656028" y="931333"/>
            <a:ext cx="2392439" cy="740619"/>
          </a:xfrm>
          <a:prstGeom prst="wedgeRectCallout">
            <a:avLst>
              <a:gd name="adj1" fmla="val -20595"/>
              <a:gd name="adj2" fmla="val 56613"/>
            </a:avLst>
          </a:prstGeom>
          <a:solidFill>
            <a:srgbClr val="FFFFFF"/>
          </a:solidFill>
          <a:ln w="25400" cap="flat" cmpd="sng">
            <a:solidFill>
              <a:srgbClr val="FFDD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r>
              <a:rPr lang="vi-VN" sz="3000" b="1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Giao ca</a:t>
            </a:r>
            <a:endParaRPr sz="3000" b="1" kern="0" dirty="0">
              <a:solidFill>
                <a:srgbClr val="FFFFFF"/>
              </a:solidFill>
              <a:latin typeface="UTM Avo" panose="02040603050506020204" pitchFamily="18"/>
              <a:cs typeface="Arial"/>
              <a:sym typeface="Arial"/>
            </a:endParaRPr>
          </a:p>
        </p:txBody>
      </p:sp>
      <p:sp>
        <p:nvSpPr>
          <p:cNvPr id="11" name="Google Shape;156;p9">
            <a:extLst>
              <a:ext uri="{FF2B5EF4-FFF2-40B4-BE49-F238E27FC236}">
                <a16:creationId xmlns:a16="http://schemas.microsoft.com/office/drawing/2014/main" xmlns="" id="{E0FF68B4-2A41-D04E-A3F7-198F96191882}"/>
              </a:ext>
            </a:extLst>
          </p:cNvPr>
          <p:cNvSpPr txBox="1"/>
          <p:nvPr/>
        </p:nvSpPr>
        <p:spPr>
          <a:xfrm>
            <a:off x="371475" y="5457317"/>
            <a:ext cx="5753100" cy="1446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marL="304815"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0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Bàn giao công việc giữa hai ca làm việc.</a:t>
            </a:r>
            <a:endParaRPr sz="3000" kern="0" dirty="0">
              <a:solidFill>
                <a:srgbClr val="000000"/>
              </a:solidFill>
              <a:latin typeface="UTM Avo" panose="02040603050506020204" pitchFamily="18"/>
              <a:cs typeface="Arial"/>
              <a:sym typeface="Arial"/>
            </a:endParaRPr>
          </a:p>
        </p:txBody>
      </p:sp>
      <p:sp>
        <p:nvSpPr>
          <p:cNvPr id="12" name="Google Shape;157;p9">
            <a:extLst>
              <a:ext uri="{FF2B5EF4-FFF2-40B4-BE49-F238E27FC236}">
                <a16:creationId xmlns:a16="http://schemas.microsoft.com/office/drawing/2014/main" xmlns="" id="{18D12AC5-5B96-53C2-A3A9-53CA6B086FB4}"/>
              </a:ext>
            </a:extLst>
          </p:cNvPr>
          <p:cNvSpPr/>
          <p:nvPr/>
        </p:nvSpPr>
        <p:spPr>
          <a:xfrm>
            <a:off x="7621853" y="947388"/>
            <a:ext cx="2392439" cy="740619"/>
          </a:xfrm>
          <a:prstGeom prst="wedgeRectCallout">
            <a:avLst>
              <a:gd name="adj1" fmla="val -20595"/>
              <a:gd name="adj2" fmla="val 56613"/>
            </a:avLst>
          </a:prstGeom>
          <a:solidFill>
            <a:srgbClr val="FFFFFF"/>
          </a:solidFill>
          <a:ln w="25400" cap="flat" cmpd="sng">
            <a:solidFill>
              <a:srgbClr val="FFDD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r>
              <a:rPr lang="vi-VN" sz="3000" b="1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Kiêu hùng</a:t>
            </a:r>
            <a:endParaRPr sz="3000" b="1" kern="0" dirty="0">
              <a:solidFill>
                <a:srgbClr val="FFFFFF"/>
              </a:solidFill>
              <a:latin typeface="UTM Avo" panose="02040603050506020204" pitchFamily="18"/>
              <a:cs typeface="Arial"/>
              <a:sym typeface="Arial"/>
            </a:endParaRPr>
          </a:p>
        </p:txBody>
      </p:sp>
      <p:sp>
        <p:nvSpPr>
          <p:cNvPr id="13" name="Google Shape;158;p9">
            <a:extLst>
              <a:ext uri="{FF2B5EF4-FFF2-40B4-BE49-F238E27FC236}">
                <a16:creationId xmlns:a16="http://schemas.microsoft.com/office/drawing/2014/main" xmlns="" id="{592ECE00-D537-3222-7016-7D79D7C029A9}"/>
              </a:ext>
            </a:extLst>
          </p:cNvPr>
          <p:cNvSpPr txBox="1"/>
          <p:nvPr/>
        </p:nvSpPr>
        <p:spPr>
          <a:xfrm>
            <a:off x="6469328" y="5457317"/>
            <a:ext cx="4201720" cy="754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marL="304815"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0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Kiêu hãnh, hùng dũng.</a:t>
            </a:r>
            <a:endParaRPr sz="3000" kern="0" dirty="0">
              <a:solidFill>
                <a:srgbClr val="000000"/>
              </a:solidFill>
              <a:latin typeface="UTM Avo" panose="02040603050506020204" pitchFamily="18"/>
              <a:cs typeface="Arial"/>
              <a:sym typeface="Arial"/>
            </a:endParaRPr>
          </a:p>
        </p:txBody>
      </p:sp>
      <p:pic>
        <p:nvPicPr>
          <p:cNvPr id="14" name="Google Shape;159;p9" descr="Có ai nghĩ lương làm việc ngoài giàn khoan dầu chỉ 7 - 8 triệu/tháng?">
            <a:extLst>
              <a:ext uri="{FF2B5EF4-FFF2-40B4-BE49-F238E27FC236}">
                <a16:creationId xmlns:a16="http://schemas.microsoft.com/office/drawing/2014/main" xmlns="" id="{F5EF60E5-2AF3-50AE-5BFA-B0F2EC786F6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r="20731"/>
          <a:stretch/>
        </p:blipFill>
        <p:spPr>
          <a:xfrm>
            <a:off x="932128" y="2097474"/>
            <a:ext cx="4590542" cy="3147104"/>
          </a:xfrm>
          <a:prstGeom prst="roundRect">
            <a:avLst>
              <a:gd name="adj" fmla="val 9214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5" name="Google Shape;160;p9" descr="Công việc đặc biệt của kỹ sư khoan dầu khí">
            <a:extLst>
              <a:ext uri="{FF2B5EF4-FFF2-40B4-BE49-F238E27FC236}">
                <a16:creationId xmlns:a16="http://schemas.microsoft.com/office/drawing/2014/main" xmlns="" id="{5EBC33C7-4788-7ECF-3AB8-0769679F00E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09161" y="2181226"/>
            <a:ext cx="5017822" cy="3063352"/>
          </a:xfrm>
          <a:prstGeom prst="roundRect">
            <a:avLst>
              <a:gd name="adj" fmla="val 10083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06687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33700" y="314325"/>
            <a:ext cx="402907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 smtClean="0">
                <a:solidFill>
                  <a:schemeClr val="bg1"/>
                </a:solidFill>
              </a:rPr>
              <a:t>Luyện</a:t>
            </a:r>
            <a:r>
              <a:rPr lang="en-US" sz="3000" b="1" dirty="0" smtClean="0">
                <a:solidFill>
                  <a:schemeClr val="bg1"/>
                </a:solidFill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</a:rPr>
              <a:t>đọc</a:t>
            </a:r>
            <a:r>
              <a:rPr lang="en-US" sz="3000" b="1" dirty="0" smtClean="0">
                <a:solidFill>
                  <a:schemeClr val="bg1"/>
                </a:solidFill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</a:rPr>
              <a:t>câu</a:t>
            </a:r>
            <a:r>
              <a:rPr lang="en-US" sz="3000" b="1" dirty="0" smtClean="0">
                <a:solidFill>
                  <a:schemeClr val="bg1"/>
                </a:solidFill>
              </a:rPr>
              <a:t>:</a:t>
            </a:r>
            <a:endParaRPr lang="en-US" sz="3000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92215" y="837545"/>
            <a:ext cx="74381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3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3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sz="3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thẳm</a:t>
            </a:r>
            <a:r>
              <a:rPr lang="en-US" sz="3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khơi</a:t>
            </a:r>
            <a:r>
              <a:rPr lang="en-US" sz="3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3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giàn</a:t>
            </a:r>
            <a:r>
              <a:rPr lang="en-US" sz="3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khoan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3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lang="en-US" sz="3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3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9375" y="1996941"/>
            <a:ext cx="8069105" cy="1752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870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145;p8">
            <a:extLst>
              <a:ext uri="{FF2B5EF4-FFF2-40B4-BE49-F238E27FC236}">
                <a16:creationId xmlns:a16="http://schemas.microsoft.com/office/drawing/2014/main" xmlns="" id="{7739C0A8-4297-B048-76C4-32BE97A59879}"/>
              </a:ext>
            </a:extLst>
          </p:cNvPr>
          <p:cNvSpPr/>
          <p:nvPr/>
        </p:nvSpPr>
        <p:spPr>
          <a:xfrm>
            <a:off x="0" y="604849"/>
            <a:ext cx="12496801" cy="74061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60950" tIns="30467" rIns="60950" bIns="30467" anchor="t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200" kern="0">
              <a:solidFill>
                <a:srgbClr val="000000"/>
              </a:solidFill>
              <a:latin typeface="UTM Avo" panose="02040603050506020204" pitchFamily="18"/>
              <a:cs typeface="Arial"/>
              <a:sym typeface="Arial"/>
            </a:endParaRPr>
          </a:p>
        </p:txBody>
      </p:sp>
      <p:sp>
        <p:nvSpPr>
          <p:cNvPr id="16" name="Google Shape;146;p8">
            <a:extLst>
              <a:ext uri="{FF2B5EF4-FFF2-40B4-BE49-F238E27FC236}">
                <a16:creationId xmlns:a16="http://schemas.microsoft.com/office/drawing/2014/main" xmlns="" id="{941DC821-E43C-8569-5BB2-2E88922014E4}"/>
              </a:ext>
            </a:extLst>
          </p:cNvPr>
          <p:cNvSpPr txBox="1"/>
          <p:nvPr/>
        </p:nvSpPr>
        <p:spPr>
          <a:xfrm>
            <a:off x="3657599" y="728950"/>
            <a:ext cx="4876800" cy="492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vi-VN" sz="2800" b="1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Luyện đọc</a:t>
            </a:r>
            <a:endParaRPr sz="2800" b="1" i="1" kern="0" dirty="0">
              <a:solidFill>
                <a:srgbClr val="000000"/>
              </a:solidFill>
              <a:latin typeface="UTM Avo" panose="02040603050506020204" pitchFamily="18"/>
              <a:cs typeface="Arial"/>
              <a:sym typeface="Arial"/>
            </a:endParaRPr>
          </a:p>
        </p:txBody>
      </p:sp>
      <p:sp>
        <p:nvSpPr>
          <p:cNvPr id="4" name="Google Shape;167;p10">
            <a:extLst>
              <a:ext uri="{FF2B5EF4-FFF2-40B4-BE49-F238E27FC236}">
                <a16:creationId xmlns:a16="http://schemas.microsoft.com/office/drawing/2014/main" xmlns="" id="{781054F4-097F-8D8E-1CED-3151F8301A45}"/>
              </a:ext>
            </a:extLst>
          </p:cNvPr>
          <p:cNvSpPr/>
          <p:nvPr/>
        </p:nvSpPr>
        <p:spPr>
          <a:xfrm>
            <a:off x="965199" y="1851289"/>
            <a:ext cx="10261600" cy="1317952"/>
          </a:xfrm>
          <a:prstGeom prst="wedgeRectCallout">
            <a:avLst>
              <a:gd name="adj1" fmla="val -20595"/>
              <a:gd name="adj2" fmla="val 56613"/>
            </a:avLst>
          </a:prstGeom>
          <a:solidFill>
            <a:srgbClr val="FFFFFF"/>
          </a:solidFill>
          <a:ln w="25400" cap="flat" cmpd="sng">
            <a:solidFill>
              <a:srgbClr val="FFDD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  <a:defRPr/>
            </a:pPr>
            <a:r>
              <a:rPr lang="vi-VN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Luyện đọc bài với giọng đọc diễn cảm, nhấn giọng đúng chỗ, </a:t>
            </a:r>
            <a:endParaRPr sz="2400" kern="0" dirty="0">
              <a:solidFill>
                <a:srgbClr val="000000"/>
              </a:solidFill>
              <a:latin typeface="UTM Avo" panose="02040603050506020204" pitchFamily="18"/>
              <a:cs typeface="Arial"/>
              <a:sym typeface="Arial"/>
            </a:endParaRPr>
          </a:p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  <a:defRPr/>
            </a:pPr>
            <a:r>
              <a:rPr lang="vi-VN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phù hợp và đọc đúng các từ khó có trong bài đọc.</a:t>
            </a:r>
            <a:endParaRPr sz="2400" kern="0" dirty="0">
              <a:solidFill>
                <a:srgbClr val="000000"/>
              </a:solidFill>
              <a:latin typeface="UTM Avo" panose="02040603050506020204" pitchFamily="18"/>
              <a:cs typeface="Arial"/>
              <a:sym typeface="Arial"/>
            </a:endParaRPr>
          </a:p>
        </p:txBody>
      </p:sp>
      <p:sp>
        <p:nvSpPr>
          <p:cNvPr id="5" name="Google Shape;168;p10">
            <a:extLst>
              <a:ext uri="{FF2B5EF4-FFF2-40B4-BE49-F238E27FC236}">
                <a16:creationId xmlns:a16="http://schemas.microsoft.com/office/drawing/2014/main" xmlns="" id="{1F28B4B9-9FF9-399C-53D6-AEFB15ECA033}"/>
              </a:ext>
            </a:extLst>
          </p:cNvPr>
          <p:cNvSpPr/>
          <p:nvPr/>
        </p:nvSpPr>
        <p:spPr>
          <a:xfrm>
            <a:off x="1499223" y="3372052"/>
            <a:ext cx="9498353" cy="2612050"/>
          </a:xfrm>
          <a:custGeom>
            <a:avLst/>
            <a:gdLst/>
            <a:ahLst/>
            <a:cxnLst/>
            <a:rect l="l" t="t" r="r" b="b"/>
            <a:pathLst>
              <a:path w="2565766" h="705586" extrusionOk="0">
                <a:moveTo>
                  <a:pt x="0" y="0"/>
                </a:moveTo>
                <a:lnTo>
                  <a:pt x="2565766" y="0"/>
                </a:lnTo>
                <a:lnTo>
                  <a:pt x="2565766" y="705586"/>
                </a:lnTo>
                <a:lnTo>
                  <a:pt x="0" y="70558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1088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20;p6">
            <a:extLst>
              <a:ext uri="{FF2B5EF4-FFF2-40B4-BE49-F238E27FC236}">
                <a16:creationId xmlns:a16="http://schemas.microsoft.com/office/drawing/2014/main" xmlns="" id="{5F99FDEC-CF13-EDEC-1ABF-5AD6C4CDE208}"/>
              </a:ext>
            </a:extLst>
          </p:cNvPr>
          <p:cNvSpPr/>
          <p:nvPr/>
        </p:nvSpPr>
        <p:spPr>
          <a:xfrm>
            <a:off x="10567194" y="5110746"/>
            <a:ext cx="2122909" cy="2122909"/>
          </a:xfrm>
          <a:custGeom>
            <a:avLst/>
            <a:gdLst/>
            <a:ahLst/>
            <a:cxnLst/>
            <a:rect l="l" t="t" r="r" b="b"/>
            <a:pathLst>
              <a:path w="3184364" h="3184364" extrusionOk="0">
                <a:moveTo>
                  <a:pt x="0" y="0"/>
                </a:moveTo>
                <a:lnTo>
                  <a:pt x="3184364" y="0"/>
                </a:lnTo>
                <a:lnTo>
                  <a:pt x="3184364" y="3184364"/>
                </a:lnTo>
                <a:lnTo>
                  <a:pt x="0" y="31843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60950" tIns="30467" rIns="60950" bIns="30467" anchor="t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100" kern="0">
              <a:solidFill>
                <a:prstClr val="black"/>
              </a:solidFill>
              <a:latin typeface="UTM Avo" panose="02040603050506020204" pitchFamily="18"/>
              <a:cs typeface="Arial"/>
              <a:sym typeface="Arial"/>
            </a:endParaRPr>
          </a:p>
        </p:txBody>
      </p:sp>
      <p:sp>
        <p:nvSpPr>
          <p:cNvPr id="18" name="Google Shape;122;p6">
            <a:extLst>
              <a:ext uri="{FF2B5EF4-FFF2-40B4-BE49-F238E27FC236}">
                <a16:creationId xmlns:a16="http://schemas.microsoft.com/office/drawing/2014/main" xmlns="" id="{F5B54C2B-FFBD-1197-D19C-2F2643C00898}"/>
              </a:ext>
            </a:extLst>
          </p:cNvPr>
          <p:cNvSpPr txBox="1"/>
          <p:nvPr/>
        </p:nvSpPr>
        <p:spPr>
          <a:xfrm>
            <a:off x="1375927" y="1365536"/>
            <a:ext cx="9440139" cy="492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vi-VN" sz="2800" b="1" kern="0" dirty="0">
                <a:solidFill>
                  <a:prstClr val="black"/>
                </a:solidFill>
                <a:latin typeface="UTM Avo" panose="02040603050506020204" pitchFamily="18"/>
                <a:cs typeface="Arial"/>
                <a:sym typeface="Arial"/>
              </a:rPr>
              <a:t>Trả lời câu hỏi</a:t>
            </a:r>
            <a:endParaRPr sz="2800" b="1" i="1" kern="0" dirty="0">
              <a:solidFill>
                <a:prstClr val="black"/>
              </a:solidFill>
              <a:latin typeface="UTM Avo" panose="02040603050506020204" pitchFamily="18"/>
              <a:cs typeface="Arial"/>
              <a:sym typeface="Arial"/>
            </a:endParaRPr>
          </a:p>
        </p:txBody>
      </p:sp>
      <p:sp>
        <p:nvSpPr>
          <p:cNvPr id="23" name="Google Shape;122;p6">
            <a:extLst>
              <a:ext uri="{FF2B5EF4-FFF2-40B4-BE49-F238E27FC236}">
                <a16:creationId xmlns:a16="http://schemas.microsoft.com/office/drawing/2014/main" xmlns="" id="{0B25FC17-D68F-20A8-DF36-9CF0E652A54F}"/>
              </a:ext>
            </a:extLst>
          </p:cNvPr>
          <p:cNvSpPr txBox="1"/>
          <p:nvPr/>
        </p:nvSpPr>
        <p:spPr>
          <a:xfrm>
            <a:off x="1375927" y="802450"/>
            <a:ext cx="9440139" cy="492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vi-VN" sz="2800" b="1" kern="0" dirty="0">
                <a:solidFill>
                  <a:prstClr val="black"/>
                </a:solidFill>
                <a:latin typeface="UTM Avo" panose="02040603050506020204" pitchFamily="18"/>
                <a:cs typeface="Arial"/>
                <a:sym typeface="Arial"/>
              </a:rPr>
              <a:t>2. ĐỌC HIỂU</a:t>
            </a:r>
            <a:endParaRPr sz="2800" b="1" i="1" kern="0" dirty="0">
              <a:solidFill>
                <a:prstClr val="black"/>
              </a:solidFill>
              <a:latin typeface="UTM Avo" panose="02040603050506020204" pitchFamily="18"/>
              <a:cs typeface="Arial"/>
              <a:sym typeface="Arial"/>
            </a:endParaRPr>
          </a:p>
        </p:txBody>
      </p:sp>
      <p:sp>
        <p:nvSpPr>
          <p:cNvPr id="4" name="Google Shape;185;p12">
            <a:extLst>
              <a:ext uri="{FF2B5EF4-FFF2-40B4-BE49-F238E27FC236}">
                <a16:creationId xmlns:a16="http://schemas.microsoft.com/office/drawing/2014/main" xmlns="" id="{5C8D9F8C-AFAD-BC91-9574-E04BB8905BF2}"/>
              </a:ext>
            </a:extLst>
          </p:cNvPr>
          <p:cNvSpPr/>
          <p:nvPr/>
        </p:nvSpPr>
        <p:spPr>
          <a:xfrm>
            <a:off x="3555996" y="2189743"/>
            <a:ext cx="5080000" cy="731520"/>
          </a:xfrm>
          <a:prstGeom prst="homePlate">
            <a:avLst>
              <a:gd name="adj" fmla="val 50000"/>
            </a:avLst>
          </a:prstGeom>
          <a:solidFill>
            <a:srgbClr val="FFFFFF"/>
          </a:solidFill>
          <a:ln w="25400" cap="flat" cmpd="sng">
            <a:solidFill>
              <a:srgbClr val="FFDD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r>
              <a:rPr lang="vi-VN" sz="2400" b="1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THẢO LUẬN NHÓM ĐÔI</a:t>
            </a:r>
            <a:endParaRPr sz="2400" kern="0" dirty="0">
              <a:solidFill>
                <a:srgbClr val="FFFFFF"/>
              </a:solidFill>
              <a:latin typeface="UTM Avo" panose="02040603050506020204" pitchFamily="18"/>
              <a:cs typeface="Arial"/>
              <a:sym typeface="Arial"/>
            </a:endParaRPr>
          </a:p>
        </p:txBody>
      </p:sp>
      <p:sp>
        <p:nvSpPr>
          <p:cNvPr id="5" name="Google Shape;186;p12">
            <a:extLst>
              <a:ext uri="{FF2B5EF4-FFF2-40B4-BE49-F238E27FC236}">
                <a16:creationId xmlns:a16="http://schemas.microsoft.com/office/drawing/2014/main" xmlns="" id="{088644C8-A5A0-F13D-5A06-6B8675EB000F}"/>
              </a:ext>
            </a:extLst>
          </p:cNvPr>
          <p:cNvSpPr/>
          <p:nvPr/>
        </p:nvSpPr>
        <p:spPr>
          <a:xfrm>
            <a:off x="6095997" y="3222430"/>
            <a:ext cx="4102151" cy="3594509"/>
          </a:xfrm>
          <a:custGeom>
            <a:avLst/>
            <a:gdLst/>
            <a:ahLst/>
            <a:cxnLst/>
            <a:rect l="l" t="t" r="r" b="b"/>
            <a:pathLst>
              <a:path w="1212036" h="1062047" extrusionOk="0">
                <a:moveTo>
                  <a:pt x="0" y="0"/>
                </a:moveTo>
                <a:lnTo>
                  <a:pt x="1212036" y="0"/>
                </a:lnTo>
                <a:lnTo>
                  <a:pt x="1212036" y="1062047"/>
                </a:lnTo>
                <a:lnTo>
                  <a:pt x="0" y="106204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0050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20;p6">
            <a:extLst>
              <a:ext uri="{FF2B5EF4-FFF2-40B4-BE49-F238E27FC236}">
                <a16:creationId xmlns:a16="http://schemas.microsoft.com/office/drawing/2014/main" xmlns="" id="{5F99FDEC-CF13-EDEC-1ABF-5AD6C4CDE208}"/>
              </a:ext>
            </a:extLst>
          </p:cNvPr>
          <p:cNvSpPr/>
          <p:nvPr/>
        </p:nvSpPr>
        <p:spPr>
          <a:xfrm>
            <a:off x="10567194" y="5110746"/>
            <a:ext cx="2122909" cy="2122909"/>
          </a:xfrm>
          <a:custGeom>
            <a:avLst/>
            <a:gdLst/>
            <a:ahLst/>
            <a:cxnLst/>
            <a:rect l="l" t="t" r="r" b="b"/>
            <a:pathLst>
              <a:path w="3184364" h="3184364" extrusionOk="0">
                <a:moveTo>
                  <a:pt x="0" y="0"/>
                </a:moveTo>
                <a:lnTo>
                  <a:pt x="3184364" y="0"/>
                </a:lnTo>
                <a:lnTo>
                  <a:pt x="3184364" y="3184364"/>
                </a:lnTo>
                <a:lnTo>
                  <a:pt x="0" y="31843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60950" tIns="30467" rIns="60950" bIns="30467" anchor="t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100" kern="0">
              <a:solidFill>
                <a:prstClr val="black"/>
              </a:solidFill>
              <a:latin typeface="UTM Avo" panose="02040603050506020204" pitchFamily="18"/>
              <a:cs typeface="Arial"/>
              <a:sym typeface="Arial"/>
            </a:endParaRPr>
          </a:p>
        </p:txBody>
      </p:sp>
      <p:sp>
        <p:nvSpPr>
          <p:cNvPr id="17" name="Google Shape;121;p6">
            <a:extLst>
              <a:ext uri="{FF2B5EF4-FFF2-40B4-BE49-F238E27FC236}">
                <a16:creationId xmlns:a16="http://schemas.microsoft.com/office/drawing/2014/main" xmlns="" id="{F9E27E46-CE75-9C55-FF70-07B96036556A}"/>
              </a:ext>
            </a:extLst>
          </p:cNvPr>
          <p:cNvSpPr/>
          <p:nvPr/>
        </p:nvSpPr>
        <p:spPr>
          <a:xfrm>
            <a:off x="193303" y="693155"/>
            <a:ext cx="11998698" cy="80448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60950" tIns="30467" rIns="60950" bIns="30467" anchor="t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100" kern="0">
              <a:solidFill>
                <a:prstClr val="black"/>
              </a:solidFill>
              <a:latin typeface="UTM Avo" panose="02040603050506020204" pitchFamily="18"/>
              <a:cs typeface="Arial"/>
              <a:sym typeface="Arial"/>
            </a:endParaRPr>
          </a:p>
        </p:txBody>
      </p:sp>
      <p:sp>
        <p:nvSpPr>
          <p:cNvPr id="18" name="Google Shape;122;p6">
            <a:extLst>
              <a:ext uri="{FF2B5EF4-FFF2-40B4-BE49-F238E27FC236}">
                <a16:creationId xmlns:a16="http://schemas.microsoft.com/office/drawing/2014/main" xmlns="" id="{F5B54C2B-FFBD-1197-D19C-2F2643C00898}"/>
              </a:ext>
            </a:extLst>
          </p:cNvPr>
          <p:cNvSpPr txBox="1"/>
          <p:nvPr/>
        </p:nvSpPr>
        <p:spPr>
          <a:xfrm>
            <a:off x="1614051" y="849189"/>
            <a:ext cx="9440139" cy="492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vi-VN" sz="2800" b="1" kern="0" dirty="0">
                <a:solidFill>
                  <a:prstClr val="black"/>
                </a:solidFill>
                <a:latin typeface="UTM Avo" panose="02040603050506020204" pitchFamily="18"/>
                <a:cs typeface="Arial"/>
                <a:sym typeface="Arial"/>
              </a:rPr>
              <a:t>Trả lời câu hỏi</a:t>
            </a:r>
            <a:endParaRPr sz="2800" b="1" i="1" kern="0" dirty="0">
              <a:solidFill>
                <a:prstClr val="black"/>
              </a:solidFill>
              <a:latin typeface="UTM Avo" panose="02040603050506020204" pitchFamily="18"/>
              <a:cs typeface="Arial"/>
              <a:sym typeface="Arial"/>
            </a:endParaRPr>
          </a:p>
        </p:txBody>
      </p:sp>
      <p:sp>
        <p:nvSpPr>
          <p:cNvPr id="3" name="Google Shape;194;p13">
            <a:extLst>
              <a:ext uri="{FF2B5EF4-FFF2-40B4-BE49-F238E27FC236}">
                <a16:creationId xmlns:a16="http://schemas.microsoft.com/office/drawing/2014/main" xmlns="" id="{D8AD7E12-5441-25E6-17E2-61E20789EFC0}"/>
              </a:ext>
            </a:extLst>
          </p:cNvPr>
          <p:cNvSpPr/>
          <p:nvPr/>
        </p:nvSpPr>
        <p:spPr>
          <a:xfrm>
            <a:off x="85721" y="1653672"/>
            <a:ext cx="12203815" cy="4856856"/>
          </a:xfrm>
          <a:prstGeom prst="wedgeRectCallout">
            <a:avLst>
              <a:gd name="adj1" fmla="val -20595"/>
              <a:gd name="adj2" fmla="val 56613"/>
            </a:avLst>
          </a:prstGeom>
          <a:solidFill>
            <a:srgbClr val="FFFFFF"/>
          </a:solidFill>
          <a:ln w="25400" cap="flat" cmpd="sng">
            <a:solidFill>
              <a:srgbClr val="FFDD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40000" tIns="30467" rIns="240000" bIns="120000" anchor="ctr" anchorCtr="0">
            <a:noAutofit/>
          </a:bodyPr>
          <a:lstStyle/>
          <a:p>
            <a:pPr marL="304815" algn="just">
              <a:lnSpc>
                <a:spcPct val="150000"/>
              </a:lnSpc>
              <a:buClr>
                <a:srgbClr val="000000"/>
              </a:buClr>
              <a:buFont typeface="Arial"/>
              <a:buNone/>
              <a:defRPr/>
            </a:pPr>
            <a:r>
              <a:rPr lang="vi-VN" sz="2800" b="1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Câu 1. </a:t>
            </a:r>
            <a:r>
              <a:rPr lang="vi-VN" sz="28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Qua khổ thơ 1, hình ảnh minh họa và chú thích về giàn khoan, em hiểu những người lao động trên giàn khoan làm công việc gì, ở đâu?</a:t>
            </a:r>
            <a:endParaRPr sz="2800" kern="0" dirty="0">
              <a:solidFill>
                <a:srgbClr val="FFFFFF"/>
              </a:solidFill>
              <a:latin typeface="UTM Avo" panose="02040603050506020204" pitchFamily="18"/>
              <a:cs typeface="Arial"/>
              <a:sym typeface="Arial"/>
            </a:endParaRPr>
          </a:p>
          <a:p>
            <a:pPr marL="304815" algn="just">
              <a:lnSpc>
                <a:spcPct val="150000"/>
              </a:lnSpc>
              <a:buClr>
                <a:srgbClr val="000000"/>
              </a:buClr>
              <a:buFont typeface="Arial"/>
              <a:buNone/>
              <a:defRPr/>
            </a:pPr>
            <a:r>
              <a:rPr lang="vi-VN" sz="2800" b="1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Câu 2. </a:t>
            </a:r>
            <a:r>
              <a:rPr lang="vi-VN" sz="28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Những từ ngữ, hình ảnh nào giúp em hình dung được khó khăn, thách thức đối với người làm việc trên giàn khoan?</a:t>
            </a:r>
            <a:endParaRPr sz="2800" kern="0" dirty="0">
              <a:solidFill>
                <a:srgbClr val="FFFFFF"/>
              </a:solidFill>
              <a:latin typeface="UTM Avo" panose="02040603050506020204" pitchFamily="18"/>
              <a:cs typeface="Arial"/>
              <a:sym typeface="Arial"/>
            </a:endParaRPr>
          </a:p>
          <a:p>
            <a:pPr marL="304815" algn="just">
              <a:lnSpc>
                <a:spcPct val="150000"/>
              </a:lnSpc>
              <a:buClr>
                <a:srgbClr val="000000"/>
              </a:buClr>
              <a:buFont typeface="Arial"/>
              <a:buNone/>
              <a:defRPr/>
            </a:pPr>
            <a:r>
              <a:rPr lang="vi-VN" sz="2800" b="1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Câu 3. </a:t>
            </a:r>
            <a:r>
              <a:rPr lang="vi-VN" sz="28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Em cảm nhận như thế nào về "người giàn khoan" qua các từ ngữ, hình ảnh ở khổ thơ 2?</a:t>
            </a:r>
            <a:endParaRPr sz="2800" kern="0" dirty="0">
              <a:solidFill>
                <a:srgbClr val="FFFFFF"/>
              </a:solidFill>
              <a:latin typeface="UTM Avo" panose="02040603050506020204" pitchFamily="18"/>
              <a:cs typeface="Arial"/>
              <a:sym typeface="Arial"/>
            </a:endParaRPr>
          </a:p>
          <a:p>
            <a:pPr marL="304815" algn="just">
              <a:lnSpc>
                <a:spcPct val="150000"/>
              </a:lnSpc>
              <a:buClr>
                <a:srgbClr val="000000"/>
              </a:buClr>
              <a:buFont typeface="Arial"/>
              <a:buNone/>
              <a:defRPr/>
            </a:pPr>
            <a:r>
              <a:rPr lang="vi-VN" sz="2800" b="1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Câu 4. </a:t>
            </a:r>
            <a:r>
              <a:rPr lang="vi-VN" sz="28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Qua khổ thơ 3, tác giả muốn nói điều gì về “người giàn khoan"?</a:t>
            </a:r>
            <a:endParaRPr sz="2800" kern="0" dirty="0">
              <a:solidFill>
                <a:srgbClr val="FFFFFF"/>
              </a:solidFill>
              <a:latin typeface="UTM Avo" panose="02040603050506020204" pitchFamily="18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65909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Nong trai\transcoder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8344" y="0"/>
            <a:ext cx="12540344" cy="7053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2" descr="C:\Users\ADMIN\Desktop\Nong trai\dep-of-vector-farm-animals (5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6290" y1="85824" x2="63306" y2="942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3701" y="1215185"/>
            <a:ext cx="1075099" cy="1131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Kết quả hình ảnh cho tree apple cartoo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25240" y1="8836" x2="7348" y2="27209"/>
                        <a14:foregroundMark x1="15176" y1="15708" x2="5112" y2="26087"/>
                        <a14:foregroundMark x1="6869" y1="31136" x2="1597" y2="39972"/>
                        <a14:foregroundMark x1="7348" y1="43338" x2="7348" y2="49930"/>
                        <a14:foregroundMark x1="33067" y1="7714" x2="70128" y2="5470"/>
                        <a14:foregroundMark x1="40415" y1="4628" x2="53994" y2="3506"/>
                        <a14:foregroundMark x1="79393" y1="10379" x2="90256" y2="25386"/>
                        <a14:foregroundMark x1="91054" y1="20757" x2="96326" y2="45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801" y="720025"/>
            <a:ext cx="1194103" cy="1360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Kết quả hình ảnh cho tree apple cartoon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25240" y1="8836" x2="7348" y2="27209"/>
                        <a14:foregroundMark x1="15176" y1="15708" x2="5112" y2="26087"/>
                        <a14:foregroundMark x1="6869" y1="31136" x2="1597" y2="39972"/>
                        <a14:foregroundMark x1="7348" y1="43338" x2="7348" y2="49930"/>
                        <a14:foregroundMark x1="33067" y1="7714" x2="70128" y2="5470"/>
                        <a14:foregroundMark x1="40415" y1="4628" x2="53994" y2="3506"/>
                        <a14:foregroundMark x1="79393" y1="10379" x2="90256" y2="25386"/>
                        <a14:foregroundMark x1="91054" y1="20757" x2="96326" y2="45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755488" y="654878"/>
            <a:ext cx="2106877" cy="2479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15" descr="C:\Users\ADMIN\Desktop\Nong trai\bauernhof-gegenstände-43016029 (2)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211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73512" y="2880024"/>
            <a:ext cx="1965109" cy="69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5" descr="C:\Users\ADMIN\Desktop\Nong trai\barn-clipart-old-macdonald-2a.jp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33832" y1="71453" x2="7065" y2="88205"/>
                        <a14:foregroundMark x1="92527" y1="76581" x2="32745" y2="93333"/>
                        <a14:foregroundMark x1="11957" y1="84444" x2="41304" y2="95385"/>
                        <a14:foregroundMark x1="11277" y1="94530" x2="38587" y2="95043"/>
                        <a14:foregroundMark x1="90761" y1="78632" x2="49049" y2="95897"/>
                        <a14:foregroundMark x1="28397" y1="47009" x2="28940" y2="73162"/>
                        <a14:foregroundMark x1="30842" y1="57094" x2="49321" y2="57436"/>
                        <a14:foregroundMark x1="49457" y1="58462" x2="45652" y2="84103"/>
                        <a14:foregroundMark x1="79891" y1="61026" x2="52310" y2="80342"/>
                        <a14:foregroundMark x1="58832" y1="57436" x2="77174" y2="75214"/>
                        <a14:foregroundMark x1="69158" y1="57436" x2="59375" y2="64444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7354" y="1040001"/>
            <a:ext cx="4095939" cy="3255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5" descr="C:\Users\ADMIN\Desktop\Nong trai\bauernhof-gegenstände-43016029 (2)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211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1248" y="2901605"/>
            <a:ext cx="2332553" cy="69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 descr="152.png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8046909" y="1936426"/>
            <a:ext cx="1139686" cy="773391"/>
          </a:xfrm>
          <a:prstGeom prst="rect">
            <a:avLst/>
          </a:prstGeom>
        </p:spPr>
      </p:pic>
      <p:pic>
        <p:nvPicPr>
          <p:cNvPr id="34" name="Picture 33" descr="152.png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5108712" y="4977166"/>
            <a:ext cx="1139686" cy="773391"/>
          </a:xfrm>
          <a:prstGeom prst="rect">
            <a:avLst/>
          </a:prstGeom>
        </p:spPr>
      </p:pic>
      <p:pic>
        <p:nvPicPr>
          <p:cNvPr id="36" name="Picture 35" descr="152.png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9720276" y="3426076"/>
            <a:ext cx="1139686" cy="773391"/>
          </a:xfrm>
          <a:prstGeom prst="rect">
            <a:avLst/>
          </a:prstGeom>
        </p:spPr>
      </p:pic>
      <p:pic>
        <p:nvPicPr>
          <p:cNvPr id="38" name="Picture 37" descr="153.png"/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 flipH="1">
            <a:off x="-2599234" y="3980073"/>
            <a:ext cx="2195822" cy="1353732"/>
          </a:xfrm>
          <a:prstGeom prst="rect">
            <a:avLst/>
          </a:prstGeom>
        </p:spPr>
      </p:pic>
      <p:pic>
        <p:nvPicPr>
          <p:cNvPr id="26" name="Picture 15" descr="C:\Users\ADMIN\Desktop\Nong trai\bauernhof-gegenstände-43016029 (2)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211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23617" y="2875773"/>
            <a:ext cx="1965109" cy="69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 descr="152.png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5518964" y="3109713"/>
            <a:ext cx="1139686" cy="773391"/>
          </a:xfrm>
          <a:prstGeom prst="rect">
            <a:avLst/>
          </a:prstGeom>
        </p:spPr>
      </p:pic>
      <p:pic>
        <p:nvPicPr>
          <p:cNvPr id="27" name="Picture 15" descr="C:\Users\ADMIN\Desktop\Nong trai\bauernhof-gegenstände-43016029 (2)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211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226891" y="4953989"/>
            <a:ext cx="1965109" cy="69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5" descr="C:\Users\ADMIN\Desktop\Nong trai\bauernhof-gegenstände-43016029 (2)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211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383581" y="4980493"/>
            <a:ext cx="2098888" cy="69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5" descr="C:\Users\ADMIN\Desktop\Nong trai\bauernhof-gegenstände-43016029 (2)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211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00557" y="4940736"/>
            <a:ext cx="1965109" cy="69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Kết quả hình ảnh cho tree apple cartoon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25240" y1="8836" x2="7348" y2="27209"/>
                        <a14:foregroundMark x1="15176" y1="15708" x2="5112" y2="26087"/>
                        <a14:foregroundMark x1="6869" y1="31136" x2="1597" y2="39972"/>
                        <a14:foregroundMark x1="7348" y1="43338" x2="7348" y2="49930"/>
                        <a14:foregroundMark x1="33067" y1="7714" x2="70128" y2="5470"/>
                        <a14:foregroundMark x1="40415" y1="4628" x2="53994" y2="3506"/>
                        <a14:foregroundMark x1="79393" y1="10379" x2="90256" y2="25386"/>
                        <a14:foregroundMark x1="91054" y1="20757" x2="96326" y2="45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527660" y="900043"/>
            <a:ext cx="2106877" cy="2479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153.png"/>
          <p:cNvPicPr>
            <a:picLocks noChangeAspect="1"/>
          </p:cNvPicPr>
          <p:nvPr/>
        </p:nvPicPr>
        <p:blipFill>
          <a:blip r:embed="rId24" cstate="print"/>
          <a:stretch>
            <a:fillRect/>
          </a:stretch>
        </p:blipFill>
        <p:spPr>
          <a:xfrm flipH="1">
            <a:off x="-3200398" y="2433917"/>
            <a:ext cx="1976716" cy="1035421"/>
          </a:xfrm>
          <a:prstGeom prst="rect">
            <a:avLst/>
          </a:prstGeom>
        </p:spPr>
      </p:pic>
      <p:pic>
        <p:nvPicPr>
          <p:cNvPr id="20" name="Picture 19" descr="6a47e323f607fd7081d27d819f0cd3d1.png"/>
          <p:cNvPicPr>
            <a:picLocks noChangeAspect="1"/>
          </p:cNvPicPr>
          <p:nvPr/>
        </p:nvPicPr>
        <p:blipFill>
          <a:blip r:embed="rId25" cstate="print"/>
          <a:stretch>
            <a:fillRect/>
          </a:stretch>
        </p:blipFill>
        <p:spPr>
          <a:xfrm>
            <a:off x="12192000" y="4837042"/>
            <a:ext cx="1809585" cy="1775791"/>
          </a:xfrm>
          <a:prstGeom prst="rect">
            <a:avLst/>
          </a:prstGeom>
        </p:spPr>
      </p:pic>
      <p:pic>
        <p:nvPicPr>
          <p:cNvPr id="3" name="Picture 7" descr="C:\Users\ADMIN\Desktop\Tai nguyen thiet ke tro choi\Bảng gỗ\canstock6432558.jpg">
            <a:extLst>
              <a:ext uri="{FF2B5EF4-FFF2-40B4-BE49-F238E27FC236}">
                <a16:creationId xmlns:a16="http://schemas.microsoft.com/office/drawing/2014/main" xmlns="" id="{4F8DE760-2E6E-A90B-793B-6FE6F3F3F2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100000">
                        <a14:foregroundMark x1="42000" y1="88732" x2="45333" y2="93662"/>
                        <a14:foregroundMark x1="36000" y1="91549" x2="38000" y2="93662"/>
                        <a14:foregroundMark x1="32667" y1="83803" x2="36000" y2="87324"/>
                        <a14:backgroundMark x1="35333" y1="88732" x2="40000" y2="92254"/>
                        <a14:backgroundMark x1="33333" y1="80986" x2="36667" y2="86620"/>
                        <a14:backgroundMark x1="42000" y1="97887" x2="44000" y2="99296"/>
                        <a14:backgroundMark x1="30667" y1="80986" x2="32667" y2="83099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190" y="455552"/>
            <a:ext cx="2148311" cy="2036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56D6A1C-4DC6-C7F5-1B87-2BC10BBA7177}"/>
              </a:ext>
            </a:extLst>
          </p:cNvPr>
          <p:cNvSpPr txBox="1"/>
          <p:nvPr/>
        </p:nvSpPr>
        <p:spPr>
          <a:xfrm>
            <a:off x="1499036" y="900043"/>
            <a:ext cx="28945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prstClr val="black"/>
                </a:solidFill>
                <a:latin typeface="UTM Avo" panose="02040603050506020204" pitchFamily="18" charset="0"/>
                <a:cs typeface="Aharoni" panose="02010803020104030203" pitchFamily="2" charset="-79"/>
              </a:rPr>
              <a:t>CHÓ </a:t>
            </a:r>
          </a:p>
          <a:p>
            <a:pPr algn="ctr">
              <a:defRPr/>
            </a:pPr>
            <a:r>
              <a:rPr lang="en-US" sz="2400" b="1" dirty="0">
                <a:solidFill>
                  <a:prstClr val="black"/>
                </a:solidFill>
                <a:latin typeface="UTM Avo" panose="02040603050506020204" pitchFamily="18" charset="0"/>
                <a:cs typeface="Aharoni" panose="02010803020104030203" pitchFamily="2" charset="-79"/>
              </a:rPr>
              <a:t>CHĂN CỪU</a:t>
            </a:r>
          </a:p>
        </p:txBody>
      </p:sp>
      <p:pic>
        <p:nvPicPr>
          <p:cNvPr id="6" name="y2mate (mp3cut.net)">
            <a:hlinkClick r:id="" action="ppaction://media"/>
            <a:extLst>
              <a:ext uri="{FF2B5EF4-FFF2-40B4-BE49-F238E27FC236}">
                <a16:creationId xmlns:a16="http://schemas.microsoft.com/office/drawing/2014/main" xmlns="" id="{3D5B9296-7B7C-810D-DAA5-2907D6BFD4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27303" y="7605713"/>
            <a:ext cx="609600" cy="609600"/>
          </a:xfrm>
          <a:prstGeom prst="rect">
            <a:avLst/>
          </a:prstGeom>
        </p:spPr>
      </p:pic>
      <p:pic>
        <p:nvPicPr>
          <p:cNvPr id="7" name="y2mate (mp3cut.net)">
            <a:hlinkClick r:id="" action="ppaction://media"/>
            <a:extLst>
              <a:ext uri="{FF2B5EF4-FFF2-40B4-BE49-F238E27FC236}">
                <a16:creationId xmlns:a16="http://schemas.microsoft.com/office/drawing/2014/main" xmlns="" id="{0C7AF4E4-E533-69E5-FA9F-C69073F3C9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-3051311" y="6248400"/>
            <a:ext cx="609600" cy="609600"/>
          </a:xfrm>
          <a:prstGeom prst="rect">
            <a:avLst/>
          </a:prstGeom>
        </p:spPr>
      </p:pic>
      <p:pic>
        <p:nvPicPr>
          <p:cNvPr id="8" name="y2mate (mp3cut.net)">
            <a:hlinkClick r:id="" action="ppaction://media"/>
            <a:extLst>
              <a:ext uri="{FF2B5EF4-FFF2-40B4-BE49-F238E27FC236}">
                <a16:creationId xmlns:a16="http://schemas.microsoft.com/office/drawing/2014/main" xmlns="" id="{605EE013-71E4-7B3A-52C1-340284793C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-1949450" y="8215313"/>
            <a:ext cx="609600" cy="609600"/>
          </a:xfrm>
          <a:prstGeom prst="rect">
            <a:avLst/>
          </a:prstGeom>
        </p:spPr>
      </p:pic>
      <p:pic>
        <p:nvPicPr>
          <p:cNvPr id="9" name="y2mate (mp3cut.net)">
            <a:hlinkClick r:id="" action="ppaction://media"/>
            <a:extLst>
              <a:ext uri="{FF2B5EF4-FFF2-40B4-BE49-F238E27FC236}">
                <a16:creationId xmlns:a16="http://schemas.microsoft.com/office/drawing/2014/main" xmlns="" id="{546C4E5E-E22D-6D57-47F7-7310AFEA98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2336698" y="7649187"/>
            <a:ext cx="609600" cy="609600"/>
          </a:xfrm>
          <a:prstGeom prst="rect">
            <a:avLst/>
          </a:prstGeom>
        </p:spPr>
      </p:pic>
      <p:sp>
        <p:nvSpPr>
          <p:cNvPr id="2" name="TextBox 1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7F0EA20E-524A-94BF-1B93-4E9BF73B42F1}"/>
              </a:ext>
            </a:extLst>
          </p:cNvPr>
          <p:cNvSpPr txBox="1"/>
          <p:nvPr/>
        </p:nvSpPr>
        <p:spPr>
          <a:xfrm>
            <a:off x="5661392" y="5224264"/>
            <a:ext cx="327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x-none" b="1" dirty="0">
                <a:solidFill>
                  <a:prstClr val="black"/>
                </a:solidFill>
                <a:latin typeface="UTM Avo" panose="02040603050506020204" pitchFamily="18"/>
              </a:rPr>
              <a:t>1</a:t>
            </a:r>
          </a:p>
        </p:txBody>
      </p:sp>
      <p:sp>
        <p:nvSpPr>
          <p:cNvPr id="10" name="TextBox 9">
            <a:hlinkClick r:id="rId21" action="ppaction://hlinksldjump"/>
            <a:extLst>
              <a:ext uri="{FF2B5EF4-FFF2-40B4-BE49-F238E27FC236}">
                <a16:creationId xmlns:a16="http://schemas.microsoft.com/office/drawing/2014/main" xmlns="" id="{43CE4341-9787-0F3F-0F42-1D87CDCD72F4}"/>
              </a:ext>
            </a:extLst>
          </p:cNvPr>
          <p:cNvSpPr txBox="1"/>
          <p:nvPr/>
        </p:nvSpPr>
        <p:spPr>
          <a:xfrm>
            <a:off x="6088807" y="3311742"/>
            <a:ext cx="327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x-none" b="1" dirty="0">
                <a:solidFill>
                  <a:prstClr val="black"/>
                </a:solidFill>
                <a:latin typeface="UTM Avo" panose="02040603050506020204" pitchFamily="18"/>
              </a:rPr>
              <a:t>2</a:t>
            </a:r>
          </a:p>
        </p:txBody>
      </p:sp>
      <p:sp>
        <p:nvSpPr>
          <p:cNvPr id="11" name="TextBox 10">
            <a:hlinkClick r:id="rId18" action="ppaction://hlinksldjump"/>
            <a:extLst>
              <a:ext uri="{FF2B5EF4-FFF2-40B4-BE49-F238E27FC236}">
                <a16:creationId xmlns:a16="http://schemas.microsoft.com/office/drawing/2014/main" xmlns="" id="{AFB4894D-9F5D-C03C-BB26-F23EB060F08D}"/>
              </a:ext>
            </a:extLst>
          </p:cNvPr>
          <p:cNvSpPr txBox="1"/>
          <p:nvPr/>
        </p:nvSpPr>
        <p:spPr>
          <a:xfrm>
            <a:off x="10290119" y="3625194"/>
            <a:ext cx="327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x-none" b="1" dirty="0">
                <a:solidFill>
                  <a:prstClr val="black"/>
                </a:solidFill>
                <a:latin typeface="UTM Avo" panose="02040603050506020204" pitchFamily="18"/>
              </a:rPr>
              <a:t>3</a:t>
            </a:r>
          </a:p>
        </p:txBody>
      </p:sp>
      <p:sp>
        <p:nvSpPr>
          <p:cNvPr id="12" name="TextBox 11">
            <a:hlinkClick r:id="rId20" action="ppaction://hlinksldjump"/>
            <a:extLst>
              <a:ext uri="{FF2B5EF4-FFF2-40B4-BE49-F238E27FC236}">
                <a16:creationId xmlns:a16="http://schemas.microsoft.com/office/drawing/2014/main" xmlns="" id="{338C0294-D34B-7343-6119-24CA1D2F2EAE}"/>
              </a:ext>
            </a:extLst>
          </p:cNvPr>
          <p:cNvSpPr txBox="1"/>
          <p:nvPr/>
        </p:nvSpPr>
        <p:spPr>
          <a:xfrm>
            <a:off x="8575625" y="2093643"/>
            <a:ext cx="327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x-none" b="1" dirty="0">
                <a:solidFill>
                  <a:prstClr val="black"/>
                </a:solidFill>
                <a:latin typeface="UTM Avo" panose="02040603050506020204" pitchFamily="18"/>
              </a:rPr>
              <a:t>4</a:t>
            </a:r>
          </a:p>
        </p:txBody>
      </p:sp>
      <p:sp>
        <p:nvSpPr>
          <p:cNvPr id="13" name="TextBox 12">
            <a:hlinkClick r:id="rId29" action="ppaction://hlinksldjump"/>
            <a:extLst>
              <a:ext uri="{FF2B5EF4-FFF2-40B4-BE49-F238E27FC236}">
                <a16:creationId xmlns:a16="http://schemas.microsoft.com/office/drawing/2014/main" xmlns="" id="{CF07A611-794E-68F1-B006-974719797C17}"/>
              </a:ext>
            </a:extLst>
          </p:cNvPr>
          <p:cNvSpPr txBox="1"/>
          <p:nvPr/>
        </p:nvSpPr>
        <p:spPr>
          <a:xfrm rot="180337">
            <a:off x="10099415" y="1611530"/>
            <a:ext cx="28945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prstClr val="black"/>
                </a:solidFill>
                <a:latin typeface="UTM Avo" panose="02040603050506020204" pitchFamily="18" charset="0"/>
                <a:cs typeface="Aharoni" panose="02010803020104030203" pitchFamily="2" charset="-79"/>
              </a:rPr>
              <a:t>EXIT</a:t>
            </a:r>
          </a:p>
        </p:txBody>
      </p:sp>
    </p:spTree>
    <p:extLst>
      <p:ext uri="{BB962C8B-B14F-4D97-AF65-F5344CB8AC3E}">
        <p14:creationId xmlns:p14="http://schemas.microsoft.com/office/powerpoint/2010/main" val="11847303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81481E-6 L 0.37917 0.0687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958" y="342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84921E-6 L -0.06302 -0.0018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" y="-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85846E-6 L -0.11641 -2.85846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4.44444E-6 L -0.06941 -4.44444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77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589E-6 2.96296E-6 L -0.09462 -0.0078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" y="-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2.59259E-6 L -0.06835 -0.00417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24" y="-208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44444E-6 L -0.11914 0.0013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64" y="69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4.07407E-6 L -0.06602 0.0037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185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2.22222E-6 L -0.09375 -0.008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88" y="-417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393 0.02709 C -0.22461 0.05509 -0.51315 0.0838 -0.65091 0.06204 C -0.78841 0.04051 -0.74336 -0.0743 -0.76185 -0.10116 " pathEditMode="relative" rAng="0" ptsTypes="AAA">
                                      <p:cBhvr>
                                        <p:cTn id="3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289" y="-42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0357 -0.00024 C 0.11272 0.08912 0.02213 0.1787 0.1942 0.21736 C 0.36639 0.25625 1.06144 0.22962 1.23689 0.23125 " pathEditMode="relative" rAng="0" ptsTypes="aaA">
                                      <p:cBhvr>
                                        <p:cTn id="40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6" y="128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318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15645E-7 -4.07407E-6 L 0.23142 0.00579 " pathEditMode="relative" rAng="0" ptsTypes="AA">
                                      <p:cBhvr>
                                        <p:cTn id="44" dur="2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" y="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7787 -0.05278 C -0.6625 -0.15579 -0.64727 -0.25857 -0.6612 -0.30116 C -0.67513 -0.34352 -0.71771 -0.32616 -0.76016 -0.30834 " pathEditMode="relative" rAng="0" ptsTypes="AAA">
                                      <p:cBhvr>
                                        <p:cTn id="4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08" y="-13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3142 0.00579 L -0.10673 0.01181 " pathEditMode="relative" rAng="0" ptsTypes="AA">
                                      <p:cBhvr>
                                        <p:cTn id="52" dur="2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3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318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5657 -0.31899 L -1.18157 -0.31297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" y="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186"/>
                            </p:stCondLst>
                            <p:childTnLst>
                              <p:par>
                                <p:cTn id="5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3997 -0.53541 C 0.53789 -0.21088 0.53581 0.11343 0.54023 0.23218 C 0.54466 0.3507 0.5556 0.26459 0.56654 0.17755 " pathEditMode="relative" rAng="0" ptsTypes="AAA">
                                      <p:cBhvr>
                                        <p:cTn id="5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1" y="41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3625 0.4364 C -0.02645 0.50601 0.08323 0.57631 0.12687 0.44287 C 0.17051 0.30966 0.14289 -0.22156 0.12557 -0.36171 C 0.10798 -0.50093 0.06187 -0.39385 0.02201 -0.39802 C -0.01785 -0.40218 -0.08623 -0.41883 -0.11385 -0.38807 C -0.14146 -0.35708 -0.1386 -0.24168 -0.14342 -0.213 " pathEditMode="relative" rAng="0" ptsTypes="aaaaaA">
                                      <p:cBhvr>
                                        <p:cTn id="6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" y="-3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8594 0.19607 L 0.02474 0.12848 " pathEditMode="relative" rAng="0" ptsTypes="AA">
                                      <p:cBhvr>
                                        <p:cTn id="67" dur="2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060" y="-3380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18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336 -0.213 C -0.14336 -0.21277 -0.75586 -0.22572 -1.36836 -0.23797 " pathEditMode="relative" rAng="0" ptsTypes="aA">
                                      <p:cBhvr>
                                        <p:cTn id="71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3" y="-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186"/>
                            </p:stCondLst>
                            <p:childTnLst>
                              <p:par>
                                <p:cTn id="7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409 0.09144 C 0.02695 -0.00787 -0.02045 -0.10717 0.08307 -0.15185 C 0.18606 -0.1963 0.43932 -0.18657 0.69297 -0.17685 " pathEditMode="relative" rAng="0" ptsTypes="AAA">
                                      <p:cBhvr>
                                        <p:cTn id="7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294" y="-1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5 -0.65023 C 0.125 -0.65 -0.14466 -0.58842 -0.41419 -0.52569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966" y="6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4" dur="318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8359 -0.1699 L 0.68359 -0.1699 C 0.67943 -0.16851 0.67526 -0.16689 0.67109 -0.16574 C 0.66797 -0.16504 0.66484 -0.16504 0.66198 -0.16388 C 0.63385 -0.15138 0.6681 -0.16226 0.64609 -0.15578 C 0.64049 -0.15069 0.63633 -0.14652 0.63008 -0.14351 C 0.62747 -0.14236 0.62487 -0.14236 0.62214 -0.14143 C 0.62031 -0.14097 0.61836 -0.14027 0.61654 -0.13958 C 0.57344 -0.14143 0.56497 -0.14421 0.52109 -0.13541 C 0.51406 -0.13402 0.50742 -0.12963 0.50052 -0.12731 C 0.49193 -0.12476 0.48307 -0.12245 0.47448 -0.11921 C 0.45443 -0.11226 0.46315 -0.11458 0.44831 -0.11111 C 0.44414 -0.1125 0.43997 -0.11412 0.43581 -0.11527 C 0.42982 -0.11689 0.42357 -0.11736 0.41758 -0.11921 C 0.4069 -0.12268 0.38581 -0.13148 0.38581 -0.13148 C 0.37135 -0.12939 0.3569 -0.12893 0.34258 -0.12546 C 0.33451 -0.12338 0.32682 -0.11805 0.31875 -0.11527 C 0.31497 -0.11388 0.3112 -0.11388 0.30742 -0.11319 C 0.30404 -0.11064 0.30078 -0.10648 0.29714 -0.10509 C 0.2806 -0.0993 0.26484 -0.10625 0.24831 -0.11111 C 0.2293 -0.11689 0.22357 -0.1206 0.20508 -0.12731 C 0.19909 -0.12963 0.19297 -0.13125 0.18698 -0.13356 C 0.18229 -0.13518 0.17812 -0.13865 0.17344 -0.13958 C 0.15221 -0.14328 0.13099 -0.1449 0.10977 -0.14768 C 0.08672 -0.16921 0.09544 -0.16134 0.08359 -0.17176 " pathEditMode="relative" ptsTypes="AAAAAAAAAAAAAAAAAAAAAAAAA">
                                      <p:cBhvr>
                                        <p:cTn id="8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5" grpId="0"/>
      <p:bldP spid="2" grpId="0"/>
      <p:bldP spid="10" grpId="0"/>
      <p:bldP spid="11" grpId="0"/>
      <p:bldP spid="12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Nong trai\8854787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-1752600"/>
            <a:ext cx="11379199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572768" y="1138752"/>
            <a:ext cx="9089136" cy="178510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b="1" dirty="0">
                <a:solidFill>
                  <a:prstClr val="white"/>
                </a:solidFill>
                <a:latin typeface="UTM Avo" panose="02040603050506020204" pitchFamily="18"/>
              </a:rPr>
              <a:t>Câu 1. </a:t>
            </a:r>
            <a:r>
              <a:rPr lang="vi-VN" sz="2400" dirty="0">
                <a:solidFill>
                  <a:prstClr val="white"/>
                </a:solidFill>
                <a:latin typeface="UTM Avo" panose="02040603050506020204" pitchFamily="18"/>
              </a:rPr>
              <a:t>Qua khổ thơ 1, hình ảnh minh họa và chú thích về giàn khoan, em hiểu những người lao động trên giàn khoan làm công việc gì, ở đâu?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692398" y="3124200"/>
            <a:ext cx="6163733" cy="86177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marL="304815" algn="just"/>
            <a:r>
              <a:rPr lang="vi-VN" sz="2400" dirty="0">
                <a:solidFill>
                  <a:prstClr val="black"/>
                </a:solidFill>
                <a:latin typeface="UTM Avo" panose="02040603050506020204" pitchFamily="18"/>
              </a:rPr>
              <a:t>“Người giàn khoan” làm nhiệm vụ khai thác dầu khí giữa biển khơi.</a:t>
            </a:r>
          </a:p>
        </p:txBody>
      </p:sp>
      <p:pic>
        <p:nvPicPr>
          <p:cNvPr id="1028" name="Picture 4" descr="C:\Users\ADMIN\Desktop\Tai nguyen thiet ke tro choi\Bảng gỗ\1a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3562" y="0"/>
            <a:ext cx="2133599" cy="90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Google Shape;202;p14" descr="Chuyện ít người biết trên giàn khoan">
            <a:extLst>
              <a:ext uri="{FF2B5EF4-FFF2-40B4-BE49-F238E27FC236}">
                <a16:creationId xmlns:a16="http://schemas.microsoft.com/office/drawing/2014/main" xmlns="" id="{02B2DED1-BEBE-0F40-1588-AA7A2C0E69AC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839981" y="4061857"/>
            <a:ext cx="1680644" cy="1117628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Google Shape;203;p14" descr="Có ai nghĩ lương làm việc ngoài giàn khoan dầu chỉ 7 - 8 triệu/tháng?">
            <a:extLst>
              <a:ext uri="{FF2B5EF4-FFF2-40B4-BE49-F238E27FC236}">
                <a16:creationId xmlns:a16="http://schemas.microsoft.com/office/drawing/2014/main" xmlns="" id="{69112D11-5D39-B118-B39E-A914DE468793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774265" y="4061857"/>
            <a:ext cx="1680644" cy="1117628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927506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Nong trai\8854787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-1752600"/>
            <a:ext cx="11379199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Tai nguyen thiet ke tro choi\Bảng gỗ\1a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3562" y="0"/>
            <a:ext cx="2133599" cy="90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968E4A1-B7E0-AB15-ACAF-A6E0FF99A439}"/>
              </a:ext>
            </a:extLst>
          </p:cNvPr>
          <p:cNvSpPr txBox="1"/>
          <p:nvPr/>
        </p:nvSpPr>
        <p:spPr>
          <a:xfrm>
            <a:off x="1974716" y="1120641"/>
            <a:ext cx="8242568" cy="171662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b="1" dirty="0">
                <a:solidFill>
                  <a:prstClr val="white"/>
                </a:solidFill>
                <a:latin typeface="UTM Avo" panose="02040603050506020204" pitchFamily="18"/>
              </a:rPr>
              <a:t>Câu 2. </a:t>
            </a:r>
            <a:r>
              <a:rPr lang="vi-VN" sz="2400" dirty="0">
                <a:solidFill>
                  <a:prstClr val="white"/>
                </a:solidFill>
                <a:latin typeface="UTM Avo" panose="02040603050506020204" pitchFamily="18"/>
              </a:rPr>
              <a:t>Những từ ngữ, hình ảnh nào giúp em hình dung được khó khăn, thách thức đối với người làm việc trên giàn khoan?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FFA1F1C-742B-3B95-9306-705E0697B5AA}"/>
              </a:ext>
            </a:extLst>
          </p:cNvPr>
          <p:cNvSpPr txBox="1"/>
          <p:nvPr/>
        </p:nvSpPr>
        <p:spPr>
          <a:xfrm>
            <a:off x="3172691" y="3124200"/>
            <a:ext cx="4520252" cy="1904428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marL="304815" algn="just">
              <a:lnSpc>
                <a:spcPct val="150000"/>
              </a:lnSpc>
            </a:pPr>
            <a:r>
              <a:rPr lang="vi-VN" sz="2000" b="1" dirty="0">
                <a:solidFill>
                  <a:prstClr val="black"/>
                </a:solidFill>
                <a:latin typeface="UTM Avo" panose="02040603050506020204" pitchFamily="18"/>
              </a:rPr>
              <a:t>Các từ ngữ, hình ảnh: </a:t>
            </a:r>
            <a:r>
              <a:rPr lang="vi-VN" sz="2000" i="1" dirty="0">
                <a:solidFill>
                  <a:prstClr val="black"/>
                </a:solidFill>
                <a:latin typeface="UTM Avo" panose="02040603050506020204" pitchFamily="18"/>
              </a:rPr>
              <a:t>thăm thẳm biển khơi xa, chớp bể, mưa nguồn, dòng xuôi, luồng ngược, đại dương mênh mông.</a:t>
            </a:r>
          </a:p>
        </p:txBody>
      </p:sp>
    </p:spTree>
    <p:extLst>
      <p:ext uri="{BB962C8B-B14F-4D97-AF65-F5344CB8AC3E}">
        <p14:creationId xmlns:p14="http://schemas.microsoft.com/office/powerpoint/2010/main" val="39173703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Nong trai\8854787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-1752600"/>
            <a:ext cx="11379199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Tai nguyen thiet ke tro choi\Bảng gỗ\1a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3562" y="0"/>
            <a:ext cx="2133599" cy="90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20E69F9-A6AE-100E-16E7-4D938A411CBD}"/>
              </a:ext>
            </a:extLst>
          </p:cNvPr>
          <p:cNvSpPr txBox="1"/>
          <p:nvPr/>
        </p:nvSpPr>
        <p:spPr>
          <a:xfrm>
            <a:off x="1845733" y="969679"/>
            <a:ext cx="8207829" cy="1335811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b="1" dirty="0">
                <a:solidFill>
                  <a:prstClr val="white"/>
                </a:solidFill>
                <a:latin typeface="UTM Avo" panose="02040603050506020204" pitchFamily="18"/>
              </a:rPr>
              <a:t>Câu 3. </a:t>
            </a:r>
            <a:r>
              <a:rPr lang="vi-VN" sz="2800" dirty="0">
                <a:solidFill>
                  <a:prstClr val="white"/>
                </a:solidFill>
                <a:latin typeface="UTM Avo" panose="02040603050506020204" pitchFamily="18"/>
              </a:rPr>
              <a:t>Em cảm nhận như thế nào về "người giàn khoan" qua các từ ngữ, hình ảnh ở </a:t>
            </a:r>
            <a:r>
              <a:rPr lang="vi-VN" sz="2800" dirty="0" smtClean="0">
                <a:solidFill>
                  <a:prstClr val="white"/>
                </a:solidFill>
                <a:latin typeface="UTM Avo" panose="02040603050506020204" pitchFamily="18"/>
              </a:rPr>
              <a:t>khổ </a:t>
            </a:r>
            <a:r>
              <a:rPr lang="vi-VN" sz="2800" dirty="0">
                <a:solidFill>
                  <a:prstClr val="white"/>
                </a:solidFill>
                <a:latin typeface="UTM Avo" panose="02040603050506020204" pitchFamily="18"/>
              </a:rPr>
              <a:t>thơ 2?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BE21895-9CAB-3193-7B92-8E293E90C25D}"/>
              </a:ext>
            </a:extLst>
          </p:cNvPr>
          <p:cNvSpPr txBox="1"/>
          <p:nvPr/>
        </p:nvSpPr>
        <p:spPr>
          <a:xfrm>
            <a:off x="2561795" y="3124200"/>
            <a:ext cx="6775704" cy="196976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wrap="square" lIns="121917" tIns="60958" rIns="121917" bIns="60958" rtlCol="0">
            <a:spAutoFit/>
          </a:bodyPr>
          <a:lstStyle/>
          <a:p>
            <a:pPr marL="381019" indent="-381019" algn="just">
              <a:lnSpc>
                <a:spcPct val="150000"/>
              </a:lnSpc>
              <a:buSzPct val="100000"/>
              <a:buFont typeface="Arial"/>
              <a:buChar char="•"/>
            </a:pPr>
            <a:r>
              <a:rPr lang="vi-VN" sz="2000" dirty="0">
                <a:solidFill>
                  <a:prstClr val="black"/>
                </a:solidFill>
                <a:latin typeface="+mj-lt"/>
              </a:rPr>
              <a:t>“Người giàn khoan” rất bận rộn, khẩn trương; rất vui vẻ, lạc quan; luôn gắn bó với đồng nghiệp. </a:t>
            </a:r>
          </a:p>
          <a:p>
            <a:pPr marL="381019" indent="-381019" algn="just">
              <a:lnSpc>
                <a:spcPct val="150000"/>
              </a:lnSpc>
              <a:buSzPct val="100000"/>
              <a:buFont typeface="Arial"/>
              <a:buChar char="•"/>
            </a:pPr>
            <a:r>
              <a:rPr lang="vi-VN" sz="2000" dirty="0">
                <a:solidFill>
                  <a:prstClr val="black"/>
                </a:solidFill>
                <a:latin typeface="+mj-lt"/>
              </a:rPr>
              <a:t>Họ luôn vội vã nhưng nụ cười luôn “ngời lên trong ánh mắt”; họ gắn bó bên đồng nghiệp “gần trọn nửa cuộc đời".</a:t>
            </a:r>
          </a:p>
        </p:txBody>
      </p:sp>
    </p:spTree>
    <p:extLst>
      <p:ext uri="{BB962C8B-B14F-4D97-AF65-F5344CB8AC3E}">
        <p14:creationId xmlns:p14="http://schemas.microsoft.com/office/powerpoint/2010/main" val="5364369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67442" y="81481"/>
            <a:ext cx="963654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000" b="1" dirty="0" smtClean="0">
                <a:ln/>
                <a:solidFill>
                  <a:schemeClr val="accent4"/>
                </a:solidFill>
              </a:rPr>
              <a:t>ỦY BAN NHÂN DÂN THÀNH PHỐ QUY NHƠN</a:t>
            </a:r>
          </a:p>
          <a:p>
            <a:pPr algn="ctr"/>
            <a:r>
              <a:rPr lang="en-US" sz="4000" b="1" dirty="0" smtClean="0">
                <a:ln/>
                <a:solidFill>
                  <a:schemeClr val="accent4"/>
                </a:solidFill>
              </a:rPr>
              <a:t>TRƯỜNG TIỂU HỌC NHƠN HỘI</a:t>
            </a:r>
            <a:endParaRPr lang="en-US" sz="40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423561" y="2115435"/>
            <a:ext cx="9589292" cy="279009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CHÀO MỪNG QUÝ THẦY CÔ GIÁO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36278" y="3125760"/>
            <a:ext cx="608427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VỀ DỰ GIỜ TIẾT HỌC</a:t>
            </a:r>
            <a:endParaRPr lang="en-US" sz="50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635262" y="5816505"/>
            <a:ext cx="55567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 smtClean="0">
                <a:solidFill>
                  <a:srgbClr val="7030A0"/>
                </a:solidFill>
              </a:rPr>
              <a:t>GIÁO VIÊN: DƯƠNG THỊ NHƯ QUỲNH</a:t>
            </a:r>
          </a:p>
          <a:p>
            <a:r>
              <a:rPr lang="en-US" sz="2700" b="1" dirty="0" smtClean="0">
                <a:solidFill>
                  <a:srgbClr val="7030A0"/>
                </a:solidFill>
              </a:rPr>
              <a:t>LỚP: 4C</a:t>
            </a:r>
            <a:endParaRPr lang="en-US" sz="2700" b="1" dirty="0">
              <a:solidFill>
                <a:srgbClr val="7030A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481"/>
            <a:ext cx="12191999" cy="6237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6416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Nong trai\8854787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-1752600"/>
            <a:ext cx="11379199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Tai nguyen thiet ke tro choi\Bảng gỗ\1a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3562" y="0"/>
            <a:ext cx="2133599" cy="90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A16B346-57DF-E1B9-FE03-2B49762D5614}"/>
              </a:ext>
            </a:extLst>
          </p:cNvPr>
          <p:cNvSpPr txBox="1"/>
          <p:nvPr/>
        </p:nvSpPr>
        <p:spPr>
          <a:xfrm>
            <a:off x="2034134" y="1263275"/>
            <a:ext cx="8123731" cy="1509192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1" dirty="0">
                <a:solidFill>
                  <a:prstClr val="white"/>
                </a:solidFill>
                <a:latin typeface="UTM Avo" panose="02040603050506020204" pitchFamily="18"/>
              </a:rPr>
              <a:t>Câu 4. </a:t>
            </a:r>
            <a:r>
              <a:rPr lang="vi-VN" sz="3200" dirty="0">
                <a:solidFill>
                  <a:prstClr val="white"/>
                </a:solidFill>
                <a:latin typeface="UTM Avo" panose="02040603050506020204" pitchFamily="18"/>
              </a:rPr>
              <a:t>Qua khổ thơ 3, tác giả muốn nói điều gì về “người giàn khoan"?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249669B-1368-9607-701F-F1EF42CA01A0}"/>
              </a:ext>
            </a:extLst>
          </p:cNvPr>
          <p:cNvSpPr txBox="1"/>
          <p:nvPr/>
        </p:nvSpPr>
        <p:spPr>
          <a:xfrm>
            <a:off x="3026664" y="3084834"/>
            <a:ext cx="5065775" cy="1969766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marL="304815" algn="just">
              <a:lnSpc>
                <a:spcPct val="150000"/>
              </a:lnSpc>
            </a:pPr>
            <a:r>
              <a:rPr lang="vi-VN" sz="2000" dirty="0">
                <a:solidFill>
                  <a:prstClr val="black"/>
                </a:solidFill>
                <a:latin typeface="UTM Avo" panose="02040603050506020204" pitchFamily="18"/>
              </a:rPr>
              <a:t>Đó là những người đầy nhiệt huyết, rất mạnh mẽ. Họ mang trong mình “dòng máu cuộn sôi của cha Lạc Long Quân” với “con tim chỉ biết nhịp kiêu hùng”.</a:t>
            </a:r>
          </a:p>
        </p:txBody>
      </p:sp>
    </p:spTree>
    <p:extLst>
      <p:ext uri="{BB962C8B-B14F-4D97-AF65-F5344CB8AC3E}">
        <p14:creationId xmlns:p14="http://schemas.microsoft.com/office/powerpoint/2010/main" val="307701174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33;p18">
            <a:extLst>
              <a:ext uri="{FF2B5EF4-FFF2-40B4-BE49-F238E27FC236}">
                <a16:creationId xmlns:a16="http://schemas.microsoft.com/office/drawing/2014/main" xmlns="" id="{08724E37-7B36-DD96-EB80-6B13DAEDB0EA}"/>
              </a:ext>
            </a:extLst>
          </p:cNvPr>
          <p:cNvSpPr/>
          <p:nvPr/>
        </p:nvSpPr>
        <p:spPr>
          <a:xfrm>
            <a:off x="0" y="535220"/>
            <a:ext cx="12496801" cy="87206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60950" tIns="30467" rIns="60950" bIns="30467" anchor="t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100" kern="0">
              <a:solidFill>
                <a:prstClr val="black"/>
              </a:solidFill>
              <a:latin typeface="UTM Avo" panose="02040603050506020204" pitchFamily="18"/>
              <a:cs typeface="Arial"/>
              <a:sym typeface="Arial"/>
            </a:endParaRPr>
          </a:p>
        </p:txBody>
      </p:sp>
      <p:sp>
        <p:nvSpPr>
          <p:cNvPr id="7" name="Google Shape;234;p18">
            <a:extLst>
              <a:ext uri="{FF2B5EF4-FFF2-40B4-BE49-F238E27FC236}">
                <a16:creationId xmlns:a16="http://schemas.microsoft.com/office/drawing/2014/main" xmlns="" id="{B4817B14-A8AC-6F88-10C3-257CF3946712}"/>
              </a:ext>
            </a:extLst>
          </p:cNvPr>
          <p:cNvSpPr txBox="1"/>
          <p:nvPr/>
        </p:nvSpPr>
        <p:spPr>
          <a:xfrm>
            <a:off x="4267199" y="694267"/>
            <a:ext cx="3657600" cy="5539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vi-VN" sz="3200" b="1" kern="0" dirty="0">
                <a:solidFill>
                  <a:prstClr val="black"/>
                </a:solidFill>
                <a:latin typeface="UTM Avo" panose="02040603050506020204" pitchFamily="18"/>
                <a:cs typeface="Arial"/>
                <a:sym typeface="Arial"/>
              </a:rPr>
              <a:t>KẾT LUẬN</a:t>
            </a:r>
            <a:endParaRPr sz="3200" b="1" i="1" kern="0" dirty="0">
              <a:solidFill>
                <a:prstClr val="black"/>
              </a:solidFill>
              <a:latin typeface="UTM Avo" panose="02040603050506020204" pitchFamily="18"/>
              <a:cs typeface="Arial"/>
              <a:sym typeface="Arial"/>
            </a:endParaRPr>
          </a:p>
        </p:txBody>
      </p:sp>
      <p:sp>
        <p:nvSpPr>
          <p:cNvPr id="8" name="Google Shape;235;p18">
            <a:extLst>
              <a:ext uri="{FF2B5EF4-FFF2-40B4-BE49-F238E27FC236}">
                <a16:creationId xmlns:a16="http://schemas.microsoft.com/office/drawing/2014/main" xmlns="" id="{B911D823-281A-EE1D-8625-C4AE79CF3B33}"/>
              </a:ext>
            </a:extLst>
          </p:cNvPr>
          <p:cNvSpPr/>
          <p:nvPr/>
        </p:nvSpPr>
        <p:spPr>
          <a:xfrm>
            <a:off x="615660" y="1795229"/>
            <a:ext cx="6276110" cy="3479800"/>
          </a:xfrm>
          <a:prstGeom prst="wedgeRectCallout">
            <a:avLst>
              <a:gd name="adj1" fmla="val -20595"/>
              <a:gd name="adj2" fmla="val 56613"/>
            </a:avLst>
          </a:prstGeom>
          <a:solidFill>
            <a:srgbClr val="FFFFFF"/>
          </a:solidFill>
          <a:ln w="25400" cap="flat" cmpd="sng">
            <a:solidFill>
              <a:srgbClr val="FFDD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40000" tIns="30467" rIns="240000" bIns="120000" anchor="ctr" anchorCtr="0">
            <a:no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  <a:defRPr/>
            </a:pPr>
            <a:r>
              <a:rPr lang="vi-VN" sz="2400" kern="0" dirty="0">
                <a:solidFill>
                  <a:prstClr val="black"/>
                </a:solidFill>
                <a:latin typeface="UTM Avo" panose="02040603050506020204" pitchFamily="18"/>
                <a:cs typeface="Arial"/>
                <a:sym typeface="Arial"/>
              </a:rPr>
              <a:t>Bài thơ nói về công việc của những người làm nhiệm vụ khai thác dầu khí ở giàn khoan; ca ngợi sức mạnh, ý chí quyết tâm và tình yêu công việc của “người giàn khoan”.</a:t>
            </a:r>
            <a:endParaRPr sz="2400" kern="0" dirty="0">
              <a:solidFill>
                <a:prstClr val="black"/>
              </a:solidFill>
              <a:latin typeface="UTM Avo" panose="02040603050506020204" pitchFamily="18"/>
              <a:cs typeface="Arial"/>
              <a:sym typeface="Arial"/>
            </a:endParaRPr>
          </a:p>
        </p:txBody>
      </p:sp>
      <p:pic>
        <p:nvPicPr>
          <p:cNvPr id="9" name="Google Shape;236;p18">
            <a:extLst>
              <a:ext uri="{FF2B5EF4-FFF2-40B4-BE49-F238E27FC236}">
                <a16:creationId xmlns:a16="http://schemas.microsoft.com/office/drawing/2014/main" xmlns="" id="{0DA44F90-E475-D2A7-F354-3315762C7FE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06184" y="1880954"/>
            <a:ext cx="3643418" cy="3615338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43745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accent2">
                <a:lumMod val="20000"/>
                <a:lumOff val="80000"/>
              </a:schemeClr>
            </a:gs>
            <a:gs pos="100000">
              <a:srgbClr val="D5D9D8"/>
            </a:gs>
            <a:gs pos="100000">
              <a:schemeClr val="accent1">
                <a:lumMod val="45000"/>
                <a:lumOff val="5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45;p8">
            <a:extLst>
              <a:ext uri="{FF2B5EF4-FFF2-40B4-BE49-F238E27FC236}">
                <a16:creationId xmlns:a16="http://schemas.microsoft.com/office/drawing/2014/main" xmlns="" id="{EF94B7E8-0E4B-6727-053B-9555FA5365A7}"/>
              </a:ext>
            </a:extLst>
          </p:cNvPr>
          <p:cNvSpPr/>
          <p:nvPr/>
        </p:nvSpPr>
        <p:spPr>
          <a:xfrm>
            <a:off x="-152402" y="2218792"/>
            <a:ext cx="12496801" cy="74061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60950" tIns="30467" rIns="60950" bIns="30467" anchor="t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200" kern="0">
              <a:solidFill>
                <a:srgbClr val="000000"/>
              </a:solidFill>
              <a:latin typeface="UTM Avo" panose="02040603050506020204" pitchFamily="18"/>
              <a:cs typeface="Arial"/>
              <a:sym typeface="Arial"/>
            </a:endParaRPr>
          </a:p>
        </p:txBody>
      </p:sp>
      <p:sp>
        <p:nvSpPr>
          <p:cNvPr id="3" name="Google Shape;146;p8">
            <a:extLst>
              <a:ext uri="{FF2B5EF4-FFF2-40B4-BE49-F238E27FC236}">
                <a16:creationId xmlns:a16="http://schemas.microsoft.com/office/drawing/2014/main" xmlns="" id="{F2D04B7E-DD55-7D86-35C7-9B09BF51544F}"/>
              </a:ext>
            </a:extLst>
          </p:cNvPr>
          <p:cNvSpPr txBox="1"/>
          <p:nvPr/>
        </p:nvSpPr>
        <p:spPr>
          <a:xfrm>
            <a:off x="3657598" y="2342893"/>
            <a:ext cx="4876800" cy="492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vi-VN" sz="2800" b="1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Luyện đọc</a:t>
            </a:r>
            <a:endParaRPr sz="2800" b="1" i="1" kern="0" dirty="0">
              <a:solidFill>
                <a:srgbClr val="000000"/>
              </a:solidFill>
              <a:latin typeface="UTM Avo" panose="02040603050506020204" pitchFamily="18"/>
              <a:cs typeface="Arial"/>
              <a:sym typeface="Arial"/>
            </a:endParaRPr>
          </a:p>
        </p:txBody>
      </p:sp>
      <p:sp>
        <p:nvSpPr>
          <p:cNvPr id="4" name="Google Shape;167;p10">
            <a:extLst>
              <a:ext uri="{FF2B5EF4-FFF2-40B4-BE49-F238E27FC236}">
                <a16:creationId xmlns:a16="http://schemas.microsoft.com/office/drawing/2014/main" xmlns="" id="{E2F2FB2F-6A8E-B7B9-3C05-9992EE42112B}"/>
              </a:ext>
            </a:extLst>
          </p:cNvPr>
          <p:cNvSpPr/>
          <p:nvPr/>
        </p:nvSpPr>
        <p:spPr>
          <a:xfrm>
            <a:off x="965199" y="3206170"/>
            <a:ext cx="10261600" cy="1317952"/>
          </a:xfrm>
          <a:prstGeom prst="wedgeRectCallout">
            <a:avLst>
              <a:gd name="adj1" fmla="val -20595"/>
              <a:gd name="adj2" fmla="val 56613"/>
            </a:avLst>
          </a:prstGeom>
          <a:solidFill>
            <a:srgbClr val="FFFFFF"/>
          </a:solidFill>
          <a:ln w="25400" cap="flat" cmpd="sng">
            <a:solidFill>
              <a:srgbClr val="FFDD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vi-VN" sz="2400" dirty="0">
                <a:solidFill>
                  <a:prstClr val="black"/>
                </a:solidFill>
                <a:latin typeface="UTM Avo" panose="02040603050506020204" pitchFamily="18"/>
              </a:rPr>
              <a:t>Luyện tập, chú ý cách ngắt nghỉ ở giữa các câu; </a:t>
            </a:r>
            <a:endParaRPr lang="vi-VN" sz="400" dirty="0">
              <a:solidFill>
                <a:prstClr val="white"/>
              </a:solidFill>
              <a:latin typeface="UTM Avo" panose="02040603050506020204" pitchFamily="18"/>
            </a:endParaRPr>
          </a:p>
          <a:p>
            <a:pPr algn="ctr">
              <a:lnSpc>
                <a:spcPct val="150000"/>
              </a:lnSpc>
            </a:pPr>
            <a:r>
              <a:rPr lang="vi-VN" sz="2400" dirty="0">
                <a:solidFill>
                  <a:prstClr val="black"/>
                </a:solidFill>
                <a:latin typeface="UTM Avo" panose="02040603050506020204" pitchFamily="18"/>
              </a:rPr>
              <a:t>nhấn mạnh các từ ngữ quan trọng trong bài. </a:t>
            </a:r>
          </a:p>
        </p:txBody>
      </p:sp>
      <p:sp>
        <p:nvSpPr>
          <p:cNvPr id="5" name="Google Shape;168;p10">
            <a:extLst>
              <a:ext uri="{FF2B5EF4-FFF2-40B4-BE49-F238E27FC236}">
                <a16:creationId xmlns:a16="http://schemas.microsoft.com/office/drawing/2014/main" xmlns="" id="{2BFD0883-47E5-E402-F6EE-93DF8A40C784}"/>
              </a:ext>
            </a:extLst>
          </p:cNvPr>
          <p:cNvSpPr/>
          <p:nvPr/>
        </p:nvSpPr>
        <p:spPr>
          <a:xfrm>
            <a:off x="2366745" y="4770881"/>
            <a:ext cx="7458510" cy="2051093"/>
          </a:xfrm>
          <a:custGeom>
            <a:avLst/>
            <a:gdLst/>
            <a:ahLst/>
            <a:cxnLst/>
            <a:rect l="l" t="t" r="r" b="b"/>
            <a:pathLst>
              <a:path w="2565766" h="705586" extrusionOk="0">
                <a:moveTo>
                  <a:pt x="0" y="0"/>
                </a:moveTo>
                <a:lnTo>
                  <a:pt x="2565766" y="0"/>
                </a:lnTo>
                <a:lnTo>
                  <a:pt x="2565766" y="705586"/>
                </a:lnTo>
                <a:lnTo>
                  <a:pt x="0" y="70558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Google Shape;122;p6">
            <a:extLst>
              <a:ext uri="{FF2B5EF4-FFF2-40B4-BE49-F238E27FC236}">
                <a16:creationId xmlns:a16="http://schemas.microsoft.com/office/drawing/2014/main" xmlns="" id="{57368AF7-795E-A165-F850-C2B441925213}"/>
              </a:ext>
            </a:extLst>
          </p:cNvPr>
          <p:cNvSpPr txBox="1"/>
          <p:nvPr/>
        </p:nvSpPr>
        <p:spPr>
          <a:xfrm>
            <a:off x="1375930" y="1602997"/>
            <a:ext cx="9440139" cy="492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vi-VN" sz="2800" b="1" kern="0" dirty="0">
                <a:solidFill>
                  <a:prstClr val="black"/>
                </a:solidFill>
                <a:latin typeface="UTM Avo" panose="02040603050506020204" pitchFamily="18"/>
                <a:cs typeface="Arial"/>
                <a:sym typeface="Arial"/>
              </a:rPr>
              <a:t>ĐỌC NÂNG CAO</a:t>
            </a:r>
            <a:endParaRPr sz="2800" b="1" i="1" kern="0" dirty="0">
              <a:solidFill>
                <a:prstClr val="black"/>
              </a:solidFill>
              <a:latin typeface="UTM Avo" panose="02040603050506020204" pitchFamily="18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84107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258;p21">
            <a:extLst>
              <a:ext uri="{FF2B5EF4-FFF2-40B4-BE49-F238E27FC236}">
                <a16:creationId xmlns:a16="http://schemas.microsoft.com/office/drawing/2014/main" xmlns="" id="{EDBD8285-C317-A92D-90A2-6E7EE5ADD83E}"/>
              </a:ext>
            </a:extLst>
          </p:cNvPr>
          <p:cNvSpPr/>
          <p:nvPr/>
        </p:nvSpPr>
        <p:spPr>
          <a:xfrm>
            <a:off x="0" y="534899"/>
            <a:ext cx="12496801" cy="75913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60950" tIns="30467" rIns="60950" bIns="30467" anchor="t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100" kern="0">
              <a:solidFill>
                <a:srgbClr val="000000"/>
              </a:solidFill>
              <a:latin typeface="UTM Avo" panose="02040603050506020204" pitchFamily="18"/>
              <a:cs typeface="Arial"/>
              <a:sym typeface="Arial"/>
            </a:endParaRPr>
          </a:p>
        </p:txBody>
      </p:sp>
      <p:sp>
        <p:nvSpPr>
          <p:cNvPr id="12" name="Google Shape;259;p21">
            <a:extLst>
              <a:ext uri="{FF2B5EF4-FFF2-40B4-BE49-F238E27FC236}">
                <a16:creationId xmlns:a16="http://schemas.microsoft.com/office/drawing/2014/main" xmlns="" id="{68105ED6-51C7-39B7-82CC-4CE634DBEC93}"/>
              </a:ext>
            </a:extLst>
          </p:cNvPr>
          <p:cNvSpPr txBox="1"/>
          <p:nvPr/>
        </p:nvSpPr>
        <p:spPr>
          <a:xfrm>
            <a:off x="3657599" y="553182"/>
            <a:ext cx="4876800" cy="5539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vi-VN" sz="3200" b="1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Luyện đọc khổ 1</a:t>
            </a:r>
            <a:endParaRPr sz="3200" b="1" i="1" kern="0" dirty="0">
              <a:solidFill>
                <a:srgbClr val="000000"/>
              </a:solidFill>
              <a:latin typeface="UTM Avo" panose="02040603050506020204" pitchFamily="18"/>
              <a:cs typeface="Arial"/>
              <a:sym typeface="Arial"/>
            </a:endParaRPr>
          </a:p>
        </p:txBody>
      </p:sp>
      <p:sp>
        <p:nvSpPr>
          <p:cNvPr id="13" name="Google Shape;260;p21">
            <a:extLst>
              <a:ext uri="{FF2B5EF4-FFF2-40B4-BE49-F238E27FC236}">
                <a16:creationId xmlns:a16="http://schemas.microsoft.com/office/drawing/2014/main" xmlns="" id="{AD9C4F20-6B3B-CC8E-F9BC-B11606A247F4}"/>
              </a:ext>
            </a:extLst>
          </p:cNvPr>
          <p:cNvSpPr/>
          <p:nvPr/>
        </p:nvSpPr>
        <p:spPr>
          <a:xfrm>
            <a:off x="711199" y="1479421"/>
            <a:ext cx="10769600" cy="1346201"/>
          </a:xfrm>
          <a:prstGeom prst="wedgeRectCallout">
            <a:avLst>
              <a:gd name="adj1" fmla="val -20595"/>
              <a:gd name="adj2" fmla="val 56613"/>
            </a:avLst>
          </a:prstGeom>
          <a:solidFill>
            <a:srgbClr val="FFFFFF"/>
          </a:solidFill>
          <a:ln w="25400" cap="flat" cmpd="sng">
            <a:solidFill>
              <a:srgbClr val="FFDD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40000" tIns="30467" rIns="240000" bIns="120000" anchor="ctr" anchorCtr="0">
            <a:no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  <a:defRPr/>
            </a:pPr>
            <a:r>
              <a:rPr lang="vi-VN" sz="3000" b="1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Luyện tập, chú ý thể hiện đúng nhịp thơ, </a:t>
            </a:r>
            <a:endParaRPr sz="3000" kern="0" dirty="0">
              <a:solidFill>
                <a:srgbClr val="000000"/>
              </a:solidFill>
              <a:latin typeface="UTM Avo" panose="02040603050506020204" pitchFamily="18"/>
              <a:cs typeface="Arial"/>
              <a:sym typeface="Arial"/>
            </a:endParaRPr>
          </a:p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  <a:defRPr/>
            </a:pPr>
            <a:r>
              <a:rPr lang="vi-VN" sz="3000" b="1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cảm xúc về công việc và vẻ đẹp của “người giàn khoan”.</a:t>
            </a:r>
            <a:endParaRPr sz="3000" b="1" kern="0" dirty="0">
              <a:solidFill>
                <a:srgbClr val="FFFFFF"/>
              </a:solidFill>
              <a:latin typeface="UTM Avo" panose="02040603050506020204" pitchFamily="18"/>
              <a:cs typeface="Arial"/>
              <a:sym typeface="Arial"/>
            </a:endParaRPr>
          </a:p>
        </p:txBody>
      </p:sp>
      <p:sp>
        <p:nvSpPr>
          <p:cNvPr id="14" name="Google Shape;261;p21">
            <a:extLst>
              <a:ext uri="{FF2B5EF4-FFF2-40B4-BE49-F238E27FC236}">
                <a16:creationId xmlns:a16="http://schemas.microsoft.com/office/drawing/2014/main" xmlns="" id="{4590C79F-801F-4238-3D5B-44600F97C84A}"/>
              </a:ext>
            </a:extLst>
          </p:cNvPr>
          <p:cNvSpPr txBox="1"/>
          <p:nvPr/>
        </p:nvSpPr>
        <p:spPr>
          <a:xfrm>
            <a:off x="2051303" y="2825622"/>
            <a:ext cx="10637522" cy="2831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0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Ở nơi </a:t>
            </a:r>
            <a:r>
              <a:rPr lang="vi-VN" sz="3000" kern="0" dirty="0" smtClean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này </a:t>
            </a:r>
            <a:r>
              <a:rPr lang="vi-VN" sz="3000" kern="0" dirty="0">
                <a:latin typeface="UTM Avo" panose="02040603050506020204" pitchFamily="18"/>
                <a:cs typeface="Arial"/>
                <a:sym typeface="Arial"/>
              </a:rPr>
              <a:t>thăm thẳm </a:t>
            </a:r>
            <a:r>
              <a:rPr lang="vi-VN" sz="30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biển khơi </a:t>
            </a:r>
            <a:r>
              <a:rPr lang="vi-VN" sz="3000" kern="0" dirty="0" smtClean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xa</a:t>
            </a:r>
            <a:endParaRPr sz="3000" kern="0" dirty="0">
              <a:solidFill>
                <a:srgbClr val="FF0000"/>
              </a:solidFill>
              <a:latin typeface="UTM Avo" panose="02040603050506020204" pitchFamily="18"/>
              <a:cs typeface="Arial"/>
              <a:sym typeface="Arial"/>
            </a:endParaRPr>
          </a:p>
          <a:p>
            <a:pPr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0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Những giàn </a:t>
            </a:r>
            <a:r>
              <a:rPr lang="vi-VN" sz="3000" kern="0" dirty="0" smtClean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khoan</a:t>
            </a:r>
            <a:r>
              <a:rPr lang="en-US" sz="3000" kern="0" dirty="0">
                <a:solidFill>
                  <a:srgbClr val="FF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vi-VN" sz="3000" kern="0" dirty="0" smtClean="0">
                <a:latin typeface="UTM Avo" panose="02040603050506020204" pitchFamily="18"/>
                <a:cs typeface="Arial"/>
                <a:sym typeface="Arial"/>
              </a:rPr>
              <a:t>vẫn </a:t>
            </a:r>
            <a:r>
              <a:rPr lang="vi-VN" sz="3000" kern="0" dirty="0">
                <a:latin typeface="UTM Avo" panose="02040603050506020204" pitchFamily="18"/>
                <a:cs typeface="Arial"/>
                <a:sym typeface="Arial"/>
              </a:rPr>
              <a:t>nở hoa </a:t>
            </a:r>
            <a:r>
              <a:rPr lang="vi-VN" sz="30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trên sóng </a:t>
            </a:r>
            <a:r>
              <a:rPr lang="vi-VN" sz="3000" kern="0" dirty="0" smtClean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nước</a:t>
            </a:r>
            <a:endParaRPr sz="3000" kern="0" dirty="0">
              <a:solidFill>
                <a:srgbClr val="FF0000"/>
              </a:solidFill>
              <a:latin typeface="UTM Avo" panose="02040603050506020204" pitchFamily="18"/>
              <a:cs typeface="Arial"/>
              <a:sym typeface="Arial"/>
            </a:endParaRPr>
          </a:p>
          <a:p>
            <a:pPr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0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Giữa </a:t>
            </a:r>
            <a:r>
              <a:rPr lang="vi-VN" sz="3000" kern="0" dirty="0">
                <a:latin typeface="UTM Avo" panose="02040603050506020204" pitchFamily="18"/>
                <a:cs typeface="Arial"/>
                <a:sym typeface="Arial"/>
              </a:rPr>
              <a:t>chớp bể – </a:t>
            </a:r>
            <a:r>
              <a:rPr lang="vi-VN" sz="3000" kern="0" dirty="0" smtClean="0"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vi-VN" sz="3000" kern="0" dirty="0">
                <a:latin typeface="UTM Avo" panose="02040603050506020204" pitchFamily="18"/>
                <a:cs typeface="Arial"/>
                <a:sym typeface="Arial"/>
              </a:rPr>
              <a:t>mưa nguồn</a:t>
            </a:r>
            <a:r>
              <a:rPr lang="vi-VN" sz="3000" kern="0" dirty="0" smtClean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, </a:t>
            </a:r>
            <a:r>
              <a:rPr lang="vi-VN" sz="30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giữa </a:t>
            </a:r>
            <a:r>
              <a:rPr lang="vi-VN" sz="3000" kern="0" dirty="0">
                <a:latin typeface="UTM Avo" panose="02040603050506020204" pitchFamily="18"/>
                <a:cs typeface="Arial"/>
                <a:sym typeface="Arial"/>
              </a:rPr>
              <a:t>dòng xuôi </a:t>
            </a:r>
            <a:r>
              <a:rPr lang="vi-VN" sz="3000" kern="0" dirty="0" smtClean="0">
                <a:latin typeface="UTM Avo" panose="02040603050506020204" pitchFamily="18"/>
                <a:cs typeface="Arial"/>
                <a:sym typeface="Arial"/>
              </a:rPr>
              <a:t>– </a:t>
            </a:r>
            <a:r>
              <a:rPr lang="vi-VN" sz="3000" kern="0" dirty="0">
                <a:latin typeface="UTM Avo" panose="02040603050506020204" pitchFamily="18"/>
                <a:cs typeface="Arial"/>
                <a:sym typeface="Arial"/>
              </a:rPr>
              <a:t>luồng </a:t>
            </a:r>
            <a:r>
              <a:rPr lang="vi-VN" sz="3000" kern="0" dirty="0" smtClean="0">
                <a:latin typeface="UTM Avo" panose="02040603050506020204" pitchFamily="18"/>
                <a:cs typeface="Arial"/>
                <a:sym typeface="Arial"/>
              </a:rPr>
              <a:t>ngược</a:t>
            </a:r>
            <a:endParaRPr sz="3000" kern="0" dirty="0">
              <a:latin typeface="UTM Avo" panose="02040603050506020204" pitchFamily="18"/>
              <a:cs typeface="Arial"/>
              <a:sym typeface="Arial"/>
            </a:endParaRPr>
          </a:p>
          <a:p>
            <a:pPr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0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Lửa vẫn </a:t>
            </a:r>
            <a:r>
              <a:rPr lang="vi-VN" sz="3000" kern="0" dirty="0">
                <a:latin typeface="UTM Avo" panose="02040603050506020204" pitchFamily="18"/>
                <a:cs typeface="Arial"/>
                <a:sym typeface="Arial"/>
              </a:rPr>
              <a:t>bừng </a:t>
            </a:r>
            <a:r>
              <a:rPr lang="vi-VN" sz="3000" kern="0" dirty="0" smtClean="0">
                <a:latin typeface="UTM Avo" panose="02040603050506020204" pitchFamily="18"/>
                <a:cs typeface="Arial"/>
                <a:sym typeface="Arial"/>
              </a:rPr>
              <a:t>lên </a:t>
            </a:r>
            <a:r>
              <a:rPr lang="vi-VN" sz="3000" kern="0" dirty="0">
                <a:latin typeface="UTM Avo" panose="02040603050506020204" pitchFamily="18"/>
                <a:cs typeface="Arial"/>
                <a:sym typeface="Arial"/>
              </a:rPr>
              <a:t>một sức sống </a:t>
            </a:r>
            <a:r>
              <a:rPr lang="vi-VN" sz="30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diệu kì.</a:t>
            </a:r>
            <a:endParaRPr sz="3000" kern="0" dirty="0">
              <a:solidFill>
                <a:srgbClr val="000000"/>
              </a:solidFill>
              <a:latin typeface="UTM Avo" panose="02040603050506020204" pitchFamily="18"/>
              <a:cs typeface="Arial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9030" y="2877200"/>
            <a:ext cx="10520233" cy="2960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117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266;p22">
            <a:extLst>
              <a:ext uri="{FF2B5EF4-FFF2-40B4-BE49-F238E27FC236}">
                <a16:creationId xmlns:a16="http://schemas.microsoft.com/office/drawing/2014/main" xmlns="" id="{679E256D-17EA-69BD-A917-8AD09EDE990B}"/>
              </a:ext>
            </a:extLst>
          </p:cNvPr>
          <p:cNvGrpSpPr/>
          <p:nvPr/>
        </p:nvGrpSpPr>
        <p:grpSpPr>
          <a:xfrm>
            <a:off x="1845222" y="1844416"/>
            <a:ext cx="3689252" cy="2311661"/>
            <a:chOff x="353648" y="6209810"/>
            <a:chExt cx="4235895" cy="2393156"/>
          </a:xfrm>
        </p:grpSpPr>
        <p:sp>
          <p:nvSpPr>
            <p:cNvPr id="10" name="Google Shape;267;p22">
              <a:extLst>
                <a:ext uri="{FF2B5EF4-FFF2-40B4-BE49-F238E27FC236}">
                  <a16:creationId xmlns:a16="http://schemas.microsoft.com/office/drawing/2014/main" xmlns="" id="{95BB4F72-F712-29E4-5554-BC852825DD4F}"/>
                </a:ext>
              </a:extLst>
            </p:cNvPr>
            <p:cNvSpPr/>
            <p:nvPr/>
          </p:nvSpPr>
          <p:spPr>
            <a:xfrm>
              <a:off x="353648" y="6209810"/>
              <a:ext cx="4124705" cy="2393156"/>
            </a:xfrm>
            <a:custGeom>
              <a:avLst/>
              <a:gdLst/>
              <a:ahLst/>
              <a:cxnLst/>
              <a:rect l="l" t="t" r="r" b="b"/>
              <a:pathLst>
                <a:path w="1504703" h="959265" extrusionOk="0">
                  <a:moveTo>
                    <a:pt x="0" y="0"/>
                  </a:moveTo>
                  <a:lnTo>
                    <a:pt x="1504703" y="0"/>
                  </a:lnTo>
                  <a:lnTo>
                    <a:pt x="1504703" y="959265"/>
                  </a:lnTo>
                  <a:lnTo>
                    <a:pt x="0" y="959265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>
                <a:lnSpc>
                  <a:spcPct val="150000"/>
                </a:lnSpc>
                <a:buClr>
                  <a:srgbClr val="000000"/>
                </a:buClr>
                <a:buFont typeface="Arial"/>
                <a:buNone/>
              </a:pPr>
              <a:r>
                <a:rPr lang="vi-VN" sz="2400" kern="0" dirty="0">
                  <a:solidFill>
                    <a:srgbClr val="000000"/>
                  </a:solidFill>
                  <a:latin typeface="UTM Avo" panose="02040603050506020204" pitchFamily="18"/>
                  <a:cs typeface="Arial"/>
                  <a:sym typeface="Arial"/>
                </a:rPr>
                <a:t>Luyện đọc và ôn lại kiến thức đã học</a:t>
              </a:r>
              <a:endParaRPr sz="5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endParaRPr>
            </a:p>
          </p:txBody>
        </p:sp>
        <p:cxnSp>
          <p:nvCxnSpPr>
            <p:cNvPr id="11" name="Google Shape;268;p22">
              <a:extLst>
                <a:ext uri="{FF2B5EF4-FFF2-40B4-BE49-F238E27FC236}">
                  <a16:creationId xmlns:a16="http://schemas.microsoft.com/office/drawing/2014/main" xmlns="" id="{C4C4B555-DDE5-CE39-191C-019B9C106B34}"/>
                </a:ext>
              </a:extLst>
            </p:cNvPr>
            <p:cNvCxnSpPr/>
            <p:nvPr/>
          </p:nvCxnSpPr>
          <p:spPr>
            <a:xfrm>
              <a:off x="468880" y="8564868"/>
              <a:ext cx="4120663" cy="0"/>
            </a:xfrm>
            <a:prstGeom prst="straightConnector1">
              <a:avLst/>
            </a:prstGeom>
            <a:noFill/>
            <a:ln w="76200" cap="flat" cmpd="sng">
              <a:solidFill>
                <a:srgbClr val="FFDD00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12" name="Google Shape;271;p22">
            <a:extLst>
              <a:ext uri="{FF2B5EF4-FFF2-40B4-BE49-F238E27FC236}">
                <a16:creationId xmlns:a16="http://schemas.microsoft.com/office/drawing/2014/main" xmlns="" id="{B06563F8-2F7C-072C-B2C9-A3FD82E087CE}"/>
              </a:ext>
            </a:extLst>
          </p:cNvPr>
          <p:cNvGrpSpPr/>
          <p:nvPr/>
        </p:nvGrpSpPr>
        <p:grpSpPr>
          <a:xfrm>
            <a:off x="6655594" y="1844417"/>
            <a:ext cx="3592411" cy="2311661"/>
            <a:chOff x="468880" y="6209811"/>
            <a:chExt cx="4124705" cy="2393156"/>
          </a:xfrm>
        </p:grpSpPr>
        <p:sp>
          <p:nvSpPr>
            <p:cNvPr id="13" name="Google Shape;272;p22">
              <a:extLst>
                <a:ext uri="{FF2B5EF4-FFF2-40B4-BE49-F238E27FC236}">
                  <a16:creationId xmlns:a16="http://schemas.microsoft.com/office/drawing/2014/main" xmlns="" id="{876E39D4-8D4E-3510-1E66-533DCD35AE48}"/>
                </a:ext>
              </a:extLst>
            </p:cNvPr>
            <p:cNvSpPr/>
            <p:nvPr/>
          </p:nvSpPr>
          <p:spPr>
            <a:xfrm>
              <a:off x="468880" y="6209811"/>
              <a:ext cx="4124705" cy="2393156"/>
            </a:xfrm>
            <a:custGeom>
              <a:avLst/>
              <a:gdLst/>
              <a:ahLst/>
              <a:cxnLst/>
              <a:rect l="l" t="t" r="r" b="b"/>
              <a:pathLst>
                <a:path w="1504703" h="959265" extrusionOk="0">
                  <a:moveTo>
                    <a:pt x="0" y="0"/>
                  </a:moveTo>
                  <a:lnTo>
                    <a:pt x="1504703" y="0"/>
                  </a:lnTo>
                  <a:lnTo>
                    <a:pt x="1504703" y="959265"/>
                  </a:lnTo>
                  <a:lnTo>
                    <a:pt x="0" y="959265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>
                <a:lnSpc>
                  <a:spcPct val="150000"/>
                </a:lnSpc>
                <a:buClr>
                  <a:srgbClr val="000000"/>
                </a:buClr>
                <a:buFont typeface="Arial"/>
                <a:buNone/>
              </a:pPr>
              <a:r>
                <a:rPr lang="vi-VN" sz="2400" kern="0">
                  <a:solidFill>
                    <a:srgbClr val="000000"/>
                  </a:solidFill>
                  <a:latin typeface="UTM Avo" panose="02040603050506020204" pitchFamily="18"/>
                  <a:cs typeface="Arial"/>
                  <a:sym typeface="Arial"/>
                </a:rPr>
                <a:t>Chuẩn bị</a:t>
              </a:r>
              <a:endParaRPr sz="500" kern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endParaRPr>
            </a:p>
            <a:p>
              <a:pPr algn="ctr">
                <a:lnSpc>
                  <a:spcPct val="150000"/>
                </a:lnSpc>
                <a:buClr>
                  <a:srgbClr val="000000"/>
                </a:buClr>
                <a:buFont typeface="Arial"/>
                <a:buNone/>
              </a:pPr>
              <a:r>
                <a:rPr lang="vi-VN" sz="2400" b="1" kern="0">
                  <a:solidFill>
                    <a:srgbClr val="000000"/>
                  </a:solidFill>
                  <a:latin typeface="UTM Avo" panose="02040603050506020204" pitchFamily="18"/>
                  <a:cs typeface="Arial"/>
                  <a:sym typeface="Arial"/>
                </a:rPr>
                <a:t>Luyện từ và câu:</a:t>
              </a:r>
              <a:r>
                <a:rPr lang="vi-VN" sz="2400" b="1" i="1" kern="0">
                  <a:solidFill>
                    <a:srgbClr val="000000"/>
                  </a:solidFill>
                  <a:latin typeface="UTM Avo" panose="02040603050506020204" pitchFamily="18"/>
                  <a:cs typeface="Arial"/>
                  <a:sym typeface="Arial"/>
                </a:rPr>
                <a:t> </a:t>
              </a:r>
              <a:r>
                <a:rPr lang="vi-VN" sz="2400" b="1" kern="0">
                  <a:solidFill>
                    <a:srgbClr val="000000"/>
                  </a:solidFill>
                  <a:latin typeface="UTM Avo" panose="02040603050506020204" pitchFamily="18"/>
                  <a:cs typeface="Arial"/>
                  <a:sym typeface="Arial"/>
                </a:rPr>
                <a:t>Dấu gạch ngang</a:t>
              </a:r>
              <a:endParaRPr sz="500" b="1" kern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endParaRPr>
            </a:p>
          </p:txBody>
        </p:sp>
        <p:cxnSp>
          <p:nvCxnSpPr>
            <p:cNvPr id="14" name="Google Shape;273;p22">
              <a:extLst>
                <a:ext uri="{FF2B5EF4-FFF2-40B4-BE49-F238E27FC236}">
                  <a16:creationId xmlns:a16="http://schemas.microsoft.com/office/drawing/2014/main" xmlns="" id="{A9AF8E01-8096-850D-CD62-2BDB31CC1BBA}"/>
                </a:ext>
              </a:extLst>
            </p:cNvPr>
            <p:cNvCxnSpPr/>
            <p:nvPr/>
          </p:nvCxnSpPr>
          <p:spPr>
            <a:xfrm>
              <a:off x="468880" y="8564868"/>
              <a:ext cx="4120663" cy="0"/>
            </a:xfrm>
            <a:prstGeom prst="straightConnector1">
              <a:avLst/>
            </a:prstGeom>
            <a:noFill/>
            <a:ln w="76200" cap="flat" cmpd="sng">
              <a:solidFill>
                <a:srgbClr val="FFDD00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15" name="Google Shape;274;p22">
            <a:extLst>
              <a:ext uri="{FF2B5EF4-FFF2-40B4-BE49-F238E27FC236}">
                <a16:creationId xmlns:a16="http://schemas.microsoft.com/office/drawing/2014/main" xmlns="" id="{977046F7-227E-AEF1-A3CA-2D6D5CE3B754}"/>
              </a:ext>
            </a:extLst>
          </p:cNvPr>
          <p:cNvSpPr/>
          <p:nvPr/>
        </p:nvSpPr>
        <p:spPr>
          <a:xfrm>
            <a:off x="4769805" y="4333879"/>
            <a:ext cx="7568876" cy="2311661"/>
          </a:xfrm>
          <a:custGeom>
            <a:avLst/>
            <a:gdLst/>
            <a:ahLst/>
            <a:cxnLst/>
            <a:rect l="l" t="t" r="r" b="b"/>
            <a:pathLst>
              <a:path w="2623634" h="801302" extrusionOk="0">
                <a:moveTo>
                  <a:pt x="0" y="0"/>
                </a:moveTo>
                <a:lnTo>
                  <a:pt x="2623634" y="0"/>
                </a:lnTo>
                <a:lnTo>
                  <a:pt x="2623634" y="801302"/>
                </a:lnTo>
                <a:lnTo>
                  <a:pt x="0" y="8013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15872" y="171948"/>
            <a:ext cx="5133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CỦNG CỐ - DẶN DÒ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3351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292"/>
            <a:ext cx="12191999" cy="7338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779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inh n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65823" y="271529"/>
            <a:ext cx="7634498" cy="4700053"/>
          </a:xfrm>
          <a:prstGeom prst="rect">
            <a:avLst/>
          </a:prstGeom>
        </p:spPr>
      </p:pic>
      <p:sp>
        <p:nvSpPr>
          <p:cNvPr id="19" name="1b"/>
          <p:cNvSpPr/>
          <p:nvPr/>
        </p:nvSpPr>
        <p:spPr>
          <a:xfrm>
            <a:off x="4567945" y="271529"/>
            <a:ext cx="3713356" cy="2286000"/>
          </a:xfrm>
          <a:custGeom>
            <a:avLst/>
            <a:gdLst>
              <a:gd name="connsiteX0" fmla="*/ 0 w 3657600"/>
              <a:gd name="connsiteY0" fmla="*/ 0 h 2286000"/>
              <a:gd name="connsiteX1" fmla="*/ 3657600 w 3657600"/>
              <a:gd name="connsiteY1" fmla="*/ 0 h 2286000"/>
              <a:gd name="connsiteX2" fmla="*/ 3657600 w 3657600"/>
              <a:gd name="connsiteY2" fmla="*/ 1371600 h 2286000"/>
              <a:gd name="connsiteX3" fmla="*/ 2286000 w 3657600"/>
              <a:gd name="connsiteY3" fmla="*/ 1371600 h 2286000"/>
              <a:gd name="connsiteX4" fmla="*/ 2286000 w 3657600"/>
              <a:gd name="connsiteY4" fmla="*/ 2286000 h 2286000"/>
              <a:gd name="connsiteX5" fmla="*/ 0 w 3657600"/>
              <a:gd name="connsiteY5" fmla="*/ 2286000 h 2286000"/>
              <a:gd name="connsiteX0" fmla="*/ 0 w 3713356"/>
              <a:gd name="connsiteY0" fmla="*/ 0 h 2286000"/>
              <a:gd name="connsiteX1" fmla="*/ 3657600 w 3713356"/>
              <a:gd name="connsiteY1" fmla="*/ 0 h 2286000"/>
              <a:gd name="connsiteX2" fmla="*/ 3657600 w 3713356"/>
              <a:gd name="connsiteY2" fmla="*/ 1371600 h 2286000"/>
              <a:gd name="connsiteX3" fmla="*/ 3713356 w 3713356"/>
              <a:gd name="connsiteY3" fmla="*/ 2241395 h 2286000"/>
              <a:gd name="connsiteX4" fmla="*/ 2286000 w 3713356"/>
              <a:gd name="connsiteY4" fmla="*/ 2286000 h 2286000"/>
              <a:gd name="connsiteX5" fmla="*/ 0 w 3713356"/>
              <a:gd name="connsiteY5" fmla="*/ 2286000 h 2286000"/>
              <a:gd name="connsiteX6" fmla="*/ 0 w 3713356"/>
              <a:gd name="connsiteY6" fmla="*/ 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13356" h="2286000">
                <a:moveTo>
                  <a:pt x="0" y="0"/>
                </a:moveTo>
                <a:lnTo>
                  <a:pt x="3657600" y="0"/>
                </a:lnTo>
                <a:lnTo>
                  <a:pt x="3657600" y="1371600"/>
                </a:lnTo>
                <a:lnTo>
                  <a:pt x="3713356" y="2241395"/>
                </a:lnTo>
                <a:lnTo>
                  <a:pt x="2286000" y="2286000"/>
                </a:lnTo>
                <a:lnTo>
                  <a:pt x="0" y="228600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defRPr/>
            </a:pPr>
            <a:r>
              <a:rPr lang="en-US" sz="6000" b="1" dirty="0">
                <a:solidFill>
                  <a:prstClr val="white"/>
                </a:solidFill>
              </a:rPr>
              <a:t>1</a:t>
            </a:r>
          </a:p>
        </p:txBody>
      </p:sp>
      <p:sp>
        <p:nvSpPr>
          <p:cNvPr id="8" name="1a"/>
          <p:cNvSpPr/>
          <p:nvPr/>
        </p:nvSpPr>
        <p:spPr>
          <a:xfrm>
            <a:off x="4567945" y="271529"/>
            <a:ext cx="3691054" cy="2286000"/>
          </a:xfrm>
          <a:custGeom>
            <a:avLst/>
            <a:gdLst>
              <a:gd name="connsiteX0" fmla="*/ 0 w 3657600"/>
              <a:gd name="connsiteY0" fmla="*/ 0 h 2286000"/>
              <a:gd name="connsiteX1" fmla="*/ 3657600 w 3657600"/>
              <a:gd name="connsiteY1" fmla="*/ 0 h 2286000"/>
              <a:gd name="connsiteX2" fmla="*/ 3657600 w 3657600"/>
              <a:gd name="connsiteY2" fmla="*/ 1371600 h 2286000"/>
              <a:gd name="connsiteX3" fmla="*/ 2286000 w 3657600"/>
              <a:gd name="connsiteY3" fmla="*/ 1371600 h 2286000"/>
              <a:gd name="connsiteX4" fmla="*/ 2286000 w 3657600"/>
              <a:gd name="connsiteY4" fmla="*/ 2286000 h 2286000"/>
              <a:gd name="connsiteX5" fmla="*/ 0 w 3657600"/>
              <a:gd name="connsiteY5" fmla="*/ 2286000 h 2286000"/>
              <a:gd name="connsiteX0" fmla="*/ 0 w 3691054"/>
              <a:gd name="connsiteY0" fmla="*/ 0 h 2286000"/>
              <a:gd name="connsiteX1" fmla="*/ 3657600 w 3691054"/>
              <a:gd name="connsiteY1" fmla="*/ 0 h 2286000"/>
              <a:gd name="connsiteX2" fmla="*/ 3657600 w 3691054"/>
              <a:gd name="connsiteY2" fmla="*/ 1371600 h 2286000"/>
              <a:gd name="connsiteX3" fmla="*/ 3691054 w 3691054"/>
              <a:gd name="connsiteY3" fmla="*/ 2286000 h 2286000"/>
              <a:gd name="connsiteX4" fmla="*/ 2286000 w 3691054"/>
              <a:gd name="connsiteY4" fmla="*/ 2286000 h 2286000"/>
              <a:gd name="connsiteX5" fmla="*/ 0 w 3691054"/>
              <a:gd name="connsiteY5" fmla="*/ 2286000 h 2286000"/>
              <a:gd name="connsiteX6" fmla="*/ 0 w 3691054"/>
              <a:gd name="connsiteY6" fmla="*/ 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91054" h="2286000">
                <a:moveTo>
                  <a:pt x="0" y="0"/>
                </a:moveTo>
                <a:lnTo>
                  <a:pt x="3657600" y="0"/>
                </a:lnTo>
                <a:lnTo>
                  <a:pt x="3657600" y="1371600"/>
                </a:lnTo>
                <a:lnTo>
                  <a:pt x="3691054" y="2286000"/>
                </a:lnTo>
                <a:lnTo>
                  <a:pt x="2286000" y="2286000"/>
                </a:lnTo>
                <a:lnTo>
                  <a:pt x="0" y="2286000"/>
                </a:lnTo>
                <a:lnTo>
                  <a:pt x="0" y="0"/>
                </a:lnTo>
                <a:close/>
              </a:path>
            </a:pathLst>
          </a:custGeom>
          <a:solidFill>
            <a:srgbClr val="FF00F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defRPr/>
            </a:pPr>
            <a:r>
              <a:rPr lang="en-US" sz="8000" b="1">
                <a:solidFill>
                  <a:prstClr val="white"/>
                </a:solidFill>
              </a:rPr>
              <a:t>1</a:t>
            </a:r>
          </a:p>
        </p:txBody>
      </p:sp>
      <p:sp>
        <p:nvSpPr>
          <p:cNvPr id="25" name="question 1"/>
          <p:cNvSpPr/>
          <p:nvPr/>
        </p:nvSpPr>
        <p:spPr>
          <a:xfrm>
            <a:off x="2744920" y="5016902"/>
            <a:ext cx="8903455" cy="1695450"/>
          </a:xfrm>
          <a:prstGeom prst="rect">
            <a:avLst/>
          </a:prstGeom>
          <a:solidFill>
            <a:srgbClr val="5B9BD5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dirty="0" err="1">
                <a:solidFill>
                  <a:prstClr val="white"/>
                </a:solidFill>
              </a:rPr>
              <a:t>Câu</a:t>
            </a:r>
            <a:r>
              <a:rPr lang="en-US" sz="2800" dirty="0">
                <a:solidFill>
                  <a:prstClr val="white"/>
                </a:solidFill>
              </a:rPr>
              <a:t> </a:t>
            </a:r>
            <a:r>
              <a:rPr lang="en-US" sz="2800" dirty="0" err="1">
                <a:solidFill>
                  <a:prstClr val="white"/>
                </a:solidFill>
              </a:rPr>
              <a:t>hỏi</a:t>
            </a:r>
            <a:r>
              <a:rPr lang="en-US" sz="2800" dirty="0">
                <a:solidFill>
                  <a:prstClr val="white"/>
                </a:solidFill>
              </a:rPr>
              <a:t> </a:t>
            </a:r>
            <a:r>
              <a:rPr lang="en-US" sz="2800" dirty="0" err="1">
                <a:solidFill>
                  <a:prstClr val="white"/>
                </a:solidFill>
              </a:rPr>
              <a:t>số</a:t>
            </a:r>
            <a:r>
              <a:rPr lang="en-US" sz="2800" dirty="0">
                <a:solidFill>
                  <a:prstClr val="white"/>
                </a:solidFill>
              </a:rPr>
              <a:t> </a:t>
            </a:r>
            <a:r>
              <a:rPr lang="en-US" sz="2800" dirty="0" smtClean="0">
                <a:solidFill>
                  <a:prstClr val="white"/>
                </a:solidFill>
              </a:rPr>
              <a:t>1: </a:t>
            </a:r>
            <a:r>
              <a:rPr lang="en-US" sz="2800" dirty="0" err="1" smtClean="0">
                <a:solidFill>
                  <a:prstClr val="white"/>
                </a:solidFill>
              </a:rPr>
              <a:t>Tên</a:t>
            </a:r>
            <a:r>
              <a:rPr lang="en-US" sz="2800" dirty="0" smtClean="0">
                <a:solidFill>
                  <a:prstClr val="white"/>
                </a:solidFill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</a:rPr>
              <a:t>bài</a:t>
            </a:r>
            <a:r>
              <a:rPr lang="en-US" sz="2800" dirty="0" smtClean="0">
                <a:solidFill>
                  <a:prstClr val="white"/>
                </a:solidFill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</a:rPr>
              <a:t>đọc</a:t>
            </a:r>
            <a:r>
              <a:rPr lang="en-US" sz="2800" dirty="0" smtClean="0">
                <a:solidFill>
                  <a:prstClr val="white"/>
                </a:solidFill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</a:rPr>
              <a:t>tiết</a:t>
            </a:r>
            <a:r>
              <a:rPr lang="en-US" sz="2800" dirty="0" smtClean="0">
                <a:solidFill>
                  <a:prstClr val="white"/>
                </a:solidFill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</a:rPr>
              <a:t>trước</a:t>
            </a:r>
            <a:r>
              <a:rPr lang="en-US" sz="2800" dirty="0" smtClean="0">
                <a:solidFill>
                  <a:prstClr val="white"/>
                </a:solidFill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</a:rPr>
              <a:t>em</a:t>
            </a:r>
            <a:r>
              <a:rPr lang="en-US" sz="2800" dirty="0" smtClean="0">
                <a:solidFill>
                  <a:prstClr val="white"/>
                </a:solidFill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</a:rPr>
              <a:t>đã</a:t>
            </a:r>
            <a:r>
              <a:rPr lang="en-US" sz="2800" dirty="0" smtClean="0">
                <a:solidFill>
                  <a:prstClr val="white"/>
                </a:solidFill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</a:rPr>
              <a:t>học</a:t>
            </a:r>
            <a:r>
              <a:rPr lang="en-US" sz="2800" dirty="0">
                <a:solidFill>
                  <a:prstClr val="white"/>
                </a:solidFill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</a:rPr>
              <a:t>là</a:t>
            </a:r>
            <a:r>
              <a:rPr lang="en-US" sz="2800" dirty="0" smtClean="0">
                <a:solidFill>
                  <a:prstClr val="white"/>
                </a:solidFill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</a:rPr>
              <a:t>gì</a:t>
            </a:r>
            <a:r>
              <a:rPr lang="en-US" sz="2800" dirty="0" smtClean="0">
                <a:solidFill>
                  <a:prstClr val="white"/>
                </a:solidFill>
              </a:rPr>
              <a:t>?</a:t>
            </a:r>
          </a:p>
          <a:p>
            <a:pPr algn="ctr">
              <a:defRPr/>
            </a:pPr>
            <a:endParaRPr lang="en-US" sz="2800" dirty="0" smtClean="0">
              <a:solidFill>
                <a:prstClr val="white"/>
              </a:solidFill>
            </a:endParaRPr>
          </a:p>
          <a:p>
            <a:pPr algn="ctr"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6" name="dapan1"/>
          <p:cNvSpPr txBox="1"/>
          <p:nvPr/>
        </p:nvSpPr>
        <p:spPr>
          <a:xfrm>
            <a:off x="4701474" y="5864627"/>
            <a:ext cx="619861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err="1" smtClean="0">
                <a:solidFill>
                  <a:prstClr val="black"/>
                </a:solidFill>
              </a:rPr>
              <a:t>Đáp</a:t>
            </a:r>
            <a:r>
              <a:rPr lang="en-US" sz="2500" b="1" dirty="0" smtClean="0">
                <a:solidFill>
                  <a:prstClr val="black"/>
                </a:solidFill>
              </a:rPr>
              <a:t> </a:t>
            </a:r>
            <a:r>
              <a:rPr lang="en-US" sz="2500" b="1" dirty="0" err="1">
                <a:solidFill>
                  <a:prstClr val="black"/>
                </a:solidFill>
              </a:rPr>
              <a:t>á</a:t>
            </a:r>
            <a:r>
              <a:rPr lang="en-US" sz="2500" b="1" dirty="0" err="1" smtClean="0">
                <a:solidFill>
                  <a:prstClr val="black"/>
                </a:solidFill>
              </a:rPr>
              <a:t>n</a:t>
            </a:r>
            <a:r>
              <a:rPr lang="en-US" sz="2500" b="1" dirty="0" smtClean="0">
                <a:solidFill>
                  <a:prstClr val="black"/>
                </a:solidFill>
              </a:rPr>
              <a:t> 1: </a:t>
            </a:r>
            <a:r>
              <a:rPr lang="en-US" sz="2500" b="1" dirty="0" err="1" smtClean="0">
                <a:solidFill>
                  <a:prstClr val="black"/>
                </a:solidFill>
              </a:rPr>
              <a:t>Bài</a:t>
            </a:r>
            <a:r>
              <a:rPr lang="en-US" sz="2500" b="1" dirty="0" smtClean="0">
                <a:solidFill>
                  <a:prstClr val="black"/>
                </a:solidFill>
              </a:rPr>
              <a:t> </a:t>
            </a:r>
            <a:r>
              <a:rPr lang="en-US" sz="2500" b="1" dirty="0" err="1" smtClean="0">
                <a:solidFill>
                  <a:prstClr val="black"/>
                </a:solidFill>
              </a:rPr>
              <a:t>đọc</a:t>
            </a:r>
            <a:r>
              <a:rPr lang="en-US" sz="2500" b="1" dirty="0" smtClean="0">
                <a:solidFill>
                  <a:prstClr val="black"/>
                </a:solidFill>
              </a:rPr>
              <a:t> “</a:t>
            </a:r>
            <a:r>
              <a:rPr lang="en-US" sz="2500" b="1" dirty="0" err="1" smtClean="0">
                <a:solidFill>
                  <a:prstClr val="black"/>
                </a:solidFill>
              </a:rPr>
              <a:t>Đàn</a:t>
            </a:r>
            <a:r>
              <a:rPr lang="en-US" sz="2500" b="1" dirty="0" smtClean="0">
                <a:solidFill>
                  <a:prstClr val="black"/>
                </a:solidFill>
              </a:rPr>
              <a:t> </a:t>
            </a:r>
            <a:r>
              <a:rPr lang="en-US" sz="2500" b="1" dirty="0" err="1" smtClean="0">
                <a:solidFill>
                  <a:prstClr val="black"/>
                </a:solidFill>
              </a:rPr>
              <a:t>bò</a:t>
            </a:r>
            <a:r>
              <a:rPr lang="en-US" sz="2500" b="1" dirty="0" smtClean="0">
                <a:solidFill>
                  <a:prstClr val="black"/>
                </a:solidFill>
              </a:rPr>
              <a:t> </a:t>
            </a:r>
            <a:r>
              <a:rPr lang="en-US" sz="2500" b="1" dirty="0" err="1" smtClean="0">
                <a:solidFill>
                  <a:prstClr val="black"/>
                </a:solidFill>
              </a:rPr>
              <a:t>gặm</a:t>
            </a:r>
            <a:r>
              <a:rPr lang="en-US" sz="2500" b="1" dirty="0" smtClean="0">
                <a:solidFill>
                  <a:prstClr val="black"/>
                </a:solidFill>
              </a:rPr>
              <a:t> </a:t>
            </a:r>
            <a:r>
              <a:rPr lang="en-US" sz="2500" b="1" dirty="0" err="1" smtClean="0">
                <a:solidFill>
                  <a:prstClr val="black"/>
                </a:solidFill>
              </a:rPr>
              <a:t>cỏ</a:t>
            </a:r>
            <a:r>
              <a:rPr lang="en-US" sz="2500" b="1" dirty="0" smtClean="0">
                <a:solidFill>
                  <a:prstClr val="black"/>
                </a:solidFill>
              </a:rPr>
              <a:t>”</a:t>
            </a:r>
            <a:endParaRPr lang="en-US" sz="2500" b="1" dirty="0">
              <a:solidFill>
                <a:prstClr val="black"/>
              </a:solidFill>
            </a:endParaRPr>
          </a:p>
        </p:txBody>
      </p:sp>
      <p:sp>
        <p:nvSpPr>
          <p:cNvPr id="26" name="question 2"/>
          <p:cNvSpPr/>
          <p:nvPr/>
        </p:nvSpPr>
        <p:spPr>
          <a:xfrm>
            <a:off x="2744919" y="5038881"/>
            <a:ext cx="8903455" cy="1695450"/>
          </a:xfrm>
          <a:prstGeom prst="rect">
            <a:avLst/>
          </a:prstGeom>
          <a:solidFill>
            <a:srgbClr val="FF0066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dirty="0" err="1">
                <a:solidFill>
                  <a:prstClr val="white"/>
                </a:solidFill>
              </a:rPr>
              <a:t>Câu</a:t>
            </a:r>
            <a:r>
              <a:rPr lang="en-US" sz="2800" dirty="0">
                <a:solidFill>
                  <a:prstClr val="white"/>
                </a:solidFill>
              </a:rPr>
              <a:t> </a:t>
            </a:r>
            <a:r>
              <a:rPr lang="en-US" sz="2800" dirty="0" err="1">
                <a:solidFill>
                  <a:prstClr val="white"/>
                </a:solidFill>
              </a:rPr>
              <a:t>hỏi</a:t>
            </a:r>
            <a:r>
              <a:rPr lang="en-US" sz="2800" dirty="0">
                <a:solidFill>
                  <a:prstClr val="white"/>
                </a:solidFill>
              </a:rPr>
              <a:t> </a:t>
            </a:r>
            <a:r>
              <a:rPr lang="en-US" sz="2800" dirty="0" err="1">
                <a:solidFill>
                  <a:prstClr val="white"/>
                </a:solidFill>
              </a:rPr>
              <a:t>số</a:t>
            </a:r>
            <a:r>
              <a:rPr lang="en-US" sz="2800" dirty="0">
                <a:solidFill>
                  <a:prstClr val="white"/>
                </a:solidFill>
              </a:rPr>
              <a:t> </a:t>
            </a:r>
            <a:r>
              <a:rPr lang="en-US" sz="2800" dirty="0" smtClean="0">
                <a:solidFill>
                  <a:prstClr val="white"/>
                </a:solidFill>
              </a:rPr>
              <a:t>2: </a:t>
            </a:r>
            <a:r>
              <a:rPr lang="en-US" sz="2800" dirty="0" err="1" smtClean="0">
                <a:solidFill>
                  <a:prstClr val="white"/>
                </a:solidFill>
              </a:rPr>
              <a:t>Tác</a:t>
            </a:r>
            <a:r>
              <a:rPr lang="en-US" sz="2800" dirty="0" smtClean="0">
                <a:solidFill>
                  <a:prstClr val="white"/>
                </a:solidFill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</a:rPr>
              <a:t>giả</a:t>
            </a:r>
            <a:r>
              <a:rPr lang="en-US" sz="2800" dirty="0" smtClean="0">
                <a:solidFill>
                  <a:prstClr val="white"/>
                </a:solidFill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</a:rPr>
              <a:t>bài</a:t>
            </a:r>
            <a:r>
              <a:rPr lang="en-US" sz="2800" dirty="0" smtClean="0">
                <a:solidFill>
                  <a:prstClr val="white"/>
                </a:solidFill>
              </a:rPr>
              <a:t> “</a:t>
            </a:r>
            <a:r>
              <a:rPr lang="en-US" sz="2800" dirty="0" err="1" smtClean="0">
                <a:solidFill>
                  <a:prstClr val="white"/>
                </a:solidFill>
              </a:rPr>
              <a:t>Đàn</a:t>
            </a:r>
            <a:r>
              <a:rPr lang="en-US" sz="2800" dirty="0" smtClean="0">
                <a:solidFill>
                  <a:prstClr val="white"/>
                </a:solidFill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</a:rPr>
              <a:t>bò</a:t>
            </a:r>
            <a:r>
              <a:rPr lang="en-US" sz="2800" dirty="0" smtClean="0">
                <a:solidFill>
                  <a:prstClr val="white"/>
                </a:solidFill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</a:rPr>
              <a:t>gặm</a:t>
            </a:r>
            <a:r>
              <a:rPr lang="en-US" sz="2800" dirty="0" smtClean="0">
                <a:solidFill>
                  <a:prstClr val="white"/>
                </a:solidFill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</a:rPr>
              <a:t>cỏ</a:t>
            </a:r>
            <a:r>
              <a:rPr lang="en-US" sz="2800" dirty="0" smtClean="0">
                <a:solidFill>
                  <a:prstClr val="white"/>
                </a:solidFill>
              </a:rPr>
              <a:t>” </a:t>
            </a:r>
            <a:r>
              <a:rPr lang="en-US" sz="2800" dirty="0" err="1" smtClean="0">
                <a:solidFill>
                  <a:prstClr val="white"/>
                </a:solidFill>
              </a:rPr>
              <a:t>là</a:t>
            </a:r>
            <a:r>
              <a:rPr lang="en-US" sz="2800" dirty="0" smtClean="0">
                <a:solidFill>
                  <a:prstClr val="white"/>
                </a:solidFill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</a:rPr>
              <a:t>ai</a:t>
            </a:r>
            <a:r>
              <a:rPr lang="en-US" sz="2800" dirty="0" smtClean="0">
                <a:solidFill>
                  <a:prstClr val="white"/>
                </a:solidFill>
              </a:rPr>
              <a:t>?</a:t>
            </a:r>
          </a:p>
          <a:p>
            <a:pPr algn="ctr">
              <a:defRPr/>
            </a:pPr>
            <a:endParaRPr lang="en-US" sz="2800" dirty="0">
              <a:solidFill>
                <a:prstClr val="white"/>
              </a:solidFill>
            </a:endParaRPr>
          </a:p>
        </p:txBody>
      </p:sp>
      <p:sp>
        <p:nvSpPr>
          <p:cNvPr id="7" name="dapan2"/>
          <p:cNvSpPr txBox="1"/>
          <p:nvPr/>
        </p:nvSpPr>
        <p:spPr>
          <a:xfrm>
            <a:off x="5083916" y="5962167"/>
            <a:ext cx="447486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err="1" smtClean="0">
                <a:solidFill>
                  <a:prstClr val="black"/>
                </a:solidFill>
              </a:rPr>
              <a:t>Đáp</a:t>
            </a:r>
            <a:r>
              <a:rPr lang="en-US" sz="2500" b="1" dirty="0" smtClean="0">
                <a:solidFill>
                  <a:prstClr val="black"/>
                </a:solidFill>
              </a:rPr>
              <a:t> </a:t>
            </a:r>
            <a:r>
              <a:rPr lang="en-US" sz="2500" b="1" dirty="0" err="1" smtClean="0">
                <a:solidFill>
                  <a:prstClr val="black"/>
                </a:solidFill>
              </a:rPr>
              <a:t>án</a:t>
            </a:r>
            <a:r>
              <a:rPr lang="en-US" sz="2500" b="1" dirty="0" smtClean="0">
                <a:solidFill>
                  <a:prstClr val="black"/>
                </a:solidFill>
              </a:rPr>
              <a:t> 2: </a:t>
            </a:r>
            <a:r>
              <a:rPr lang="en-US" sz="2500" b="1" dirty="0" err="1" smtClean="0">
                <a:solidFill>
                  <a:prstClr val="black"/>
                </a:solidFill>
              </a:rPr>
              <a:t>Tác</a:t>
            </a:r>
            <a:r>
              <a:rPr lang="en-US" sz="2500" b="1" dirty="0" smtClean="0">
                <a:solidFill>
                  <a:prstClr val="black"/>
                </a:solidFill>
              </a:rPr>
              <a:t> </a:t>
            </a:r>
            <a:r>
              <a:rPr lang="en-US" sz="2500" b="1" dirty="0" err="1" smtClean="0">
                <a:solidFill>
                  <a:prstClr val="black"/>
                </a:solidFill>
              </a:rPr>
              <a:t>giả</a:t>
            </a:r>
            <a:r>
              <a:rPr lang="en-US" sz="2500" b="1" dirty="0" smtClean="0">
                <a:solidFill>
                  <a:prstClr val="black"/>
                </a:solidFill>
              </a:rPr>
              <a:t> </a:t>
            </a:r>
            <a:r>
              <a:rPr lang="en-US" sz="2500" b="1" dirty="0" err="1" smtClean="0">
                <a:solidFill>
                  <a:prstClr val="black"/>
                </a:solidFill>
              </a:rPr>
              <a:t>Hồ</a:t>
            </a:r>
            <a:r>
              <a:rPr lang="en-US" sz="2500" b="1" dirty="0" smtClean="0">
                <a:solidFill>
                  <a:prstClr val="black"/>
                </a:solidFill>
              </a:rPr>
              <a:t> </a:t>
            </a:r>
            <a:r>
              <a:rPr lang="en-US" sz="2500" b="1" dirty="0" err="1" smtClean="0">
                <a:solidFill>
                  <a:prstClr val="black"/>
                </a:solidFill>
              </a:rPr>
              <a:t>Phương</a:t>
            </a:r>
            <a:endParaRPr lang="en-US" sz="2500" b="1" dirty="0">
              <a:solidFill>
                <a:prstClr val="black"/>
              </a:solidFill>
            </a:endParaRPr>
          </a:p>
        </p:txBody>
      </p:sp>
      <p:sp>
        <p:nvSpPr>
          <p:cNvPr id="27" name="question 3"/>
          <p:cNvSpPr/>
          <p:nvPr/>
        </p:nvSpPr>
        <p:spPr>
          <a:xfrm>
            <a:off x="2744919" y="5071385"/>
            <a:ext cx="8903455" cy="1695450"/>
          </a:xfrm>
          <a:prstGeom prst="rect">
            <a:avLst/>
          </a:prstGeom>
          <a:solidFill>
            <a:srgbClr val="7030A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dirty="0" err="1">
                <a:solidFill>
                  <a:prstClr val="white"/>
                </a:solidFill>
              </a:rPr>
              <a:t>Câu</a:t>
            </a:r>
            <a:r>
              <a:rPr lang="en-US" sz="2800" dirty="0">
                <a:solidFill>
                  <a:prstClr val="white"/>
                </a:solidFill>
              </a:rPr>
              <a:t> </a:t>
            </a:r>
            <a:r>
              <a:rPr lang="en-US" sz="2800" dirty="0" err="1">
                <a:solidFill>
                  <a:prstClr val="white"/>
                </a:solidFill>
              </a:rPr>
              <a:t>hỏi</a:t>
            </a:r>
            <a:r>
              <a:rPr lang="en-US" sz="2800" dirty="0">
                <a:solidFill>
                  <a:prstClr val="white"/>
                </a:solidFill>
              </a:rPr>
              <a:t> </a:t>
            </a:r>
            <a:r>
              <a:rPr lang="en-US" sz="2800" dirty="0" err="1">
                <a:solidFill>
                  <a:prstClr val="white"/>
                </a:solidFill>
              </a:rPr>
              <a:t>số</a:t>
            </a:r>
            <a:r>
              <a:rPr lang="en-US" sz="2800" dirty="0">
                <a:solidFill>
                  <a:prstClr val="white"/>
                </a:solidFill>
              </a:rPr>
              <a:t> </a:t>
            </a:r>
            <a:r>
              <a:rPr lang="en-US" sz="2800" dirty="0" smtClean="0">
                <a:solidFill>
                  <a:prstClr val="white"/>
                </a:solidFill>
              </a:rPr>
              <a:t>3: “</a:t>
            </a:r>
            <a:r>
              <a:rPr lang="en-US" sz="2800" dirty="0" err="1" smtClean="0">
                <a:solidFill>
                  <a:prstClr val="white"/>
                </a:solidFill>
              </a:rPr>
              <a:t>Chúc</a:t>
            </a:r>
            <a:r>
              <a:rPr lang="en-US" sz="2800" dirty="0" smtClean="0">
                <a:solidFill>
                  <a:prstClr val="white"/>
                </a:solidFill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</a:rPr>
              <a:t>mừng</a:t>
            </a:r>
            <a:r>
              <a:rPr lang="en-US" sz="2800" dirty="0" smtClean="0">
                <a:solidFill>
                  <a:prstClr val="white"/>
                </a:solidFill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</a:rPr>
              <a:t>bạn</a:t>
            </a:r>
            <a:r>
              <a:rPr lang="en-US" sz="2800" dirty="0" smtClean="0">
                <a:solidFill>
                  <a:prstClr val="white"/>
                </a:solidFill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</a:rPr>
              <a:t>đã</a:t>
            </a:r>
            <a:r>
              <a:rPr lang="en-US" sz="2800" dirty="0" smtClean="0">
                <a:solidFill>
                  <a:prstClr val="white"/>
                </a:solidFill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</a:rPr>
              <a:t>chọn</a:t>
            </a:r>
            <a:r>
              <a:rPr lang="en-US" sz="2800" dirty="0" smtClean="0">
                <a:solidFill>
                  <a:prstClr val="white"/>
                </a:solidFill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</a:rPr>
              <a:t>vào</a:t>
            </a:r>
            <a:r>
              <a:rPr lang="en-US" sz="2800" dirty="0" smtClean="0">
                <a:solidFill>
                  <a:prstClr val="white"/>
                </a:solidFill>
              </a:rPr>
              <a:t> ô may </a:t>
            </a:r>
            <a:r>
              <a:rPr lang="en-US" sz="2800" dirty="0" err="1" smtClean="0">
                <a:solidFill>
                  <a:prstClr val="white"/>
                </a:solidFill>
              </a:rPr>
              <a:t>mắn</a:t>
            </a:r>
            <a:r>
              <a:rPr lang="en-US" sz="2800" dirty="0" smtClean="0">
                <a:solidFill>
                  <a:prstClr val="white"/>
                </a:solidFill>
              </a:rPr>
              <a:t>”</a:t>
            </a:r>
          </a:p>
          <a:p>
            <a:pPr algn="ctr">
              <a:defRPr/>
            </a:pPr>
            <a:endParaRPr lang="en-US" sz="2800" dirty="0">
              <a:solidFill>
                <a:prstClr val="white"/>
              </a:solidFill>
            </a:endParaRPr>
          </a:p>
        </p:txBody>
      </p:sp>
      <p:sp>
        <p:nvSpPr>
          <p:cNvPr id="10" name="dapan3"/>
          <p:cNvSpPr txBox="1"/>
          <p:nvPr/>
        </p:nvSpPr>
        <p:spPr>
          <a:xfrm>
            <a:off x="2961735" y="6018819"/>
            <a:ext cx="8686639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b="1" dirty="0" err="1" smtClean="0">
                <a:solidFill>
                  <a:prstClr val="black"/>
                </a:solidFill>
              </a:rPr>
              <a:t>Phần</a:t>
            </a:r>
            <a:r>
              <a:rPr lang="en-US" sz="2300" b="1" dirty="0" smtClean="0">
                <a:solidFill>
                  <a:prstClr val="black"/>
                </a:solidFill>
              </a:rPr>
              <a:t> </a:t>
            </a:r>
            <a:r>
              <a:rPr lang="en-US" sz="2300" b="1" dirty="0" err="1" smtClean="0">
                <a:solidFill>
                  <a:prstClr val="black"/>
                </a:solidFill>
              </a:rPr>
              <a:t>thưởng</a:t>
            </a:r>
            <a:r>
              <a:rPr lang="en-US" sz="2300" b="1" dirty="0" smtClean="0">
                <a:solidFill>
                  <a:prstClr val="black"/>
                </a:solidFill>
              </a:rPr>
              <a:t> </a:t>
            </a:r>
            <a:r>
              <a:rPr lang="en-US" sz="2300" b="1" dirty="0" err="1" smtClean="0">
                <a:solidFill>
                  <a:prstClr val="black"/>
                </a:solidFill>
              </a:rPr>
              <a:t>là</a:t>
            </a:r>
            <a:r>
              <a:rPr lang="en-US" sz="2300" b="1" dirty="0" smtClean="0">
                <a:solidFill>
                  <a:prstClr val="black"/>
                </a:solidFill>
              </a:rPr>
              <a:t> </a:t>
            </a:r>
            <a:r>
              <a:rPr lang="en-US" sz="2300" b="1" dirty="0" err="1" smtClean="0">
                <a:solidFill>
                  <a:prstClr val="black"/>
                </a:solidFill>
              </a:rPr>
              <a:t>một</a:t>
            </a:r>
            <a:r>
              <a:rPr lang="en-US" sz="2300" b="1" dirty="0" smtClean="0">
                <a:solidFill>
                  <a:prstClr val="black"/>
                </a:solidFill>
              </a:rPr>
              <a:t> </a:t>
            </a:r>
            <a:r>
              <a:rPr lang="en-US" sz="2300" b="1" dirty="0" err="1" smtClean="0">
                <a:solidFill>
                  <a:prstClr val="black"/>
                </a:solidFill>
              </a:rPr>
              <a:t>tràn</a:t>
            </a:r>
            <a:r>
              <a:rPr lang="en-US" sz="2300" b="1" dirty="0" smtClean="0">
                <a:solidFill>
                  <a:prstClr val="black"/>
                </a:solidFill>
              </a:rPr>
              <a:t> </a:t>
            </a:r>
            <a:r>
              <a:rPr lang="en-US" sz="2300" b="1" dirty="0" err="1" smtClean="0">
                <a:solidFill>
                  <a:prstClr val="black"/>
                </a:solidFill>
              </a:rPr>
              <a:t>vỗ</a:t>
            </a:r>
            <a:r>
              <a:rPr lang="en-US" sz="2300" b="1" dirty="0" smtClean="0">
                <a:solidFill>
                  <a:prstClr val="black"/>
                </a:solidFill>
              </a:rPr>
              <a:t> </a:t>
            </a:r>
            <a:r>
              <a:rPr lang="en-US" sz="2300" b="1" dirty="0" err="1" smtClean="0">
                <a:solidFill>
                  <a:prstClr val="black"/>
                </a:solidFill>
              </a:rPr>
              <a:t>tay</a:t>
            </a:r>
            <a:r>
              <a:rPr lang="en-US" sz="2300" b="1" dirty="0" smtClean="0">
                <a:solidFill>
                  <a:prstClr val="black"/>
                </a:solidFill>
              </a:rPr>
              <a:t> </a:t>
            </a:r>
            <a:r>
              <a:rPr lang="en-US" sz="2300" b="1" dirty="0" err="1" smtClean="0">
                <a:solidFill>
                  <a:prstClr val="black"/>
                </a:solidFill>
              </a:rPr>
              <a:t>của</a:t>
            </a:r>
            <a:r>
              <a:rPr lang="en-US" sz="2300" b="1" dirty="0" smtClean="0">
                <a:solidFill>
                  <a:prstClr val="black"/>
                </a:solidFill>
              </a:rPr>
              <a:t> </a:t>
            </a:r>
            <a:r>
              <a:rPr lang="en-US" sz="2300" b="1" dirty="0" err="1" smtClean="0">
                <a:solidFill>
                  <a:prstClr val="black"/>
                </a:solidFill>
              </a:rPr>
              <a:t>lớp</a:t>
            </a:r>
            <a:r>
              <a:rPr lang="en-US" sz="2300" b="1" dirty="0" smtClean="0">
                <a:solidFill>
                  <a:prstClr val="black"/>
                </a:solidFill>
              </a:rPr>
              <a:t> </a:t>
            </a:r>
            <a:r>
              <a:rPr lang="en-US" sz="2300" b="1" dirty="0" err="1" smtClean="0">
                <a:solidFill>
                  <a:prstClr val="black"/>
                </a:solidFill>
              </a:rPr>
              <a:t>và</a:t>
            </a:r>
            <a:r>
              <a:rPr lang="en-US" sz="2300" b="1" dirty="0" smtClean="0">
                <a:solidFill>
                  <a:prstClr val="black"/>
                </a:solidFill>
              </a:rPr>
              <a:t> </a:t>
            </a:r>
            <a:r>
              <a:rPr lang="en-US" sz="2300" b="1" dirty="0" err="1" smtClean="0">
                <a:solidFill>
                  <a:prstClr val="black"/>
                </a:solidFill>
              </a:rPr>
              <a:t>được</a:t>
            </a:r>
            <a:r>
              <a:rPr lang="en-US" sz="2300" b="1" dirty="0" smtClean="0">
                <a:solidFill>
                  <a:prstClr val="black"/>
                </a:solidFill>
              </a:rPr>
              <a:t> </a:t>
            </a:r>
            <a:r>
              <a:rPr lang="en-US" sz="2300" b="1" dirty="0" err="1" smtClean="0">
                <a:solidFill>
                  <a:prstClr val="black"/>
                </a:solidFill>
              </a:rPr>
              <a:t>lật</a:t>
            </a:r>
            <a:r>
              <a:rPr lang="en-US" sz="2300" b="1" dirty="0" smtClean="0">
                <a:solidFill>
                  <a:prstClr val="black"/>
                </a:solidFill>
              </a:rPr>
              <a:t> </a:t>
            </a:r>
            <a:r>
              <a:rPr lang="en-US" sz="2300" b="1" dirty="0" err="1" smtClean="0">
                <a:solidFill>
                  <a:prstClr val="black"/>
                </a:solidFill>
              </a:rPr>
              <a:t>mảnh</a:t>
            </a:r>
            <a:r>
              <a:rPr lang="en-US" sz="2300" b="1" dirty="0" smtClean="0">
                <a:solidFill>
                  <a:prstClr val="black"/>
                </a:solidFill>
              </a:rPr>
              <a:t> </a:t>
            </a:r>
            <a:r>
              <a:rPr lang="en-US" sz="2300" b="1" dirty="0" err="1" smtClean="0">
                <a:solidFill>
                  <a:prstClr val="black"/>
                </a:solidFill>
              </a:rPr>
              <a:t>ghép</a:t>
            </a:r>
            <a:r>
              <a:rPr lang="en-US" sz="2300" b="1" dirty="0" smtClean="0">
                <a:solidFill>
                  <a:prstClr val="black"/>
                </a:solidFill>
              </a:rPr>
              <a:t> </a:t>
            </a:r>
            <a:r>
              <a:rPr lang="en-US" sz="2300" b="1" dirty="0" err="1" smtClean="0">
                <a:solidFill>
                  <a:prstClr val="black"/>
                </a:solidFill>
              </a:rPr>
              <a:t>số</a:t>
            </a:r>
            <a:r>
              <a:rPr lang="en-US" sz="2300" b="1" dirty="0" smtClean="0">
                <a:solidFill>
                  <a:prstClr val="black"/>
                </a:solidFill>
              </a:rPr>
              <a:t> 3</a:t>
            </a:r>
            <a:endParaRPr lang="en-US" sz="2300" b="1" dirty="0">
              <a:solidFill>
                <a:prstClr val="black"/>
              </a:solidFill>
            </a:endParaRPr>
          </a:p>
        </p:txBody>
      </p:sp>
      <p:sp>
        <p:nvSpPr>
          <p:cNvPr id="28" name="question 4"/>
          <p:cNvSpPr/>
          <p:nvPr/>
        </p:nvSpPr>
        <p:spPr>
          <a:xfrm>
            <a:off x="2744918" y="5071385"/>
            <a:ext cx="8903455" cy="1695450"/>
          </a:xfrm>
          <a:prstGeom prst="rect">
            <a:avLst/>
          </a:prstGeom>
          <a:solidFill>
            <a:srgbClr val="92D05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dirty="0" err="1">
                <a:solidFill>
                  <a:prstClr val="white"/>
                </a:solidFill>
              </a:rPr>
              <a:t>Câu</a:t>
            </a:r>
            <a:r>
              <a:rPr lang="en-US" sz="2800" dirty="0">
                <a:solidFill>
                  <a:prstClr val="white"/>
                </a:solidFill>
              </a:rPr>
              <a:t> </a:t>
            </a:r>
            <a:r>
              <a:rPr lang="en-US" sz="2800" dirty="0" err="1">
                <a:solidFill>
                  <a:prstClr val="white"/>
                </a:solidFill>
              </a:rPr>
              <a:t>hỏi</a:t>
            </a:r>
            <a:r>
              <a:rPr lang="en-US" sz="2800" dirty="0">
                <a:solidFill>
                  <a:prstClr val="white"/>
                </a:solidFill>
              </a:rPr>
              <a:t> </a:t>
            </a:r>
            <a:r>
              <a:rPr lang="en-US" sz="2800" dirty="0" err="1">
                <a:solidFill>
                  <a:prstClr val="white"/>
                </a:solidFill>
              </a:rPr>
              <a:t>số</a:t>
            </a:r>
            <a:r>
              <a:rPr lang="en-US" sz="2800" dirty="0">
                <a:solidFill>
                  <a:prstClr val="white"/>
                </a:solidFill>
              </a:rPr>
              <a:t> </a:t>
            </a:r>
            <a:r>
              <a:rPr lang="en-US" sz="2800" dirty="0" smtClean="0">
                <a:solidFill>
                  <a:prstClr val="white"/>
                </a:solidFill>
              </a:rPr>
              <a:t>4: </a:t>
            </a:r>
            <a:r>
              <a:rPr lang="en-US" sz="2800" dirty="0" err="1" smtClean="0">
                <a:solidFill>
                  <a:prstClr val="white"/>
                </a:solidFill>
              </a:rPr>
              <a:t>Nêu</a:t>
            </a:r>
            <a:r>
              <a:rPr lang="en-US" sz="2800" dirty="0" smtClean="0">
                <a:solidFill>
                  <a:prstClr val="white"/>
                </a:solidFill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</a:rPr>
              <a:t>nội</a:t>
            </a:r>
            <a:r>
              <a:rPr lang="en-US" sz="2800" dirty="0" smtClean="0">
                <a:solidFill>
                  <a:prstClr val="white"/>
                </a:solidFill>
              </a:rPr>
              <a:t> dung </a:t>
            </a:r>
            <a:r>
              <a:rPr lang="en-US" sz="2800" dirty="0" err="1" smtClean="0">
                <a:solidFill>
                  <a:prstClr val="white"/>
                </a:solidFill>
              </a:rPr>
              <a:t>của</a:t>
            </a:r>
            <a:r>
              <a:rPr lang="en-US" sz="2800" dirty="0" smtClean="0">
                <a:solidFill>
                  <a:prstClr val="white"/>
                </a:solidFill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</a:rPr>
              <a:t>bài</a:t>
            </a:r>
            <a:r>
              <a:rPr lang="en-US" sz="2800" dirty="0" smtClean="0">
                <a:solidFill>
                  <a:prstClr val="white"/>
                </a:solidFill>
              </a:rPr>
              <a:t> “</a:t>
            </a:r>
            <a:r>
              <a:rPr lang="en-US" sz="2800" dirty="0" err="1" smtClean="0">
                <a:solidFill>
                  <a:prstClr val="white"/>
                </a:solidFill>
              </a:rPr>
              <a:t>Đàn</a:t>
            </a:r>
            <a:r>
              <a:rPr lang="en-US" sz="2800" dirty="0" smtClean="0">
                <a:solidFill>
                  <a:prstClr val="white"/>
                </a:solidFill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</a:rPr>
              <a:t>bò</a:t>
            </a:r>
            <a:r>
              <a:rPr lang="en-US" sz="2800" dirty="0" smtClean="0">
                <a:solidFill>
                  <a:prstClr val="white"/>
                </a:solidFill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</a:rPr>
              <a:t>gặm</a:t>
            </a:r>
            <a:r>
              <a:rPr lang="en-US" sz="2800" dirty="0" smtClean="0">
                <a:solidFill>
                  <a:prstClr val="white"/>
                </a:solidFill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</a:rPr>
              <a:t>cỏ</a:t>
            </a:r>
            <a:r>
              <a:rPr lang="en-US" sz="2800" dirty="0" smtClean="0">
                <a:solidFill>
                  <a:prstClr val="white"/>
                </a:solidFill>
              </a:rPr>
              <a:t>”.</a:t>
            </a:r>
          </a:p>
          <a:p>
            <a:pPr algn="ctr">
              <a:defRPr/>
            </a:pPr>
            <a:endParaRPr lang="en-US" sz="2800" dirty="0" smtClean="0">
              <a:solidFill>
                <a:prstClr val="white"/>
              </a:solidFill>
            </a:endParaRPr>
          </a:p>
          <a:p>
            <a:pPr algn="ctr"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1" name="dapan4"/>
          <p:cNvSpPr txBox="1"/>
          <p:nvPr/>
        </p:nvSpPr>
        <p:spPr>
          <a:xfrm>
            <a:off x="2986858" y="5751172"/>
            <a:ext cx="86615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prstClr val="black"/>
                </a:solidFill>
              </a:rPr>
              <a:t>Đáp</a:t>
            </a:r>
            <a:r>
              <a:rPr lang="en-US" sz="2000" b="1" dirty="0" smtClean="0">
                <a:solidFill>
                  <a:prstClr val="black"/>
                </a:solidFill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</a:rPr>
              <a:t>án</a:t>
            </a:r>
            <a:r>
              <a:rPr lang="en-US" sz="2000" b="1" dirty="0" smtClean="0">
                <a:solidFill>
                  <a:prstClr val="black"/>
                </a:solidFill>
              </a:rPr>
              <a:t> 4: </a:t>
            </a:r>
            <a:r>
              <a:rPr lang="en-US" sz="2000" b="1" dirty="0" err="1" smtClean="0">
                <a:solidFill>
                  <a:prstClr val="black"/>
                </a:solidFill>
              </a:rPr>
              <a:t>Bài</a:t>
            </a:r>
            <a:r>
              <a:rPr lang="en-US" sz="2000" b="1" dirty="0" smtClean="0">
                <a:solidFill>
                  <a:prstClr val="black"/>
                </a:solidFill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</a:rPr>
              <a:t>đọc</a:t>
            </a:r>
            <a:r>
              <a:rPr lang="en-US" sz="2000" b="1" dirty="0" smtClean="0">
                <a:solidFill>
                  <a:prstClr val="black"/>
                </a:solidFill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</a:rPr>
              <a:t>khắc</a:t>
            </a:r>
            <a:r>
              <a:rPr lang="en-US" sz="2000" b="1" dirty="0" smtClean="0">
                <a:solidFill>
                  <a:prstClr val="black"/>
                </a:solidFill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</a:rPr>
              <a:t>họa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</a:rPr>
              <a:t>hình</a:t>
            </a:r>
            <a:r>
              <a:rPr lang="en-US" sz="2000" b="1" dirty="0" smtClean="0">
                <a:solidFill>
                  <a:prstClr val="black"/>
                </a:solidFill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</a:rPr>
              <a:t>ảnh</a:t>
            </a:r>
            <a:r>
              <a:rPr lang="en-US" sz="2000" b="1" dirty="0" smtClean="0">
                <a:solidFill>
                  <a:prstClr val="black"/>
                </a:solidFill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</a:rPr>
              <a:t>sinh</a:t>
            </a:r>
            <a:r>
              <a:rPr lang="en-US" sz="2000" b="1" dirty="0" smtClean="0">
                <a:solidFill>
                  <a:prstClr val="black"/>
                </a:solidFill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</a:rPr>
              <a:t>động</a:t>
            </a:r>
            <a:r>
              <a:rPr lang="en-US" sz="2000" b="1" dirty="0" smtClean="0">
                <a:solidFill>
                  <a:prstClr val="black"/>
                </a:solidFill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</a:rPr>
              <a:t>của</a:t>
            </a:r>
            <a:r>
              <a:rPr lang="en-US" sz="2000" b="1" dirty="0" smtClean="0">
                <a:solidFill>
                  <a:prstClr val="black"/>
                </a:solidFill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</a:rPr>
              <a:t>đàn</a:t>
            </a:r>
            <a:r>
              <a:rPr lang="en-US" sz="2000" b="1" dirty="0" smtClean="0">
                <a:solidFill>
                  <a:prstClr val="black"/>
                </a:solidFill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</a:rPr>
              <a:t>bò</a:t>
            </a:r>
            <a:r>
              <a:rPr lang="en-US" sz="2000" b="1" dirty="0" smtClean="0">
                <a:solidFill>
                  <a:prstClr val="black"/>
                </a:solidFill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</a:rPr>
              <a:t>ăn</a:t>
            </a:r>
            <a:r>
              <a:rPr lang="en-US" sz="2000" b="1" dirty="0" smtClean="0">
                <a:solidFill>
                  <a:prstClr val="black"/>
                </a:solidFill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</a:rPr>
              <a:t>cỏ</a:t>
            </a:r>
            <a:r>
              <a:rPr lang="en-US" sz="2000" b="1" dirty="0" smtClean="0">
                <a:solidFill>
                  <a:prstClr val="black"/>
                </a:solidFill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</a:rPr>
              <a:t>sau</a:t>
            </a:r>
            <a:r>
              <a:rPr lang="en-US" sz="2000" b="1" dirty="0" smtClean="0">
                <a:solidFill>
                  <a:prstClr val="black"/>
                </a:solidFill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</a:rPr>
              <a:t>những</a:t>
            </a:r>
            <a:r>
              <a:rPr lang="en-US" sz="2000" b="1" dirty="0" smtClean="0">
                <a:solidFill>
                  <a:prstClr val="black"/>
                </a:solidFill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</a:rPr>
              <a:t>cơn</a:t>
            </a:r>
            <a:r>
              <a:rPr lang="en-US" sz="2000" b="1" dirty="0" smtClean="0">
                <a:solidFill>
                  <a:prstClr val="black"/>
                </a:solidFill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</a:rPr>
              <a:t>mưa</a:t>
            </a:r>
            <a:r>
              <a:rPr lang="en-US" sz="2000" b="1" dirty="0" smtClean="0">
                <a:solidFill>
                  <a:prstClr val="black"/>
                </a:solidFill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</a:rPr>
              <a:t>phùn</a:t>
            </a:r>
            <a:r>
              <a:rPr lang="en-US" sz="2000" b="1" dirty="0" smtClean="0">
                <a:solidFill>
                  <a:prstClr val="black"/>
                </a:solidFill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</a:rPr>
              <a:t>mùa</a:t>
            </a:r>
            <a:r>
              <a:rPr lang="en-US" sz="2000" b="1" dirty="0" smtClean="0">
                <a:solidFill>
                  <a:prstClr val="black"/>
                </a:solidFill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</a:rPr>
              <a:t>xuân</a:t>
            </a:r>
            <a:r>
              <a:rPr lang="en-US" sz="2000" b="1" dirty="0" smtClean="0">
                <a:solidFill>
                  <a:prstClr val="black"/>
                </a:solidFill>
              </a:rPr>
              <a:t>, </a:t>
            </a:r>
            <a:r>
              <a:rPr lang="en-US" sz="2000" b="1" dirty="0" err="1" smtClean="0">
                <a:solidFill>
                  <a:prstClr val="black"/>
                </a:solidFill>
              </a:rPr>
              <a:t>ca</a:t>
            </a:r>
            <a:r>
              <a:rPr lang="en-US" sz="2000" b="1" dirty="0" smtClean="0">
                <a:solidFill>
                  <a:prstClr val="black"/>
                </a:solidFill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</a:rPr>
              <a:t>ngợ</a:t>
            </a:r>
            <a:r>
              <a:rPr lang="en-US" sz="2000" b="1" dirty="0" smtClean="0">
                <a:solidFill>
                  <a:prstClr val="black"/>
                </a:solidFill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</a:rPr>
              <a:t>tình</a:t>
            </a:r>
            <a:r>
              <a:rPr lang="en-US" sz="2000" b="1" dirty="0" smtClean="0">
                <a:solidFill>
                  <a:prstClr val="black"/>
                </a:solidFill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</a:rPr>
              <a:t>yêu</a:t>
            </a:r>
            <a:r>
              <a:rPr lang="en-US" sz="2000" b="1" dirty="0" smtClean="0">
                <a:solidFill>
                  <a:prstClr val="black"/>
                </a:solidFill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</a:rPr>
              <a:t>thương</a:t>
            </a:r>
            <a:r>
              <a:rPr lang="en-US" sz="2000" b="1" dirty="0" smtClean="0">
                <a:solidFill>
                  <a:prstClr val="black"/>
                </a:solidFill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</a:rPr>
              <a:t>đàn</a:t>
            </a:r>
            <a:r>
              <a:rPr lang="en-US" sz="2000" b="1" dirty="0" smtClean="0">
                <a:solidFill>
                  <a:prstClr val="black"/>
                </a:solidFill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</a:rPr>
              <a:t>bò</a:t>
            </a:r>
            <a:r>
              <a:rPr lang="en-US" sz="2000" b="1" dirty="0" smtClean="0">
                <a:solidFill>
                  <a:prstClr val="black"/>
                </a:solidFill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</a:rPr>
              <a:t>và</a:t>
            </a:r>
            <a:r>
              <a:rPr lang="en-US" sz="2000" b="1" dirty="0" smtClean="0">
                <a:solidFill>
                  <a:prstClr val="black"/>
                </a:solidFill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</a:rPr>
              <a:t>sự</a:t>
            </a:r>
            <a:r>
              <a:rPr lang="en-US" sz="2000" b="1" dirty="0" smtClean="0">
                <a:solidFill>
                  <a:prstClr val="black"/>
                </a:solidFill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</a:rPr>
              <a:t>tận</a:t>
            </a:r>
            <a:r>
              <a:rPr lang="en-US" sz="2000" b="1" dirty="0" smtClean="0">
                <a:solidFill>
                  <a:prstClr val="black"/>
                </a:solidFill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</a:rPr>
              <a:t>tụy</a:t>
            </a:r>
            <a:r>
              <a:rPr lang="en-US" sz="2000" b="1" dirty="0" smtClean="0">
                <a:solidFill>
                  <a:prstClr val="black"/>
                </a:solidFill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</a:rPr>
              <a:t>với</a:t>
            </a:r>
            <a:r>
              <a:rPr lang="en-US" sz="2000" b="1" dirty="0" smtClean="0">
                <a:solidFill>
                  <a:prstClr val="black"/>
                </a:solidFill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</a:rPr>
              <a:t>công</a:t>
            </a:r>
            <a:r>
              <a:rPr lang="en-US" sz="2000" b="1" dirty="0" smtClean="0">
                <a:solidFill>
                  <a:prstClr val="black"/>
                </a:solidFill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</a:rPr>
              <a:t>việc</a:t>
            </a:r>
            <a:r>
              <a:rPr lang="en-US" sz="2000" b="1" dirty="0" smtClean="0">
                <a:solidFill>
                  <a:prstClr val="black"/>
                </a:solidFill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</a:rPr>
              <a:t>của</a:t>
            </a:r>
            <a:r>
              <a:rPr lang="en-US" sz="2000" b="1" dirty="0" smtClean="0">
                <a:solidFill>
                  <a:prstClr val="black"/>
                </a:solidFill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</a:rPr>
              <a:t>anh</a:t>
            </a:r>
            <a:r>
              <a:rPr lang="en-US" sz="2000" b="1" dirty="0" smtClean="0">
                <a:solidFill>
                  <a:prstClr val="black"/>
                </a:solidFill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</a:rPr>
              <a:t>Nhẫn</a:t>
            </a:r>
            <a:r>
              <a:rPr lang="en-US" sz="2000" b="1" dirty="0" smtClean="0">
                <a:solidFill>
                  <a:prstClr val="black"/>
                </a:solidFill>
              </a:rPr>
              <a:t> – </a:t>
            </a:r>
            <a:r>
              <a:rPr lang="en-US" sz="2000" b="1" dirty="0" err="1" smtClean="0">
                <a:solidFill>
                  <a:prstClr val="black"/>
                </a:solidFill>
              </a:rPr>
              <a:t>một</a:t>
            </a:r>
            <a:r>
              <a:rPr lang="en-US" sz="2000" b="1" dirty="0" smtClean="0">
                <a:solidFill>
                  <a:prstClr val="black"/>
                </a:solidFill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</a:rPr>
              <a:t>người</a:t>
            </a:r>
            <a:r>
              <a:rPr lang="en-US" sz="2000" b="1" dirty="0" smtClean="0">
                <a:solidFill>
                  <a:prstClr val="black"/>
                </a:solidFill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</a:rPr>
              <a:t>chăn</a:t>
            </a:r>
            <a:r>
              <a:rPr lang="en-US" sz="2000" b="1" dirty="0" smtClean="0">
                <a:solidFill>
                  <a:prstClr val="black"/>
                </a:solidFill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</a:rPr>
              <a:t>bò</a:t>
            </a:r>
            <a:r>
              <a:rPr lang="en-US" sz="2000" b="1" dirty="0" smtClean="0">
                <a:solidFill>
                  <a:prstClr val="black"/>
                </a:solidFill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</a:rPr>
              <a:t>cần</a:t>
            </a:r>
            <a:r>
              <a:rPr lang="en-US" sz="2000" b="1" dirty="0" smtClean="0">
                <a:solidFill>
                  <a:prstClr val="black"/>
                </a:solidFill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</a:rPr>
              <a:t>mẫn</a:t>
            </a:r>
            <a:r>
              <a:rPr lang="en-US" sz="2000" b="1" dirty="0" smtClean="0">
                <a:solidFill>
                  <a:prstClr val="black"/>
                </a:solidFill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</a:rPr>
              <a:t>và</a:t>
            </a:r>
            <a:r>
              <a:rPr lang="en-US" sz="2000" b="1" dirty="0" smtClean="0">
                <a:solidFill>
                  <a:prstClr val="black"/>
                </a:solidFill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</a:rPr>
              <a:t>yêu</a:t>
            </a:r>
            <a:r>
              <a:rPr lang="en-US" sz="2000" b="1" dirty="0" smtClean="0">
                <a:solidFill>
                  <a:prstClr val="black"/>
                </a:solidFill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</a:rPr>
              <a:t>công</a:t>
            </a:r>
            <a:r>
              <a:rPr lang="en-US" sz="2000" b="1" dirty="0" smtClean="0">
                <a:solidFill>
                  <a:prstClr val="black"/>
                </a:solidFill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</a:rPr>
              <a:t>việc</a:t>
            </a:r>
            <a:r>
              <a:rPr lang="en-US" sz="2000" b="1" dirty="0" smtClean="0">
                <a:solidFill>
                  <a:prstClr val="black"/>
                </a:solidFill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</a:rPr>
              <a:t>của</a:t>
            </a:r>
            <a:r>
              <a:rPr lang="en-US" sz="2000" b="1" dirty="0" smtClean="0">
                <a:solidFill>
                  <a:prstClr val="black"/>
                </a:solidFill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</a:rPr>
              <a:t>mình</a:t>
            </a:r>
            <a:r>
              <a:rPr lang="en-US" sz="2000" b="1" dirty="0" smtClean="0">
                <a:solidFill>
                  <a:prstClr val="black"/>
                </a:solidFill>
              </a:rPr>
              <a:t>.  </a:t>
            </a:r>
            <a:endParaRPr lang="en-US" sz="2000" b="1" dirty="0">
              <a:solidFill>
                <a:prstClr val="black"/>
              </a:solidFill>
            </a:endParaRPr>
          </a:p>
        </p:txBody>
      </p:sp>
      <p:sp>
        <p:nvSpPr>
          <p:cNvPr id="20" name="2b"/>
          <p:cNvSpPr/>
          <p:nvPr/>
        </p:nvSpPr>
        <p:spPr>
          <a:xfrm>
            <a:off x="8225545" y="271529"/>
            <a:ext cx="3657600" cy="2286000"/>
          </a:xfrm>
          <a:custGeom>
            <a:avLst/>
            <a:gdLst>
              <a:gd name="connsiteX0" fmla="*/ 0 w 3657600"/>
              <a:gd name="connsiteY0" fmla="*/ 0 h 2286000"/>
              <a:gd name="connsiteX1" fmla="*/ 3657600 w 3657600"/>
              <a:gd name="connsiteY1" fmla="*/ 0 h 2286000"/>
              <a:gd name="connsiteX2" fmla="*/ 3657600 w 3657600"/>
              <a:gd name="connsiteY2" fmla="*/ 2286000 h 2286000"/>
              <a:gd name="connsiteX3" fmla="*/ 1371600 w 3657600"/>
              <a:gd name="connsiteY3" fmla="*/ 2286000 h 2286000"/>
              <a:gd name="connsiteX4" fmla="*/ 1371600 w 3657600"/>
              <a:gd name="connsiteY4" fmla="*/ 1371600 h 2286000"/>
              <a:gd name="connsiteX5" fmla="*/ 0 w 3657600"/>
              <a:gd name="connsiteY5" fmla="*/ 1371600 h 2286000"/>
              <a:gd name="connsiteX0" fmla="*/ 0 w 3657600"/>
              <a:gd name="connsiteY0" fmla="*/ 0 h 2286000"/>
              <a:gd name="connsiteX1" fmla="*/ 3657600 w 3657600"/>
              <a:gd name="connsiteY1" fmla="*/ 0 h 2286000"/>
              <a:gd name="connsiteX2" fmla="*/ 3657600 w 3657600"/>
              <a:gd name="connsiteY2" fmla="*/ 2286000 h 2286000"/>
              <a:gd name="connsiteX3" fmla="*/ 1371600 w 3657600"/>
              <a:gd name="connsiteY3" fmla="*/ 2286000 h 2286000"/>
              <a:gd name="connsiteX4" fmla="*/ 11152 w 3657600"/>
              <a:gd name="connsiteY4" fmla="*/ 2286000 h 2286000"/>
              <a:gd name="connsiteX5" fmla="*/ 0 w 3657600"/>
              <a:gd name="connsiteY5" fmla="*/ 1371600 h 2286000"/>
              <a:gd name="connsiteX6" fmla="*/ 0 w 3657600"/>
              <a:gd name="connsiteY6" fmla="*/ 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57600" h="2286000">
                <a:moveTo>
                  <a:pt x="0" y="0"/>
                </a:moveTo>
                <a:lnTo>
                  <a:pt x="3657600" y="0"/>
                </a:lnTo>
                <a:lnTo>
                  <a:pt x="3657600" y="2286000"/>
                </a:lnTo>
                <a:lnTo>
                  <a:pt x="1371600" y="2286000"/>
                </a:lnTo>
                <a:lnTo>
                  <a:pt x="11152" y="2286000"/>
                </a:lnTo>
                <a:lnTo>
                  <a:pt x="0" y="137160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r">
              <a:defRPr/>
            </a:pPr>
            <a:r>
              <a:rPr lang="en-US" sz="6000" b="1">
                <a:solidFill>
                  <a:prstClr val="white"/>
                </a:solidFill>
              </a:rPr>
              <a:t>2</a:t>
            </a:r>
          </a:p>
        </p:txBody>
      </p:sp>
      <p:sp>
        <p:nvSpPr>
          <p:cNvPr id="21" name="3b"/>
          <p:cNvSpPr/>
          <p:nvPr/>
        </p:nvSpPr>
        <p:spPr>
          <a:xfrm>
            <a:off x="4567945" y="2535227"/>
            <a:ext cx="3657600" cy="2308302"/>
          </a:xfrm>
          <a:custGeom>
            <a:avLst/>
            <a:gdLst>
              <a:gd name="connsiteX0" fmla="*/ 0 w 3657600"/>
              <a:gd name="connsiteY0" fmla="*/ 0 h 2286000"/>
              <a:gd name="connsiteX1" fmla="*/ 2286000 w 3657600"/>
              <a:gd name="connsiteY1" fmla="*/ 0 h 2286000"/>
              <a:gd name="connsiteX2" fmla="*/ 2286000 w 3657600"/>
              <a:gd name="connsiteY2" fmla="*/ 914400 h 2286000"/>
              <a:gd name="connsiteX3" fmla="*/ 3657600 w 3657600"/>
              <a:gd name="connsiteY3" fmla="*/ 914400 h 2286000"/>
              <a:gd name="connsiteX4" fmla="*/ 3657600 w 3657600"/>
              <a:gd name="connsiteY4" fmla="*/ 2286000 h 2286000"/>
              <a:gd name="connsiteX5" fmla="*/ 0 w 3657600"/>
              <a:gd name="connsiteY5" fmla="*/ 2286000 h 2286000"/>
              <a:gd name="connsiteX0" fmla="*/ 0 w 3657600"/>
              <a:gd name="connsiteY0" fmla="*/ 22302 h 2308302"/>
              <a:gd name="connsiteX1" fmla="*/ 2286000 w 3657600"/>
              <a:gd name="connsiteY1" fmla="*/ 22302 h 2308302"/>
              <a:gd name="connsiteX2" fmla="*/ 3657600 w 3657600"/>
              <a:gd name="connsiteY2" fmla="*/ 0 h 2308302"/>
              <a:gd name="connsiteX3" fmla="*/ 3657600 w 3657600"/>
              <a:gd name="connsiteY3" fmla="*/ 936702 h 2308302"/>
              <a:gd name="connsiteX4" fmla="*/ 3657600 w 3657600"/>
              <a:gd name="connsiteY4" fmla="*/ 2308302 h 2308302"/>
              <a:gd name="connsiteX5" fmla="*/ 0 w 3657600"/>
              <a:gd name="connsiteY5" fmla="*/ 2308302 h 2308302"/>
              <a:gd name="connsiteX6" fmla="*/ 0 w 3657600"/>
              <a:gd name="connsiteY6" fmla="*/ 22302 h 2308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57600" h="2308302">
                <a:moveTo>
                  <a:pt x="0" y="22302"/>
                </a:moveTo>
                <a:lnTo>
                  <a:pt x="2286000" y="22302"/>
                </a:lnTo>
                <a:lnTo>
                  <a:pt x="3657600" y="0"/>
                </a:lnTo>
                <a:lnTo>
                  <a:pt x="3657600" y="936702"/>
                </a:lnTo>
                <a:lnTo>
                  <a:pt x="3657600" y="2308302"/>
                </a:lnTo>
                <a:lnTo>
                  <a:pt x="0" y="2308302"/>
                </a:lnTo>
                <a:lnTo>
                  <a:pt x="0" y="22302"/>
                </a:lnTo>
                <a:close/>
              </a:path>
            </a:pathLst>
          </a:cu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>
              <a:defRPr/>
            </a:pPr>
            <a:r>
              <a:rPr lang="en-US" sz="6000" b="1">
                <a:solidFill>
                  <a:prstClr val="white"/>
                </a:solidFill>
              </a:rPr>
              <a:t>3</a:t>
            </a:r>
          </a:p>
        </p:txBody>
      </p:sp>
      <p:sp>
        <p:nvSpPr>
          <p:cNvPr id="22" name="4b"/>
          <p:cNvSpPr/>
          <p:nvPr/>
        </p:nvSpPr>
        <p:spPr>
          <a:xfrm>
            <a:off x="8166947" y="2519287"/>
            <a:ext cx="3716197" cy="2324241"/>
          </a:xfrm>
          <a:custGeom>
            <a:avLst/>
            <a:gdLst>
              <a:gd name="connsiteX0" fmla="*/ 1371600 w 3657600"/>
              <a:gd name="connsiteY0" fmla="*/ 0 h 2286000"/>
              <a:gd name="connsiteX1" fmla="*/ 3657600 w 3657600"/>
              <a:gd name="connsiteY1" fmla="*/ 0 h 2286000"/>
              <a:gd name="connsiteX2" fmla="*/ 3657600 w 3657600"/>
              <a:gd name="connsiteY2" fmla="*/ 2286000 h 2286000"/>
              <a:gd name="connsiteX3" fmla="*/ 0 w 3657600"/>
              <a:gd name="connsiteY3" fmla="*/ 2286000 h 2286000"/>
              <a:gd name="connsiteX4" fmla="*/ 0 w 3657600"/>
              <a:gd name="connsiteY4" fmla="*/ 914400 h 2286000"/>
              <a:gd name="connsiteX5" fmla="*/ 1371600 w 3657600"/>
              <a:gd name="connsiteY5" fmla="*/ 914400 h 2286000"/>
              <a:gd name="connsiteX0" fmla="*/ 1371600 w 3657600"/>
              <a:gd name="connsiteY0" fmla="*/ 0 h 2286000"/>
              <a:gd name="connsiteX1" fmla="*/ 3657600 w 3657600"/>
              <a:gd name="connsiteY1" fmla="*/ 0 h 2286000"/>
              <a:gd name="connsiteX2" fmla="*/ 3657600 w 3657600"/>
              <a:gd name="connsiteY2" fmla="*/ 2286000 h 2286000"/>
              <a:gd name="connsiteX3" fmla="*/ 0 w 3657600"/>
              <a:gd name="connsiteY3" fmla="*/ 2286000 h 2286000"/>
              <a:gd name="connsiteX4" fmla="*/ 0 w 3657600"/>
              <a:gd name="connsiteY4" fmla="*/ 914400 h 2286000"/>
              <a:gd name="connsiteX5" fmla="*/ 1371600 w 3657600"/>
              <a:gd name="connsiteY5" fmla="*/ 914400 h 2286000"/>
              <a:gd name="connsiteX6" fmla="*/ 1371600 w 3657600"/>
              <a:gd name="connsiteY6" fmla="*/ 0 h 2286000"/>
              <a:gd name="connsiteX0" fmla="*/ 1371600 w 3657600"/>
              <a:gd name="connsiteY0" fmla="*/ 0 h 2286000"/>
              <a:gd name="connsiteX1" fmla="*/ 3657600 w 3657600"/>
              <a:gd name="connsiteY1" fmla="*/ 0 h 2286000"/>
              <a:gd name="connsiteX2" fmla="*/ 3657600 w 3657600"/>
              <a:gd name="connsiteY2" fmla="*/ 2286000 h 2286000"/>
              <a:gd name="connsiteX3" fmla="*/ 0 w 3657600"/>
              <a:gd name="connsiteY3" fmla="*/ 2286000 h 2286000"/>
              <a:gd name="connsiteX4" fmla="*/ 0 w 3657600"/>
              <a:gd name="connsiteY4" fmla="*/ 914400 h 2286000"/>
              <a:gd name="connsiteX5" fmla="*/ 1371600 w 3657600"/>
              <a:gd name="connsiteY5" fmla="*/ 914400 h 2286000"/>
              <a:gd name="connsiteX6" fmla="*/ 1371600 w 3657600"/>
              <a:gd name="connsiteY6" fmla="*/ 0 h 2286000"/>
              <a:gd name="connsiteX0" fmla="*/ 1371600 w 3657600"/>
              <a:gd name="connsiteY0" fmla="*/ 0 h 2286000"/>
              <a:gd name="connsiteX1" fmla="*/ 3657600 w 3657600"/>
              <a:gd name="connsiteY1" fmla="*/ 0 h 2286000"/>
              <a:gd name="connsiteX2" fmla="*/ 3657600 w 3657600"/>
              <a:gd name="connsiteY2" fmla="*/ 2286000 h 2286000"/>
              <a:gd name="connsiteX3" fmla="*/ 0 w 3657600"/>
              <a:gd name="connsiteY3" fmla="*/ 2286000 h 2286000"/>
              <a:gd name="connsiteX4" fmla="*/ 0 w 3657600"/>
              <a:gd name="connsiteY4" fmla="*/ 914400 h 2286000"/>
              <a:gd name="connsiteX5" fmla="*/ 1371600 w 3657600"/>
              <a:gd name="connsiteY5" fmla="*/ 914400 h 2286000"/>
              <a:gd name="connsiteX6" fmla="*/ 1371600 w 3657600"/>
              <a:gd name="connsiteY6" fmla="*/ 0 h 2286000"/>
              <a:gd name="connsiteX0" fmla="*/ 1371600 w 3657600"/>
              <a:gd name="connsiteY0" fmla="*/ 0 h 2286000"/>
              <a:gd name="connsiteX1" fmla="*/ 3657600 w 3657600"/>
              <a:gd name="connsiteY1" fmla="*/ 0 h 2286000"/>
              <a:gd name="connsiteX2" fmla="*/ 3657600 w 3657600"/>
              <a:gd name="connsiteY2" fmla="*/ 2286000 h 2286000"/>
              <a:gd name="connsiteX3" fmla="*/ 0 w 3657600"/>
              <a:gd name="connsiteY3" fmla="*/ 2286000 h 2286000"/>
              <a:gd name="connsiteX4" fmla="*/ 0 w 3657600"/>
              <a:gd name="connsiteY4" fmla="*/ 914400 h 2286000"/>
              <a:gd name="connsiteX5" fmla="*/ 11152 w 3657600"/>
              <a:gd name="connsiteY5" fmla="*/ 22303 h 2286000"/>
              <a:gd name="connsiteX6" fmla="*/ 1371600 w 3657600"/>
              <a:gd name="connsiteY6" fmla="*/ 0 h 2286000"/>
              <a:gd name="connsiteX0" fmla="*/ 1371600 w 3657600"/>
              <a:gd name="connsiteY0" fmla="*/ 35167 h 2321167"/>
              <a:gd name="connsiteX1" fmla="*/ 3657600 w 3657600"/>
              <a:gd name="connsiteY1" fmla="*/ 35167 h 2321167"/>
              <a:gd name="connsiteX2" fmla="*/ 3657600 w 3657600"/>
              <a:gd name="connsiteY2" fmla="*/ 2321167 h 2321167"/>
              <a:gd name="connsiteX3" fmla="*/ 0 w 3657600"/>
              <a:gd name="connsiteY3" fmla="*/ 2321167 h 2321167"/>
              <a:gd name="connsiteX4" fmla="*/ 0 w 3657600"/>
              <a:gd name="connsiteY4" fmla="*/ 949567 h 2321167"/>
              <a:gd name="connsiteX5" fmla="*/ 11152 w 3657600"/>
              <a:gd name="connsiteY5" fmla="*/ 57470 h 2321167"/>
              <a:gd name="connsiteX6" fmla="*/ 1063421 w 3657600"/>
              <a:gd name="connsiteY6" fmla="*/ 53570 h 2321167"/>
              <a:gd name="connsiteX7" fmla="*/ 1371600 w 3657600"/>
              <a:gd name="connsiteY7" fmla="*/ 35167 h 2321167"/>
              <a:gd name="connsiteX0" fmla="*/ 1371600 w 3657600"/>
              <a:gd name="connsiteY0" fmla="*/ 35167 h 2321167"/>
              <a:gd name="connsiteX1" fmla="*/ 3657600 w 3657600"/>
              <a:gd name="connsiteY1" fmla="*/ 35167 h 2321167"/>
              <a:gd name="connsiteX2" fmla="*/ 3657600 w 3657600"/>
              <a:gd name="connsiteY2" fmla="*/ 2321167 h 2321167"/>
              <a:gd name="connsiteX3" fmla="*/ 0 w 3657600"/>
              <a:gd name="connsiteY3" fmla="*/ 2321167 h 2321167"/>
              <a:gd name="connsiteX4" fmla="*/ 0 w 3657600"/>
              <a:gd name="connsiteY4" fmla="*/ 949567 h 2321167"/>
              <a:gd name="connsiteX5" fmla="*/ 11152 w 3657600"/>
              <a:gd name="connsiteY5" fmla="*/ 57470 h 2321167"/>
              <a:gd name="connsiteX6" fmla="*/ 293987 w 3657600"/>
              <a:gd name="connsiteY6" fmla="*/ 53570 h 2321167"/>
              <a:gd name="connsiteX7" fmla="*/ 1371600 w 3657600"/>
              <a:gd name="connsiteY7" fmla="*/ 35167 h 2321167"/>
              <a:gd name="connsiteX0" fmla="*/ 1371600 w 3657600"/>
              <a:gd name="connsiteY0" fmla="*/ 29860 h 2315860"/>
              <a:gd name="connsiteX1" fmla="*/ 3657600 w 3657600"/>
              <a:gd name="connsiteY1" fmla="*/ 29860 h 2315860"/>
              <a:gd name="connsiteX2" fmla="*/ 3657600 w 3657600"/>
              <a:gd name="connsiteY2" fmla="*/ 2315860 h 2315860"/>
              <a:gd name="connsiteX3" fmla="*/ 0 w 3657600"/>
              <a:gd name="connsiteY3" fmla="*/ 2315860 h 2315860"/>
              <a:gd name="connsiteX4" fmla="*/ 0 w 3657600"/>
              <a:gd name="connsiteY4" fmla="*/ 944260 h 2315860"/>
              <a:gd name="connsiteX5" fmla="*/ 11152 w 3657600"/>
              <a:gd name="connsiteY5" fmla="*/ 52163 h 2315860"/>
              <a:gd name="connsiteX6" fmla="*/ 182475 w 3657600"/>
              <a:gd name="connsiteY6" fmla="*/ 70566 h 2315860"/>
              <a:gd name="connsiteX7" fmla="*/ 1371600 w 3657600"/>
              <a:gd name="connsiteY7" fmla="*/ 29860 h 2315860"/>
              <a:gd name="connsiteX0" fmla="*/ 1371600 w 3657600"/>
              <a:gd name="connsiteY0" fmla="*/ 35167 h 2321167"/>
              <a:gd name="connsiteX1" fmla="*/ 3657600 w 3657600"/>
              <a:gd name="connsiteY1" fmla="*/ 35167 h 2321167"/>
              <a:gd name="connsiteX2" fmla="*/ 3657600 w 3657600"/>
              <a:gd name="connsiteY2" fmla="*/ 2321167 h 2321167"/>
              <a:gd name="connsiteX3" fmla="*/ 0 w 3657600"/>
              <a:gd name="connsiteY3" fmla="*/ 2321167 h 2321167"/>
              <a:gd name="connsiteX4" fmla="*/ 0 w 3657600"/>
              <a:gd name="connsiteY4" fmla="*/ 949567 h 2321167"/>
              <a:gd name="connsiteX5" fmla="*/ 11152 w 3657600"/>
              <a:gd name="connsiteY5" fmla="*/ 57470 h 2321167"/>
              <a:gd name="connsiteX6" fmla="*/ 126719 w 3657600"/>
              <a:gd name="connsiteY6" fmla="*/ 53571 h 2321167"/>
              <a:gd name="connsiteX7" fmla="*/ 1371600 w 3657600"/>
              <a:gd name="connsiteY7" fmla="*/ 35167 h 2321167"/>
              <a:gd name="connsiteX0" fmla="*/ 1430197 w 3716197"/>
              <a:gd name="connsiteY0" fmla="*/ 38241 h 2324241"/>
              <a:gd name="connsiteX1" fmla="*/ 3716197 w 3716197"/>
              <a:gd name="connsiteY1" fmla="*/ 38241 h 2324241"/>
              <a:gd name="connsiteX2" fmla="*/ 3716197 w 3716197"/>
              <a:gd name="connsiteY2" fmla="*/ 2324241 h 2324241"/>
              <a:gd name="connsiteX3" fmla="*/ 58597 w 3716197"/>
              <a:gd name="connsiteY3" fmla="*/ 2324241 h 2324241"/>
              <a:gd name="connsiteX4" fmla="*/ 58597 w 3716197"/>
              <a:gd name="connsiteY4" fmla="*/ 952641 h 2324241"/>
              <a:gd name="connsiteX5" fmla="*/ 69749 w 3716197"/>
              <a:gd name="connsiteY5" fmla="*/ 60544 h 2324241"/>
              <a:gd name="connsiteX6" fmla="*/ 73804 w 3716197"/>
              <a:gd name="connsiteY6" fmla="*/ 45493 h 2324241"/>
              <a:gd name="connsiteX7" fmla="*/ 1430197 w 3716197"/>
              <a:gd name="connsiteY7" fmla="*/ 38241 h 2324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16197" h="2324241">
                <a:moveTo>
                  <a:pt x="1430197" y="38241"/>
                </a:moveTo>
                <a:lnTo>
                  <a:pt x="3716197" y="38241"/>
                </a:lnTo>
                <a:lnTo>
                  <a:pt x="3716197" y="2324241"/>
                </a:lnTo>
                <a:lnTo>
                  <a:pt x="58597" y="2324241"/>
                </a:lnTo>
                <a:lnTo>
                  <a:pt x="58597" y="952641"/>
                </a:lnTo>
                <a:lnTo>
                  <a:pt x="69749" y="60544"/>
                </a:lnTo>
                <a:cubicBezTo>
                  <a:pt x="230259" y="-68345"/>
                  <a:pt x="-152937" y="49210"/>
                  <a:pt x="73804" y="45493"/>
                </a:cubicBezTo>
                <a:lnTo>
                  <a:pt x="1430197" y="38241"/>
                </a:lnTo>
                <a:close/>
              </a:path>
            </a:pathLst>
          </a:cu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r">
              <a:defRPr/>
            </a:pPr>
            <a:r>
              <a:rPr lang="en-US" sz="6000" b="1">
                <a:solidFill>
                  <a:prstClr val="white"/>
                </a:solidFill>
              </a:rPr>
              <a:t>4</a:t>
            </a:r>
          </a:p>
        </p:txBody>
      </p:sp>
      <p:sp>
        <p:nvSpPr>
          <p:cNvPr id="9" name="2a"/>
          <p:cNvSpPr/>
          <p:nvPr/>
        </p:nvSpPr>
        <p:spPr>
          <a:xfrm>
            <a:off x="8225545" y="271529"/>
            <a:ext cx="3657599" cy="2274092"/>
          </a:xfrm>
          <a:custGeom>
            <a:avLst/>
            <a:gdLst>
              <a:gd name="connsiteX0" fmla="*/ 0 w 3657600"/>
              <a:gd name="connsiteY0" fmla="*/ 0 h 2286000"/>
              <a:gd name="connsiteX1" fmla="*/ 3657600 w 3657600"/>
              <a:gd name="connsiteY1" fmla="*/ 0 h 2286000"/>
              <a:gd name="connsiteX2" fmla="*/ 3657600 w 3657600"/>
              <a:gd name="connsiteY2" fmla="*/ 2286000 h 2286000"/>
              <a:gd name="connsiteX3" fmla="*/ 1371600 w 3657600"/>
              <a:gd name="connsiteY3" fmla="*/ 2286000 h 2286000"/>
              <a:gd name="connsiteX4" fmla="*/ 1371600 w 3657600"/>
              <a:gd name="connsiteY4" fmla="*/ 1371600 h 2286000"/>
              <a:gd name="connsiteX5" fmla="*/ 0 w 3657600"/>
              <a:gd name="connsiteY5" fmla="*/ 1371600 h 2286000"/>
              <a:gd name="connsiteX0" fmla="*/ 11151 w 3668751"/>
              <a:gd name="connsiteY0" fmla="*/ 0 h 2304495"/>
              <a:gd name="connsiteX1" fmla="*/ 3668751 w 3668751"/>
              <a:gd name="connsiteY1" fmla="*/ 0 h 2304495"/>
              <a:gd name="connsiteX2" fmla="*/ 3668751 w 3668751"/>
              <a:gd name="connsiteY2" fmla="*/ 2286000 h 2304495"/>
              <a:gd name="connsiteX3" fmla="*/ 1382751 w 3668751"/>
              <a:gd name="connsiteY3" fmla="*/ 2286000 h 2304495"/>
              <a:gd name="connsiteX4" fmla="*/ 0 w 3668751"/>
              <a:gd name="connsiteY4" fmla="*/ 2304495 h 2304495"/>
              <a:gd name="connsiteX5" fmla="*/ 11151 w 3668751"/>
              <a:gd name="connsiteY5" fmla="*/ 1371600 h 2304495"/>
              <a:gd name="connsiteX6" fmla="*/ 11151 w 3668751"/>
              <a:gd name="connsiteY6" fmla="*/ 0 h 2304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68751" h="2304495">
                <a:moveTo>
                  <a:pt x="11151" y="0"/>
                </a:moveTo>
                <a:lnTo>
                  <a:pt x="3668751" y="0"/>
                </a:lnTo>
                <a:lnTo>
                  <a:pt x="3668751" y="2286000"/>
                </a:lnTo>
                <a:lnTo>
                  <a:pt x="1382751" y="2286000"/>
                </a:lnTo>
                <a:lnTo>
                  <a:pt x="0" y="2304495"/>
                </a:lnTo>
                <a:lnTo>
                  <a:pt x="11151" y="1371600"/>
                </a:lnTo>
                <a:lnTo>
                  <a:pt x="11151" y="0"/>
                </a:lnTo>
                <a:close/>
              </a:path>
            </a:pathLst>
          </a:custGeom>
          <a:solidFill>
            <a:srgbClr val="FF0066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r">
              <a:defRPr/>
            </a:pPr>
            <a:r>
              <a:rPr lang="en-US" sz="8000" b="1" dirty="0">
                <a:solidFill>
                  <a:prstClr val="white"/>
                </a:solidFill>
              </a:rPr>
              <a:t>2</a:t>
            </a:r>
          </a:p>
        </p:txBody>
      </p:sp>
      <p:sp>
        <p:nvSpPr>
          <p:cNvPr id="12" name="3a"/>
          <p:cNvSpPr/>
          <p:nvPr/>
        </p:nvSpPr>
        <p:spPr>
          <a:xfrm>
            <a:off x="4567945" y="2557529"/>
            <a:ext cx="3657600" cy="2286000"/>
          </a:xfrm>
          <a:custGeom>
            <a:avLst/>
            <a:gdLst>
              <a:gd name="connsiteX0" fmla="*/ 0 w 3657600"/>
              <a:gd name="connsiteY0" fmla="*/ 0 h 2286000"/>
              <a:gd name="connsiteX1" fmla="*/ 2286000 w 3657600"/>
              <a:gd name="connsiteY1" fmla="*/ 0 h 2286000"/>
              <a:gd name="connsiteX2" fmla="*/ 2286000 w 3657600"/>
              <a:gd name="connsiteY2" fmla="*/ 914400 h 2286000"/>
              <a:gd name="connsiteX3" fmla="*/ 3657600 w 3657600"/>
              <a:gd name="connsiteY3" fmla="*/ 914400 h 2286000"/>
              <a:gd name="connsiteX4" fmla="*/ 3657600 w 3657600"/>
              <a:gd name="connsiteY4" fmla="*/ 2286000 h 2286000"/>
              <a:gd name="connsiteX5" fmla="*/ 0 w 3657600"/>
              <a:gd name="connsiteY5" fmla="*/ 2286000 h 2286000"/>
              <a:gd name="connsiteX0" fmla="*/ 0 w 3691053"/>
              <a:gd name="connsiteY0" fmla="*/ 0 h 2286000"/>
              <a:gd name="connsiteX1" fmla="*/ 2286000 w 3691053"/>
              <a:gd name="connsiteY1" fmla="*/ 0 h 2286000"/>
              <a:gd name="connsiteX2" fmla="*/ 3691053 w 3691053"/>
              <a:gd name="connsiteY2" fmla="*/ 11151 h 2286000"/>
              <a:gd name="connsiteX3" fmla="*/ 3657600 w 3691053"/>
              <a:gd name="connsiteY3" fmla="*/ 914400 h 2286000"/>
              <a:gd name="connsiteX4" fmla="*/ 3657600 w 3691053"/>
              <a:gd name="connsiteY4" fmla="*/ 2286000 h 2286000"/>
              <a:gd name="connsiteX5" fmla="*/ 0 w 3691053"/>
              <a:gd name="connsiteY5" fmla="*/ 2286000 h 2286000"/>
              <a:gd name="connsiteX6" fmla="*/ 0 w 3691053"/>
              <a:gd name="connsiteY6" fmla="*/ 0 h 2286000"/>
              <a:gd name="connsiteX0" fmla="*/ 0 w 3657600"/>
              <a:gd name="connsiteY0" fmla="*/ 0 h 2286000"/>
              <a:gd name="connsiteX1" fmla="*/ 2286000 w 3657600"/>
              <a:gd name="connsiteY1" fmla="*/ 0 h 2286000"/>
              <a:gd name="connsiteX2" fmla="*/ 3657599 w 3657600"/>
              <a:gd name="connsiteY2" fmla="*/ 11151 h 2286000"/>
              <a:gd name="connsiteX3" fmla="*/ 3657600 w 3657600"/>
              <a:gd name="connsiteY3" fmla="*/ 914400 h 2286000"/>
              <a:gd name="connsiteX4" fmla="*/ 3657600 w 3657600"/>
              <a:gd name="connsiteY4" fmla="*/ 2286000 h 2286000"/>
              <a:gd name="connsiteX5" fmla="*/ 0 w 3657600"/>
              <a:gd name="connsiteY5" fmla="*/ 2286000 h 2286000"/>
              <a:gd name="connsiteX6" fmla="*/ 0 w 3657600"/>
              <a:gd name="connsiteY6" fmla="*/ 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57600" h="2286000">
                <a:moveTo>
                  <a:pt x="0" y="0"/>
                </a:moveTo>
                <a:lnTo>
                  <a:pt x="2286000" y="0"/>
                </a:lnTo>
                <a:lnTo>
                  <a:pt x="3657599" y="11151"/>
                </a:lnTo>
                <a:cubicBezTo>
                  <a:pt x="3657599" y="312234"/>
                  <a:pt x="3657600" y="613317"/>
                  <a:pt x="3657600" y="914400"/>
                </a:cubicBezTo>
                <a:lnTo>
                  <a:pt x="3657600" y="2286000"/>
                </a:lnTo>
                <a:lnTo>
                  <a:pt x="0" y="2286000"/>
                </a:lnTo>
                <a:lnTo>
                  <a:pt x="0" y="0"/>
                </a:lnTo>
                <a:close/>
              </a:path>
            </a:pathLst>
          </a:custGeom>
          <a:solidFill>
            <a:srgbClr val="7030A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>
              <a:defRPr/>
            </a:pPr>
            <a:r>
              <a:rPr lang="en-US" sz="8000" b="1">
                <a:solidFill>
                  <a:prstClr val="white"/>
                </a:solidFill>
              </a:rPr>
              <a:t>3</a:t>
            </a:r>
          </a:p>
        </p:txBody>
      </p:sp>
      <p:sp>
        <p:nvSpPr>
          <p:cNvPr id="15" name="4a"/>
          <p:cNvSpPr/>
          <p:nvPr/>
        </p:nvSpPr>
        <p:spPr>
          <a:xfrm>
            <a:off x="8225545" y="2543773"/>
            <a:ext cx="3657600" cy="2299756"/>
          </a:xfrm>
          <a:custGeom>
            <a:avLst/>
            <a:gdLst>
              <a:gd name="connsiteX0" fmla="*/ 1371600 w 3657600"/>
              <a:gd name="connsiteY0" fmla="*/ 0 h 2286000"/>
              <a:gd name="connsiteX1" fmla="*/ 3657600 w 3657600"/>
              <a:gd name="connsiteY1" fmla="*/ 0 h 2286000"/>
              <a:gd name="connsiteX2" fmla="*/ 3657600 w 3657600"/>
              <a:gd name="connsiteY2" fmla="*/ 2286000 h 2286000"/>
              <a:gd name="connsiteX3" fmla="*/ 0 w 3657600"/>
              <a:gd name="connsiteY3" fmla="*/ 2286000 h 2286000"/>
              <a:gd name="connsiteX4" fmla="*/ 0 w 3657600"/>
              <a:gd name="connsiteY4" fmla="*/ 914400 h 2286000"/>
              <a:gd name="connsiteX5" fmla="*/ 1371600 w 3657600"/>
              <a:gd name="connsiteY5" fmla="*/ 914400 h 2286000"/>
              <a:gd name="connsiteX0" fmla="*/ 1371600 w 3657600"/>
              <a:gd name="connsiteY0" fmla="*/ 20000 h 2306000"/>
              <a:gd name="connsiteX1" fmla="*/ 3657600 w 3657600"/>
              <a:gd name="connsiteY1" fmla="*/ 20000 h 2306000"/>
              <a:gd name="connsiteX2" fmla="*/ 3657600 w 3657600"/>
              <a:gd name="connsiteY2" fmla="*/ 2306000 h 2306000"/>
              <a:gd name="connsiteX3" fmla="*/ 0 w 3657600"/>
              <a:gd name="connsiteY3" fmla="*/ 2306000 h 2306000"/>
              <a:gd name="connsiteX4" fmla="*/ 0 w 3657600"/>
              <a:gd name="connsiteY4" fmla="*/ 934400 h 2306000"/>
              <a:gd name="connsiteX5" fmla="*/ 0 w 3657600"/>
              <a:gd name="connsiteY5" fmla="*/ 98059 h 2306000"/>
              <a:gd name="connsiteX6" fmla="*/ 1371600 w 3657600"/>
              <a:gd name="connsiteY6" fmla="*/ 20000 h 2306000"/>
              <a:gd name="connsiteX0" fmla="*/ 1371600 w 3657600"/>
              <a:gd name="connsiteY0" fmla="*/ 5075 h 2291075"/>
              <a:gd name="connsiteX1" fmla="*/ 3657600 w 3657600"/>
              <a:gd name="connsiteY1" fmla="*/ 5075 h 2291075"/>
              <a:gd name="connsiteX2" fmla="*/ 3657600 w 3657600"/>
              <a:gd name="connsiteY2" fmla="*/ 2291075 h 2291075"/>
              <a:gd name="connsiteX3" fmla="*/ 0 w 3657600"/>
              <a:gd name="connsiteY3" fmla="*/ 2291075 h 2291075"/>
              <a:gd name="connsiteX4" fmla="*/ 0 w 3657600"/>
              <a:gd name="connsiteY4" fmla="*/ 919475 h 2291075"/>
              <a:gd name="connsiteX5" fmla="*/ 0 w 3657600"/>
              <a:gd name="connsiteY5" fmla="*/ 83134 h 2291075"/>
              <a:gd name="connsiteX6" fmla="*/ 996514 w 3657600"/>
              <a:gd name="connsiteY6" fmla="*/ 12326 h 2291075"/>
              <a:gd name="connsiteX7" fmla="*/ 1371600 w 3657600"/>
              <a:gd name="connsiteY7" fmla="*/ 5075 h 2291075"/>
              <a:gd name="connsiteX0" fmla="*/ 1393902 w 3679902"/>
              <a:gd name="connsiteY0" fmla="*/ 18108 h 2304108"/>
              <a:gd name="connsiteX1" fmla="*/ 3679902 w 3679902"/>
              <a:gd name="connsiteY1" fmla="*/ 18108 h 2304108"/>
              <a:gd name="connsiteX2" fmla="*/ 3679902 w 3679902"/>
              <a:gd name="connsiteY2" fmla="*/ 2304108 h 2304108"/>
              <a:gd name="connsiteX3" fmla="*/ 22302 w 3679902"/>
              <a:gd name="connsiteY3" fmla="*/ 2304108 h 2304108"/>
              <a:gd name="connsiteX4" fmla="*/ 22302 w 3679902"/>
              <a:gd name="connsiteY4" fmla="*/ 932508 h 2304108"/>
              <a:gd name="connsiteX5" fmla="*/ 0 w 3679902"/>
              <a:gd name="connsiteY5" fmla="*/ 73865 h 2304108"/>
              <a:gd name="connsiteX6" fmla="*/ 1018816 w 3679902"/>
              <a:gd name="connsiteY6" fmla="*/ 25359 h 2304108"/>
              <a:gd name="connsiteX7" fmla="*/ 1393902 w 3679902"/>
              <a:gd name="connsiteY7" fmla="*/ 18108 h 2304108"/>
              <a:gd name="connsiteX0" fmla="*/ 1393902 w 3679902"/>
              <a:gd name="connsiteY0" fmla="*/ 10700 h 2296700"/>
              <a:gd name="connsiteX1" fmla="*/ 3679902 w 3679902"/>
              <a:gd name="connsiteY1" fmla="*/ 10700 h 2296700"/>
              <a:gd name="connsiteX2" fmla="*/ 3679902 w 3679902"/>
              <a:gd name="connsiteY2" fmla="*/ 2296700 h 2296700"/>
              <a:gd name="connsiteX3" fmla="*/ 22302 w 3679902"/>
              <a:gd name="connsiteY3" fmla="*/ 2296700 h 2296700"/>
              <a:gd name="connsiteX4" fmla="*/ 22302 w 3679902"/>
              <a:gd name="connsiteY4" fmla="*/ 925100 h 2296700"/>
              <a:gd name="connsiteX5" fmla="*/ 0 w 3679902"/>
              <a:gd name="connsiteY5" fmla="*/ 66457 h 2296700"/>
              <a:gd name="connsiteX6" fmla="*/ 293987 w 3679902"/>
              <a:gd name="connsiteY6" fmla="*/ 40254 h 2296700"/>
              <a:gd name="connsiteX7" fmla="*/ 1393902 w 3679902"/>
              <a:gd name="connsiteY7" fmla="*/ 10700 h 2296700"/>
              <a:gd name="connsiteX0" fmla="*/ 1371600 w 3657600"/>
              <a:gd name="connsiteY0" fmla="*/ 3058 h 2289058"/>
              <a:gd name="connsiteX1" fmla="*/ 3657600 w 3657600"/>
              <a:gd name="connsiteY1" fmla="*/ 3058 h 2289058"/>
              <a:gd name="connsiteX2" fmla="*/ 3657600 w 3657600"/>
              <a:gd name="connsiteY2" fmla="*/ 2289058 h 2289058"/>
              <a:gd name="connsiteX3" fmla="*/ 0 w 3657600"/>
              <a:gd name="connsiteY3" fmla="*/ 2289058 h 2289058"/>
              <a:gd name="connsiteX4" fmla="*/ 0 w 3657600"/>
              <a:gd name="connsiteY4" fmla="*/ 917458 h 2289058"/>
              <a:gd name="connsiteX5" fmla="*/ 0 w 3657600"/>
              <a:gd name="connsiteY5" fmla="*/ 69966 h 2289058"/>
              <a:gd name="connsiteX6" fmla="*/ 271685 w 3657600"/>
              <a:gd name="connsiteY6" fmla="*/ 32612 h 2289058"/>
              <a:gd name="connsiteX7" fmla="*/ 1371600 w 3657600"/>
              <a:gd name="connsiteY7" fmla="*/ 3058 h 2289058"/>
              <a:gd name="connsiteX0" fmla="*/ 1371600 w 3657600"/>
              <a:gd name="connsiteY0" fmla="*/ 2918 h 2288918"/>
              <a:gd name="connsiteX1" fmla="*/ 3657600 w 3657600"/>
              <a:gd name="connsiteY1" fmla="*/ 2918 h 2288918"/>
              <a:gd name="connsiteX2" fmla="*/ 3657600 w 3657600"/>
              <a:gd name="connsiteY2" fmla="*/ 2288918 h 2288918"/>
              <a:gd name="connsiteX3" fmla="*/ 0 w 3657600"/>
              <a:gd name="connsiteY3" fmla="*/ 2288918 h 2288918"/>
              <a:gd name="connsiteX4" fmla="*/ 0 w 3657600"/>
              <a:gd name="connsiteY4" fmla="*/ 917318 h 2288918"/>
              <a:gd name="connsiteX5" fmla="*/ 0 w 3657600"/>
              <a:gd name="connsiteY5" fmla="*/ 69826 h 2288918"/>
              <a:gd name="connsiteX6" fmla="*/ 126718 w 3657600"/>
              <a:gd name="connsiteY6" fmla="*/ 54774 h 2288918"/>
              <a:gd name="connsiteX7" fmla="*/ 271685 w 3657600"/>
              <a:gd name="connsiteY7" fmla="*/ 32472 h 2288918"/>
              <a:gd name="connsiteX8" fmla="*/ 1371600 w 3657600"/>
              <a:gd name="connsiteY8" fmla="*/ 2918 h 2288918"/>
              <a:gd name="connsiteX0" fmla="*/ 1371600 w 3657600"/>
              <a:gd name="connsiteY0" fmla="*/ 13756 h 2299756"/>
              <a:gd name="connsiteX1" fmla="*/ 3657600 w 3657600"/>
              <a:gd name="connsiteY1" fmla="*/ 13756 h 2299756"/>
              <a:gd name="connsiteX2" fmla="*/ 3657600 w 3657600"/>
              <a:gd name="connsiteY2" fmla="*/ 2299756 h 2299756"/>
              <a:gd name="connsiteX3" fmla="*/ 0 w 3657600"/>
              <a:gd name="connsiteY3" fmla="*/ 2299756 h 2299756"/>
              <a:gd name="connsiteX4" fmla="*/ 0 w 3657600"/>
              <a:gd name="connsiteY4" fmla="*/ 928156 h 2299756"/>
              <a:gd name="connsiteX5" fmla="*/ 0 w 3657600"/>
              <a:gd name="connsiteY5" fmla="*/ 80664 h 2299756"/>
              <a:gd name="connsiteX6" fmla="*/ 115567 w 3657600"/>
              <a:gd name="connsiteY6" fmla="*/ 32158 h 2299756"/>
              <a:gd name="connsiteX7" fmla="*/ 271685 w 3657600"/>
              <a:gd name="connsiteY7" fmla="*/ 43310 h 2299756"/>
              <a:gd name="connsiteX8" fmla="*/ 1371600 w 3657600"/>
              <a:gd name="connsiteY8" fmla="*/ 13756 h 2299756"/>
              <a:gd name="connsiteX0" fmla="*/ 1371600 w 3657600"/>
              <a:gd name="connsiteY0" fmla="*/ 13756 h 2299756"/>
              <a:gd name="connsiteX1" fmla="*/ 3657600 w 3657600"/>
              <a:gd name="connsiteY1" fmla="*/ 13756 h 2299756"/>
              <a:gd name="connsiteX2" fmla="*/ 3657600 w 3657600"/>
              <a:gd name="connsiteY2" fmla="*/ 2299756 h 2299756"/>
              <a:gd name="connsiteX3" fmla="*/ 0 w 3657600"/>
              <a:gd name="connsiteY3" fmla="*/ 2299756 h 2299756"/>
              <a:gd name="connsiteX4" fmla="*/ 0 w 3657600"/>
              <a:gd name="connsiteY4" fmla="*/ 928156 h 2299756"/>
              <a:gd name="connsiteX5" fmla="*/ 0 w 3657600"/>
              <a:gd name="connsiteY5" fmla="*/ 80664 h 2299756"/>
              <a:gd name="connsiteX6" fmla="*/ 115567 w 3657600"/>
              <a:gd name="connsiteY6" fmla="*/ 32158 h 2299756"/>
              <a:gd name="connsiteX7" fmla="*/ 271685 w 3657600"/>
              <a:gd name="connsiteY7" fmla="*/ 9857 h 2299756"/>
              <a:gd name="connsiteX8" fmla="*/ 1371600 w 3657600"/>
              <a:gd name="connsiteY8" fmla="*/ 13756 h 2299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57600" h="2299756">
                <a:moveTo>
                  <a:pt x="1371600" y="13756"/>
                </a:moveTo>
                <a:lnTo>
                  <a:pt x="3657600" y="13756"/>
                </a:lnTo>
                <a:lnTo>
                  <a:pt x="3657600" y="2299756"/>
                </a:lnTo>
                <a:lnTo>
                  <a:pt x="0" y="2299756"/>
                </a:lnTo>
                <a:lnTo>
                  <a:pt x="0" y="928156"/>
                </a:lnTo>
                <a:lnTo>
                  <a:pt x="0" y="80664"/>
                </a:lnTo>
                <a:cubicBezTo>
                  <a:pt x="21120" y="-70527"/>
                  <a:pt x="70286" y="38384"/>
                  <a:pt x="115567" y="32158"/>
                </a:cubicBezTo>
                <a:cubicBezTo>
                  <a:pt x="160848" y="25932"/>
                  <a:pt x="64205" y="11065"/>
                  <a:pt x="271685" y="9857"/>
                </a:cubicBezTo>
                <a:cubicBezTo>
                  <a:pt x="500285" y="-3153"/>
                  <a:pt x="937378" y="26116"/>
                  <a:pt x="1371600" y="13756"/>
                </a:cubicBezTo>
                <a:close/>
              </a:path>
            </a:pathLst>
          </a:custGeom>
          <a:solidFill>
            <a:srgbClr val="92D05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r">
              <a:defRPr/>
            </a:pPr>
            <a:r>
              <a:rPr lang="en-US" sz="8000" b="1">
                <a:solidFill>
                  <a:prstClr val="white"/>
                </a:solidFill>
              </a:rPr>
              <a:t>4</a:t>
            </a:r>
          </a:p>
        </p:txBody>
      </p:sp>
      <p:pic>
        <p:nvPicPr>
          <p:cNvPr id="80" name="Picture 7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968" y="1101452"/>
            <a:ext cx="1168595" cy="1168595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3" y="883975"/>
            <a:ext cx="1061107" cy="1061107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250" y="1738168"/>
            <a:ext cx="1127571" cy="1127571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351" y="-898836"/>
            <a:ext cx="1761897" cy="6059949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638" y="4641940"/>
            <a:ext cx="1189005" cy="1661110"/>
          </a:xfrm>
          <a:prstGeom prst="rect">
            <a:avLst/>
          </a:prstGeom>
        </p:spPr>
      </p:pic>
      <p:sp>
        <p:nvSpPr>
          <p:cNvPr id="30" name="manche"/>
          <p:cNvSpPr/>
          <p:nvPr/>
        </p:nvSpPr>
        <p:spPr>
          <a:xfrm>
            <a:off x="2744917" y="5115797"/>
            <a:ext cx="8903455" cy="1695450"/>
          </a:xfrm>
          <a:prstGeom prst="rect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pic>
        <p:nvPicPr>
          <p:cNvPr id="2" name="latmanhghep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35269" y="230195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516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78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9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9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9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9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9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9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9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9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9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0" dur="8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7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3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6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2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7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9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9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5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9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0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9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6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9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4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8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3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9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9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9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5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9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8" dur="6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3" presetID="9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9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3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5" presetID="10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8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9" fill="hold">
                      <p:stCondLst>
                        <p:cond delay="0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2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4" presetID="10" presetClass="entr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9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8" fill="hold">
                      <p:stCondLst>
                        <p:cond delay="0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1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3" presetID="10" presetClass="entr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0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7" fill="hold">
                      <p:stCondLst>
                        <p:cond delay="0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0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2" presetID="10" presetClass="entr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2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1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7" fill="hold">
                      <p:stCondLst>
                        <p:cond delay="0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2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3" fill="hold">
                      <p:stCondLst>
                        <p:cond delay="0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2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9" fill="hold">
                      <p:stCondLst>
                        <p:cond delay="0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3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5" fill="hold">
                      <p:stCondLst>
                        <p:cond delay="0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19" grpId="0" animBg="1"/>
      <p:bldP spid="8" grpId="0" animBg="1"/>
      <p:bldP spid="25" grpId="0" animBg="1"/>
      <p:bldP spid="25" grpId="1" animBg="1"/>
      <p:bldP spid="25" grpId="2" animBg="1"/>
      <p:bldP spid="25" grpId="3" animBg="1"/>
      <p:bldP spid="6" grpId="0"/>
      <p:bldP spid="6" grpId="1"/>
      <p:bldP spid="6" grpId="2"/>
      <p:bldP spid="6" grpId="3"/>
      <p:bldP spid="6" grpId="4"/>
      <p:bldP spid="6" grpId="5"/>
      <p:bldP spid="26" grpId="0" animBg="1"/>
      <p:bldP spid="26" grpId="1" animBg="1"/>
      <p:bldP spid="26" grpId="2" animBg="1"/>
      <p:bldP spid="26" grpId="3" animBg="1"/>
      <p:bldP spid="7" grpId="0"/>
      <p:bldP spid="7" grpId="1"/>
      <p:bldP spid="7" grpId="2"/>
      <p:bldP spid="7" grpId="3"/>
      <p:bldP spid="7" grpId="4"/>
      <p:bldP spid="7" grpId="5"/>
      <p:bldP spid="27" grpId="0" animBg="1"/>
      <p:bldP spid="27" grpId="1" animBg="1"/>
      <p:bldP spid="27" grpId="2" animBg="1"/>
      <p:bldP spid="27" grpId="3" animBg="1"/>
      <p:bldP spid="10" grpId="0"/>
      <p:bldP spid="10" grpId="1"/>
      <p:bldP spid="10" grpId="2"/>
      <p:bldP spid="10" grpId="3"/>
      <p:bldP spid="10" grpId="4"/>
      <p:bldP spid="10" grpId="5"/>
      <p:bldP spid="28" grpId="0" animBg="1"/>
      <p:bldP spid="28" grpId="1" animBg="1"/>
      <p:bldP spid="28" grpId="2" animBg="1"/>
      <p:bldP spid="28" grpId="3" animBg="1"/>
      <p:bldP spid="11" grpId="0"/>
      <p:bldP spid="11" grpId="1"/>
      <p:bldP spid="11" grpId="2"/>
      <p:bldP spid="11" grpId="3"/>
      <p:bldP spid="11" grpId="4"/>
      <p:bldP spid="11" grpId="5"/>
      <p:bldP spid="20" grpId="0" animBg="1"/>
      <p:bldP spid="21" grpId="0" animBg="1"/>
      <p:bldP spid="22" grpId="0" animBg="1"/>
      <p:bldP spid="9" grpId="0" animBg="1"/>
      <p:bldP spid="12" grpId="0" animBg="1"/>
      <p:bldP spid="15" grpId="0" animBg="1"/>
      <p:bldP spid="30" grpId="0" animBg="1"/>
      <p:bldP spid="30" grpId="1" animBg="1"/>
      <p:bldP spid="30" grpId="2" animBg="1"/>
      <p:bldP spid="30" grpId="3" animBg="1"/>
      <p:bldP spid="30" grpId="4" animBg="1"/>
      <p:bldP spid="30" grpId="5" animBg="1"/>
      <p:bldP spid="30" grpId="6" animBg="1"/>
      <p:bldP spid="30" grpId="7" animBg="1"/>
      <p:bldP spid="30" grpId="8" animBg="1"/>
      <p:bldP spid="30" grpId="9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25496" y="942975"/>
            <a:ext cx="6656831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Thứ</a:t>
            </a:r>
            <a:r>
              <a:rPr lang="en-US" sz="2800" dirty="0" smtClean="0"/>
              <a:t> </a:t>
            </a:r>
            <a:r>
              <a:rPr lang="en-US" sz="2800" dirty="0" err="1" smtClean="0"/>
              <a:t>Năm</a:t>
            </a:r>
            <a:r>
              <a:rPr lang="en-US" sz="2800" dirty="0" smtClean="0"/>
              <a:t> </a:t>
            </a:r>
            <a:r>
              <a:rPr lang="en-US" sz="2800" dirty="0" err="1" smtClean="0"/>
              <a:t>ngày</a:t>
            </a:r>
            <a:r>
              <a:rPr lang="en-US" sz="2800" dirty="0" smtClean="0"/>
              <a:t> 20 </a:t>
            </a:r>
            <a:r>
              <a:rPr lang="en-US" sz="2800" dirty="0" err="1" smtClean="0"/>
              <a:t>tháng</a:t>
            </a:r>
            <a:r>
              <a:rPr lang="en-US" sz="2800" dirty="0" smtClean="0"/>
              <a:t> 02 </a:t>
            </a:r>
            <a:r>
              <a:rPr lang="en-US" sz="2800" dirty="0" err="1" smtClean="0"/>
              <a:t>năm</a:t>
            </a:r>
            <a:r>
              <a:rPr lang="en-US" sz="2800" dirty="0" smtClean="0"/>
              <a:t> 2025</a:t>
            </a:r>
          </a:p>
          <a:p>
            <a:r>
              <a:rPr lang="en-US" sz="2800" dirty="0" smtClean="0"/>
              <a:t>		 </a:t>
            </a:r>
            <a:r>
              <a:rPr lang="en-US" sz="2800" u="sng" dirty="0" err="1" smtClean="0"/>
              <a:t>Tiếng</a:t>
            </a:r>
            <a:r>
              <a:rPr lang="en-US" sz="2800" u="sng" dirty="0" smtClean="0"/>
              <a:t> </a:t>
            </a:r>
            <a:r>
              <a:rPr lang="en-US" sz="2800" u="sng" dirty="0" err="1" smtClean="0"/>
              <a:t>Việt</a:t>
            </a:r>
            <a:endParaRPr lang="en-US" sz="2800" u="sng" dirty="0"/>
          </a:p>
          <a:p>
            <a:r>
              <a:rPr lang="en-US" sz="2800" b="1" dirty="0" err="1" smtClean="0">
                <a:solidFill>
                  <a:srgbClr val="FF0000"/>
                </a:solidFill>
              </a:rPr>
              <a:t>Bài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đọc</a:t>
            </a:r>
            <a:r>
              <a:rPr lang="en-US" sz="2800" b="1" dirty="0" smtClean="0">
                <a:solidFill>
                  <a:srgbClr val="FF0000"/>
                </a:solidFill>
              </a:rPr>
              <a:t> 2: </a:t>
            </a:r>
            <a:r>
              <a:rPr lang="en-US" sz="4400" b="1" dirty="0" err="1" smtClean="0">
                <a:solidFill>
                  <a:srgbClr val="FF0000"/>
                </a:solidFill>
              </a:rPr>
              <a:t>Người</a:t>
            </a:r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</a:rPr>
              <a:t>giàn</a:t>
            </a:r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</a:rPr>
              <a:t>khoan</a:t>
            </a:r>
            <a:r>
              <a:rPr lang="en-US" sz="4400" dirty="0"/>
              <a:t> </a:t>
            </a:r>
            <a:endParaRPr lang="en-US" sz="4400" dirty="0" smtClean="0"/>
          </a:p>
          <a:p>
            <a:r>
              <a:rPr lang="en-US" sz="2800" i="1" dirty="0"/>
              <a:t> </a:t>
            </a:r>
            <a:r>
              <a:rPr lang="en-US" sz="2800" i="1" dirty="0" smtClean="0"/>
              <a:t>                                 (</a:t>
            </a:r>
            <a:r>
              <a:rPr lang="en-US" sz="2800" i="1" dirty="0" err="1" smtClean="0"/>
              <a:t>Trích</a:t>
            </a:r>
            <a:r>
              <a:rPr lang="en-US" sz="2800" i="1" dirty="0" smtClean="0"/>
              <a:t>)</a:t>
            </a:r>
          </a:p>
          <a:p>
            <a:r>
              <a:rPr lang="en-US" sz="2800" dirty="0"/>
              <a:t> </a:t>
            </a:r>
            <a:r>
              <a:rPr lang="en-US" sz="2800" dirty="0" smtClean="0"/>
              <a:t>                                                     </a:t>
            </a:r>
            <a:r>
              <a:rPr lang="en-US" sz="2800" i="1" dirty="0" err="1" smtClean="0"/>
              <a:t>Vũ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Việt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Hoa</a:t>
            </a:r>
            <a:endParaRPr lang="en-US" sz="2800" i="1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5630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20;p6">
            <a:extLst>
              <a:ext uri="{FF2B5EF4-FFF2-40B4-BE49-F238E27FC236}">
                <a16:creationId xmlns:a16="http://schemas.microsoft.com/office/drawing/2014/main" xmlns="" id="{5F99FDEC-CF13-EDEC-1ABF-5AD6C4CDE208}"/>
              </a:ext>
            </a:extLst>
          </p:cNvPr>
          <p:cNvSpPr/>
          <p:nvPr/>
        </p:nvSpPr>
        <p:spPr>
          <a:xfrm>
            <a:off x="10567194" y="5110746"/>
            <a:ext cx="2122909" cy="2122909"/>
          </a:xfrm>
          <a:custGeom>
            <a:avLst/>
            <a:gdLst/>
            <a:ahLst/>
            <a:cxnLst/>
            <a:rect l="l" t="t" r="r" b="b"/>
            <a:pathLst>
              <a:path w="3184364" h="3184364" extrusionOk="0">
                <a:moveTo>
                  <a:pt x="0" y="0"/>
                </a:moveTo>
                <a:lnTo>
                  <a:pt x="3184364" y="0"/>
                </a:lnTo>
                <a:lnTo>
                  <a:pt x="3184364" y="3184364"/>
                </a:lnTo>
                <a:lnTo>
                  <a:pt x="0" y="31843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60950" tIns="30467" rIns="60950" bIns="30467" anchor="t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100" kern="0">
              <a:solidFill>
                <a:prstClr val="black"/>
              </a:solidFill>
              <a:latin typeface="UTM Avo" panose="02040603050506020204" pitchFamily="18"/>
              <a:cs typeface="Arial"/>
              <a:sym typeface="Arial"/>
            </a:endParaRPr>
          </a:p>
        </p:txBody>
      </p:sp>
      <p:sp>
        <p:nvSpPr>
          <p:cNvPr id="18" name="Google Shape;122;p6">
            <a:extLst>
              <a:ext uri="{FF2B5EF4-FFF2-40B4-BE49-F238E27FC236}">
                <a16:creationId xmlns:a16="http://schemas.microsoft.com/office/drawing/2014/main" xmlns="" id="{F5B54C2B-FFBD-1197-D19C-2F2643C00898}"/>
              </a:ext>
            </a:extLst>
          </p:cNvPr>
          <p:cNvSpPr txBox="1"/>
          <p:nvPr/>
        </p:nvSpPr>
        <p:spPr>
          <a:xfrm>
            <a:off x="1251492" y="840448"/>
            <a:ext cx="9440139" cy="523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vi-VN" sz="3000" b="1" kern="0" dirty="0">
                <a:solidFill>
                  <a:prstClr val="black"/>
                </a:solidFill>
                <a:latin typeface="UTM Avo" panose="02040603050506020204" pitchFamily="18"/>
                <a:cs typeface="Arial"/>
                <a:sym typeface="Arial"/>
              </a:rPr>
              <a:t>Đọc mẫu bài thơ </a:t>
            </a:r>
            <a:r>
              <a:rPr lang="vi-VN" sz="3000" b="1" i="1" kern="0" dirty="0">
                <a:solidFill>
                  <a:prstClr val="black"/>
                </a:solidFill>
                <a:latin typeface="UTM Avo" panose="02040603050506020204" pitchFamily="18"/>
                <a:cs typeface="Arial"/>
                <a:sym typeface="Arial"/>
              </a:rPr>
              <a:t>"Người giàn khoan"</a:t>
            </a:r>
            <a:endParaRPr sz="3000" b="1" i="1" kern="0" dirty="0">
              <a:solidFill>
                <a:prstClr val="black"/>
              </a:solidFill>
              <a:latin typeface="UTM Avo" panose="02040603050506020204" pitchFamily="18"/>
              <a:cs typeface="Arial"/>
              <a:sym typeface="Arial"/>
            </a:endParaRPr>
          </a:p>
        </p:txBody>
      </p:sp>
      <p:sp>
        <p:nvSpPr>
          <p:cNvPr id="19" name="Google Shape;123;p6">
            <a:extLst>
              <a:ext uri="{FF2B5EF4-FFF2-40B4-BE49-F238E27FC236}">
                <a16:creationId xmlns:a16="http://schemas.microsoft.com/office/drawing/2014/main" xmlns="" id="{F76A9A84-A8DD-18B0-9F53-B8A738A24216}"/>
              </a:ext>
            </a:extLst>
          </p:cNvPr>
          <p:cNvSpPr/>
          <p:nvPr/>
        </p:nvSpPr>
        <p:spPr>
          <a:xfrm>
            <a:off x="2169414" y="1495290"/>
            <a:ext cx="5283200" cy="1016000"/>
          </a:xfrm>
          <a:prstGeom prst="wedgeRectCallout">
            <a:avLst>
              <a:gd name="adj1" fmla="val -20595"/>
              <a:gd name="adj2" fmla="val 56613"/>
            </a:avLst>
          </a:prstGeom>
          <a:solidFill>
            <a:srgbClr val="FFFFFF"/>
          </a:solidFill>
          <a:ln w="25400" cap="flat" cmpd="sng">
            <a:solidFill>
              <a:srgbClr val="FFDD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r>
              <a:rPr lang="vi-VN" sz="3000" b="1" kern="0" dirty="0">
                <a:solidFill>
                  <a:prstClr val="black"/>
                </a:solidFill>
                <a:latin typeface="UTM Avo" panose="02040603050506020204" pitchFamily="18"/>
                <a:cs typeface="Arial"/>
                <a:sym typeface="Arial"/>
              </a:rPr>
              <a:t>Giọng đọc: </a:t>
            </a:r>
            <a:r>
              <a:rPr lang="vi-VN" sz="3000" kern="0" dirty="0">
                <a:solidFill>
                  <a:prstClr val="black"/>
                </a:solidFill>
                <a:latin typeface="UTM Avo" panose="02040603050506020204" pitchFamily="18"/>
                <a:cs typeface="Arial"/>
                <a:sym typeface="Arial"/>
              </a:rPr>
              <a:t>sôi nổi, phấn khích.</a:t>
            </a:r>
            <a:endParaRPr sz="3000" kern="0" dirty="0">
              <a:solidFill>
                <a:prstClr val="black"/>
              </a:solidFill>
              <a:latin typeface="UTM Avo" panose="02040603050506020204" pitchFamily="18"/>
              <a:cs typeface="Arial"/>
              <a:sym typeface="Arial"/>
            </a:endParaRPr>
          </a:p>
        </p:txBody>
      </p:sp>
      <p:sp>
        <p:nvSpPr>
          <p:cNvPr id="20" name="Google Shape;124;p6">
            <a:extLst>
              <a:ext uri="{FF2B5EF4-FFF2-40B4-BE49-F238E27FC236}">
                <a16:creationId xmlns:a16="http://schemas.microsoft.com/office/drawing/2014/main" xmlns="" id="{FD409473-B08F-2D95-D145-A28DE20461E8}"/>
              </a:ext>
            </a:extLst>
          </p:cNvPr>
          <p:cNvSpPr/>
          <p:nvPr/>
        </p:nvSpPr>
        <p:spPr>
          <a:xfrm>
            <a:off x="493776" y="2810916"/>
            <a:ext cx="9729216" cy="2409798"/>
          </a:xfrm>
          <a:prstGeom prst="wedgeRectCallout">
            <a:avLst>
              <a:gd name="adj1" fmla="val -20595"/>
              <a:gd name="adj2" fmla="val 56613"/>
            </a:avLst>
          </a:prstGeom>
          <a:solidFill>
            <a:srgbClr val="FFFFFF"/>
          </a:solidFill>
          <a:ln w="25400" cap="flat" cmpd="sng">
            <a:solidFill>
              <a:srgbClr val="FFDD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40000" tIns="30467" rIns="240000" bIns="30467" anchor="ctr" anchorCtr="0">
            <a:no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  <a:defRPr/>
            </a:pPr>
            <a:r>
              <a:rPr lang="vi-VN" sz="3000" b="1" kern="0" dirty="0">
                <a:solidFill>
                  <a:prstClr val="black"/>
                </a:solidFill>
                <a:latin typeface="UTM Avo" panose="02040603050506020204" pitchFamily="18"/>
                <a:cs typeface="Arial"/>
                <a:sym typeface="Arial"/>
              </a:rPr>
              <a:t>Nhấn giọng ở một số từ ngữ: </a:t>
            </a:r>
            <a:r>
              <a:rPr lang="vi-VN" sz="3000" i="1" kern="0" dirty="0">
                <a:solidFill>
                  <a:prstClr val="black"/>
                </a:solidFill>
                <a:latin typeface="UTM Avo" panose="02040603050506020204" pitchFamily="18"/>
                <a:cs typeface="Arial"/>
                <a:sym typeface="Arial"/>
              </a:rPr>
              <a:t>thăm thẳm, chớp bể, mưa nguồn, dòng xuôi, luồng ngược, bừng lên, ngời lên, từ nghìn xưa, nhịp kiêu hùng,...</a:t>
            </a:r>
            <a:endParaRPr sz="3000" i="1" kern="0" dirty="0">
              <a:solidFill>
                <a:prstClr val="black"/>
              </a:solidFill>
              <a:latin typeface="UTM Avo" panose="02040603050506020204" pitchFamily="18"/>
              <a:cs typeface="Arial"/>
              <a:sym typeface="Arial"/>
            </a:endParaRPr>
          </a:p>
        </p:txBody>
      </p:sp>
      <p:sp>
        <p:nvSpPr>
          <p:cNvPr id="21" name="Google Shape;125;p6">
            <a:extLst>
              <a:ext uri="{FF2B5EF4-FFF2-40B4-BE49-F238E27FC236}">
                <a16:creationId xmlns:a16="http://schemas.microsoft.com/office/drawing/2014/main" xmlns="" id="{F277F514-AF88-9D50-2880-F88911BDB355}"/>
              </a:ext>
            </a:extLst>
          </p:cNvPr>
          <p:cNvSpPr/>
          <p:nvPr/>
        </p:nvSpPr>
        <p:spPr>
          <a:xfrm>
            <a:off x="8532196" y="5110746"/>
            <a:ext cx="3527828" cy="1450821"/>
          </a:xfrm>
          <a:custGeom>
            <a:avLst/>
            <a:gdLst/>
            <a:ahLst/>
            <a:cxnLst/>
            <a:rect l="l" t="t" r="r" b="b"/>
            <a:pathLst>
              <a:path w="2152553" h="885238" extrusionOk="0">
                <a:moveTo>
                  <a:pt x="0" y="0"/>
                </a:moveTo>
                <a:lnTo>
                  <a:pt x="2152553" y="0"/>
                </a:lnTo>
                <a:lnTo>
                  <a:pt x="2152553" y="885237"/>
                </a:lnTo>
                <a:lnTo>
                  <a:pt x="0" y="88523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Google Shape;122;p6">
            <a:extLst>
              <a:ext uri="{FF2B5EF4-FFF2-40B4-BE49-F238E27FC236}">
                <a16:creationId xmlns:a16="http://schemas.microsoft.com/office/drawing/2014/main" xmlns="" id="{0B25FC17-D68F-20A8-DF36-9CF0E652A54F}"/>
              </a:ext>
            </a:extLst>
          </p:cNvPr>
          <p:cNvSpPr txBox="1"/>
          <p:nvPr/>
        </p:nvSpPr>
        <p:spPr>
          <a:xfrm>
            <a:off x="1375929" y="224175"/>
            <a:ext cx="9440139" cy="5539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vi-VN" sz="3200" b="1" kern="0" dirty="0">
                <a:solidFill>
                  <a:prstClr val="black"/>
                </a:solidFill>
                <a:latin typeface="UTM Avo" panose="02040603050506020204" pitchFamily="18"/>
                <a:cs typeface="Arial"/>
                <a:sym typeface="Arial"/>
              </a:rPr>
              <a:t>1. </a:t>
            </a:r>
            <a:r>
              <a:rPr lang="vi-VN" sz="3200" b="1" kern="0" dirty="0" smtClean="0">
                <a:solidFill>
                  <a:prstClr val="black"/>
                </a:solidFill>
                <a:latin typeface="UTM Avo" panose="02040603050506020204" pitchFamily="18"/>
                <a:cs typeface="Arial"/>
                <a:sym typeface="Arial"/>
              </a:rPr>
              <a:t>ĐỌC </a:t>
            </a:r>
            <a:r>
              <a:rPr lang="vi-VN" sz="3200" b="1" kern="0" dirty="0">
                <a:solidFill>
                  <a:prstClr val="black"/>
                </a:solidFill>
                <a:latin typeface="UTM Avo" panose="02040603050506020204" pitchFamily="18"/>
                <a:cs typeface="Arial"/>
                <a:sym typeface="Arial"/>
              </a:rPr>
              <a:t>TIẾNG</a:t>
            </a:r>
            <a:endParaRPr sz="3200" b="1" i="1" kern="0" dirty="0">
              <a:solidFill>
                <a:prstClr val="black"/>
              </a:solidFill>
              <a:latin typeface="UTM Avo" panose="02040603050506020204" pitchFamily="18"/>
              <a:cs typeface="Arial"/>
              <a:sym typeface="Arial"/>
            </a:endParaRPr>
          </a:p>
        </p:txBody>
      </p:sp>
      <p:pic>
        <p:nvPicPr>
          <p:cNvPr id="24" name="Picture 23">
            <a:hlinkClick r:id="rId5"/>
            <a:extLst>
              <a:ext uri="{FF2B5EF4-FFF2-40B4-BE49-F238E27FC236}">
                <a16:creationId xmlns:a16="http://schemas.microsoft.com/office/drawing/2014/main" xmlns="" id="{E34E260D-0EF7-22EA-04FF-596613D8A5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67194" y="640651"/>
            <a:ext cx="1492830" cy="164223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63372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61488" y="1865376"/>
            <a:ext cx="7498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60904" y="2688336"/>
            <a:ext cx="73152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…..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diệu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…..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7494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84060" y="1109960"/>
            <a:ext cx="53687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Thảo</a:t>
            </a:r>
            <a:r>
              <a:rPr lang="en-US" sz="5400" b="1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5400" b="1" cap="none" spc="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luận</a:t>
            </a:r>
            <a:r>
              <a:rPr lang="en-US" sz="5400" b="1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5400" b="1" cap="none" spc="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nhóm</a:t>
            </a:r>
            <a:r>
              <a:rPr lang="en-US" sz="5400" b="1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4</a:t>
            </a:r>
            <a:endParaRPr lang="en-US" sz="5400" b="1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8907" y="2162175"/>
            <a:ext cx="652479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 smtClean="0"/>
              <a:t>Nội</a:t>
            </a:r>
            <a:r>
              <a:rPr lang="en-US" sz="3000" dirty="0" smtClean="0"/>
              <a:t> dung:</a:t>
            </a:r>
          </a:p>
          <a:p>
            <a:pPr marL="285750" indent="-285750">
              <a:buFontTx/>
              <a:buChar char="-"/>
            </a:pPr>
            <a:r>
              <a:rPr lang="en-US" sz="3000" dirty="0" err="1" smtClean="0"/>
              <a:t>Đọc</a:t>
            </a:r>
            <a:r>
              <a:rPr lang="en-US" sz="3000" dirty="0" smtClean="0"/>
              <a:t> </a:t>
            </a:r>
            <a:r>
              <a:rPr lang="en-US" sz="3000" dirty="0" err="1" smtClean="0"/>
              <a:t>nối</a:t>
            </a:r>
            <a:r>
              <a:rPr lang="en-US" sz="3000" dirty="0" smtClean="0"/>
              <a:t> </a:t>
            </a:r>
            <a:r>
              <a:rPr lang="en-US" sz="3000" dirty="0" err="1" smtClean="0"/>
              <a:t>tiếp</a:t>
            </a:r>
            <a:r>
              <a:rPr lang="en-US" sz="3000" dirty="0" smtClean="0"/>
              <a:t> </a:t>
            </a:r>
            <a:r>
              <a:rPr lang="en-US" sz="3000" dirty="0" err="1" smtClean="0"/>
              <a:t>đoạn</a:t>
            </a:r>
            <a:r>
              <a:rPr lang="en-US" sz="3000" dirty="0" smtClean="0"/>
              <a:t> </a:t>
            </a:r>
            <a:r>
              <a:rPr lang="en-US" sz="3000" dirty="0" err="1" smtClean="0"/>
              <a:t>trong</a:t>
            </a:r>
            <a:r>
              <a:rPr lang="en-US" sz="3000" dirty="0" smtClean="0"/>
              <a:t> </a:t>
            </a:r>
            <a:r>
              <a:rPr lang="en-US" sz="3000" dirty="0" err="1" smtClean="0"/>
              <a:t>bài</a:t>
            </a:r>
            <a:r>
              <a:rPr lang="en-US" sz="3000" dirty="0" smtClean="0"/>
              <a:t> </a:t>
            </a:r>
            <a:r>
              <a:rPr lang="en-US" sz="3000" dirty="0" err="1" smtClean="0"/>
              <a:t>và</a:t>
            </a:r>
            <a:r>
              <a:rPr lang="en-US" sz="3000" dirty="0" smtClean="0"/>
              <a:t> </a:t>
            </a:r>
            <a:r>
              <a:rPr lang="en-US" sz="3000" dirty="0" err="1" smtClean="0"/>
              <a:t>đọc</a:t>
            </a:r>
            <a:r>
              <a:rPr lang="en-US" sz="3000" dirty="0" smtClean="0"/>
              <a:t> </a:t>
            </a:r>
            <a:r>
              <a:rPr lang="en-US" sz="3000" dirty="0" err="1" smtClean="0"/>
              <a:t>phần</a:t>
            </a:r>
            <a:r>
              <a:rPr lang="en-US" sz="3000" dirty="0" smtClean="0"/>
              <a:t> </a:t>
            </a:r>
            <a:r>
              <a:rPr lang="en-US" sz="3000" dirty="0" err="1" smtClean="0"/>
              <a:t>chú</a:t>
            </a:r>
            <a:r>
              <a:rPr lang="en-US" sz="3000" dirty="0" smtClean="0"/>
              <a:t> </a:t>
            </a:r>
            <a:r>
              <a:rPr lang="en-US" sz="3000" dirty="0" err="1" smtClean="0"/>
              <a:t>giải</a:t>
            </a:r>
            <a:endParaRPr lang="en-US" sz="3000" dirty="0" smtClean="0"/>
          </a:p>
          <a:p>
            <a:pPr marL="285750" indent="-285750">
              <a:buFontTx/>
              <a:buChar char="-"/>
            </a:pPr>
            <a:r>
              <a:rPr lang="en-US" sz="3000" dirty="0" err="1" smtClean="0"/>
              <a:t>Dùng</a:t>
            </a:r>
            <a:r>
              <a:rPr lang="en-US" sz="3000" dirty="0" smtClean="0"/>
              <a:t> </a:t>
            </a:r>
            <a:r>
              <a:rPr lang="en-US" sz="3000" dirty="0" err="1" smtClean="0"/>
              <a:t>chì</a:t>
            </a:r>
            <a:r>
              <a:rPr lang="en-US" sz="3000" dirty="0" smtClean="0"/>
              <a:t> </a:t>
            </a:r>
            <a:r>
              <a:rPr lang="en-US" sz="3000" dirty="0" err="1" smtClean="0"/>
              <a:t>gạch</a:t>
            </a:r>
            <a:r>
              <a:rPr lang="en-US" sz="3000" dirty="0" smtClean="0"/>
              <a:t> </a:t>
            </a:r>
            <a:r>
              <a:rPr lang="en-US" sz="3000" dirty="0" err="1" smtClean="0"/>
              <a:t>chân</a:t>
            </a:r>
            <a:r>
              <a:rPr lang="en-US" sz="3000" dirty="0" smtClean="0"/>
              <a:t> </a:t>
            </a:r>
            <a:r>
              <a:rPr lang="en-US" sz="3000" dirty="0" err="1" smtClean="0"/>
              <a:t>từ</a:t>
            </a:r>
            <a:r>
              <a:rPr lang="en-US" sz="3000" dirty="0" smtClean="0"/>
              <a:t> </a:t>
            </a:r>
            <a:r>
              <a:rPr lang="en-US" sz="3000" dirty="0" err="1" smtClean="0"/>
              <a:t>khó</a:t>
            </a:r>
            <a:r>
              <a:rPr lang="en-US" sz="3000" dirty="0" smtClean="0"/>
              <a:t>, </a:t>
            </a:r>
            <a:r>
              <a:rPr lang="en-US" sz="3000" dirty="0" err="1" smtClean="0"/>
              <a:t>từ</a:t>
            </a:r>
            <a:r>
              <a:rPr lang="en-US" sz="3000" dirty="0" smtClean="0"/>
              <a:t> </a:t>
            </a:r>
            <a:r>
              <a:rPr lang="en-US" sz="3000" dirty="0" err="1" smtClean="0"/>
              <a:t>cần</a:t>
            </a:r>
            <a:r>
              <a:rPr lang="en-US" sz="3000" dirty="0" smtClean="0"/>
              <a:t> </a:t>
            </a:r>
            <a:r>
              <a:rPr lang="en-US" sz="3000" dirty="0" err="1" smtClean="0"/>
              <a:t>hiểu</a:t>
            </a:r>
            <a:r>
              <a:rPr lang="en-US" sz="3000" dirty="0" smtClean="0"/>
              <a:t> </a:t>
            </a:r>
            <a:r>
              <a:rPr lang="en-US" sz="3000" dirty="0" err="1" smtClean="0"/>
              <a:t>nghĩa</a:t>
            </a:r>
            <a:r>
              <a:rPr lang="en-US" sz="3000" dirty="0" smtClean="0"/>
              <a:t>.</a:t>
            </a:r>
          </a:p>
          <a:p>
            <a:pPr marL="285750" indent="-285750">
              <a:buFontTx/>
              <a:buChar char="-"/>
            </a:pPr>
            <a:r>
              <a:rPr lang="en-US" sz="3000" dirty="0" err="1" smtClean="0"/>
              <a:t>Các</a:t>
            </a:r>
            <a:r>
              <a:rPr lang="en-US" sz="3000" dirty="0" smtClean="0"/>
              <a:t> </a:t>
            </a:r>
            <a:r>
              <a:rPr lang="en-US" sz="3000" dirty="0" err="1" smtClean="0"/>
              <a:t>bạn</a:t>
            </a:r>
            <a:r>
              <a:rPr lang="en-US" sz="3000" dirty="0" smtClean="0"/>
              <a:t> </a:t>
            </a:r>
            <a:r>
              <a:rPr lang="en-US" sz="3000" dirty="0" err="1" smtClean="0"/>
              <a:t>trong</a:t>
            </a:r>
            <a:r>
              <a:rPr lang="en-US" sz="3000" dirty="0" smtClean="0"/>
              <a:t> </a:t>
            </a:r>
            <a:r>
              <a:rPr lang="en-US" sz="3000" dirty="0" err="1" smtClean="0"/>
              <a:t>nhóm</a:t>
            </a:r>
            <a:r>
              <a:rPr lang="en-US" sz="3000" dirty="0" smtClean="0"/>
              <a:t> chia </a:t>
            </a:r>
            <a:r>
              <a:rPr lang="en-US" sz="3000" dirty="0" err="1" smtClean="0"/>
              <a:t>sẻ</a:t>
            </a:r>
            <a:r>
              <a:rPr lang="en-US" sz="3000" dirty="0" smtClean="0"/>
              <a:t> </a:t>
            </a:r>
            <a:r>
              <a:rPr lang="en-US" sz="3000" dirty="0" err="1" smtClean="0"/>
              <a:t>giúp</a:t>
            </a:r>
            <a:r>
              <a:rPr lang="en-US" sz="3000" dirty="0" smtClean="0"/>
              <a:t> </a:t>
            </a:r>
            <a:r>
              <a:rPr lang="en-US" sz="3000" dirty="0" err="1" smtClean="0"/>
              <a:t>đọc</a:t>
            </a:r>
            <a:r>
              <a:rPr lang="en-US" sz="3000" dirty="0" smtClean="0"/>
              <a:t> </a:t>
            </a:r>
            <a:r>
              <a:rPr lang="en-US" sz="3000" dirty="0" err="1" smtClean="0"/>
              <a:t>từ</a:t>
            </a:r>
            <a:r>
              <a:rPr lang="en-US" sz="3000" dirty="0" smtClean="0"/>
              <a:t> </a:t>
            </a:r>
            <a:r>
              <a:rPr lang="en-US" sz="3000" dirty="0" err="1" smtClean="0"/>
              <a:t>khó</a:t>
            </a:r>
            <a:r>
              <a:rPr lang="en-US" sz="3000" dirty="0" smtClean="0"/>
              <a:t>, </a:t>
            </a:r>
            <a:r>
              <a:rPr lang="en-US" sz="3000" dirty="0" err="1" smtClean="0"/>
              <a:t>câu</a:t>
            </a:r>
            <a:r>
              <a:rPr lang="en-US" sz="3000" dirty="0" smtClean="0"/>
              <a:t> </a:t>
            </a:r>
            <a:r>
              <a:rPr lang="en-US" sz="3000" dirty="0" err="1" smtClean="0"/>
              <a:t>văn</a:t>
            </a:r>
            <a:r>
              <a:rPr lang="en-US" sz="3000" dirty="0" smtClean="0"/>
              <a:t> </a:t>
            </a:r>
            <a:r>
              <a:rPr lang="en-US" sz="3000" dirty="0" err="1" smtClean="0"/>
              <a:t>dài</a:t>
            </a:r>
            <a:r>
              <a:rPr lang="en-US" sz="3000" dirty="0" smtClean="0"/>
              <a:t>, </a:t>
            </a:r>
            <a:r>
              <a:rPr lang="en-US" sz="3000" dirty="0" err="1" smtClean="0"/>
              <a:t>giải</a:t>
            </a:r>
            <a:r>
              <a:rPr lang="en-US" sz="3000" dirty="0" smtClean="0"/>
              <a:t> </a:t>
            </a:r>
            <a:r>
              <a:rPr lang="en-US" sz="3000" dirty="0" err="1" smtClean="0"/>
              <a:t>nghĩa</a:t>
            </a:r>
            <a:r>
              <a:rPr lang="en-US" sz="3000" dirty="0" smtClean="0"/>
              <a:t> </a:t>
            </a:r>
            <a:r>
              <a:rPr lang="en-US" sz="3000" dirty="0" err="1" smtClean="0"/>
              <a:t>từ</a:t>
            </a:r>
            <a:r>
              <a:rPr lang="en-US" sz="3000" dirty="0" smtClean="0"/>
              <a:t>.</a:t>
            </a:r>
          </a:p>
          <a:p>
            <a:r>
              <a:rPr lang="en-US" sz="3000" dirty="0"/>
              <a:t>	</a:t>
            </a:r>
            <a:r>
              <a:rPr lang="en-US" sz="3000" dirty="0" smtClean="0"/>
              <a:t>		</a:t>
            </a:r>
            <a:r>
              <a:rPr lang="en-US" sz="3000" dirty="0" err="1" smtClean="0"/>
              <a:t>Thời</a:t>
            </a:r>
            <a:r>
              <a:rPr lang="en-US" sz="3000" dirty="0" smtClean="0"/>
              <a:t> </a:t>
            </a:r>
            <a:r>
              <a:rPr lang="en-US" sz="3000" dirty="0" err="1" smtClean="0"/>
              <a:t>gian</a:t>
            </a:r>
            <a:r>
              <a:rPr lang="en-US" sz="3000" dirty="0" smtClean="0"/>
              <a:t>: 3 </a:t>
            </a:r>
            <a:r>
              <a:rPr lang="en-US" sz="3000" dirty="0" err="1" smtClean="0"/>
              <a:t>phút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1881622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6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33;p7">
            <a:extLst>
              <a:ext uri="{FF2B5EF4-FFF2-40B4-BE49-F238E27FC236}">
                <a16:creationId xmlns:a16="http://schemas.microsoft.com/office/drawing/2014/main" xmlns="" id="{0A31CA52-865A-903A-FB73-2FA928D41C0C}"/>
              </a:ext>
            </a:extLst>
          </p:cNvPr>
          <p:cNvSpPr txBox="1"/>
          <p:nvPr/>
        </p:nvSpPr>
        <p:spPr>
          <a:xfrm>
            <a:off x="3750733" y="859479"/>
            <a:ext cx="4876800" cy="615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vi-VN" sz="3600" b="1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Luyện đọc từ khó</a:t>
            </a:r>
            <a:endParaRPr sz="3600" b="1" i="1" kern="0" dirty="0">
              <a:solidFill>
                <a:srgbClr val="000000"/>
              </a:solidFill>
              <a:latin typeface="UTM Avo" panose="02040603050506020204" pitchFamily="18"/>
              <a:cs typeface="Arial"/>
              <a:sym typeface="Arial"/>
            </a:endParaRPr>
          </a:p>
        </p:txBody>
      </p:sp>
      <p:sp>
        <p:nvSpPr>
          <p:cNvPr id="12" name="Google Shape;134;p7">
            <a:extLst>
              <a:ext uri="{FF2B5EF4-FFF2-40B4-BE49-F238E27FC236}">
                <a16:creationId xmlns:a16="http://schemas.microsoft.com/office/drawing/2014/main" xmlns="" id="{657B734E-6402-5614-AC11-99B7E4010B37}"/>
              </a:ext>
            </a:extLst>
          </p:cNvPr>
          <p:cNvSpPr/>
          <p:nvPr/>
        </p:nvSpPr>
        <p:spPr>
          <a:xfrm>
            <a:off x="926495" y="2187982"/>
            <a:ext cx="2895600" cy="1016000"/>
          </a:xfrm>
          <a:prstGeom prst="wedgeRectCallout">
            <a:avLst>
              <a:gd name="adj1" fmla="val -20595"/>
              <a:gd name="adj2" fmla="val 56613"/>
            </a:avLst>
          </a:prstGeom>
          <a:solidFill>
            <a:srgbClr val="FFFFFF"/>
          </a:solidFill>
          <a:ln w="25400" cap="flat" cmpd="sng">
            <a:solidFill>
              <a:srgbClr val="FFDD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r>
              <a:rPr lang="vi-VN" sz="2400" b="1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Giàn khoan</a:t>
            </a:r>
            <a:endParaRPr sz="2400" b="1" kern="0" dirty="0">
              <a:solidFill>
                <a:srgbClr val="FFFFFF"/>
              </a:solidFill>
              <a:latin typeface="UTM Avo" panose="02040603050506020204" pitchFamily="18"/>
              <a:cs typeface="Arial"/>
              <a:sym typeface="Arial"/>
            </a:endParaRPr>
          </a:p>
        </p:txBody>
      </p:sp>
      <p:sp>
        <p:nvSpPr>
          <p:cNvPr id="13" name="Google Shape;135;p7">
            <a:extLst>
              <a:ext uri="{FF2B5EF4-FFF2-40B4-BE49-F238E27FC236}">
                <a16:creationId xmlns:a16="http://schemas.microsoft.com/office/drawing/2014/main" xmlns="" id="{81A156B6-EF46-A35F-78C9-2F2306162CDE}"/>
              </a:ext>
            </a:extLst>
          </p:cNvPr>
          <p:cNvSpPr/>
          <p:nvPr/>
        </p:nvSpPr>
        <p:spPr>
          <a:xfrm>
            <a:off x="4665133" y="2165101"/>
            <a:ext cx="2895600" cy="1016000"/>
          </a:xfrm>
          <a:prstGeom prst="wedgeRectCallout">
            <a:avLst>
              <a:gd name="adj1" fmla="val -20595"/>
              <a:gd name="adj2" fmla="val 56613"/>
            </a:avLst>
          </a:prstGeom>
          <a:solidFill>
            <a:srgbClr val="FFFFFF"/>
          </a:solidFill>
          <a:ln w="25400" cap="flat" cmpd="sng">
            <a:solidFill>
              <a:srgbClr val="FFDD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r>
              <a:rPr lang="vi-VN" sz="2400" b="1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Giao ca</a:t>
            </a:r>
            <a:endParaRPr sz="2400" b="1" kern="0" dirty="0">
              <a:solidFill>
                <a:srgbClr val="FFFFFF"/>
              </a:solidFill>
              <a:latin typeface="UTM Avo" panose="02040603050506020204" pitchFamily="18"/>
              <a:cs typeface="Arial"/>
              <a:sym typeface="Arial"/>
            </a:endParaRPr>
          </a:p>
        </p:txBody>
      </p:sp>
      <p:sp>
        <p:nvSpPr>
          <p:cNvPr id="14" name="Google Shape;136;p7">
            <a:extLst>
              <a:ext uri="{FF2B5EF4-FFF2-40B4-BE49-F238E27FC236}">
                <a16:creationId xmlns:a16="http://schemas.microsoft.com/office/drawing/2014/main" xmlns="" id="{7C6F7CE3-65BE-71B3-28FD-1910B60B39B7}"/>
              </a:ext>
            </a:extLst>
          </p:cNvPr>
          <p:cNvSpPr/>
          <p:nvPr/>
        </p:nvSpPr>
        <p:spPr>
          <a:xfrm>
            <a:off x="8403771" y="2187982"/>
            <a:ext cx="2648178" cy="1016000"/>
          </a:xfrm>
          <a:prstGeom prst="wedgeRectCallout">
            <a:avLst>
              <a:gd name="adj1" fmla="val -20595"/>
              <a:gd name="adj2" fmla="val 56613"/>
            </a:avLst>
          </a:prstGeom>
          <a:solidFill>
            <a:srgbClr val="FFFFFF"/>
          </a:solidFill>
          <a:ln w="25400" cap="flat" cmpd="sng">
            <a:solidFill>
              <a:srgbClr val="FFDD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r>
              <a:rPr lang="vi-VN" sz="2400" b="1" kern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Kiêu hùng</a:t>
            </a:r>
            <a:endParaRPr sz="2400" b="1" kern="0">
              <a:solidFill>
                <a:srgbClr val="FFFFFF"/>
              </a:solidFill>
              <a:latin typeface="UTM Avo" panose="02040603050506020204" pitchFamily="18"/>
              <a:cs typeface="Arial"/>
              <a:sym typeface="Arial"/>
            </a:endParaRPr>
          </a:p>
        </p:txBody>
      </p:sp>
      <p:pic>
        <p:nvPicPr>
          <p:cNvPr id="15" name="Google Shape;137;p7" descr="Giàn khoan tự nâng PV DRILLING III - PV Drilling">
            <a:extLst>
              <a:ext uri="{FF2B5EF4-FFF2-40B4-BE49-F238E27FC236}">
                <a16:creationId xmlns:a16="http://schemas.microsoft.com/office/drawing/2014/main" xmlns="" id="{715B01E2-A1FC-AAB4-0354-E30C1D082E52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48683" y="3607864"/>
            <a:ext cx="3451225" cy="2302037"/>
          </a:xfrm>
          <a:prstGeom prst="roundRect">
            <a:avLst>
              <a:gd name="adj" fmla="val 9942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2" name="Google Shape;138;p7" descr="Có ai nghĩ lương làm việc ngoài giàn khoan dầu chỉ 7 - 8 triệu/tháng?">
            <a:extLst>
              <a:ext uri="{FF2B5EF4-FFF2-40B4-BE49-F238E27FC236}">
                <a16:creationId xmlns:a16="http://schemas.microsoft.com/office/drawing/2014/main" xmlns="" id="{F904161E-A520-E3BF-1938-A8BFB159681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r="20731"/>
          <a:stretch/>
        </p:blipFill>
        <p:spPr>
          <a:xfrm>
            <a:off x="4461933" y="3563882"/>
            <a:ext cx="3302000" cy="2336901"/>
          </a:xfrm>
          <a:prstGeom prst="roundRect">
            <a:avLst>
              <a:gd name="adj" fmla="val 9214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Google Shape;139;p7" descr="Công việc đặc biệt của kỹ sư khoan dầu khí">
            <a:extLst>
              <a:ext uri="{FF2B5EF4-FFF2-40B4-BE49-F238E27FC236}">
                <a16:creationId xmlns:a16="http://schemas.microsoft.com/office/drawing/2014/main" xmlns="" id="{DB4F1A63-0AF6-47A9-3AD6-B733D8EE0F2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25958" y="3613965"/>
            <a:ext cx="3436711" cy="2351611"/>
          </a:xfrm>
          <a:prstGeom prst="roundRect">
            <a:avLst>
              <a:gd name="adj" fmla="val 10083"/>
            </a:avLst>
          </a:prstGeom>
          <a:blipFill>
            <a:blip r:embed="rId5"/>
            <a:stretch>
              <a:fillRect/>
            </a:stretch>
          </a:blipFill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41225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765</TotalTime>
  <Words>1156</Words>
  <Application>Microsoft Office PowerPoint</Application>
  <PresentationFormat>Widescreen</PresentationFormat>
  <Paragraphs>118</Paragraphs>
  <Slides>24</Slides>
  <Notes>8</Notes>
  <HiddenSlides>0</HiddenSlides>
  <MMClips>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Aharoni</vt:lpstr>
      <vt:lpstr>Arial</vt:lpstr>
      <vt:lpstr>Calibri</vt:lpstr>
      <vt:lpstr>Calibri Light</vt:lpstr>
      <vt:lpstr>Times New Roman</vt:lpstr>
      <vt:lpstr>UTM Avo</vt:lpstr>
      <vt:lpstr>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Quỳnh Dương</dc:creator>
  <cp:lastModifiedBy>Quỳnh Dương</cp:lastModifiedBy>
  <cp:revision>77</cp:revision>
  <dcterms:created xsi:type="dcterms:W3CDTF">2025-02-15T09:32:24Z</dcterms:created>
  <dcterms:modified xsi:type="dcterms:W3CDTF">2025-02-24T03:20:11Z</dcterms:modified>
</cp:coreProperties>
</file>