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5" r:id="rId1"/>
  </p:sldMasterIdLst>
  <p:notesMasterIdLst>
    <p:notesMasterId r:id="rId22"/>
  </p:notesMasterIdLst>
  <p:handoutMasterIdLst>
    <p:handoutMasterId r:id="rId23"/>
  </p:handoutMasterIdLst>
  <p:sldIdLst>
    <p:sldId id="292" r:id="rId2"/>
    <p:sldId id="343" r:id="rId3"/>
    <p:sldId id="442" r:id="rId4"/>
    <p:sldId id="256" r:id="rId5"/>
    <p:sldId id="284" r:id="rId6"/>
    <p:sldId id="285" r:id="rId7"/>
    <p:sldId id="286" r:id="rId8"/>
    <p:sldId id="340" r:id="rId9"/>
    <p:sldId id="431" r:id="rId10"/>
    <p:sldId id="430" r:id="rId11"/>
    <p:sldId id="428" r:id="rId12"/>
    <p:sldId id="433" r:id="rId13"/>
    <p:sldId id="436" r:id="rId14"/>
    <p:sldId id="429" r:id="rId15"/>
    <p:sldId id="438" r:id="rId16"/>
    <p:sldId id="437" r:id="rId17"/>
    <p:sldId id="439" r:id="rId18"/>
    <p:sldId id="440" r:id="rId19"/>
    <p:sldId id="441" r:id="rId20"/>
    <p:sldId id="299" r:id="rId21"/>
  </p:sldIdLst>
  <p:sldSz cx="12190413" cy="6858000"/>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3F3F3"/>
    <a:srgbClr val="29AE9D"/>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203" autoAdjust="0"/>
    <p:restoredTop sz="95732" autoAdjust="0"/>
  </p:normalViewPr>
  <p:slideViewPr>
    <p:cSldViewPr snapToGrid="0">
      <p:cViewPr>
        <p:scale>
          <a:sx n="68" d="100"/>
          <a:sy n="68" d="100"/>
        </p:scale>
        <p:origin x="600" y="10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8E1B24-F7CC-443F-8B66-2C8156116D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DFCE34-02C9-44C8-AA47-613550F72E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B79988-8BC1-42FF-908B-A504A3FEE998}" type="datetimeFigureOut">
              <a:rPr lang="en-US" smtClean="0"/>
              <a:t>10/9/24</a:t>
            </a:fld>
            <a:endParaRPr lang="en-US"/>
          </a:p>
        </p:txBody>
      </p:sp>
      <p:sp>
        <p:nvSpPr>
          <p:cNvPr id="4" name="Footer Placeholder 3">
            <a:extLst>
              <a:ext uri="{FF2B5EF4-FFF2-40B4-BE49-F238E27FC236}">
                <a16:creationId xmlns:a16="http://schemas.microsoft.com/office/drawing/2014/main" id="{349E5B02-1408-4868-8563-25B9DDC4E5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E6725B-3AD9-4E86-86E4-1DB9728D09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3A76D1-CAAF-4673-A94C-F0D20D6EC949}" type="slidenum">
              <a:rPr lang="en-US" smtClean="0"/>
              <a:t>‹#›</a:t>
            </a:fld>
            <a:endParaRPr lang="en-US"/>
          </a:p>
        </p:txBody>
      </p:sp>
    </p:spTree>
    <p:extLst>
      <p:ext uri="{BB962C8B-B14F-4D97-AF65-F5344CB8AC3E}">
        <p14:creationId xmlns:p14="http://schemas.microsoft.com/office/powerpoint/2010/main" val="2793789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TM Avo" panose="02040603050506020204" pitchFamily="18"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TM Avo" panose="02040603050506020204" pitchFamily="18" charset="0"/>
              </a:defRPr>
            </a:lvl1pPr>
          </a:lstStyle>
          <a:p>
            <a:fld id="{3EE565E3-F375-40ED-B1B5-6AD16705FE42}" type="datetimeFigureOut">
              <a:rPr lang="zh-CN" altLang="en-US" smtClean="0"/>
              <a:pPr/>
              <a:t>2024/10/9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TM Avo" panose="02040603050506020204" pitchFamily="18"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TM Avo" panose="02040603050506020204" pitchFamily="18" charset="0"/>
              </a:defRPr>
            </a:lvl1pPr>
          </a:lstStyle>
          <a:p>
            <a:fld id="{0558FB77-EF15-449C-9908-6055D3588229}" type="slidenum">
              <a:rPr lang="zh-CN" altLang="en-US" smtClean="0"/>
              <a:pPr/>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UTM Avo" panose="02040603050506020204" pitchFamily="18" charset="0"/>
        <a:ea typeface="+mn-ea"/>
        <a:cs typeface="+mn-cs"/>
      </a:defRPr>
    </a:lvl1pPr>
    <a:lvl2pPr marL="609539" algn="l" defTabSz="1219078" rtl="0" eaLnBrk="1" latinLnBrk="0" hangingPunct="1">
      <a:defRPr sz="1600" kern="1200">
        <a:solidFill>
          <a:schemeClr val="tx1"/>
        </a:solidFill>
        <a:latin typeface="UTM Avo" panose="02040603050506020204" pitchFamily="18" charset="0"/>
        <a:ea typeface="+mn-ea"/>
        <a:cs typeface="+mn-cs"/>
      </a:defRPr>
    </a:lvl2pPr>
    <a:lvl3pPr marL="1219078" algn="l" defTabSz="1219078" rtl="0" eaLnBrk="1" latinLnBrk="0" hangingPunct="1">
      <a:defRPr sz="1600" kern="1200">
        <a:solidFill>
          <a:schemeClr val="tx1"/>
        </a:solidFill>
        <a:latin typeface="UTM Avo" panose="02040603050506020204" pitchFamily="18" charset="0"/>
        <a:ea typeface="+mn-ea"/>
        <a:cs typeface="+mn-cs"/>
      </a:defRPr>
    </a:lvl3pPr>
    <a:lvl4pPr marL="1828617" algn="l" defTabSz="1219078" rtl="0" eaLnBrk="1" latinLnBrk="0" hangingPunct="1">
      <a:defRPr sz="1600" kern="1200">
        <a:solidFill>
          <a:schemeClr val="tx1"/>
        </a:solidFill>
        <a:latin typeface="UTM Avo" panose="02040603050506020204" pitchFamily="18" charset="0"/>
        <a:ea typeface="+mn-ea"/>
        <a:cs typeface="+mn-cs"/>
      </a:defRPr>
    </a:lvl4pPr>
    <a:lvl5pPr marL="2438156" algn="l" defTabSz="1219078" rtl="0" eaLnBrk="1" latinLnBrk="0" hangingPunct="1">
      <a:defRPr sz="1600" kern="1200">
        <a:solidFill>
          <a:schemeClr val="tx1"/>
        </a:solidFill>
        <a:latin typeface="UTM Avo" panose="02040603050506020204" pitchFamily="18" charset="0"/>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400">
              <a:defRPr/>
            </a:pPr>
            <a:fld id="{9ED2E422-42A8-4A7B-87CD-13A088DD6287}" type="slidenum">
              <a:rPr lang="en-US" smtClean="0">
                <a:solidFill>
                  <a:prstClr val="black"/>
                </a:solidFill>
              </a:rPr>
              <a:pPr defTabSz="914400">
                <a:defRPr/>
              </a:pPr>
              <a:t>2</a:t>
            </a:fld>
            <a:endParaRPr lang="en-US">
              <a:solidFill>
                <a:prstClr val="black"/>
              </a:solidFill>
            </a:endParaRPr>
          </a:p>
        </p:txBody>
      </p:sp>
    </p:spTree>
    <p:extLst>
      <p:ext uri="{BB962C8B-B14F-4D97-AF65-F5344CB8AC3E}">
        <p14:creationId xmlns:p14="http://schemas.microsoft.com/office/powerpoint/2010/main" val="2705848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3" y="-90897"/>
            <a:ext cx="12612046" cy="7095200"/>
          </a:xfrm>
          <a:prstGeom prst="rect">
            <a:avLst/>
          </a:prstGeom>
          <a:noFill/>
          <a:ln>
            <a:noFill/>
          </a:ln>
        </p:spPr>
      </p:pic>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10/9/24</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020" y="1930595"/>
            <a:ext cx="851912" cy="852023"/>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2" name="Oval 1">
            <a:extLst>
              <a:ext uri="{FF2B5EF4-FFF2-40B4-BE49-F238E27FC236}">
                <a16:creationId xmlns:a16="http://schemas.microsoft.com/office/drawing/2014/main" id="{AEBEC6D0-DF96-47AD-B7E7-A19E29BBF9B3}"/>
              </a:ext>
            </a:extLst>
          </p:cNvPr>
          <p:cNvSpPr/>
          <p:nvPr userDrawn="1"/>
        </p:nvSpPr>
        <p:spPr>
          <a:xfrm>
            <a:off x="11181806" y="136524"/>
            <a:ext cx="1175657" cy="122790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864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2F20FC-145E-4034-86AC-8B4FEA629A51}" type="datetimeFigureOut">
              <a:rPr lang="zh-CN" altLang="en-US" smtClean="0"/>
              <a:t>2024/10/9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3444724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2F20FC-145E-4034-86AC-8B4FEA629A51}" type="datetimeFigureOut">
              <a:rPr lang="zh-CN" altLang="en-US" smtClean="0"/>
              <a:t>2024/10/9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548282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96" y="457200"/>
            <a:ext cx="39317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2513" y="987460"/>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696"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2F20FC-145E-4034-86AC-8B4FEA629A51}" type="datetimeFigureOut">
              <a:rPr lang="zh-CN" altLang="en-US" smtClean="0"/>
              <a:t>2024/10/9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2975753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96" y="457200"/>
            <a:ext cx="39317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2513" y="987460"/>
            <a:ext cx="6171397"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696"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2F20FC-145E-4034-86AC-8B4FEA629A51}" type="datetimeFigureOut">
              <a:rPr lang="zh-CN" altLang="en-US" smtClean="0"/>
              <a:t>2024/10/9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1202516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t>2024/10/9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1846364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125"/>
            <a:ext cx="2628558"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091" y="365125"/>
            <a:ext cx="773329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t>2024/10/9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2373063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 y="4119"/>
            <a:ext cx="12190413" cy="6860032"/>
          </a:xfrm>
          <a:prstGeom prst="rect">
            <a:avLst/>
          </a:prstGeom>
        </p:spPr>
      </p:pic>
      <p:sp>
        <p:nvSpPr>
          <p:cNvPr id="7" name="矩形 6"/>
          <p:cNvSpPr/>
          <p:nvPr userDrawn="1"/>
        </p:nvSpPr>
        <p:spPr>
          <a:xfrm>
            <a:off x="3225624" y="35"/>
            <a:ext cx="6267813" cy="5804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UTM Avo" panose="02040603050506020204" pitchFamily="18" charset="0"/>
            </a:endParaRPr>
          </a:p>
        </p:txBody>
      </p:sp>
    </p:spTree>
    <p:extLst>
      <p:ext uri="{BB962C8B-B14F-4D97-AF65-F5344CB8AC3E}">
        <p14:creationId xmlns:p14="http://schemas.microsoft.com/office/powerpoint/2010/main" val="1441754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18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1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 y="0"/>
            <a:ext cx="12190413" cy="6858000"/>
          </a:xfrm>
          <a:prstGeom prst="rect">
            <a:avLst/>
          </a:prstGeom>
        </p:spPr>
      </p:pic>
      <p:sp>
        <p:nvSpPr>
          <p:cNvPr id="11" name="文本框 2"/>
          <p:cNvSpPr txBox="1"/>
          <p:nvPr userDrawn="1"/>
        </p:nvSpPr>
        <p:spPr>
          <a:xfrm>
            <a:off x="258820" y="550277"/>
            <a:ext cx="3286812" cy="392405"/>
          </a:xfrm>
          <a:prstGeom prst="rect">
            <a:avLst/>
          </a:prstGeom>
          <a:noFill/>
        </p:spPr>
        <p:txBody>
          <a:bodyPr wrap="square" lIns="68571" tIns="34285" rIns="68571" bIns="34285" rtlCol="0">
            <a:spAutoFit/>
          </a:bodyPr>
          <a:lstStyle/>
          <a:p>
            <a:pPr algn="ctr"/>
            <a:r>
              <a:rPr lang="zh-CN" altLang="en-US" sz="2100" b="1" dirty="0">
                <a:solidFill>
                  <a:schemeClr val="accent1"/>
                </a:solidFill>
                <a:latin typeface="微软雅黑" pitchFamily="34" charset="-122"/>
                <a:ea typeface="微软雅黑" pitchFamily="34" charset="-122"/>
              </a:rPr>
              <a:t>点击输入标题内容</a:t>
            </a:r>
          </a:p>
        </p:txBody>
      </p:sp>
    </p:spTree>
    <p:extLst>
      <p:ext uri="{BB962C8B-B14F-4D97-AF65-F5344CB8AC3E}">
        <p14:creationId xmlns:p14="http://schemas.microsoft.com/office/powerpoint/2010/main" val="1640241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2"/>
            <a:ext cx="12190413" cy="6857999"/>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10/9/24</a:t>
            </a:fld>
            <a:endParaRPr lang="en-US"/>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Tree>
    <p:extLst>
      <p:ext uri="{BB962C8B-B14F-4D97-AF65-F5344CB8AC3E}">
        <p14:creationId xmlns:p14="http://schemas.microsoft.com/office/powerpoint/2010/main" val="1557993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3" y="-90897"/>
            <a:ext cx="12612046" cy="7095200"/>
          </a:xfrm>
          <a:prstGeom prst="rect">
            <a:avLst/>
          </a:prstGeom>
          <a:noFill/>
          <a:ln>
            <a:noFill/>
          </a:ln>
        </p:spPr>
      </p:pic>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10/9/24</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020" y="1930595"/>
            <a:ext cx="851912" cy="852023"/>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06866F96-9E83-4B6E-A863-E155771C5785}"/>
              </a:ext>
            </a:extLst>
          </p:cNvPr>
          <p:cNvSpPr/>
          <p:nvPr userDrawn="1"/>
        </p:nvSpPr>
        <p:spPr>
          <a:xfrm>
            <a:off x="11181806" y="136524"/>
            <a:ext cx="1175657" cy="122790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431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0" y="0"/>
            <a:ext cx="12190413" cy="6858000"/>
          </a:xfrm>
          <a:prstGeom prst="rect">
            <a:avLst/>
          </a:prstGeom>
          <a:noFill/>
          <a:ln>
            <a:noFill/>
          </a:ln>
        </p:spPr>
      </p:pic>
      <p:sp>
        <p:nvSpPr>
          <p:cNvPr id="30" name="Google Shape;30;p9"/>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10/9/24</a:t>
            </a:fld>
            <a:endParaRPr lang="en-US"/>
          </a:p>
        </p:txBody>
      </p:sp>
      <p:sp>
        <p:nvSpPr>
          <p:cNvPr id="31" name="Google Shape;31;p9"/>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Tree>
    <p:extLst>
      <p:ext uri="{BB962C8B-B14F-4D97-AF65-F5344CB8AC3E}">
        <p14:creationId xmlns:p14="http://schemas.microsoft.com/office/powerpoint/2010/main" val="317509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0" y="0"/>
            <a:ext cx="12190413" cy="6858000"/>
          </a:xfrm>
          <a:prstGeom prst="rect">
            <a:avLst/>
          </a:prstGeom>
          <a:noFill/>
          <a:ln>
            <a:noFill/>
          </a:ln>
        </p:spPr>
      </p:pic>
      <p:sp>
        <p:nvSpPr>
          <p:cNvPr id="37" name="Google Shape;37;p10"/>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10/9/24</a:t>
            </a:fld>
            <a:endParaRPr lang="en-US"/>
          </a:p>
        </p:txBody>
      </p:sp>
      <p:sp>
        <p:nvSpPr>
          <p:cNvPr id="38" name="Google Shape;38;p10"/>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Tree>
    <p:extLst>
      <p:ext uri="{BB962C8B-B14F-4D97-AF65-F5344CB8AC3E}">
        <p14:creationId xmlns:p14="http://schemas.microsoft.com/office/powerpoint/2010/main" val="4202117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281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t>2024/10/9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251247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t>2024/10/9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2172061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59" y="1709773"/>
            <a:ext cx="10514231"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759" y="4589498"/>
            <a:ext cx="10514231"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2F20FC-145E-4034-86AC-8B4FEA629A51}" type="datetimeFigureOut">
              <a:rPr lang="zh-CN" altLang="en-US" smtClean="0"/>
              <a:t>2024/10/9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826962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091"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1396"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2F20FC-145E-4034-86AC-8B4FEA629A51}" type="datetimeFigureOut">
              <a:rPr lang="zh-CN" altLang="en-US" smtClean="0"/>
              <a:t>2024/10/9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308303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96" y="365129"/>
            <a:ext cx="1051423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696" y="1681163"/>
            <a:ext cx="515711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4" name="Content Placeholder 3"/>
          <p:cNvSpPr>
            <a:spLocks noGrp="1"/>
          </p:cNvSpPr>
          <p:nvPr>
            <p:ph sz="half" idx="2"/>
          </p:nvPr>
        </p:nvSpPr>
        <p:spPr>
          <a:xfrm>
            <a:off x="839696" y="2505075"/>
            <a:ext cx="51571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1414"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6" name="Content Placeholder 5"/>
          <p:cNvSpPr>
            <a:spLocks noGrp="1"/>
          </p:cNvSpPr>
          <p:nvPr>
            <p:ph sz="quarter" idx="4"/>
          </p:nvPr>
        </p:nvSpPr>
        <p:spPr>
          <a:xfrm>
            <a:off x="6171414" y="2505075"/>
            <a:ext cx="518251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2F20FC-145E-4034-86AC-8B4FEA629A51}" type="datetimeFigureOut">
              <a:rPr lang="zh-CN" altLang="en-US" smtClean="0"/>
              <a:t>2024/10/9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3048939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CE2F20FC-145E-4034-86AC-8B4FEA629A51}" type="datetimeFigureOut">
              <a:rPr lang="zh-CN" altLang="en-US" smtClean="0"/>
              <a:pPr/>
              <a:t>2024/10/9</a:t>
            </a:fld>
            <a:endParaRPr lang="zh-CN" altLang="en-US"/>
          </a:p>
        </p:txBody>
      </p:sp>
      <p:sp>
        <p:nvSpPr>
          <p:cNvPr id="5" name="Footer Placeholder 4"/>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zh-CN" altLang="en-US"/>
          </a:p>
        </p:txBody>
      </p:sp>
      <p:sp>
        <p:nvSpPr>
          <p:cNvPr id="6" name="Slide Number Placeholder 5"/>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FF5917A1-3B14-48C2-8A2E-F3CB7EC45231}" type="slidenum">
              <a:rPr lang="zh-CN" altLang="en-US" smtClean="0"/>
              <a:pPr/>
              <a:t>‹#›</a:t>
            </a:fld>
            <a:endParaRPr lang="zh-CN" altLang="en-US"/>
          </a:p>
        </p:txBody>
      </p:sp>
    </p:spTree>
    <p:extLst>
      <p:ext uri="{BB962C8B-B14F-4D97-AF65-F5344CB8AC3E}">
        <p14:creationId xmlns:p14="http://schemas.microsoft.com/office/powerpoint/2010/main" val="299948875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694" r:id="rId16"/>
    <p:sldLayoutId id="2147483693" r:id="rId17"/>
    <p:sldLayoutId id="2147483692" r:id="rId18"/>
    <p:sldLayoutId id="2147483687" r:id="rId19"/>
    <p:sldLayoutId id="2147483867" r:id="rId20"/>
  </p:sldLayoutIdLst>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wmf"/><Relationship Id="rId4" Type="http://schemas.openxmlformats.org/officeDocument/2006/relationships/image" Target="../media/image35.wmf"/></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 Id="rId5" Type="http://schemas.openxmlformats.org/officeDocument/2006/relationships/image" Target="../media/image36.wmf"/><Relationship Id="rId4" Type="http://schemas.openxmlformats.org/officeDocument/2006/relationships/image" Target="../media/image35.w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wmf"/><Relationship Id="rId4" Type="http://schemas.openxmlformats.org/officeDocument/2006/relationships/image" Target="../media/image35.wm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9.svg"/><Relationship Id="rId2" Type="http://schemas.openxmlformats.org/officeDocument/2006/relationships/image" Target="../media/image33.emf"/><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6.wmf"/><Relationship Id="rId4" Type="http://schemas.openxmlformats.org/officeDocument/2006/relationships/image" Target="../media/image35.w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 Id="rId5" Type="http://schemas.openxmlformats.org/officeDocument/2006/relationships/image" Target="../media/image36.wmf"/><Relationship Id="rId4" Type="http://schemas.openxmlformats.org/officeDocument/2006/relationships/image" Target="../media/image35.wm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 Id="rId5" Type="http://schemas.openxmlformats.org/officeDocument/2006/relationships/image" Target="../media/image36.wmf"/><Relationship Id="rId4" Type="http://schemas.openxmlformats.org/officeDocument/2006/relationships/image" Target="../media/image35.wm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6.wmf"/><Relationship Id="rId4" Type="http://schemas.openxmlformats.org/officeDocument/2006/relationships/image" Target="../media/image35.wmf"/></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 Id="rId5" Type="http://schemas.openxmlformats.org/officeDocument/2006/relationships/image" Target="../media/image36.wmf"/><Relationship Id="rId4" Type="http://schemas.openxmlformats.org/officeDocument/2006/relationships/image" Target="../media/image35.wmf"/></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 Id="rId5" Type="http://schemas.openxmlformats.org/officeDocument/2006/relationships/image" Target="../media/image36.wmf"/><Relationship Id="rId4" Type="http://schemas.openxmlformats.org/officeDocument/2006/relationships/image" Target="../media/image35.w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 Id="rId5" Type="http://schemas.openxmlformats.org/officeDocument/2006/relationships/image" Target="../media/image36.wmf"/><Relationship Id="rId4" Type="http://schemas.openxmlformats.org/officeDocument/2006/relationships/image" Target="../media/image35.wm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7.jpeg"/><Relationship Id="rId1" Type="http://schemas.openxmlformats.org/officeDocument/2006/relationships/slideLayout" Target="../slideLayouts/slideLayout5.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image" Target="../media/image42.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32.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32.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 Id="rId5" Type="http://schemas.openxmlformats.org/officeDocument/2006/relationships/image" Target="../media/image36.wmf"/><Relationship Id="rId4" Type="http://schemas.openxmlformats.org/officeDocument/2006/relationships/image" Target="../media/image35.wmf"/></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wmf"/><Relationship Id="rId4" Type="http://schemas.openxmlformats.org/officeDocument/2006/relationships/image" Target="../media/image3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DELL VTA\Desktop\6b8be8f46358da847124aeafb05bc5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0413" cy="716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812694" y="2214186"/>
            <a:ext cx="10768198" cy="1339676"/>
          </a:xfrm>
          <a:prstGeom prst="rect">
            <a:avLst/>
          </a:prstGeom>
        </p:spPr>
        <p:txBody>
          <a:bodyPr wrap="none" lIns="107591" tIns="53826" rIns="107591" bIns="53826" numCol="1" fromWordArt="1">
            <a:prstTxWarp prst="textWave1">
              <a:avLst>
                <a:gd name="adj1" fmla="val 13005"/>
                <a:gd name="adj2" fmla="val 0"/>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eaLnBrk="0" fontAlgn="base" hangingPunct="0">
              <a:spcBef>
                <a:spcPct val="0"/>
              </a:spcBef>
              <a:spcAft>
                <a:spcPct val="0"/>
              </a:spcAft>
              <a:defRPr/>
            </a:pPr>
            <a:r>
              <a:rPr lang="en-US" sz="5733" b="1" kern="10" dirty="0" err="1">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Nhiệt</a:t>
            </a:r>
            <a:r>
              <a:rPr lang="en-US" sz="5733" b="1" kern="10" dirty="0">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 </a:t>
            </a:r>
            <a:r>
              <a:rPr lang="en-US" sz="5733" b="1" kern="10" dirty="0" err="1">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liệt</a:t>
            </a:r>
            <a:r>
              <a:rPr lang="en-US" sz="5733" b="1" kern="10" dirty="0">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 </a:t>
            </a:r>
            <a:r>
              <a:rPr lang="en-US" sz="5733" b="1" kern="10" dirty="0" err="1">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chào</a:t>
            </a:r>
            <a:r>
              <a:rPr lang="en-US" sz="5733" b="1" kern="10" dirty="0">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 </a:t>
            </a:r>
            <a:r>
              <a:rPr lang="en-US" sz="5733" b="1" kern="10" dirty="0" err="1">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mừng</a:t>
            </a:r>
            <a:r>
              <a:rPr lang="en-US" sz="5733" b="1" kern="10" dirty="0">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 </a:t>
            </a:r>
            <a:r>
              <a:rPr lang="en-US" sz="5733" b="1" kern="10" dirty="0" err="1">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quý</a:t>
            </a:r>
            <a:r>
              <a:rPr lang="en-US" sz="5733" b="1" kern="10" dirty="0">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 </a:t>
            </a:r>
            <a:r>
              <a:rPr lang="en-US" sz="5733" b="1" kern="10" dirty="0" err="1">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thầy</a:t>
            </a:r>
            <a:r>
              <a:rPr lang="en-US" sz="5733" b="1" kern="10" dirty="0">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 </a:t>
            </a:r>
            <a:r>
              <a:rPr lang="en-US" sz="5733" b="1" kern="10" dirty="0" err="1">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cô</a:t>
            </a:r>
            <a:r>
              <a:rPr lang="en-US" sz="5733" b="1" kern="10" dirty="0">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 </a:t>
            </a:r>
            <a:r>
              <a:rPr lang="en-US" sz="5733" b="1" kern="10" dirty="0" err="1">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giáo</a:t>
            </a:r>
            <a:r>
              <a:rPr lang="en-US" sz="5733" b="1" kern="10" dirty="0">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 </a:t>
            </a:r>
            <a:r>
              <a:rPr lang="en-US" sz="5733" b="1" kern="10" dirty="0" err="1">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về</a:t>
            </a:r>
            <a:r>
              <a:rPr lang="en-US" sz="5733" b="1" kern="10" dirty="0">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 </a:t>
            </a:r>
            <a:r>
              <a:rPr lang="en-US" sz="5733" b="1" kern="10" dirty="0" err="1">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dự</a:t>
            </a:r>
            <a:r>
              <a:rPr lang="en-US" sz="5733" b="1" kern="10" dirty="0">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 </a:t>
            </a:r>
            <a:r>
              <a:rPr lang="en-US" sz="5733" b="1" kern="10" dirty="0" err="1">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rPr>
              <a:t>giờ</a:t>
            </a:r>
            <a:endParaRPr lang="en-US" sz="5733" b="1" kern="10" dirty="0">
              <a:ln w="11430">
                <a:solidFill>
                  <a:srgbClr val="FF0000"/>
                </a:solidFill>
              </a:ln>
              <a:solidFill>
                <a:srgbClr val="FFFF00"/>
              </a:solidFill>
              <a:effectLst>
                <a:outerShdw blurRad="80000" dist="40000" dir="5040000" algn="tl">
                  <a:srgbClr val="000000">
                    <a:alpha val="30000"/>
                  </a:srgbClr>
                </a:outerShdw>
              </a:effectLst>
              <a:latin typeface="Times New Roman"/>
              <a:cs typeface="Times New Roman"/>
            </a:endParaRPr>
          </a:p>
        </p:txBody>
      </p:sp>
      <p:sp>
        <p:nvSpPr>
          <p:cNvPr id="6" name="Text Box 5"/>
          <p:cNvSpPr txBox="1">
            <a:spLocks noChangeArrowheads="1"/>
          </p:cNvSpPr>
          <p:nvPr/>
        </p:nvSpPr>
        <p:spPr bwMode="auto">
          <a:xfrm>
            <a:off x="1320628" y="3738090"/>
            <a:ext cx="9752330" cy="252969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107591" tIns="53826" rIns="107591" bIns="5382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Aft>
                <a:spcPct val="0"/>
              </a:spcAft>
              <a:defRPr/>
            </a:pPr>
            <a:r>
              <a:rPr lang="en-US" sz="38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Môn</a:t>
            </a:r>
            <a:r>
              <a:rPr lang="en-US" sz="3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 </a:t>
            </a:r>
            <a:r>
              <a:rPr lang="en-US" sz="43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Tiếng</a:t>
            </a:r>
            <a:r>
              <a:rPr lang="en-US" sz="43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3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Việt</a:t>
            </a:r>
            <a:endParaRPr lang="en-US" sz="3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a:p>
            <a:pPr eaLnBrk="0" fontAlgn="base" hangingPunct="0">
              <a:spcAft>
                <a:spcPct val="0"/>
              </a:spcAft>
              <a:defRPr/>
            </a:pPr>
            <a:r>
              <a:rPr lang="en-US" sz="3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38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Lớp</a:t>
            </a:r>
            <a:r>
              <a:rPr lang="en-US" sz="3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   </a:t>
            </a:r>
            <a:r>
              <a:rPr lang="en-US" sz="3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4B</a:t>
            </a:r>
          </a:p>
          <a:p>
            <a:pPr eaLnBrk="0" fontAlgn="base" hangingPunct="0">
              <a:spcAft>
                <a:spcPct val="0"/>
              </a:spcAft>
              <a:defRPr/>
            </a:pPr>
            <a:r>
              <a:rPr lang="en-US" sz="3800" b="1" dirty="0">
                <a:ln w="11430"/>
                <a:solidFill>
                  <a:srgbClr val="FFC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800" b="1" dirty="0">
                <a:ln w="11430"/>
                <a:solidFill>
                  <a:srgbClr val="333399"/>
                </a:solidFill>
                <a:effectLst>
                  <a:outerShdw blurRad="50800" dist="39000" dir="5460000" algn="tl">
                    <a:srgbClr val="000000">
                      <a:alpha val="38000"/>
                    </a:srgbClr>
                  </a:outerShdw>
                </a:effectLst>
                <a:latin typeface="Times New Roman" pitchFamily="18" charset="0"/>
                <a:cs typeface="Times New Roman" pitchFamily="18" charset="0"/>
              </a:rPr>
              <a:t>GV : Phan </a:t>
            </a:r>
            <a:r>
              <a:rPr lang="en-US" sz="3800" b="1" dirty="0" err="1">
                <a:ln w="11430"/>
                <a:solidFill>
                  <a:srgbClr val="333399"/>
                </a:solidFill>
                <a:effectLst>
                  <a:outerShdw blurRad="50800" dist="39000" dir="5460000" algn="tl">
                    <a:srgbClr val="000000">
                      <a:alpha val="38000"/>
                    </a:srgbClr>
                  </a:outerShdw>
                </a:effectLst>
                <a:latin typeface="Times New Roman" pitchFamily="18" charset="0"/>
                <a:cs typeface="Times New Roman" pitchFamily="18" charset="0"/>
              </a:rPr>
              <a:t>Trúc</a:t>
            </a:r>
            <a:r>
              <a:rPr lang="en-US" sz="3800" b="1" dirty="0">
                <a:ln w="11430"/>
                <a:solidFill>
                  <a:srgbClr val="333399"/>
                </a:solidFill>
                <a:effectLst>
                  <a:outerShdw blurRad="50800" dist="39000" dir="5460000" algn="tl">
                    <a:srgbClr val="000000">
                      <a:alpha val="38000"/>
                    </a:srgbClr>
                  </a:outerShdw>
                </a:effectLst>
                <a:latin typeface="Times New Roman" pitchFamily="18" charset="0"/>
                <a:cs typeface="Times New Roman" pitchFamily="18" charset="0"/>
              </a:rPr>
              <a:t> </a:t>
            </a:r>
            <a:r>
              <a:rPr lang="en-US" sz="3800" b="1" dirty="0" err="1">
                <a:ln w="11430"/>
                <a:solidFill>
                  <a:srgbClr val="333399"/>
                </a:solidFill>
                <a:effectLst>
                  <a:outerShdw blurRad="50800" dist="39000" dir="5460000" algn="tl">
                    <a:srgbClr val="000000">
                      <a:alpha val="38000"/>
                    </a:srgbClr>
                  </a:outerShdw>
                </a:effectLst>
                <a:latin typeface="Times New Roman" pitchFamily="18" charset="0"/>
                <a:cs typeface="Times New Roman" pitchFamily="18" charset="0"/>
              </a:rPr>
              <a:t>Nhi</a:t>
            </a:r>
            <a:endParaRPr lang="en-US" sz="3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a:p>
            <a:pPr eaLnBrk="0" fontAlgn="base" hangingPunct="0">
              <a:spcAft>
                <a:spcPct val="0"/>
              </a:spcAft>
              <a:defRPr/>
            </a:pPr>
            <a:endParaRPr lang="en-US" sz="3800" b="1" u="sng" dirty="0">
              <a:ln w="11430"/>
              <a:solidFill>
                <a:srgbClr val="FFC0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56325" name="TextBox 1"/>
          <p:cNvSpPr txBox="1">
            <a:spLocks noChangeArrowheads="1"/>
          </p:cNvSpPr>
          <p:nvPr/>
        </p:nvSpPr>
        <p:spPr bwMode="auto">
          <a:xfrm>
            <a:off x="2438082" y="305328"/>
            <a:ext cx="8126942" cy="84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91" tIns="53826" rIns="107591" bIns="53826">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z="2400" b="1" dirty="0">
                <a:solidFill>
                  <a:srgbClr val="FF0000"/>
                </a:solidFill>
              </a:rPr>
              <a:t>UỶ BAN NHÂN DÂN THÀNH PHỐ QUY NHƠN</a:t>
            </a:r>
          </a:p>
          <a:p>
            <a:pPr eaLnBrk="0" fontAlgn="base" hangingPunct="0">
              <a:spcBef>
                <a:spcPct val="0"/>
              </a:spcBef>
              <a:spcAft>
                <a:spcPct val="0"/>
              </a:spcAft>
            </a:pPr>
            <a:r>
              <a:rPr lang="en-US" altLang="en-US" sz="2400" b="1" dirty="0">
                <a:solidFill>
                  <a:srgbClr val="FF0000"/>
                </a:solidFill>
              </a:rPr>
              <a:t>              TRƯỜNG TIỂU HỌC NHƠN HỘI</a:t>
            </a:r>
          </a:p>
        </p:txBody>
      </p:sp>
    </p:spTree>
    <p:extLst>
      <p:ext uri="{BB962C8B-B14F-4D97-AF65-F5344CB8AC3E}">
        <p14:creationId xmlns:p14="http://schemas.microsoft.com/office/powerpoint/2010/main" val="2708631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 presetClass="entr" presetSubtype="16"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500"/>
                                        <p:tgtEl>
                                          <p:spTgt spid="6">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ox(in)">
                                      <p:cBhvr>
                                        <p:cTn id="15" dur="500"/>
                                        <p:tgtEl>
                                          <p:spTgt spid="6">
                                            <p:txEl>
                                              <p:pRg st="1" end="1"/>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box(in)">
                                      <p:cBhvr>
                                        <p:cTn id="18" dur="500"/>
                                        <p:tgtEl>
                                          <p:spTgt spid="6">
                                            <p:txEl>
                                              <p:pRg st="2" end="2"/>
                                            </p:txEl>
                                          </p:spTgt>
                                        </p:tgtEl>
                                      </p:cBhvr>
                                    </p:animEffect>
                                  </p:childTnLst>
                                </p:cTn>
                              </p:par>
                              <p:par>
                                <p:cTn id="19" presetID="34" presetClass="emph" presetSubtype="0" repeatCount="indefinite" fill="hold" grpId="1" nodeType="withEffect">
                                  <p:stCondLst>
                                    <p:cond delay="100"/>
                                  </p:stCondLst>
                                  <p:iterate type="lt">
                                    <p:tmPct val="10000"/>
                                  </p:iterate>
                                  <p:childTnLst>
                                    <p:animMotion origin="layout" path="M 0.0 0.0 L 0.0 -0.07213" pathEditMode="relative" ptsTypes="">
                                      <p:cBhvr>
                                        <p:cTn id="20" dur="250" accel="50000" decel="50000" autoRev="1" fill="hold">
                                          <p:stCondLst>
                                            <p:cond delay="0"/>
                                          </p:stCondLst>
                                        </p:cTn>
                                        <p:tgtEl>
                                          <p:spTgt spid="5"/>
                                        </p:tgtEl>
                                        <p:attrNameLst>
                                          <p:attrName>ppt_x</p:attrName>
                                          <p:attrName>ppt_y</p:attrName>
                                        </p:attrNameLst>
                                      </p:cBhvr>
                                    </p:animMotion>
                                    <p:animRot by="1500000">
                                      <p:cBhvr>
                                        <p:cTn id="21" dur="125" fill="hold">
                                          <p:stCondLst>
                                            <p:cond delay="0"/>
                                          </p:stCondLst>
                                        </p:cTn>
                                        <p:tgtEl>
                                          <p:spTgt spid="5"/>
                                        </p:tgtEl>
                                        <p:attrNameLst>
                                          <p:attrName>r</p:attrName>
                                        </p:attrNameLst>
                                      </p:cBhvr>
                                    </p:animRot>
                                    <p:animRot by="-1500000">
                                      <p:cBhvr>
                                        <p:cTn id="22" dur="125" fill="hold">
                                          <p:stCondLst>
                                            <p:cond delay="125"/>
                                          </p:stCondLst>
                                        </p:cTn>
                                        <p:tgtEl>
                                          <p:spTgt spid="5"/>
                                        </p:tgtEl>
                                        <p:attrNameLst>
                                          <p:attrName>r</p:attrName>
                                        </p:attrNameLst>
                                      </p:cBhvr>
                                    </p:animRot>
                                    <p:animRot by="-1500000">
                                      <p:cBhvr>
                                        <p:cTn id="23" dur="125" fill="hold">
                                          <p:stCondLst>
                                            <p:cond delay="250"/>
                                          </p:stCondLst>
                                        </p:cTn>
                                        <p:tgtEl>
                                          <p:spTgt spid="5"/>
                                        </p:tgtEl>
                                        <p:attrNameLst>
                                          <p:attrName>r</p:attrName>
                                        </p:attrNameLst>
                                      </p:cBhvr>
                                    </p:animRot>
                                    <p:animRot by="1500000">
                                      <p:cBhvr>
                                        <p:cTn id="2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5" descr="POINSET2">
            <a:extLst>
              <a:ext uri="{FF2B5EF4-FFF2-40B4-BE49-F238E27FC236}">
                <a16:creationId xmlns:a16="http://schemas.microsoft.com/office/drawing/2014/main" id="{EC3C4E09-B075-6746-9DA4-812F203E8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149206" y="-102727"/>
            <a:ext cx="1526976"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a:extLst>
              <a:ext uri="{FF2B5EF4-FFF2-40B4-BE49-F238E27FC236}">
                <a16:creationId xmlns:a16="http://schemas.microsoft.com/office/drawing/2014/main" id="{4B3DC584-53DA-B64F-99EA-483325C2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296" y="-115426"/>
            <a:ext cx="2144434" cy="181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POINSET2">
            <a:extLst>
              <a:ext uri="{FF2B5EF4-FFF2-40B4-BE49-F238E27FC236}">
                <a16:creationId xmlns:a16="http://schemas.microsoft.com/office/drawing/2014/main" id="{C65F56D2-A1A0-814E-B40F-2AFFEC98A6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43654">
            <a:off x="-27002" y="4723916"/>
            <a:ext cx="2178852" cy="207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3">
            <a:extLst>
              <a:ext uri="{FF2B5EF4-FFF2-40B4-BE49-F238E27FC236}">
                <a16:creationId xmlns:a16="http://schemas.microsoft.com/office/drawing/2014/main" id="{2A9AD0BC-8D39-264C-98F3-2F0F18CA5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0241" y="4798861"/>
            <a:ext cx="2226024"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AD965ACA-1405-E844-A4B9-898524F8E232}"/>
              </a:ext>
            </a:extLst>
          </p:cNvPr>
          <p:cNvGrpSpPr/>
          <p:nvPr/>
        </p:nvGrpSpPr>
        <p:grpSpPr>
          <a:xfrm>
            <a:off x="4171428" y="1080007"/>
            <a:ext cx="3202029" cy="5343444"/>
            <a:chOff x="417057" y="1603513"/>
            <a:chExt cx="2352647" cy="5344140"/>
          </a:xfrm>
        </p:grpSpPr>
        <p:pic>
          <p:nvPicPr>
            <p:cNvPr id="11" name="Picture 10">
              <a:extLst>
                <a:ext uri="{FF2B5EF4-FFF2-40B4-BE49-F238E27FC236}">
                  <a16:creationId xmlns:a16="http://schemas.microsoft.com/office/drawing/2014/main" id="{2AEE3C87-2BEE-8C42-B763-DBE3E6D16D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057" y="1789926"/>
              <a:ext cx="2352647" cy="5157727"/>
            </a:xfrm>
            <a:prstGeom prst="rect">
              <a:avLst/>
            </a:prstGeom>
          </p:spPr>
        </p:pic>
        <p:sp>
          <p:nvSpPr>
            <p:cNvPr id="12" name="Rectangle 11">
              <a:extLst>
                <a:ext uri="{FF2B5EF4-FFF2-40B4-BE49-F238E27FC236}">
                  <a16:creationId xmlns:a16="http://schemas.microsoft.com/office/drawing/2014/main" id="{267E1BAB-34D4-FC4A-86A8-924AAC9DAA36}"/>
                </a:ext>
              </a:extLst>
            </p:cNvPr>
            <p:cNvSpPr/>
            <p:nvPr/>
          </p:nvSpPr>
          <p:spPr>
            <a:xfrm>
              <a:off x="417057" y="1603513"/>
              <a:ext cx="431082" cy="450574"/>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D6F2D97-C07C-554F-9409-86E5F909BD5E}"/>
              </a:ext>
            </a:extLst>
          </p:cNvPr>
          <p:cNvSpPr txBox="1"/>
          <p:nvPr/>
        </p:nvSpPr>
        <p:spPr>
          <a:xfrm>
            <a:off x="681140" y="936835"/>
            <a:ext cx="5107216" cy="5632311"/>
          </a:xfrm>
          <a:prstGeom prst="rect">
            <a:avLst/>
          </a:prstGeom>
          <a:noFill/>
        </p:spPr>
        <p:txBody>
          <a:bodyPr wrap="square">
            <a:spAutoFit/>
          </a:bodyPr>
          <a:lstStyle/>
          <a:p>
            <a:r>
              <a:rPr lang="vi-VN" sz="2350" dirty="0">
                <a:latin typeface="Times New Roman" panose="02020603050405020304" pitchFamily="18" charset="0"/>
                <a:ea typeface="Calibri" panose="020F0502020204030204" pitchFamily="34" charset="0"/>
                <a:cs typeface="Times New Roman" panose="02020603050405020304" pitchFamily="18" charset="0"/>
              </a:rPr>
              <a:t>Chị mây vừa kéo đến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Trăng sao trốn cả rồi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Đất nóng lòng chờ đợi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Xuống đi nào, mưa ơi !</a:t>
            </a:r>
          </a:p>
          <a:p>
            <a:endParaRPr lang="vi-VN" sz="2350" dirty="0">
              <a:latin typeface="Times New Roman" panose="02020603050405020304" pitchFamily="18" charset="0"/>
              <a:ea typeface="Calibri" panose="020F0502020204030204" pitchFamily="34" charset="0"/>
              <a:cs typeface="Times New Roman" panose="02020603050405020304" pitchFamily="18" charset="0"/>
            </a:endParaRPr>
          </a:p>
          <a:p>
            <a:r>
              <a:rPr lang="vi-VN" sz="2350" dirty="0">
                <a:latin typeface="Times New Roman" panose="02020603050405020304" pitchFamily="18" charset="0"/>
                <a:ea typeface="Calibri" panose="020F0502020204030204" pitchFamily="34" charset="0"/>
                <a:cs typeface="Times New Roman" panose="02020603050405020304" pitchFamily="18" charset="0"/>
              </a:rPr>
              <a:t>Mưa ! Mưa xuống thật rồi!</a:t>
            </a:r>
          </a:p>
          <a:p>
            <a:r>
              <a:rPr lang="vi-VN" sz="2350" dirty="0">
                <a:latin typeface="Times New Roman" panose="02020603050405020304" pitchFamily="18" charset="0"/>
                <a:ea typeface="Calibri" panose="020F0502020204030204" pitchFamily="34" charset="0"/>
                <a:cs typeface="Times New Roman" panose="02020603050405020304" pitchFamily="18" charset="0"/>
              </a:rPr>
              <a:t>Đất hả hê uống nước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Ông sấm vỗ tay cười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Làm bé bừng tỉnh giấc.</a:t>
            </a:r>
          </a:p>
          <a:p>
            <a:endParaRPr lang="vi-VN" sz="2350" dirty="0">
              <a:latin typeface="Times New Roman" panose="02020603050405020304" pitchFamily="18" charset="0"/>
              <a:ea typeface="Calibri" panose="020F0502020204030204" pitchFamily="34" charset="0"/>
              <a:cs typeface="Times New Roman" panose="02020603050405020304" pitchFamily="18" charset="0"/>
            </a:endParaRPr>
          </a:p>
          <a:p>
            <a:r>
              <a:rPr lang="vi-VN" sz="2350" dirty="0">
                <a:latin typeface="Times New Roman" panose="02020603050405020304" pitchFamily="18" charset="0"/>
                <a:ea typeface="Calibri" panose="020F0502020204030204" pitchFamily="34" charset="0"/>
                <a:cs typeface="Times New Roman" panose="02020603050405020304" pitchFamily="18" charset="0"/>
              </a:rPr>
              <a:t>Chớp bỗng loè chói mắt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Soi sáng khắp ruộng vườn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Ơ ! Ông trời bật lửa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Xem lúa vừa trổ bông.</a:t>
            </a:r>
            <a:endParaRPr lang="en-US" sz="2350" dirty="0">
              <a:latin typeface="Times New Roman" panose="02020603050405020304" pitchFamily="18" charset="0"/>
              <a:ea typeface="Calibri" panose="020F0502020204030204" pitchFamily="34" charset="0"/>
              <a:cs typeface="Times New Roman" panose="02020603050405020304" pitchFamily="18" charset="0"/>
            </a:endParaRPr>
          </a:p>
          <a:p>
            <a:r>
              <a:rPr lang="en-US" sz="2350" dirty="0">
                <a:latin typeface="Times New Roman" panose="02020603050405020304" pitchFamily="18" charset="0"/>
                <a:ea typeface="Calibri" panose="020F0502020204030204" pitchFamily="34" charset="0"/>
                <a:cs typeface="Times New Roman" panose="02020603050405020304" pitchFamily="18" charset="0"/>
              </a:rPr>
              <a:t>                    </a:t>
            </a:r>
            <a:r>
              <a:rPr lang="vi-VN" sz="2350" i="1" dirty="0">
                <a:latin typeface="Times New Roman" panose="02020603050405020304" pitchFamily="18" charset="0"/>
                <a:ea typeface="Calibri" panose="020F0502020204030204" pitchFamily="34" charset="0"/>
                <a:cs typeface="Times New Roman" panose="02020603050405020304" pitchFamily="18" charset="0"/>
              </a:rPr>
              <a:t>Đỗ </a:t>
            </a:r>
            <a:r>
              <a:rPr lang="en-US" sz="2350" i="1" dirty="0">
                <a:latin typeface="Times New Roman" panose="02020603050405020304" pitchFamily="18" charset="0"/>
                <a:ea typeface="Calibri" panose="020F0502020204030204" pitchFamily="34" charset="0"/>
                <a:cs typeface="Times New Roman" panose="02020603050405020304" pitchFamily="18" charset="0"/>
              </a:rPr>
              <a:t>X</a:t>
            </a:r>
            <a:r>
              <a:rPr lang="vi-VN" sz="2350" i="1" dirty="0">
                <a:latin typeface="Times New Roman" panose="02020603050405020304" pitchFamily="18" charset="0"/>
                <a:ea typeface="Calibri" panose="020F0502020204030204" pitchFamily="34" charset="0"/>
                <a:cs typeface="Times New Roman" panose="02020603050405020304" pitchFamily="18" charset="0"/>
              </a:rPr>
              <a:t>uân </a:t>
            </a:r>
            <a:r>
              <a:rPr lang="en-US" sz="2350" i="1" dirty="0">
                <a:latin typeface="Times New Roman" panose="02020603050405020304" pitchFamily="18" charset="0"/>
                <a:ea typeface="Calibri" panose="020F0502020204030204" pitchFamily="34" charset="0"/>
                <a:cs typeface="Times New Roman" panose="02020603050405020304" pitchFamily="18" charset="0"/>
              </a:rPr>
              <a:t>T</a:t>
            </a:r>
            <a:r>
              <a:rPr lang="vi-VN" sz="2350" i="1" dirty="0">
                <a:latin typeface="Times New Roman" panose="02020603050405020304" pitchFamily="18" charset="0"/>
                <a:ea typeface="Calibri" panose="020F0502020204030204" pitchFamily="34" charset="0"/>
                <a:cs typeface="Times New Roman" panose="02020603050405020304" pitchFamily="18" charset="0"/>
              </a:rPr>
              <a:t>hanh</a:t>
            </a:r>
            <a:endParaRPr lang="en-VN" sz="235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313BD24-BAEE-FD4A-9DD3-D1F0EB0EF6D3}"/>
              </a:ext>
            </a:extLst>
          </p:cNvPr>
          <p:cNvSpPr txBox="1"/>
          <p:nvPr/>
        </p:nvSpPr>
        <p:spPr>
          <a:xfrm>
            <a:off x="1807928" y="-126645"/>
            <a:ext cx="4918846" cy="830997"/>
          </a:xfrm>
          <a:prstGeom prst="rect">
            <a:avLst/>
          </a:prstGeom>
          <a:noFill/>
        </p:spPr>
        <p:txBody>
          <a:bodyPr wrap="square" rtlCol="0">
            <a:spAutoFit/>
          </a:bodyPr>
          <a:lstStyle/>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Nhận xét</a:t>
            </a:r>
          </a:p>
          <a:p>
            <a:r>
              <a:rPr lang="en-VN" sz="2400" dirty="0">
                <a:latin typeface="Times New Roman" panose="02020603050405020304" pitchFamily="18" charset="0"/>
                <a:cs typeface="Times New Roman" panose="02020603050405020304" pitchFamily="18" charset="0"/>
              </a:rPr>
              <a:t>Đọc bài thơ sau và trả lời câu hỏi</a:t>
            </a:r>
            <a:r>
              <a:rPr lang="en-VN"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C77C852-FE25-474E-B664-619CA658EFDC}"/>
              </a:ext>
            </a:extLst>
          </p:cNvPr>
          <p:cNvSpPr/>
          <p:nvPr/>
        </p:nvSpPr>
        <p:spPr>
          <a:xfrm>
            <a:off x="-358197" y="857297"/>
            <a:ext cx="4655506" cy="923330"/>
          </a:xfrm>
          <a:prstGeom prst="rect">
            <a:avLst/>
          </a:prstGeom>
          <a:noFill/>
          <a:ln>
            <a:solidFill>
              <a:schemeClr val="bg1"/>
            </a:solidFill>
          </a:ln>
        </p:spPr>
        <p:txBody>
          <a:bodyPr wrap="none" lIns="91440" tIns="45720" rIns="91440" bIns="45720">
            <a:prstTxWarp prst="textArchUp">
              <a:avLst/>
            </a:prstTxWarp>
            <a:spAutoFit/>
          </a:bodyPr>
          <a:lstStyle/>
          <a:p>
            <a:pPr algn="ctr"/>
            <a:r>
              <a:rPr lang="en-US" sz="32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Ông</a:t>
            </a:r>
            <a:r>
              <a:rPr lang="en-US" sz="32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trời</a:t>
            </a:r>
            <a:r>
              <a:rPr lang="en-US" sz="32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bật</a:t>
            </a:r>
            <a:r>
              <a:rPr lang="en-US" sz="32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lửa</a:t>
            </a:r>
            <a:endParaRPr lang="en-US" sz="32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40DB5C5-8722-8443-8AAF-83425FB64A15}"/>
              </a:ext>
            </a:extLst>
          </p:cNvPr>
          <p:cNvSpPr txBox="1"/>
          <p:nvPr/>
        </p:nvSpPr>
        <p:spPr>
          <a:xfrm>
            <a:off x="8202706" y="3576918"/>
            <a:ext cx="184731" cy="369332"/>
          </a:xfrm>
          <a:prstGeom prst="rect">
            <a:avLst/>
          </a:prstGeom>
          <a:noFill/>
        </p:spPr>
        <p:txBody>
          <a:bodyPr wrap="none" rtlCol="0">
            <a:spAutoFit/>
          </a:bodyPr>
          <a:lstStyle/>
          <a:p>
            <a:endParaRPr lang="en-VN" dirty="0"/>
          </a:p>
        </p:txBody>
      </p:sp>
      <p:sp>
        <p:nvSpPr>
          <p:cNvPr id="17" name="Rectangle: Rounded Corners 15">
            <a:extLst>
              <a:ext uri="{FF2B5EF4-FFF2-40B4-BE49-F238E27FC236}">
                <a16:creationId xmlns:a16="http://schemas.microsoft.com/office/drawing/2014/main" id="{2F9D8310-5229-D141-A724-7AD93FC2F888}"/>
              </a:ext>
            </a:extLst>
          </p:cNvPr>
          <p:cNvSpPr/>
          <p:nvPr/>
        </p:nvSpPr>
        <p:spPr>
          <a:xfrm>
            <a:off x="7237027" y="704353"/>
            <a:ext cx="4083234" cy="1218616"/>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1. </a:t>
            </a:r>
            <a:r>
              <a:rPr lang="vi-VN" sz="2400" dirty="0">
                <a:solidFill>
                  <a:schemeClr val="tx1"/>
                </a:solidFill>
                <a:latin typeface="Times New Roman" panose="02020603050405020304" pitchFamily="18" charset="0"/>
                <a:cs typeface="Times New Roman" panose="02020603050405020304" pitchFamily="18" charset="0"/>
              </a:rPr>
              <a:t>Các sự vật trời, mây, sấm được gọi bằng những từ ngữ nào?</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8" name="Rectangle: Rounded Corners 16">
            <a:extLst>
              <a:ext uri="{FF2B5EF4-FFF2-40B4-BE49-F238E27FC236}">
                <a16:creationId xmlns:a16="http://schemas.microsoft.com/office/drawing/2014/main" id="{1CFEE929-A3F3-7944-B6B2-E418C7AB9C9C}"/>
              </a:ext>
            </a:extLst>
          </p:cNvPr>
          <p:cNvSpPr/>
          <p:nvPr/>
        </p:nvSpPr>
        <p:spPr>
          <a:xfrm>
            <a:off x="7305242" y="2145622"/>
            <a:ext cx="4083234" cy="1200995"/>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latin typeface="Times New Roman" panose="02020603050405020304" pitchFamily="18" charset="0"/>
                <a:cs typeface="Times New Roman" panose="02020603050405020304" pitchFamily="18" charset="0"/>
              </a:rPr>
              <a:t>2. </a:t>
            </a:r>
            <a:r>
              <a:rPr lang="vi-VN" sz="2400" dirty="0">
                <a:solidFill>
                  <a:srgbClr val="000000"/>
                </a:solidFill>
                <a:latin typeface="Times New Roman" panose="02020603050405020304" pitchFamily="18" charset="0"/>
                <a:cs typeface="Times New Roman" panose="02020603050405020304" pitchFamily="18" charset="0"/>
              </a:rPr>
              <a:t>Các sự vật trên và trăng, sao, đất được tả bằng những từ ngữ nào?</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0" name="Rectangle: Rounded Corners 18">
            <a:extLst>
              <a:ext uri="{FF2B5EF4-FFF2-40B4-BE49-F238E27FC236}">
                <a16:creationId xmlns:a16="http://schemas.microsoft.com/office/drawing/2014/main" id="{F002E919-6D71-5940-BE5C-89559493A358}"/>
              </a:ext>
            </a:extLst>
          </p:cNvPr>
          <p:cNvSpPr/>
          <p:nvPr/>
        </p:nvSpPr>
        <p:spPr>
          <a:xfrm>
            <a:off x="7339350" y="3576918"/>
            <a:ext cx="4083234" cy="1247984"/>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000000"/>
                </a:solidFill>
                <a:latin typeface="Times New Roman" panose="02020603050405020304" pitchFamily="18" charset="0"/>
                <a:cs typeface="Times New Roman" panose="02020603050405020304" pitchFamily="18" charset="0"/>
              </a:rPr>
              <a:t>3.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 thơ nào cho thấy tác giả nói với mưa thân mật như nói với con người?</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031969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3">
            <a:extLst>
              <a:ext uri="{FF2B5EF4-FFF2-40B4-BE49-F238E27FC236}">
                <a16:creationId xmlns:a16="http://schemas.microsoft.com/office/drawing/2014/main" id="{6187199D-7413-9747-8ED0-DAD7AC16457C}"/>
              </a:ext>
            </a:extLst>
          </p:cNvPr>
          <p:cNvSpPr>
            <a:spLocks noChangeArrowheads="1"/>
          </p:cNvSpPr>
          <p:nvPr/>
        </p:nvSpPr>
        <p:spPr bwMode="auto">
          <a:xfrm>
            <a:off x="212697" y="771914"/>
            <a:ext cx="10971371" cy="159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UTM Avo" panose="0204060305050602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UTM Avo" panose="0204060305050602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UTM Avo" panose="0204060305050602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9pPr>
          </a:lstStyle>
          <a:p>
            <a:pPr algn="ctr" eaLnBrk="1" hangingPunct="1">
              <a:lnSpc>
                <a:spcPct val="100000"/>
              </a:lnSpc>
              <a:spcBef>
                <a:spcPct val="0"/>
              </a:spcBef>
              <a:buFontTx/>
              <a:buNone/>
            </a:pPr>
            <a:endParaRPr lang="en-US" altLang="en-US" sz="5399" b="1" u="sng" dirty="0">
              <a:latin typeface="Times New Roman" panose="02020603050405020304" pitchFamily="18" charset="0"/>
              <a:cs typeface="Times New Roman" panose="02020603050405020304" pitchFamily="18" charset="0"/>
            </a:endParaRPr>
          </a:p>
        </p:txBody>
      </p:sp>
      <p:pic>
        <p:nvPicPr>
          <p:cNvPr id="20486" name="Picture 5" descr="POINSET2">
            <a:extLst>
              <a:ext uri="{FF2B5EF4-FFF2-40B4-BE49-F238E27FC236}">
                <a16:creationId xmlns:a16="http://schemas.microsoft.com/office/drawing/2014/main" id="{EC3C4E09-B075-6746-9DA4-812F203E8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149206" y="-102727"/>
            <a:ext cx="1526976"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a:extLst>
              <a:ext uri="{FF2B5EF4-FFF2-40B4-BE49-F238E27FC236}">
                <a16:creationId xmlns:a16="http://schemas.microsoft.com/office/drawing/2014/main" id="{4B3DC584-53DA-B64F-99EA-483325C2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296" y="-115426"/>
            <a:ext cx="2144434" cy="181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POINSET2">
            <a:extLst>
              <a:ext uri="{FF2B5EF4-FFF2-40B4-BE49-F238E27FC236}">
                <a16:creationId xmlns:a16="http://schemas.microsoft.com/office/drawing/2014/main" id="{C65F56D2-A1A0-814E-B40F-2AFFEC98A6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43654">
            <a:off x="-27002" y="4723916"/>
            <a:ext cx="2178852" cy="207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3">
            <a:extLst>
              <a:ext uri="{FF2B5EF4-FFF2-40B4-BE49-F238E27FC236}">
                <a16:creationId xmlns:a16="http://schemas.microsoft.com/office/drawing/2014/main" id="{2A9AD0BC-8D39-264C-98F3-2F0F18CA5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0241" y="4798861"/>
            <a:ext cx="2226024"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257F4678-5500-934D-8DAE-4ADA3D77464C}"/>
              </a:ext>
            </a:extLst>
          </p:cNvPr>
          <p:cNvSpPr/>
          <p:nvPr/>
        </p:nvSpPr>
        <p:spPr>
          <a:xfrm>
            <a:off x="1006346" y="968189"/>
            <a:ext cx="2610914" cy="4262718"/>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0" name="TextBox 9">
            <a:extLst>
              <a:ext uri="{FF2B5EF4-FFF2-40B4-BE49-F238E27FC236}">
                <a16:creationId xmlns:a16="http://schemas.microsoft.com/office/drawing/2014/main" id="{C08A652B-8E5E-4C42-97DA-7875F47B64AB}"/>
              </a:ext>
            </a:extLst>
          </p:cNvPr>
          <p:cNvSpPr txBox="1"/>
          <p:nvPr/>
        </p:nvSpPr>
        <p:spPr>
          <a:xfrm>
            <a:off x="1062424" y="956324"/>
            <a:ext cx="2457639" cy="4770537"/>
          </a:xfrm>
          <a:prstGeom prst="rect">
            <a:avLst/>
          </a:prstGeom>
          <a:noFill/>
        </p:spPr>
        <p:txBody>
          <a:bodyPr wrap="square" rtlCol="0">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GÓI 1</a:t>
            </a:r>
          </a:p>
          <a:p>
            <a:pPr marL="342900" indent="-342900">
              <a:buAutoNum type="arabicPeriod"/>
            </a:pPr>
            <a:r>
              <a:rPr lang="vi-VN" sz="2400" dirty="0">
                <a:latin typeface="Times New Roman" panose="02020603050405020304" pitchFamily="18" charset="0"/>
                <a:cs typeface="Times New Roman" panose="02020603050405020304" pitchFamily="18" charset="0"/>
              </a:rPr>
              <a:t>Các sự vật </a:t>
            </a:r>
            <a:r>
              <a:rPr lang="vi-VN" sz="2400" b="1" dirty="0">
                <a:latin typeface="Times New Roman" panose="02020603050405020304" pitchFamily="18" charset="0"/>
                <a:cs typeface="Times New Roman" panose="02020603050405020304" pitchFamily="18" charset="0"/>
              </a:rPr>
              <a:t>trời, mây, sấm </a:t>
            </a:r>
            <a:r>
              <a:rPr lang="vi-VN" sz="2400" dirty="0">
                <a:latin typeface="Times New Roman" panose="02020603050405020304" pitchFamily="18" charset="0"/>
                <a:cs typeface="Times New Roman" panose="02020603050405020304" pitchFamily="18" charset="0"/>
              </a:rPr>
              <a:t>được gọi bằng những từ ngữ nào?</a:t>
            </a:r>
          </a:p>
          <a:p>
            <a:pPr marL="342900" indent="-342900">
              <a:buFontTx/>
              <a:buAutoNum type="arabicPeriod"/>
            </a:pPr>
            <a:r>
              <a:rPr lang="vi-VN" sz="2400" dirty="0">
                <a:latin typeface="Times New Roman" panose="02020603050405020304" pitchFamily="18" charset="0"/>
                <a:cs typeface="Times New Roman" panose="02020603050405020304" pitchFamily="18" charset="0"/>
              </a:rPr>
              <a:t>Các sự vật </a:t>
            </a:r>
            <a:r>
              <a:rPr lang="vi-VN" sz="2400" b="1" dirty="0">
                <a:latin typeface="Times New Roman" panose="02020603050405020304" pitchFamily="18" charset="0"/>
                <a:cs typeface="Times New Roman" panose="02020603050405020304" pitchFamily="18" charset="0"/>
              </a:rPr>
              <a:t>trời, mây, sấm,  trăng sao, đất </a:t>
            </a:r>
            <a:r>
              <a:rPr lang="vi-VN" sz="2400" dirty="0">
                <a:latin typeface="Times New Roman" panose="02020603050405020304" pitchFamily="18" charset="0"/>
                <a:cs typeface="Times New Roman" panose="02020603050405020304" pitchFamily="18" charset="0"/>
              </a:rPr>
              <a:t>được tả bằng những từ ngữ nào?</a:t>
            </a:r>
            <a:endParaRPr lang="en-US" sz="2400" dirty="0">
              <a:latin typeface="Times New Roman" panose="02020603050405020304" pitchFamily="18" charset="0"/>
              <a:cs typeface="Times New Roman" panose="02020603050405020304" pitchFamily="18" charset="0"/>
            </a:endParaRPr>
          </a:p>
          <a:p>
            <a:pPr marL="342900" indent="-342900">
              <a:buAutoNum type="arabicPeriod"/>
            </a:pPr>
            <a:endParaRPr lang="en-US" sz="1800" dirty="0">
              <a:solidFill>
                <a:schemeClr val="tx1"/>
              </a:solidFill>
              <a:latin typeface="Times New Roman" panose="02020603050405020304" pitchFamily="18" charset="0"/>
              <a:cs typeface="Times New Roman" panose="02020603050405020304" pitchFamily="18" charset="0"/>
            </a:endParaRPr>
          </a:p>
          <a:p>
            <a:endParaRPr lang="en-VN" dirty="0"/>
          </a:p>
        </p:txBody>
      </p:sp>
      <p:sp>
        <p:nvSpPr>
          <p:cNvPr id="20" name="Rounded Rectangle 19">
            <a:extLst>
              <a:ext uri="{FF2B5EF4-FFF2-40B4-BE49-F238E27FC236}">
                <a16:creationId xmlns:a16="http://schemas.microsoft.com/office/drawing/2014/main" id="{8BC8250D-09B5-D043-9AEA-9CFC168119CC}"/>
              </a:ext>
            </a:extLst>
          </p:cNvPr>
          <p:cNvSpPr/>
          <p:nvPr/>
        </p:nvSpPr>
        <p:spPr>
          <a:xfrm>
            <a:off x="4465931" y="1035423"/>
            <a:ext cx="2714797" cy="419548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b="1" dirty="0">
              <a:solidFill>
                <a:srgbClr val="FF0000"/>
              </a:solidFill>
              <a:latin typeface="Times New Roman" panose="02020603050405020304" pitchFamily="18" charset="0"/>
              <a:cs typeface="Times New Roman" panose="02020603050405020304" pitchFamily="18" charset="0"/>
            </a:endParaRPr>
          </a:p>
          <a:p>
            <a:pPr marL="342900" indent="-342900">
              <a:buAutoNum type="arabicPeriod"/>
            </a:pPr>
            <a:r>
              <a:rPr lang="vi-VN" sz="1800" dirty="0">
                <a:latin typeface="Times New Roman" panose="02020603050405020304" pitchFamily="18" charset="0"/>
                <a:cs typeface="Times New Roman" panose="02020603050405020304" pitchFamily="18" charset="0"/>
              </a:rPr>
              <a:t>Các sự vật </a:t>
            </a:r>
            <a:r>
              <a:rPr lang="vi-VN" sz="1800" b="1" dirty="0">
                <a:latin typeface="Times New Roman" panose="02020603050405020304" pitchFamily="18" charset="0"/>
                <a:cs typeface="Times New Roman" panose="02020603050405020304" pitchFamily="18" charset="0"/>
              </a:rPr>
              <a:t>trời, mây, sấm </a:t>
            </a:r>
            <a:r>
              <a:rPr lang="vi-VN" sz="1800" dirty="0">
                <a:latin typeface="Times New Roman" panose="02020603050405020304" pitchFamily="18" charset="0"/>
                <a:cs typeface="Times New Roman" panose="02020603050405020304" pitchFamily="18" charset="0"/>
              </a:rPr>
              <a:t>được gọi bằng những từ ngữ nào?</a:t>
            </a:r>
          </a:p>
          <a:p>
            <a:pPr marL="342900" indent="-342900">
              <a:buFontTx/>
              <a:buAutoNum type="arabicPeriod"/>
            </a:pPr>
            <a:r>
              <a:rPr lang="vi-VN" sz="1800" dirty="0">
                <a:latin typeface="Times New Roman" panose="02020603050405020304" pitchFamily="18" charset="0"/>
                <a:cs typeface="Times New Roman" panose="02020603050405020304" pitchFamily="18" charset="0"/>
              </a:rPr>
              <a:t>Các sự vật </a:t>
            </a:r>
            <a:r>
              <a:rPr lang="vi-VN" sz="1800" b="1" dirty="0">
                <a:latin typeface="Times New Roman" panose="02020603050405020304" pitchFamily="18" charset="0"/>
                <a:cs typeface="Times New Roman" panose="02020603050405020304" pitchFamily="18" charset="0"/>
              </a:rPr>
              <a:t>trời, mây, sấm,  trăng sao, đất </a:t>
            </a:r>
            <a:r>
              <a:rPr lang="vi-VN" sz="1800" dirty="0">
                <a:latin typeface="Times New Roman" panose="02020603050405020304" pitchFamily="18" charset="0"/>
                <a:cs typeface="Times New Roman" panose="02020603050405020304" pitchFamily="18" charset="0"/>
              </a:rPr>
              <a:t>được tả bằng những từ ngữ nào?</a:t>
            </a:r>
            <a:endParaRPr lang="en-US" sz="1800" dirty="0">
              <a:latin typeface="Times New Roman" panose="02020603050405020304" pitchFamily="18" charset="0"/>
              <a:cs typeface="Times New Roman" panose="02020603050405020304" pitchFamily="18" charset="0"/>
            </a:endParaRPr>
          </a:p>
        </p:txBody>
      </p:sp>
      <p:sp>
        <p:nvSpPr>
          <p:cNvPr id="21" name="Rounded Rectangle 20">
            <a:extLst>
              <a:ext uri="{FF2B5EF4-FFF2-40B4-BE49-F238E27FC236}">
                <a16:creationId xmlns:a16="http://schemas.microsoft.com/office/drawing/2014/main" id="{51ED1C4C-487B-F244-B19A-ADB36F5C0E17}"/>
              </a:ext>
            </a:extLst>
          </p:cNvPr>
          <p:cNvSpPr/>
          <p:nvPr/>
        </p:nvSpPr>
        <p:spPr>
          <a:xfrm>
            <a:off x="7979133" y="1032199"/>
            <a:ext cx="2714797" cy="419548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TextBox 12">
            <a:extLst>
              <a:ext uri="{FF2B5EF4-FFF2-40B4-BE49-F238E27FC236}">
                <a16:creationId xmlns:a16="http://schemas.microsoft.com/office/drawing/2014/main" id="{49F8A9A5-CABF-D140-8EBF-2B1D6348BB4E}"/>
              </a:ext>
            </a:extLst>
          </p:cNvPr>
          <p:cNvSpPr txBox="1"/>
          <p:nvPr/>
        </p:nvSpPr>
        <p:spPr>
          <a:xfrm>
            <a:off x="4522894" y="998675"/>
            <a:ext cx="2553952" cy="3847207"/>
          </a:xfrm>
          <a:prstGeom prst="rect">
            <a:avLst/>
          </a:prstGeom>
          <a:noFill/>
        </p:spPr>
        <p:txBody>
          <a:bodyPr wrap="square" rtlCol="0">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GÓI 2</a:t>
            </a:r>
          </a:p>
          <a:p>
            <a:r>
              <a:rPr lang="vi-VN" sz="2400" dirty="0">
                <a:latin typeface="Times New Roman" panose="02020603050405020304" pitchFamily="18" charset="0"/>
                <a:cs typeface="Times New Roman" panose="02020603050405020304" pitchFamily="18" charset="0"/>
              </a:rPr>
              <a:t>2. Các sự vật </a:t>
            </a:r>
            <a:r>
              <a:rPr lang="vi-VN" sz="2400" b="1" dirty="0">
                <a:latin typeface="Times New Roman" panose="02020603050405020304" pitchFamily="18" charset="0"/>
                <a:cs typeface="Times New Roman" panose="02020603050405020304" pitchFamily="18" charset="0"/>
              </a:rPr>
              <a:t>trời, mây, sấm,  trăng sao, đất </a:t>
            </a:r>
            <a:r>
              <a:rPr lang="vi-VN" sz="2400" dirty="0">
                <a:latin typeface="Times New Roman" panose="02020603050405020304" pitchFamily="18" charset="0"/>
                <a:cs typeface="Times New Roman" panose="02020603050405020304" pitchFamily="18" charset="0"/>
              </a:rPr>
              <a:t>được tả bằng những từ ngữ nào?</a:t>
            </a:r>
          </a:p>
          <a:p>
            <a:r>
              <a:rPr lang="vi-VN" sz="2400" dirty="0">
                <a:latin typeface="Times New Roman" panose="02020603050405020304" pitchFamily="18" charset="0"/>
                <a:cs typeface="Times New Roman" panose="02020603050405020304" pitchFamily="18" charset="0"/>
              </a:rPr>
              <a:t>3. Câu thơ nào cho thấy tác giả nói với mưa thân mật như nói với con người?</a:t>
            </a:r>
            <a:endParaRPr lang="en-US" sz="2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352F9F-AB35-B34C-B7E5-491008485793}"/>
              </a:ext>
            </a:extLst>
          </p:cNvPr>
          <p:cNvSpPr txBox="1"/>
          <p:nvPr/>
        </p:nvSpPr>
        <p:spPr>
          <a:xfrm>
            <a:off x="7919903" y="1039991"/>
            <a:ext cx="2860183" cy="4062651"/>
          </a:xfrm>
          <a:prstGeom prst="rect">
            <a:avLst/>
          </a:prstGeom>
          <a:noFill/>
        </p:spPr>
        <p:txBody>
          <a:bodyPr wrap="square" rtlCol="0">
            <a:spAutoFit/>
          </a:bodyPr>
          <a:lstStyle/>
          <a:p>
            <a:pPr algn="ctr"/>
            <a:r>
              <a:rPr lang="en-VN" sz="2400" b="1" dirty="0">
                <a:solidFill>
                  <a:srgbClr val="FF0000"/>
                </a:solidFill>
                <a:latin typeface="Times New Roman" panose="02020603050405020304" pitchFamily="18" charset="0"/>
                <a:cs typeface="Times New Roman" panose="02020603050405020304" pitchFamily="18" charset="0"/>
              </a:rPr>
              <a:t>GÓI 3</a:t>
            </a:r>
          </a:p>
          <a:p>
            <a:pPr marL="342900" indent="-342900">
              <a:buAutoNum type="arabicPeriod"/>
            </a:pPr>
            <a:r>
              <a:rPr lang="vi-VN" sz="2400" dirty="0">
                <a:latin typeface="Times New Roman" panose="02020603050405020304" pitchFamily="18" charset="0"/>
                <a:cs typeface="Times New Roman" panose="02020603050405020304" pitchFamily="18" charset="0"/>
              </a:rPr>
              <a:t>Các sự vật </a:t>
            </a:r>
            <a:r>
              <a:rPr lang="vi-VN" sz="2400" b="1" dirty="0">
                <a:latin typeface="Times New Roman" panose="02020603050405020304" pitchFamily="18" charset="0"/>
                <a:cs typeface="Times New Roman" panose="02020603050405020304" pitchFamily="18" charset="0"/>
              </a:rPr>
              <a:t>trời, mây, sấm </a:t>
            </a:r>
            <a:r>
              <a:rPr lang="vi-VN" sz="2400" dirty="0">
                <a:latin typeface="Times New Roman" panose="02020603050405020304" pitchFamily="18" charset="0"/>
                <a:cs typeface="Times New Roman" panose="02020603050405020304" pitchFamily="18" charset="0"/>
              </a:rPr>
              <a:t>được gọi bằng những từ ngữ nào?</a:t>
            </a:r>
          </a:p>
          <a:p>
            <a:r>
              <a:rPr lang="vi-VN" sz="2400" dirty="0">
                <a:latin typeface="Times New Roman" panose="02020603050405020304" pitchFamily="18" charset="0"/>
                <a:cs typeface="Times New Roman" panose="02020603050405020304" pitchFamily="18" charset="0"/>
              </a:rPr>
              <a:t>3. Câu thơ nào cho thấy tác giả nói với mưa thân mật như nói với con người?</a:t>
            </a:r>
            <a:endParaRPr lang="en-US" sz="2400" dirty="0">
              <a:latin typeface="Times New Roman" panose="02020603050405020304" pitchFamily="18" charset="0"/>
              <a:cs typeface="Times New Roman" panose="02020603050405020304" pitchFamily="18" charset="0"/>
            </a:endParaRPr>
          </a:p>
          <a:p>
            <a:pPr marL="342900" indent="-342900">
              <a:buAutoNum type="arabicPeriod"/>
            </a:pPr>
            <a:endParaRPr lang="vi-VN" sz="2400" dirty="0">
              <a:latin typeface="Times New Roman" panose="02020603050405020304" pitchFamily="18" charset="0"/>
              <a:cs typeface="Times New Roman" panose="02020603050405020304" pitchFamily="18" charset="0"/>
            </a:endParaRPr>
          </a:p>
          <a:p>
            <a:endParaRPr lang="en-VN" dirty="0"/>
          </a:p>
        </p:txBody>
      </p:sp>
      <p:sp>
        <p:nvSpPr>
          <p:cNvPr id="25" name="TextBox 24">
            <a:extLst>
              <a:ext uri="{FF2B5EF4-FFF2-40B4-BE49-F238E27FC236}">
                <a16:creationId xmlns:a16="http://schemas.microsoft.com/office/drawing/2014/main" id="{5A177BE1-7C75-514C-BB0B-919EB772AD1A}"/>
              </a:ext>
            </a:extLst>
          </p:cNvPr>
          <p:cNvSpPr txBox="1"/>
          <p:nvPr/>
        </p:nvSpPr>
        <p:spPr>
          <a:xfrm>
            <a:off x="1807928" y="45939"/>
            <a:ext cx="4918846" cy="584775"/>
          </a:xfrm>
          <a:prstGeom prst="rect">
            <a:avLst/>
          </a:prstGeom>
          <a:noFill/>
        </p:spPr>
        <p:txBody>
          <a:bodyPr wrap="square" rtlCol="0">
            <a:spAutoFit/>
          </a:bodyPr>
          <a:lstStyle/>
          <a:p>
            <a:pPr marL="400050" indent="-400050">
              <a:buAutoNum type="romanUcPeriod"/>
            </a:pPr>
            <a:r>
              <a:rPr lang="en-VN" sz="3200" b="1" dirty="0">
                <a:solidFill>
                  <a:srgbClr val="0000FF"/>
                </a:solidFill>
                <a:latin typeface="Times New Roman" panose="02020603050405020304" pitchFamily="18" charset="0"/>
                <a:cs typeface="Times New Roman" panose="02020603050405020304" pitchFamily="18" charset="0"/>
              </a:rPr>
              <a:t>Nhận xét</a:t>
            </a:r>
          </a:p>
        </p:txBody>
      </p:sp>
    </p:spTree>
    <p:extLst>
      <p:ext uri="{BB962C8B-B14F-4D97-AF65-F5344CB8AC3E}">
        <p14:creationId xmlns:p14="http://schemas.microsoft.com/office/powerpoint/2010/main" val="212065726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C5F54DD-FF53-C34C-B52A-36E1593C6892}"/>
              </a:ext>
            </a:extLst>
          </p:cNvPr>
          <p:cNvSpPr/>
          <p:nvPr/>
        </p:nvSpPr>
        <p:spPr>
          <a:xfrm>
            <a:off x="6274538" y="2308732"/>
            <a:ext cx="3072652" cy="414781"/>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0486" name="Picture 5" descr="POINSET2">
            <a:extLst>
              <a:ext uri="{FF2B5EF4-FFF2-40B4-BE49-F238E27FC236}">
                <a16:creationId xmlns:a16="http://schemas.microsoft.com/office/drawing/2014/main" id="{EC3C4E09-B075-6746-9DA4-812F203E8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149206" y="-102727"/>
            <a:ext cx="1526976"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a:extLst>
              <a:ext uri="{FF2B5EF4-FFF2-40B4-BE49-F238E27FC236}">
                <a16:creationId xmlns:a16="http://schemas.microsoft.com/office/drawing/2014/main" id="{4B3DC584-53DA-B64F-99EA-483325C2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296" y="-115426"/>
            <a:ext cx="2144434" cy="181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POINSET2">
            <a:extLst>
              <a:ext uri="{FF2B5EF4-FFF2-40B4-BE49-F238E27FC236}">
                <a16:creationId xmlns:a16="http://schemas.microsoft.com/office/drawing/2014/main" id="{C65F56D2-A1A0-814E-B40F-2AFFEC98A6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43654">
            <a:off x="-176732" y="4797530"/>
            <a:ext cx="2178852" cy="207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3">
            <a:extLst>
              <a:ext uri="{FF2B5EF4-FFF2-40B4-BE49-F238E27FC236}">
                <a16:creationId xmlns:a16="http://schemas.microsoft.com/office/drawing/2014/main" id="{2A9AD0BC-8D39-264C-98F3-2F0F18CA5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0241" y="4798861"/>
            <a:ext cx="2226024"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AD965ACA-1405-E844-A4B9-898524F8E232}"/>
              </a:ext>
            </a:extLst>
          </p:cNvPr>
          <p:cNvGrpSpPr/>
          <p:nvPr/>
        </p:nvGrpSpPr>
        <p:grpSpPr>
          <a:xfrm>
            <a:off x="9347190" y="936835"/>
            <a:ext cx="2852767" cy="4603352"/>
            <a:chOff x="417057" y="1603513"/>
            <a:chExt cx="2352647" cy="5344140"/>
          </a:xfrm>
        </p:grpSpPr>
        <p:pic>
          <p:nvPicPr>
            <p:cNvPr id="11" name="Picture 10">
              <a:extLst>
                <a:ext uri="{FF2B5EF4-FFF2-40B4-BE49-F238E27FC236}">
                  <a16:creationId xmlns:a16="http://schemas.microsoft.com/office/drawing/2014/main" id="{2AEE3C87-2BEE-8C42-B763-DBE3E6D16D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057" y="1789926"/>
              <a:ext cx="2352647" cy="5157727"/>
            </a:xfrm>
            <a:prstGeom prst="rect">
              <a:avLst/>
            </a:prstGeom>
          </p:spPr>
        </p:pic>
        <p:sp>
          <p:nvSpPr>
            <p:cNvPr id="12" name="Rectangle 11">
              <a:extLst>
                <a:ext uri="{FF2B5EF4-FFF2-40B4-BE49-F238E27FC236}">
                  <a16:creationId xmlns:a16="http://schemas.microsoft.com/office/drawing/2014/main" id="{267E1BAB-34D4-FC4A-86A8-924AAC9DAA36}"/>
                </a:ext>
              </a:extLst>
            </p:cNvPr>
            <p:cNvSpPr/>
            <p:nvPr/>
          </p:nvSpPr>
          <p:spPr>
            <a:xfrm>
              <a:off x="417057" y="1603513"/>
              <a:ext cx="431082" cy="450574"/>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D6F2D97-C07C-554F-9409-86E5F909BD5E}"/>
              </a:ext>
            </a:extLst>
          </p:cNvPr>
          <p:cNvSpPr txBox="1"/>
          <p:nvPr/>
        </p:nvSpPr>
        <p:spPr>
          <a:xfrm>
            <a:off x="6155768" y="1130893"/>
            <a:ext cx="5107216" cy="5632311"/>
          </a:xfrm>
          <a:prstGeom prst="rect">
            <a:avLst/>
          </a:prstGeom>
          <a:noFill/>
        </p:spPr>
        <p:txBody>
          <a:bodyPr wrap="square">
            <a:spAutoFit/>
          </a:bodyPr>
          <a:lstStyle/>
          <a:p>
            <a:r>
              <a:rPr lang="vi-VN" sz="2350" dirty="0">
                <a:latin typeface="Times New Roman" panose="02020603050405020304" pitchFamily="18" charset="0"/>
                <a:ea typeface="Calibri" panose="020F0502020204030204" pitchFamily="34" charset="0"/>
                <a:cs typeface="Times New Roman" panose="02020603050405020304" pitchFamily="18" charset="0"/>
              </a:rPr>
              <a:t>Chị mây vừa kéo đến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Trăng sao trốn cả rồi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Đất nóng lòng chờ đợi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Xuống đi nào, mưa ơi !</a:t>
            </a:r>
          </a:p>
          <a:p>
            <a:endParaRPr lang="vi-VN" sz="2350" dirty="0">
              <a:latin typeface="Times New Roman" panose="02020603050405020304" pitchFamily="18" charset="0"/>
              <a:ea typeface="Calibri" panose="020F0502020204030204" pitchFamily="34" charset="0"/>
              <a:cs typeface="Times New Roman" panose="02020603050405020304" pitchFamily="18" charset="0"/>
            </a:endParaRPr>
          </a:p>
          <a:p>
            <a:r>
              <a:rPr lang="vi-VN" sz="2350" dirty="0">
                <a:latin typeface="Times New Roman" panose="02020603050405020304" pitchFamily="18" charset="0"/>
                <a:ea typeface="Calibri" panose="020F0502020204030204" pitchFamily="34" charset="0"/>
                <a:cs typeface="Times New Roman" panose="02020603050405020304" pitchFamily="18" charset="0"/>
              </a:rPr>
              <a:t>Mưa ! Mưa xuống thật rồi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Đất hả hê uống nước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Ông sấm vỗ tay cười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Làm bé bừng tỉnh giấc.</a:t>
            </a:r>
          </a:p>
          <a:p>
            <a:endParaRPr lang="vi-VN" sz="2350" dirty="0">
              <a:latin typeface="Times New Roman" panose="02020603050405020304" pitchFamily="18" charset="0"/>
              <a:ea typeface="Calibri" panose="020F0502020204030204" pitchFamily="34" charset="0"/>
              <a:cs typeface="Times New Roman" panose="02020603050405020304" pitchFamily="18" charset="0"/>
            </a:endParaRPr>
          </a:p>
          <a:p>
            <a:r>
              <a:rPr lang="vi-VN" sz="2350" dirty="0">
                <a:latin typeface="Times New Roman" panose="02020603050405020304" pitchFamily="18" charset="0"/>
                <a:ea typeface="Calibri" panose="020F0502020204030204" pitchFamily="34" charset="0"/>
                <a:cs typeface="Times New Roman" panose="02020603050405020304" pitchFamily="18" charset="0"/>
              </a:rPr>
              <a:t>Chớp bỗng loè chói mắt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Soi sáng khắp ruộng vườn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Ơ ! Ông trời bật lửa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Xem lúa vừa trổ bông.</a:t>
            </a:r>
            <a:endParaRPr lang="en-US" sz="2350" dirty="0">
              <a:latin typeface="Times New Roman" panose="02020603050405020304" pitchFamily="18" charset="0"/>
              <a:ea typeface="Calibri" panose="020F0502020204030204" pitchFamily="34" charset="0"/>
              <a:cs typeface="Times New Roman" panose="02020603050405020304" pitchFamily="18" charset="0"/>
            </a:endParaRPr>
          </a:p>
          <a:p>
            <a:r>
              <a:rPr lang="en-US" sz="2350" dirty="0">
                <a:latin typeface="Times New Roman" panose="02020603050405020304" pitchFamily="18" charset="0"/>
                <a:ea typeface="Calibri" panose="020F0502020204030204" pitchFamily="34" charset="0"/>
                <a:cs typeface="Times New Roman" panose="02020603050405020304" pitchFamily="18" charset="0"/>
              </a:rPr>
              <a:t>                    </a:t>
            </a:r>
            <a:r>
              <a:rPr lang="vi-VN" sz="2350" i="1" dirty="0">
                <a:latin typeface="Times New Roman" panose="02020603050405020304" pitchFamily="18" charset="0"/>
                <a:ea typeface="Calibri" panose="020F0502020204030204" pitchFamily="34" charset="0"/>
                <a:cs typeface="Times New Roman" panose="02020603050405020304" pitchFamily="18" charset="0"/>
              </a:rPr>
              <a:t>Đỗ </a:t>
            </a:r>
            <a:r>
              <a:rPr lang="en-US" sz="2350" i="1" dirty="0">
                <a:latin typeface="Times New Roman" panose="02020603050405020304" pitchFamily="18" charset="0"/>
                <a:ea typeface="Calibri" panose="020F0502020204030204" pitchFamily="34" charset="0"/>
                <a:cs typeface="Times New Roman" panose="02020603050405020304" pitchFamily="18" charset="0"/>
              </a:rPr>
              <a:t>X</a:t>
            </a:r>
            <a:r>
              <a:rPr lang="vi-VN" sz="2350" i="1" dirty="0">
                <a:latin typeface="Times New Roman" panose="02020603050405020304" pitchFamily="18" charset="0"/>
                <a:ea typeface="Calibri" panose="020F0502020204030204" pitchFamily="34" charset="0"/>
                <a:cs typeface="Times New Roman" panose="02020603050405020304" pitchFamily="18" charset="0"/>
              </a:rPr>
              <a:t>uân </a:t>
            </a:r>
            <a:r>
              <a:rPr lang="en-US" sz="2350" i="1" dirty="0">
                <a:latin typeface="Times New Roman" panose="02020603050405020304" pitchFamily="18" charset="0"/>
                <a:ea typeface="Calibri" panose="020F0502020204030204" pitchFamily="34" charset="0"/>
                <a:cs typeface="Times New Roman" panose="02020603050405020304" pitchFamily="18" charset="0"/>
              </a:rPr>
              <a:t>T</a:t>
            </a:r>
            <a:r>
              <a:rPr lang="vi-VN" sz="2350" i="1" dirty="0">
                <a:latin typeface="Times New Roman" panose="02020603050405020304" pitchFamily="18" charset="0"/>
                <a:ea typeface="Calibri" panose="020F0502020204030204" pitchFamily="34" charset="0"/>
                <a:cs typeface="Times New Roman" panose="02020603050405020304" pitchFamily="18" charset="0"/>
              </a:rPr>
              <a:t>hanh</a:t>
            </a:r>
            <a:endParaRPr lang="en-VN" sz="235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313BD24-BAEE-FD4A-9DD3-D1F0EB0EF6D3}"/>
              </a:ext>
            </a:extLst>
          </p:cNvPr>
          <p:cNvSpPr txBox="1"/>
          <p:nvPr/>
        </p:nvSpPr>
        <p:spPr>
          <a:xfrm>
            <a:off x="800343" y="540122"/>
            <a:ext cx="5229228" cy="1569660"/>
          </a:xfrm>
          <a:prstGeom prst="rect">
            <a:avLst/>
          </a:prstGeom>
          <a:noFill/>
        </p:spPr>
        <p:txBody>
          <a:bodyPr wrap="square" rtlCol="0">
            <a:spAutoFit/>
          </a:bodyPr>
          <a:lstStyle/>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Nhận xét</a:t>
            </a:r>
          </a:p>
          <a:p>
            <a:r>
              <a:rPr lang="en-VN" sz="2400" dirty="0">
                <a:latin typeface="Times New Roman" panose="02020603050405020304" pitchFamily="18" charset="0"/>
                <a:cs typeface="Times New Roman" panose="02020603050405020304" pitchFamily="18" charset="0"/>
              </a:rPr>
              <a:t>1. Các sự vật </a:t>
            </a:r>
            <a:r>
              <a:rPr lang="en-VN" sz="2400" b="1" dirty="0">
                <a:latin typeface="Times New Roman" panose="02020603050405020304" pitchFamily="18" charset="0"/>
                <a:cs typeface="Times New Roman" panose="02020603050405020304" pitchFamily="18" charset="0"/>
              </a:rPr>
              <a:t>trời, mây, sấm </a:t>
            </a:r>
            <a:r>
              <a:rPr lang="en-VN" sz="2400" dirty="0">
                <a:latin typeface="Times New Roman" panose="02020603050405020304" pitchFamily="18" charset="0"/>
                <a:cs typeface="Times New Roman" panose="02020603050405020304" pitchFamily="18" charset="0"/>
              </a:rPr>
              <a:t>được gọi bằng những từ ngữ nào?</a:t>
            </a:r>
          </a:p>
          <a:p>
            <a:endParaRPr lang="en-VN" sz="24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C77C852-FE25-474E-B664-619CA658EFDC}"/>
              </a:ext>
            </a:extLst>
          </p:cNvPr>
          <p:cNvSpPr/>
          <p:nvPr/>
        </p:nvSpPr>
        <p:spPr>
          <a:xfrm>
            <a:off x="5537483" y="768398"/>
            <a:ext cx="4655506" cy="923330"/>
          </a:xfrm>
          <a:prstGeom prst="rect">
            <a:avLst/>
          </a:prstGeom>
          <a:noFill/>
          <a:ln>
            <a:solidFill>
              <a:schemeClr val="bg1"/>
            </a:solidFill>
          </a:ln>
        </p:spPr>
        <p:txBody>
          <a:bodyPr wrap="none" lIns="91440" tIns="45720" rIns="91440" bIns="45720">
            <a:prstTxWarp prst="textArchUp">
              <a:avLst/>
            </a:prstTxWarp>
            <a:spAutoFit/>
          </a:bodyPr>
          <a:lstStyle/>
          <a:p>
            <a:pPr algn="ctr"/>
            <a:r>
              <a:rPr lang="en-US" sz="32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Ông</a:t>
            </a:r>
            <a:r>
              <a:rPr lang="en-US" sz="32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trời</a:t>
            </a:r>
            <a:r>
              <a:rPr lang="en-US" sz="32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bật</a:t>
            </a:r>
            <a:r>
              <a:rPr lang="en-US" sz="32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lửa</a:t>
            </a:r>
            <a:endParaRPr lang="en-US" sz="32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582E7B32-651D-2346-BC53-2AB3AB71D1F9}"/>
              </a:ext>
            </a:extLst>
          </p:cNvPr>
          <p:cNvCxnSpPr>
            <a:cxnSpLocks/>
          </p:cNvCxnSpPr>
          <p:nvPr/>
        </p:nvCxnSpPr>
        <p:spPr>
          <a:xfrm>
            <a:off x="6726774" y="1555995"/>
            <a:ext cx="50944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F33E408F-FCBA-6049-B3EF-B25D80B43172}"/>
              </a:ext>
            </a:extLst>
          </p:cNvPr>
          <p:cNvCxnSpPr>
            <a:cxnSpLocks/>
          </p:cNvCxnSpPr>
          <p:nvPr/>
        </p:nvCxnSpPr>
        <p:spPr>
          <a:xfrm>
            <a:off x="7399064" y="945823"/>
            <a:ext cx="46617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472623B8-0239-4F4D-9371-7F8DCD49FAC8}"/>
              </a:ext>
            </a:extLst>
          </p:cNvPr>
          <p:cNvCxnSpPr>
            <a:cxnSpLocks/>
          </p:cNvCxnSpPr>
          <p:nvPr/>
        </p:nvCxnSpPr>
        <p:spPr>
          <a:xfrm>
            <a:off x="6845635" y="4049560"/>
            <a:ext cx="55342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AF837DBC-499B-A540-B67C-656C583A3AD6}"/>
              </a:ext>
            </a:extLst>
          </p:cNvPr>
          <p:cNvSpPr txBox="1"/>
          <p:nvPr/>
        </p:nvSpPr>
        <p:spPr>
          <a:xfrm>
            <a:off x="833385" y="1712899"/>
            <a:ext cx="5026495" cy="461665"/>
          </a:xfrm>
          <a:prstGeom prst="rect">
            <a:avLst/>
          </a:prstGeom>
          <a:noFill/>
        </p:spPr>
        <p:txBody>
          <a:bodyPr wrap="square" rtlCol="0">
            <a:spAutoFit/>
          </a:bodyPr>
          <a:lstStyle/>
          <a:p>
            <a:r>
              <a:rPr lang="en-US" sz="2400" b="1" dirty="0" err="1">
                <a:solidFill>
                  <a:srgbClr val="0000FF"/>
                </a:solidFill>
                <a:latin typeface="Times New Roman" panose="02020603050405020304" pitchFamily="18" charset="0"/>
                <a:cs typeface="Times New Roman" panose="02020603050405020304" pitchFamily="18" charset="0"/>
              </a:rPr>
              <a:t>ô</a:t>
            </a:r>
            <a:r>
              <a:rPr lang="en-VN" sz="2400" b="1" dirty="0">
                <a:solidFill>
                  <a:srgbClr val="0000FF"/>
                </a:solidFill>
                <a:latin typeface="Times New Roman" panose="02020603050405020304" pitchFamily="18" charset="0"/>
                <a:cs typeface="Times New Roman" panose="02020603050405020304" pitchFamily="18" charset="0"/>
              </a:rPr>
              <a:t>ng </a:t>
            </a:r>
            <a:r>
              <a:rPr lang="en-VN" sz="2400" dirty="0">
                <a:solidFill>
                  <a:srgbClr val="0000FF"/>
                </a:solidFill>
                <a:latin typeface="Times New Roman" panose="02020603050405020304" pitchFamily="18" charset="0"/>
                <a:cs typeface="Times New Roman" panose="02020603050405020304" pitchFamily="18" charset="0"/>
              </a:rPr>
              <a:t>( trời), </a:t>
            </a:r>
            <a:r>
              <a:rPr lang="en-VN" sz="2400" b="1" dirty="0">
                <a:solidFill>
                  <a:srgbClr val="0000FF"/>
                </a:solidFill>
                <a:latin typeface="Times New Roman" panose="02020603050405020304" pitchFamily="18" charset="0"/>
                <a:cs typeface="Times New Roman" panose="02020603050405020304" pitchFamily="18" charset="0"/>
              </a:rPr>
              <a:t>chị</a:t>
            </a:r>
            <a:r>
              <a:rPr lang="en-VN" sz="2400" dirty="0">
                <a:solidFill>
                  <a:srgbClr val="0000FF"/>
                </a:solidFill>
                <a:latin typeface="Times New Roman" panose="02020603050405020304" pitchFamily="18" charset="0"/>
                <a:cs typeface="Times New Roman" panose="02020603050405020304" pitchFamily="18" charset="0"/>
              </a:rPr>
              <a:t> ( mây), </a:t>
            </a:r>
            <a:r>
              <a:rPr lang="en-VN" sz="2400" b="1" dirty="0">
                <a:solidFill>
                  <a:srgbClr val="0000FF"/>
                </a:solidFill>
                <a:latin typeface="Times New Roman" panose="02020603050405020304" pitchFamily="18" charset="0"/>
                <a:cs typeface="Times New Roman" panose="02020603050405020304" pitchFamily="18" charset="0"/>
              </a:rPr>
              <a:t>ông </a:t>
            </a:r>
            <a:r>
              <a:rPr lang="en-VN" sz="2400" dirty="0">
                <a:solidFill>
                  <a:srgbClr val="0000FF"/>
                </a:solidFill>
                <a:latin typeface="Times New Roman" panose="02020603050405020304" pitchFamily="18" charset="0"/>
                <a:cs typeface="Times New Roman" panose="02020603050405020304" pitchFamily="18" charset="0"/>
              </a:rPr>
              <a:t>( sấm)</a:t>
            </a:r>
          </a:p>
        </p:txBody>
      </p:sp>
      <p:sp>
        <p:nvSpPr>
          <p:cNvPr id="5" name="TextBox 4">
            <a:extLst>
              <a:ext uri="{FF2B5EF4-FFF2-40B4-BE49-F238E27FC236}">
                <a16:creationId xmlns:a16="http://schemas.microsoft.com/office/drawing/2014/main" id="{8DCA6A84-6E91-D343-B52E-6426826DD422}"/>
              </a:ext>
            </a:extLst>
          </p:cNvPr>
          <p:cNvSpPr txBox="1"/>
          <p:nvPr/>
        </p:nvSpPr>
        <p:spPr>
          <a:xfrm>
            <a:off x="800343" y="2098993"/>
            <a:ext cx="5229228" cy="1477328"/>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Các sự vật </a:t>
            </a:r>
            <a:r>
              <a:rPr lang="vi-VN" sz="2400" b="1" dirty="0">
                <a:latin typeface="Times New Roman" panose="02020603050405020304" pitchFamily="18" charset="0"/>
                <a:cs typeface="Times New Roman" panose="02020603050405020304" pitchFamily="18" charset="0"/>
              </a:rPr>
              <a:t>trời, mây, sấm,  trăng sao, đất </a:t>
            </a:r>
            <a:r>
              <a:rPr lang="vi-VN" sz="2400" dirty="0">
                <a:latin typeface="Times New Roman" panose="02020603050405020304" pitchFamily="18" charset="0"/>
                <a:cs typeface="Times New Roman" panose="02020603050405020304" pitchFamily="18" charset="0"/>
              </a:rPr>
              <a:t>được tả bằng những từ ngữ nào?</a:t>
            </a:r>
          </a:p>
          <a:p>
            <a:endParaRPr lang="vi-VN" sz="2400" dirty="0">
              <a:latin typeface="Times New Roman" panose="02020603050405020304" pitchFamily="18" charset="0"/>
              <a:cs typeface="Times New Roman" panose="02020603050405020304" pitchFamily="18" charset="0"/>
            </a:endParaRPr>
          </a:p>
          <a:p>
            <a:endParaRPr lang="en-VN" dirty="0"/>
          </a:p>
        </p:txBody>
      </p:sp>
      <p:sp>
        <p:nvSpPr>
          <p:cNvPr id="7" name="TextBox 6">
            <a:extLst>
              <a:ext uri="{FF2B5EF4-FFF2-40B4-BE49-F238E27FC236}">
                <a16:creationId xmlns:a16="http://schemas.microsoft.com/office/drawing/2014/main" id="{48C0A9F0-AC8C-944B-9317-BA33AB689BFF}"/>
              </a:ext>
            </a:extLst>
          </p:cNvPr>
          <p:cNvSpPr txBox="1"/>
          <p:nvPr/>
        </p:nvSpPr>
        <p:spPr>
          <a:xfrm>
            <a:off x="800343" y="2885676"/>
            <a:ext cx="3119718" cy="461665"/>
          </a:xfrm>
          <a:prstGeom prst="rect">
            <a:avLst/>
          </a:prstGeom>
          <a:noFill/>
        </p:spPr>
        <p:txBody>
          <a:bodyPr wrap="square" rtlCol="0">
            <a:spAutoFit/>
          </a:bodyPr>
          <a:lstStyle/>
          <a:p>
            <a:r>
              <a:rPr lang="en-VN" sz="2400" dirty="0">
                <a:solidFill>
                  <a:srgbClr val="0000FF"/>
                </a:solidFill>
                <a:latin typeface="Times New Roman" panose="02020603050405020304" pitchFamily="18" charset="0"/>
                <a:cs typeface="Times New Roman" panose="02020603050405020304" pitchFamily="18" charset="0"/>
              </a:rPr>
              <a:t>+ (ông trời) </a:t>
            </a:r>
            <a:r>
              <a:rPr lang="en-VN" sz="2400" b="1" dirty="0">
                <a:solidFill>
                  <a:srgbClr val="0000FF"/>
                </a:solidFill>
                <a:latin typeface="Times New Roman" panose="02020603050405020304" pitchFamily="18" charset="0"/>
                <a:cs typeface="Times New Roman" panose="02020603050405020304" pitchFamily="18" charset="0"/>
              </a:rPr>
              <a:t>bật lửa</a:t>
            </a:r>
          </a:p>
        </p:txBody>
      </p:sp>
      <p:sp>
        <p:nvSpPr>
          <p:cNvPr id="21" name="TextBox 20">
            <a:extLst>
              <a:ext uri="{FF2B5EF4-FFF2-40B4-BE49-F238E27FC236}">
                <a16:creationId xmlns:a16="http://schemas.microsoft.com/office/drawing/2014/main" id="{640642B2-4946-0B44-9E04-36C5E2E2E35A}"/>
              </a:ext>
            </a:extLst>
          </p:cNvPr>
          <p:cNvSpPr txBox="1"/>
          <p:nvPr/>
        </p:nvSpPr>
        <p:spPr>
          <a:xfrm>
            <a:off x="800343" y="3345488"/>
            <a:ext cx="6192370" cy="461665"/>
          </a:xfrm>
          <a:prstGeom prst="rect">
            <a:avLst/>
          </a:prstGeom>
          <a:noFill/>
        </p:spPr>
        <p:txBody>
          <a:bodyPr wrap="square">
            <a:spAutoFit/>
          </a:bodyPr>
          <a:lstStyle/>
          <a:p>
            <a:r>
              <a:rPr lang="en-VN" sz="2400" dirty="0">
                <a:solidFill>
                  <a:srgbClr val="0000FF"/>
                </a:solidFill>
                <a:latin typeface="Times New Roman" panose="02020603050405020304" pitchFamily="18" charset="0"/>
                <a:cs typeface="Times New Roman" panose="02020603050405020304" pitchFamily="18" charset="0"/>
              </a:rPr>
              <a:t>+ (chị mây) </a:t>
            </a:r>
            <a:r>
              <a:rPr lang="en-VN" sz="2400" b="1" dirty="0">
                <a:solidFill>
                  <a:srgbClr val="0000FF"/>
                </a:solidFill>
                <a:latin typeface="Times New Roman" panose="02020603050405020304" pitchFamily="18" charset="0"/>
                <a:cs typeface="Times New Roman" panose="02020603050405020304" pitchFamily="18" charset="0"/>
              </a:rPr>
              <a:t>kéo đến</a:t>
            </a:r>
          </a:p>
        </p:txBody>
      </p:sp>
      <p:sp>
        <p:nvSpPr>
          <p:cNvPr id="23" name="TextBox 22">
            <a:extLst>
              <a:ext uri="{FF2B5EF4-FFF2-40B4-BE49-F238E27FC236}">
                <a16:creationId xmlns:a16="http://schemas.microsoft.com/office/drawing/2014/main" id="{D0855D2C-47D7-2149-8AB6-BED91E5AA7A3}"/>
              </a:ext>
            </a:extLst>
          </p:cNvPr>
          <p:cNvSpPr txBox="1"/>
          <p:nvPr/>
        </p:nvSpPr>
        <p:spPr>
          <a:xfrm>
            <a:off x="789124" y="3801875"/>
            <a:ext cx="6192370" cy="461665"/>
          </a:xfrm>
          <a:prstGeom prst="rect">
            <a:avLst/>
          </a:prstGeom>
          <a:noFill/>
        </p:spPr>
        <p:txBody>
          <a:bodyPr wrap="square">
            <a:spAutoFit/>
          </a:bodyPr>
          <a:lstStyle/>
          <a:p>
            <a:r>
              <a:rPr lang="en-VN" sz="2400" dirty="0">
                <a:solidFill>
                  <a:srgbClr val="0000FF"/>
                </a:solidFill>
                <a:latin typeface="Times New Roman" panose="02020603050405020304" pitchFamily="18" charset="0"/>
                <a:cs typeface="Times New Roman" panose="02020603050405020304" pitchFamily="18" charset="0"/>
              </a:rPr>
              <a:t>+ (trăng sao) </a:t>
            </a:r>
            <a:r>
              <a:rPr lang="en-VN" sz="2400" b="1" dirty="0">
                <a:solidFill>
                  <a:srgbClr val="0000FF"/>
                </a:solidFill>
                <a:latin typeface="Times New Roman" panose="02020603050405020304" pitchFamily="18" charset="0"/>
                <a:cs typeface="Times New Roman" panose="02020603050405020304" pitchFamily="18" charset="0"/>
              </a:rPr>
              <a:t>trốn cả rồi</a:t>
            </a:r>
          </a:p>
        </p:txBody>
      </p:sp>
      <p:sp>
        <p:nvSpPr>
          <p:cNvPr id="25" name="TextBox 24">
            <a:extLst>
              <a:ext uri="{FF2B5EF4-FFF2-40B4-BE49-F238E27FC236}">
                <a16:creationId xmlns:a16="http://schemas.microsoft.com/office/drawing/2014/main" id="{13D61D29-6880-0645-A3BD-3E8289B3AD24}"/>
              </a:ext>
            </a:extLst>
          </p:cNvPr>
          <p:cNvSpPr txBox="1"/>
          <p:nvPr/>
        </p:nvSpPr>
        <p:spPr>
          <a:xfrm>
            <a:off x="789124" y="4266876"/>
            <a:ext cx="6192370" cy="830997"/>
          </a:xfrm>
          <a:prstGeom prst="rect">
            <a:avLst/>
          </a:prstGeom>
          <a:noFill/>
        </p:spPr>
        <p:txBody>
          <a:bodyPr wrap="square">
            <a:spAutoFit/>
          </a:bodyPr>
          <a:lstStyle/>
          <a:p>
            <a:r>
              <a:rPr lang="en-VN" sz="2400" dirty="0">
                <a:solidFill>
                  <a:srgbClr val="0000FF"/>
                </a:solidFill>
                <a:latin typeface="Times New Roman" panose="02020603050405020304" pitchFamily="18" charset="0"/>
                <a:cs typeface="Times New Roman" panose="02020603050405020304" pitchFamily="18" charset="0"/>
              </a:rPr>
              <a:t>+ ( đất ) </a:t>
            </a:r>
            <a:r>
              <a:rPr lang="en-VN" sz="2400" b="1" dirty="0">
                <a:solidFill>
                  <a:srgbClr val="0000FF"/>
                </a:solidFill>
                <a:latin typeface="Times New Roman" panose="02020603050405020304" pitchFamily="18" charset="0"/>
                <a:cs typeface="Times New Roman" panose="02020603050405020304" pitchFamily="18" charset="0"/>
              </a:rPr>
              <a:t>nóng lòng chờ đợi</a:t>
            </a:r>
          </a:p>
          <a:p>
            <a:r>
              <a:rPr lang="en-VN" sz="2400" b="1" dirty="0">
                <a:solidFill>
                  <a:srgbClr val="0000FF"/>
                </a:solidFill>
                <a:latin typeface="Times New Roman" panose="02020603050405020304" pitchFamily="18" charset="0"/>
                <a:cs typeface="Times New Roman" panose="02020603050405020304" pitchFamily="18" charset="0"/>
              </a:rPr>
              <a:t>              hả hê uống nước</a:t>
            </a:r>
            <a:endParaRPr lang="en-VN" sz="1800" b="1" dirty="0">
              <a:solidFill>
                <a:srgbClr val="0000FF"/>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55F52CA-78D6-F54A-BF08-9C50F606BBFB}"/>
              </a:ext>
            </a:extLst>
          </p:cNvPr>
          <p:cNvSpPr txBox="1"/>
          <p:nvPr/>
        </p:nvSpPr>
        <p:spPr>
          <a:xfrm>
            <a:off x="789124" y="5019612"/>
            <a:ext cx="6192370" cy="461665"/>
          </a:xfrm>
          <a:prstGeom prst="rect">
            <a:avLst/>
          </a:prstGeom>
          <a:noFill/>
        </p:spPr>
        <p:txBody>
          <a:bodyPr wrap="square">
            <a:spAutoFit/>
          </a:bodyPr>
          <a:lstStyle/>
          <a:p>
            <a:r>
              <a:rPr lang="en-VN" sz="2400" dirty="0">
                <a:solidFill>
                  <a:srgbClr val="0000FF"/>
                </a:solidFill>
                <a:latin typeface="Times New Roman" panose="02020603050405020304" pitchFamily="18" charset="0"/>
                <a:cs typeface="Times New Roman" panose="02020603050405020304" pitchFamily="18" charset="0"/>
              </a:rPr>
              <a:t>+ (ông sấm) </a:t>
            </a:r>
            <a:r>
              <a:rPr lang="en-VN" sz="2400" b="1" dirty="0">
                <a:solidFill>
                  <a:srgbClr val="0000FF"/>
                </a:solidFill>
                <a:latin typeface="Times New Roman" panose="02020603050405020304" pitchFamily="18" charset="0"/>
                <a:cs typeface="Times New Roman" panose="02020603050405020304" pitchFamily="18" charset="0"/>
              </a:rPr>
              <a:t>vỗ tay cười</a:t>
            </a:r>
          </a:p>
        </p:txBody>
      </p:sp>
      <p:sp>
        <p:nvSpPr>
          <p:cNvPr id="29" name="TextBox 28">
            <a:extLst>
              <a:ext uri="{FF2B5EF4-FFF2-40B4-BE49-F238E27FC236}">
                <a16:creationId xmlns:a16="http://schemas.microsoft.com/office/drawing/2014/main" id="{F41E249F-2AFF-A744-9368-95AADFC76EEF}"/>
              </a:ext>
            </a:extLst>
          </p:cNvPr>
          <p:cNvSpPr txBox="1"/>
          <p:nvPr/>
        </p:nvSpPr>
        <p:spPr>
          <a:xfrm>
            <a:off x="929979" y="5451643"/>
            <a:ext cx="6192370" cy="1107996"/>
          </a:xfrm>
          <a:prstGeom prst="rect">
            <a:avLst/>
          </a:prstGeom>
          <a:noFill/>
        </p:spPr>
        <p:txBody>
          <a:bodyPr wrap="square">
            <a:spAutoFit/>
          </a:bodyPr>
          <a:lstStyle/>
          <a:p>
            <a:r>
              <a:rPr lang="vi-VN" sz="2400" dirty="0">
                <a:latin typeface="Times New Roman" panose="02020603050405020304" pitchFamily="18" charset="0"/>
                <a:cs typeface="Times New Roman" panose="02020603050405020304" pitchFamily="18" charset="0"/>
              </a:rPr>
              <a:t>3. Câu thơ nào cho thấy tác giả nói với</a:t>
            </a:r>
          </a:p>
          <a:p>
            <a:r>
              <a:rPr lang="vi-VN" sz="2400" dirty="0">
                <a:latin typeface="Times New Roman" panose="02020603050405020304" pitchFamily="18" charset="0"/>
                <a:cs typeface="Times New Roman" panose="02020603050405020304" pitchFamily="18" charset="0"/>
              </a:rPr>
              <a:t> mưa thân mật như nói với con người?</a:t>
            </a:r>
            <a:endParaRPr lang="en-US" sz="2400" dirty="0">
              <a:latin typeface="Times New Roman" panose="02020603050405020304" pitchFamily="18" charset="0"/>
              <a:cs typeface="Times New Roman" panose="02020603050405020304" pitchFamily="18" charset="0"/>
            </a:endParaRPr>
          </a:p>
          <a:p>
            <a:pPr marL="342900" indent="-342900">
              <a:buAutoNum type="arabicPeriod"/>
            </a:pPr>
            <a:endParaRPr lang="vi-V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7635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dissolve">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strips(downLeft)">
                                      <p:cBhvr>
                                        <p:cTn id="6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p:bldP spid="5" grpId="0"/>
      <p:bldP spid="7" grpId="0"/>
      <p:bldP spid="21" grpId="0"/>
      <p:bldP spid="23" grpId="0"/>
      <p:bldP spid="25" grpId="0"/>
      <p:bldP spid="27"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3">
            <a:extLst>
              <a:ext uri="{FF2B5EF4-FFF2-40B4-BE49-F238E27FC236}">
                <a16:creationId xmlns:a16="http://schemas.microsoft.com/office/drawing/2014/main" id="{734312F9-2266-8748-A214-25354BB2A1C4}"/>
              </a:ext>
            </a:extLst>
          </p:cNvPr>
          <p:cNvSpPr txBox="1">
            <a:spLocks noChangeArrowheads="1"/>
          </p:cNvSpPr>
          <p:nvPr/>
        </p:nvSpPr>
        <p:spPr bwMode="auto">
          <a:xfrm>
            <a:off x="4726960" y="3884554"/>
            <a:ext cx="7623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UTM Avo" panose="0204060305050602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UTM Avo" panose="0204060305050602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UTM Avo" panose="0204060305050602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9pPr>
          </a:lstStyle>
          <a:p>
            <a:pPr eaLnBrk="1" hangingPunct="1">
              <a:lnSpc>
                <a:spcPct val="100000"/>
              </a:lnSpc>
              <a:spcBef>
                <a:spcPct val="0"/>
              </a:spcBef>
              <a:buFontTx/>
              <a:buNone/>
            </a:pPr>
            <a:r>
              <a:rPr lang="en-US" altLang="en-US" sz="3200" b="1" i="1" dirty="0">
                <a:latin typeface="Times New Roman" panose="02020603050405020304" pitchFamily="18" charset="0"/>
                <a:cs typeface="Times New Roman" panose="02020603050405020304" pitchFamily="18" charset="0"/>
              </a:rPr>
              <a:t>                 </a:t>
            </a:r>
            <a:r>
              <a:rPr lang="en-US" altLang="en-US" sz="3600" b="1" i="1" dirty="0">
                <a:latin typeface="Times New Roman" panose="02020603050405020304" pitchFamily="18" charset="0"/>
                <a:cs typeface="Times New Roman" panose="02020603050405020304" pitchFamily="18" charset="0"/>
              </a:rPr>
              <a:t> </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20486" name="Picture 5" descr="POINSET2">
            <a:extLst>
              <a:ext uri="{FF2B5EF4-FFF2-40B4-BE49-F238E27FC236}">
                <a16:creationId xmlns:a16="http://schemas.microsoft.com/office/drawing/2014/main" id="{EC3C4E09-B075-6746-9DA4-812F203E8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149206" y="-102727"/>
            <a:ext cx="1526976"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a:extLst>
              <a:ext uri="{FF2B5EF4-FFF2-40B4-BE49-F238E27FC236}">
                <a16:creationId xmlns:a16="http://schemas.microsoft.com/office/drawing/2014/main" id="{4B3DC584-53DA-B64F-99EA-483325C2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296" y="-115426"/>
            <a:ext cx="2144434" cy="181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POINSET2">
            <a:extLst>
              <a:ext uri="{FF2B5EF4-FFF2-40B4-BE49-F238E27FC236}">
                <a16:creationId xmlns:a16="http://schemas.microsoft.com/office/drawing/2014/main" id="{C65F56D2-A1A0-814E-B40F-2AFFEC98A6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43654">
            <a:off x="-27002" y="4723916"/>
            <a:ext cx="2178852" cy="207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3">
            <a:extLst>
              <a:ext uri="{FF2B5EF4-FFF2-40B4-BE49-F238E27FC236}">
                <a16:creationId xmlns:a16="http://schemas.microsoft.com/office/drawing/2014/main" id="{2A9AD0BC-8D39-264C-98F3-2F0F18CA5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0241" y="4798861"/>
            <a:ext cx="2226024"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FFBD44B5-777D-794C-AB6F-E5064A4249F4}"/>
              </a:ext>
            </a:extLst>
          </p:cNvPr>
          <p:cNvSpPr>
            <a:spLocks noGrp="1"/>
          </p:cNvSpPr>
          <p:nvPr>
            <p:ph type="ctrTitle"/>
          </p:nvPr>
        </p:nvSpPr>
        <p:spPr>
          <a:xfrm>
            <a:off x="-2126409" y="738460"/>
            <a:ext cx="9142810" cy="2387600"/>
          </a:xfrm>
        </p:spPr>
        <p:txBody>
          <a:bodyPr/>
          <a:lstStyle/>
          <a:p>
            <a:r>
              <a:rPr lang="en-US" sz="6000" b="1" dirty="0">
                <a:ln w="28575">
                  <a:solidFill>
                    <a:schemeClr val="accent2">
                      <a:lumMod val="75000"/>
                    </a:schemeClr>
                  </a:solidFill>
                </a:ln>
                <a:solidFill>
                  <a:srgbClr val="FF0000"/>
                </a:solidFill>
                <a:latin typeface="UTM Avo" panose="02040603050506020204" pitchFamily="18" charset="0"/>
              </a:rPr>
              <a:t>BỘ ÓC </a:t>
            </a:r>
            <a:br>
              <a:rPr lang="en-US" sz="6000" b="1" dirty="0">
                <a:ln w="28575">
                  <a:solidFill>
                    <a:schemeClr val="accent2">
                      <a:lumMod val="75000"/>
                    </a:schemeClr>
                  </a:solidFill>
                </a:ln>
                <a:solidFill>
                  <a:srgbClr val="FF0000"/>
                </a:solidFill>
                <a:latin typeface="UTM Avo" panose="02040603050506020204" pitchFamily="18" charset="0"/>
              </a:rPr>
            </a:br>
            <a:r>
              <a:rPr lang="en-US" sz="6000" b="1" dirty="0">
                <a:ln w="28575">
                  <a:solidFill>
                    <a:schemeClr val="accent2">
                      <a:lumMod val="75000"/>
                    </a:schemeClr>
                  </a:solidFill>
                </a:ln>
                <a:solidFill>
                  <a:srgbClr val="FF0000"/>
                </a:solidFill>
                <a:latin typeface="UTM Avo" panose="02040603050506020204" pitchFamily="18" charset="0"/>
              </a:rPr>
              <a:t>SIÊU PHÀM</a:t>
            </a:r>
            <a:endParaRPr lang="en-VN" dirty="0">
              <a:solidFill>
                <a:srgbClr val="FF0000"/>
              </a:solidFill>
            </a:endParaRPr>
          </a:p>
        </p:txBody>
      </p:sp>
      <p:pic>
        <p:nvPicPr>
          <p:cNvPr id="12" name="Picture 26">
            <a:extLst>
              <a:ext uri="{FF2B5EF4-FFF2-40B4-BE49-F238E27FC236}">
                <a16:creationId xmlns:a16="http://schemas.microsoft.com/office/drawing/2014/main" id="{279F9A49-8CB1-624D-B9B8-D9EF793CFAB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0614" y="3951789"/>
            <a:ext cx="3347408" cy="2585872"/>
          </a:xfrm>
          <a:prstGeom prst="rect">
            <a:avLst/>
          </a:prstGeom>
        </p:spPr>
      </p:pic>
      <p:sp>
        <p:nvSpPr>
          <p:cNvPr id="13" name="Speech Bubble: Rectangle with Corners Rounded 18">
            <a:extLst>
              <a:ext uri="{FF2B5EF4-FFF2-40B4-BE49-F238E27FC236}">
                <a16:creationId xmlns:a16="http://schemas.microsoft.com/office/drawing/2014/main" id="{E60A00A9-0200-D147-B2F2-62429A02A2A9}"/>
              </a:ext>
            </a:extLst>
          </p:cNvPr>
          <p:cNvSpPr/>
          <p:nvPr/>
        </p:nvSpPr>
        <p:spPr>
          <a:xfrm>
            <a:off x="6000208" y="2067621"/>
            <a:ext cx="5644944" cy="1518807"/>
          </a:xfrm>
          <a:prstGeom prst="wedgeRoundRectCallout">
            <a:avLst>
              <a:gd name="adj1" fmla="val -74402"/>
              <a:gd name="adj2" fmla="val 48726"/>
              <a:gd name="adj3" fmla="val 16667"/>
            </a:avLst>
          </a:prstGeom>
          <a:solidFill>
            <a:schemeClr val="bg1"/>
          </a:solidFill>
          <a:ln w="25400" cap="flat" cmpd="sng" algn="ctr">
            <a:solidFill>
              <a:srgbClr val="FF0000"/>
            </a:solidFill>
            <a:prstDash val="solid"/>
          </a:ln>
          <a:effectLst/>
        </p:spPr>
        <p:txBody>
          <a:bodyPr rtlCol="0" anchor="ctr"/>
          <a:lstStyle/>
          <a:p>
            <a:pPr algn="ctr" defTabSz="609478">
              <a:lnSpc>
                <a:spcPct val="125000"/>
              </a:lnSpc>
              <a:defRPr/>
            </a:pPr>
            <a:r>
              <a:rPr lang="en-US" sz="4400" kern="0" dirty="0" err="1">
                <a:solidFill>
                  <a:prstClr val="black"/>
                </a:solidFill>
                <a:latin typeface="Times New Roman" panose="02020603050405020304" pitchFamily="18" charset="0"/>
                <a:cs typeface="Times New Roman" panose="02020603050405020304" pitchFamily="18" charset="0"/>
              </a:rPr>
              <a:t>Nhân</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hóa</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là</a:t>
            </a:r>
            <a:r>
              <a:rPr lang="en-US" sz="4400" kern="0" dirty="0">
                <a:solidFill>
                  <a:prstClr val="black"/>
                </a:solidFill>
                <a:latin typeface="Times New Roman" panose="02020603050405020304" pitchFamily="18" charset="0"/>
                <a:cs typeface="Times New Roman" panose="02020603050405020304" pitchFamily="18" charset="0"/>
              </a:rPr>
              <a:t> </a:t>
            </a:r>
            <a:r>
              <a:rPr lang="en-US" sz="4400" kern="0" dirty="0" err="1">
                <a:solidFill>
                  <a:prstClr val="black"/>
                </a:solidFill>
                <a:latin typeface="Times New Roman" panose="02020603050405020304" pitchFamily="18" charset="0"/>
                <a:cs typeface="Times New Roman" panose="02020603050405020304" pitchFamily="18" charset="0"/>
              </a:rPr>
              <a:t>gì</a:t>
            </a:r>
            <a:r>
              <a:rPr lang="en-US" sz="4400" kern="0" dirty="0">
                <a:solidFill>
                  <a:prstClr val="black"/>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2E1CCC00-0505-2245-B584-EEE3FD9F041F}"/>
              </a:ext>
            </a:extLst>
          </p:cNvPr>
          <p:cNvSpPr txBox="1"/>
          <p:nvPr/>
        </p:nvSpPr>
        <p:spPr>
          <a:xfrm>
            <a:off x="1807928" y="219456"/>
            <a:ext cx="7241240" cy="830997"/>
          </a:xfrm>
          <a:prstGeom prst="rect">
            <a:avLst/>
          </a:prstGeom>
          <a:noFill/>
        </p:spPr>
        <p:txBody>
          <a:bodyPr wrap="square">
            <a:spAutoFit/>
          </a:bodyPr>
          <a:lstStyle/>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Nhận xét</a:t>
            </a:r>
          </a:p>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Bài học</a:t>
            </a:r>
          </a:p>
        </p:txBody>
      </p:sp>
    </p:spTree>
    <p:extLst>
      <p:ext uri="{BB962C8B-B14F-4D97-AF65-F5344CB8AC3E}">
        <p14:creationId xmlns:p14="http://schemas.microsoft.com/office/powerpoint/2010/main" val="327882726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3">
            <a:extLst>
              <a:ext uri="{FF2B5EF4-FFF2-40B4-BE49-F238E27FC236}">
                <a16:creationId xmlns:a16="http://schemas.microsoft.com/office/drawing/2014/main" id="{734312F9-2266-8748-A214-25354BB2A1C4}"/>
              </a:ext>
            </a:extLst>
          </p:cNvPr>
          <p:cNvSpPr txBox="1">
            <a:spLocks noChangeArrowheads="1"/>
          </p:cNvSpPr>
          <p:nvPr/>
        </p:nvSpPr>
        <p:spPr bwMode="auto">
          <a:xfrm>
            <a:off x="4726960" y="3884554"/>
            <a:ext cx="7623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UTM Avo" panose="0204060305050602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UTM Avo" panose="0204060305050602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UTM Avo" panose="0204060305050602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9pPr>
          </a:lstStyle>
          <a:p>
            <a:pPr eaLnBrk="1" hangingPunct="1">
              <a:lnSpc>
                <a:spcPct val="100000"/>
              </a:lnSpc>
              <a:spcBef>
                <a:spcPct val="0"/>
              </a:spcBef>
              <a:buFontTx/>
              <a:buNone/>
            </a:pPr>
            <a:r>
              <a:rPr lang="en-US" altLang="en-US" sz="3200" b="1" i="1" dirty="0">
                <a:latin typeface="Times New Roman" panose="02020603050405020304" pitchFamily="18" charset="0"/>
                <a:cs typeface="Times New Roman" panose="02020603050405020304" pitchFamily="18" charset="0"/>
              </a:rPr>
              <a:t>                 </a:t>
            </a:r>
            <a:r>
              <a:rPr lang="en-US" altLang="en-US" sz="3600" b="1" i="1" dirty="0">
                <a:latin typeface="Times New Roman" panose="02020603050405020304" pitchFamily="18" charset="0"/>
                <a:cs typeface="Times New Roman" panose="02020603050405020304" pitchFamily="18" charset="0"/>
              </a:rPr>
              <a:t> </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20486" name="Picture 5" descr="POINSET2">
            <a:extLst>
              <a:ext uri="{FF2B5EF4-FFF2-40B4-BE49-F238E27FC236}">
                <a16:creationId xmlns:a16="http://schemas.microsoft.com/office/drawing/2014/main" id="{EC3C4E09-B075-6746-9DA4-812F203E8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131744" y="-102727"/>
            <a:ext cx="1526976"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a:extLst>
              <a:ext uri="{FF2B5EF4-FFF2-40B4-BE49-F238E27FC236}">
                <a16:creationId xmlns:a16="http://schemas.microsoft.com/office/drawing/2014/main" id="{4B3DC584-53DA-B64F-99EA-483325C2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296" y="-115426"/>
            <a:ext cx="2144434" cy="181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POINSET2">
            <a:extLst>
              <a:ext uri="{FF2B5EF4-FFF2-40B4-BE49-F238E27FC236}">
                <a16:creationId xmlns:a16="http://schemas.microsoft.com/office/drawing/2014/main" id="{C65F56D2-A1A0-814E-B40F-2AFFEC98A6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43654">
            <a:off x="-27002" y="4723916"/>
            <a:ext cx="2178852" cy="207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3">
            <a:extLst>
              <a:ext uri="{FF2B5EF4-FFF2-40B4-BE49-F238E27FC236}">
                <a16:creationId xmlns:a16="http://schemas.microsoft.com/office/drawing/2014/main" id="{2A9AD0BC-8D39-264C-98F3-2F0F18CA5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0241" y="4798861"/>
            <a:ext cx="2226024"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935911D1-73B7-3C46-BF56-1125AE578571}"/>
              </a:ext>
            </a:extLst>
          </p:cNvPr>
          <p:cNvSpPr/>
          <p:nvPr/>
        </p:nvSpPr>
        <p:spPr>
          <a:xfrm>
            <a:off x="759222" y="1179919"/>
            <a:ext cx="10757647" cy="1276011"/>
          </a:xfrm>
          <a:prstGeom prst="rect">
            <a:avLst/>
          </a:prstGeom>
          <a:noFill/>
          <a:ln w="38100" cap="flat" cmpd="sng" algn="ctr">
            <a:solidFill>
              <a:srgbClr val="FF0000"/>
            </a:solidFill>
            <a:prstDash val="lgDash"/>
          </a:ln>
          <a:effectLst/>
        </p:spPr>
        <p:txBody>
          <a:bodyPr rtlCol="0" anchor="ctr"/>
          <a:lstStyle/>
          <a:p>
            <a:pPr algn="just" defTabSz="609478">
              <a:lnSpc>
                <a:spcPct val="125000"/>
              </a:lnSpc>
            </a:pPr>
            <a:r>
              <a:rPr lang="vi-VN" sz="2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 hóa là dùng từ chỉ người hoặc chỉ đặc điểm, hoạt động của người để gọi hoặc tả đồ vật, cây cối, con vật một cách sinh động, gần gũi. </a:t>
            </a:r>
          </a:p>
        </p:txBody>
      </p:sp>
      <p:cxnSp>
        <p:nvCxnSpPr>
          <p:cNvPr id="17" name="Straight Arrow Connector 16">
            <a:extLst>
              <a:ext uri="{FF2B5EF4-FFF2-40B4-BE49-F238E27FC236}">
                <a16:creationId xmlns:a16="http://schemas.microsoft.com/office/drawing/2014/main" id="{07FAADA9-EB72-3F45-8AB1-3744B475D3CF}"/>
              </a:ext>
            </a:extLst>
          </p:cNvPr>
          <p:cNvCxnSpPr>
            <a:cxnSpLocks/>
          </p:cNvCxnSpPr>
          <p:nvPr/>
        </p:nvCxnSpPr>
        <p:spPr>
          <a:xfrm flipH="1">
            <a:off x="2323064" y="2577176"/>
            <a:ext cx="3772140" cy="808439"/>
          </a:xfrm>
          <a:prstGeom prst="straightConnector1">
            <a:avLst/>
          </a:prstGeom>
          <a:noFill/>
          <a:ln w="38100" cap="flat" cmpd="sng" algn="ctr">
            <a:solidFill>
              <a:srgbClr val="FF0000"/>
            </a:solidFill>
            <a:prstDash val="solid"/>
            <a:tailEnd type="triangle"/>
          </a:ln>
          <a:effectLst>
            <a:outerShdw blurRad="40000" dist="23000" dir="5400000" rotWithShape="0">
              <a:srgbClr val="000000">
                <a:alpha val="35000"/>
              </a:srgbClr>
            </a:outerShdw>
          </a:effectLst>
        </p:spPr>
      </p:cxnSp>
      <p:cxnSp>
        <p:nvCxnSpPr>
          <p:cNvPr id="18" name="Straight Arrow Connector 17">
            <a:extLst>
              <a:ext uri="{FF2B5EF4-FFF2-40B4-BE49-F238E27FC236}">
                <a16:creationId xmlns:a16="http://schemas.microsoft.com/office/drawing/2014/main" id="{8B643A5B-8A72-8146-AE33-4DFA47F3B2FE}"/>
              </a:ext>
            </a:extLst>
          </p:cNvPr>
          <p:cNvCxnSpPr>
            <a:cxnSpLocks/>
          </p:cNvCxnSpPr>
          <p:nvPr/>
        </p:nvCxnSpPr>
        <p:spPr>
          <a:xfrm>
            <a:off x="6065253" y="2562256"/>
            <a:ext cx="3347688" cy="780479"/>
          </a:xfrm>
          <a:prstGeom prst="straightConnector1">
            <a:avLst/>
          </a:prstGeom>
          <a:noFill/>
          <a:ln w="38100" cap="flat" cmpd="sng" algn="ctr">
            <a:solidFill>
              <a:srgbClr val="FF0000"/>
            </a:solidFill>
            <a:prstDash val="solid"/>
            <a:tailEnd type="triangle"/>
          </a:ln>
          <a:effectLst>
            <a:outerShdw blurRad="40000" dist="23000" dir="5400000" rotWithShape="0">
              <a:srgbClr val="000000">
                <a:alpha val="35000"/>
              </a:srgbClr>
            </a:outerShdw>
          </a:effectLst>
        </p:spPr>
      </p:cxnSp>
      <p:cxnSp>
        <p:nvCxnSpPr>
          <p:cNvPr id="26" name="Straight Arrow Connector 25">
            <a:extLst>
              <a:ext uri="{FF2B5EF4-FFF2-40B4-BE49-F238E27FC236}">
                <a16:creationId xmlns:a16="http://schemas.microsoft.com/office/drawing/2014/main" id="{759DBA93-A676-0445-887D-D2E855796A8D}"/>
              </a:ext>
            </a:extLst>
          </p:cNvPr>
          <p:cNvCxnSpPr>
            <a:cxnSpLocks/>
          </p:cNvCxnSpPr>
          <p:nvPr/>
        </p:nvCxnSpPr>
        <p:spPr>
          <a:xfrm>
            <a:off x="6116624" y="2577176"/>
            <a:ext cx="42841" cy="808624"/>
          </a:xfrm>
          <a:prstGeom prst="straightConnector1">
            <a:avLst/>
          </a:prstGeom>
          <a:noFill/>
          <a:ln w="38100" cap="flat" cmpd="sng" algn="ctr">
            <a:solidFill>
              <a:srgbClr val="FF0000"/>
            </a:solidFill>
            <a:prstDash val="solid"/>
            <a:tailEnd type="triangle"/>
          </a:ln>
          <a:effectLst>
            <a:outerShdw blurRad="40000" dist="23000" dir="5400000" rotWithShape="0">
              <a:srgbClr val="000000">
                <a:alpha val="35000"/>
              </a:srgbClr>
            </a:outerShdw>
          </a:effectLst>
        </p:spPr>
      </p:cxnSp>
      <p:sp>
        <p:nvSpPr>
          <p:cNvPr id="27" name="TextBox 26">
            <a:extLst>
              <a:ext uri="{FF2B5EF4-FFF2-40B4-BE49-F238E27FC236}">
                <a16:creationId xmlns:a16="http://schemas.microsoft.com/office/drawing/2014/main" id="{AE06D2F2-89D9-1143-8411-FC9599FFEF48}"/>
              </a:ext>
            </a:extLst>
          </p:cNvPr>
          <p:cNvSpPr txBox="1"/>
          <p:nvPr/>
        </p:nvSpPr>
        <p:spPr>
          <a:xfrm>
            <a:off x="1948170" y="64829"/>
            <a:ext cx="7241240" cy="830997"/>
          </a:xfrm>
          <a:prstGeom prst="rect">
            <a:avLst/>
          </a:prstGeom>
          <a:noFill/>
        </p:spPr>
        <p:txBody>
          <a:bodyPr wrap="square">
            <a:spAutoFit/>
          </a:bodyPr>
          <a:lstStyle/>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Nhận xét</a:t>
            </a:r>
          </a:p>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Bài học</a:t>
            </a:r>
          </a:p>
        </p:txBody>
      </p:sp>
      <p:sp>
        <p:nvSpPr>
          <p:cNvPr id="28" name="TextBox 27">
            <a:extLst>
              <a:ext uri="{FF2B5EF4-FFF2-40B4-BE49-F238E27FC236}">
                <a16:creationId xmlns:a16="http://schemas.microsoft.com/office/drawing/2014/main" id="{362F26BB-EF7B-2341-8962-9E1EE4766AC0}"/>
              </a:ext>
            </a:extLst>
          </p:cNvPr>
          <p:cNvSpPr txBox="1"/>
          <p:nvPr/>
        </p:nvSpPr>
        <p:spPr>
          <a:xfrm>
            <a:off x="192118" y="3445761"/>
            <a:ext cx="3512104" cy="1353099"/>
          </a:xfrm>
          <a:prstGeom prst="rect">
            <a:avLst/>
          </a:prstGeom>
          <a:noFill/>
          <a:ln w="38100" cap="flat" cmpd="sng" algn="ctr">
            <a:solidFill>
              <a:srgbClr val="FF0000"/>
            </a:solidFill>
            <a:prstDash val="dash"/>
          </a:ln>
          <a:effectLst/>
        </p:spPr>
        <p:txBody>
          <a:bodyPr rtlCol="0" anchor="ctr"/>
          <a:lstStyle>
            <a:defPPr>
              <a:defRPr lang="en-US"/>
            </a:defPPr>
            <a:lvl1pPr lvl="0" algn="just" defTabSz="609539">
              <a:lnSpc>
                <a:spcPct val="125000"/>
              </a:lnSpc>
              <a:defRPr sz="2400" kern="0">
                <a:solidFill>
                  <a:prstClr val="black"/>
                </a:solidFill>
                <a:latin typeface="UTM Avo" panose="02040603050506020204" pitchFamily="18" charset="0"/>
                <a:ea typeface="Calibri" panose="020F0502020204030204" pitchFamily="34" charset="0"/>
                <a:cs typeface="Times New Roman" panose="02020603050405020304" pitchFamily="18" charset="0"/>
              </a:defRPr>
            </a:lvl1pPr>
          </a:lstStyle>
          <a:p>
            <a:pPr algn="ctr"/>
            <a:r>
              <a:rPr lang="vi-VN" sz="2800" dirty="0">
                <a:latin typeface="Times New Roman" panose="02020603050405020304" pitchFamily="18" charset="0"/>
              </a:rPr>
              <a:t>Gọi sự vật bằng từ ngữ dùng để gọi người</a:t>
            </a:r>
          </a:p>
        </p:txBody>
      </p:sp>
      <p:sp>
        <p:nvSpPr>
          <p:cNvPr id="32" name="TextBox 31">
            <a:extLst>
              <a:ext uri="{FF2B5EF4-FFF2-40B4-BE49-F238E27FC236}">
                <a16:creationId xmlns:a16="http://schemas.microsoft.com/office/drawing/2014/main" id="{2FF7B5E3-F53D-3444-833A-2B469337C31B}"/>
              </a:ext>
            </a:extLst>
          </p:cNvPr>
          <p:cNvSpPr txBox="1"/>
          <p:nvPr/>
        </p:nvSpPr>
        <p:spPr>
          <a:xfrm>
            <a:off x="4251690" y="3499965"/>
            <a:ext cx="3426421" cy="1353098"/>
          </a:xfrm>
          <a:prstGeom prst="rect">
            <a:avLst/>
          </a:prstGeom>
          <a:noFill/>
          <a:ln w="38100" cap="flat" cmpd="sng" algn="ctr">
            <a:solidFill>
              <a:srgbClr val="FF0000"/>
            </a:solidFill>
            <a:prstDash val="dash"/>
          </a:ln>
          <a:effectLst/>
        </p:spPr>
        <p:txBody>
          <a:bodyPr rtlCol="0" anchor="ctr"/>
          <a:lstStyle>
            <a:defPPr>
              <a:defRPr lang="en-US"/>
            </a:defPPr>
            <a:lvl1pPr lvl="0" algn="just" defTabSz="609539">
              <a:lnSpc>
                <a:spcPct val="125000"/>
              </a:lnSpc>
              <a:defRPr sz="2400" kern="0">
                <a:solidFill>
                  <a:prstClr val="black"/>
                </a:solidFill>
                <a:latin typeface="UTM Avo" panose="02040603050506020204" pitchFamily="18" charset="0"/>
                <a:ea typeface="Calibri" panose="020F0502020204030204" pitchFamily="34" charset="0"/>
                <a:cs typeface="Times New Roman" panose="02020603050405020304" pitchFamily="18" charset="0"/>
              </a:defRPr>
            </a:lvl1pPr>
          </a:lstStyle>
          <a:p>
            <a:pPr algn="ctr" defTabSz="609478">
              <a:defRPr/>
            </a:pPr>
            <a:r>
              <a:rPr lang="vi-VN" sz="2800" dirty="0">
                <a:latin typeface="Times New Roman" panose="02020603050405020304" pitchFamily="18" charset="0"/>
              </a:rPr>
              <a:t>Tả sự vật bằng từ ngữ dùng để tả người</a:t>
            </a:r>
          </a:p>
        </p:txBody>
      </p:sp>
      <p:sp>
        <p:nvSpPr>
          <p:cNvPr id="33" name="TextBox 32">
            <a:extLst>
              <a:ext uri="{FF2B5EF4-FFF2-40B4-BE49-F238E27FC236}">
                <a16:creationId xmlns:a16="http://schemas.microsoft.com/office/drawing/2014/main" id="{9CF099AB-EF54-A44C-9C39-83B2A4B87F8F}"/>
              </a:ext>
            </a:extLst>
          </p:cNvPr>
          <p:cNvSpPr txBox="1"/>
          <p:nvPr/>
        </p:nvSpPr>
        <p:spPr>
          <a:xfrm>
            <a:off x="8301209" y="3502001"/>
            <a:ext cx="3215659" cy="1351062"/>
          </a:xfrm>
          <a:prstGeom prst="rect">
            <a:avLst/>
          </a:prstGeom>
          <a:noFill/>
          <a:ln w="38100" cap="flat" cmpd="sng" algn="ctr">
            <a:solidFill>
              <a:srgbClr val="FF0000"/>
            </a:solidFill>
            <a:prstDash val="dash"/>
          </a:ln>
          <a:effectLst/>
        </p:spPr>
        <p:txBody>
          <a:bodyPr rtlCol="0" anchor="ctr"/>
          <a:lstStyle>
            <a:defPPr>
              <a:defRPr lang="en-US"/>
            </a:defPPr>
            <a:lvl1pPr lvl="0" algn="just" defTabSz="609539">
              <a:lnSpc>
                <a:spcPct val="125000"/>
              </a:lnSpc>
              <a:defRPr sz="2400" kern="0">
                <a:solidFill>
                  <a:prstClr val="black"/>
                </a:solidFill>
                <a:latin typeface="UTM Avo" panose="02040603050506020204" pitchFamily="18" charset="0"/>
                <a:ea typeface="Calibri" panose="020F0502020204030204" pitchFamily="34" charset="0"/>
                <a:cs typeface="Times New Roman" panose="02020603050405020304" pitchFamily="18" charset="0"/>
              </a:defRPr>
            </a:lvl1pPr>
          </a:lstStyle>
          <a:p>
            <a:pPr algn="ctr" defTabSz="609478">
              <a:defRPr/>
            </a:pPr>
            <a:r>
              <a:rPr lang="vi-VN" sz="2800" dirty="0">
                <a:latin typeface="Times New Roman" panose="02020603050405020304" pitchFamily="18" charset="0"/>
              </a:rPr>
              <a:t>Nói với sự vật như nói với người</a:t>
            </a:r>
          </a:p>
        </p:txBody>
      </p:sp>
    </p:spTree>
    <p:extLst>
      <p:ext uri="{BB962C8B-B14F-4D97-AF65-F5344CB8AC3E}">
        <p14:creationId xmlns:p14="http://schemas.microsoft.com/office/powerpoint/2010/main" val="25265962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3">
            <a:extLst>
              <a:ext uri="{FF2B5EF4-FFF2-40B4-BE49-F238E27FC236}">
                <a16:creationId xmlns:a16="http://schemas.microsoft.com/office/drawing/2014/main" id="{734312F9-2266-8748-A214-25354BB2A1C4}"/>
              </a:ext>
            </a:extLst>
          </p:cNvPr>
          <p:cNvSpPr txBox="1">
            <a:spLocks noChangeArrowheads="1"/>
          </p:cNvSpPr>
          <p:nvPr/>
        </p:nvSpPr>
        <p:spPr bwMode="auto">
          <a:xfrm>
            <a:off x="4726960" y="3884554"/>
            <a:ext cx="7623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UTM Avo" panose="0204060305050602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UTM Avo" panose="0204060305050602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UTM Avo" panose="0204060305050602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9pPr>
          </a:lstStyle>
          <a:p>
            <a:pPr eaLnBrk="1" hangingPunct="1">
              <a:lnSpc>
                <a:spcPct val="100000"/>
              </a:lnSpc>
              <a:spcBef>
                <a:spcPct val="0"/>
              </a:spcBef>
              <a:buFontTx/>
              <a:buNone/>
            </a:pPr>
            <a:r>
              <a:rPr lang="en-US" altLang="en-US" sz="3200" b="1" i="1" dirty="0">
                <a:latin typeface="Times New Roman" panose="02020603050405020304" pitchFamily="18" charset="0"/>
                <a:cs typeface="Times New Roman" panose="02020603050405020304" pitchFamily="18" charset="0"/>
              </a:rPr>
              <a:t>                 </a:t>
            </a:r>
            <a:r>
              <a:rPr lang="en-US" altLang="en-US" sz="3600" b="1" i="1" dirty="0">
                <a:latin typeface="Times New Roman" panose="02020603050405020304" pitchFamily="18" charset="0"/>
                <a:cs typeface="Times New Roman" panose="02020603050405020304" pitchFamily="18" charset="0"/>
              </a:rPr>
              <a:t> </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20486" name="Picture 5" descr="POINSET2">
            <a:extLst>
              <a:ext uri="{FF2B5EF4-FFF2-40B4-BE49-F238E27FC236}">
                <a16:creationId xmlns:a16="http://schemas.microsoft.com/office/drawing/2014/main" id="{EC3C4E09-B075-6746-9DA4-812F203E8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149206" y="-102727"/>
            <a:ext cx="1526976"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a:extLst>
              <a:ext uri="{FF2B5EF4-FFF2-40B4-BE49-F238E27FC236}">
                <a16:creationId xmlns:a16="http://schemas.microsoft.com/office/drawing/2014/main" id="{4B3DC584-53DA-B64F-99EA-483325C2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296" y="-115426"/>
            <a:ext cx="2144434" cy="181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POINSET2">
            <a:extLst>
              <a:ext uri="{FF2B5EF4-FFF2-40B4-BE49-F238E27FC236}">
                <a16:creationId xmlns:a16="http://schemas.microsoft.com/office/drawing/2014/main" id="{C65F56D2-A1A0-814E-B40F-2AFFEC98A6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43654">
            <a:off x="-27002" y="4723916"/>
            <a:ext cx="2178852" cy="207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3">
            <a:extLst>
              <a:ext uri="{FF2B5EF4-FFF2-40B4-BE49-F238E27FC236}">
                <a16:creationId xmlns:a16="http://schemas.microsoft.com/office/drawing/2014/main" id="{2A9AD0BC-8D39-264C-98F3-2F0F18CA5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0241" y="4798861"/>
            <a:ext cx="2226024"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E1CCC00-0505-2245-B584-EEE3FD9F041F}"/>
              </a:ext>
            </a:extLst>
          </p:cNvPr>
          <p:cNvSpPr txBox="1"/>
          <p:nvPr/>
        </p:nvSpPr>
        <p:spPr>
          <a:xfrm>
            <a:off x="1263572" y="337382"/>
            <a:ext cx="7241240" cy="1200329"/>
          </a:xfrm>
          <a:prstGeom prst="rect">
            <a:avLst/>
          </a:prstGeom>
          <a:noFill/>
        </p:spPr>
        <p:txBody>
          <a:bodyPr wrap="square">
            <a:spAutoFit/>
          </a:bodyPr>
          <a:lstStyle/>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Nhận xét</a:t>
            </a:r>
          </a:p>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Bài học</a:t>
            </a:r>
          </a:p>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 Luyện tập</a:t>
            </a:r>
          </a:p>
        </p:txBody>
      </p:sp>
      <p:sp>
        <p:nvSpPr>
          <p:cNvPr id="16" name="TextBox 15">
            <a:extLst>
              <a:ext uri="{FF2B5EF4-FFF2-40B4-BE49-F238E27FC236}">
                <a16:creationId xmlns:a16="http://schemas.microsoft.com/office/drawing/2014/main" id="{5629B3A1-FF2C-5D44-9743-85DB062D9181}"/>
              </a:ext>
            </a:extLst>
          </p:cNvPr>
          <p:cNvSpPr txBox="1"/>
          <p:nvPr/>
        </p:nvSpPr>
        <p:spPr>
          <a:xfrm>
            <a:off x="1263572" y="1400903"/>
            <a:ext cx="9883587" cy="461665"/>
          </a:xfrm>
          <a:prstGeom prst="rect">
            <a:avLst/>
          </a:prstGeom>
          <a:noFill/>
        </p:spPr>
        <p:txBody>
          <a:bodyPr wrap="square">
            <a:spAutoFit/>
          </a:bodyPr>
          <a:lstStyle/>
          <a:p>
            <a:r>
              <a:rPr lang="vi-VN" sz="2400" b="1" dirty="0">
                <a:latin typeface="Times New Roman" panose="02020603050405020304" pitchFamily="18" charset="0"/>
                <a:cs typeface="Times New Roman" panose="02020603050405020304" pitchFamily="18" charset="0"/>
              </a:rPr>
              <a:t>1. Tìm biện pháp nhân hoá trong hai khổ thơ sau:</a:t>
            </a:r>
            <a:endParaRPr lang="en-US" sz="2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211D58D-0A82-F245-ABBB-369A6E81EED1}"/>
              </a:ext>
            </a:extLst>
          </p:cNvPr>
          <p:cNvSpPr txBox="1"/>
          <p:nvPr/>
        </p:nvSpPr>
        <p:spPr>
          <a:xfrm>
            <a:off x="1263572" y="1850061"/>
            <a:ext cx="10199250" cy="2246769"/>
          </a:xfrm>
          <a:prstGeom prst="rect">
            <a:avLst/>
          </a:prstGeom>
          <a:noFill/>
        </p:spPr>
        <p:txBody>
          <a:bodyPr wrap="square">
            <a:spAutoFit/>
          </a:bodyPr>
          <a:lstStyle/>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Đứng đâu là cao đấy                                   Mà tấm lòng thơm thảo</a:t>
            </a:r>
          </a:p>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Mà chẳng che lấp ai                                    Đỏ môi ngoại nhai trầu</a:t>
            </a:r>
          </a:p>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Dáng khiêm nhường, mảnh khảnh             Thương yêu đàn em lắm</a:t>
            </a:r>
          </a:p>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Da bạc thếch tháng ngày.                           Cho cưỡi ngựa tàu cau.</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Đặng Hấn</a:t>
            </a:r>
            <a:endParaRPr lang="vi-VN"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7E8F00D-DA79-AC46-A85B-2CE1B1A787A1}"/>
              </a:ext>
            </a:extLst>
          </p:cNvPr>
          <p:cNvSpPr txBox="1"/>
          <p:nvPr/>
        </p:nvSpPr>
        <p:spPr>
          <a:xfrm>
            <a:off x="1651755" y="4642009"/>
            <a:ext cx="7623769" cy="2215991"/>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Thảo luận: </a:t>
            </a:r>
          </a:p>
          <a:p>
            <a:pPr algn="just"/>
            <a:r>
              <a:rPr lang="vi-VN" sz="2400" dirty="0">
                <a:latin typeface="Times New Roman" panose="02020603050405020304" pitchFamily="18" charset="0"/>
                <a:ea typeface="Times New Roman" panose="02020603050405020304" pitchFamily="18" charset="0"/>
                <a:cs typeface="Times New Roman" panose="02020603050405020304" pitchFamily="18" charset="0"/>
              </a:rPr>
              <a:t>a)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Sự vật nào được nhân hoá?</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ea typeface="Times New Roman" panose="02020603050405020304" pitchFamily="18" charset="0"/>
                <a:cs typeface="Times New Roman" panose="02020603050405020304" pitchFamily="18" charset="0"/>
              </a:rPr>
              <a:t>b)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Sự vật đó được nhân hoá bằng cách nào?</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ea typeface="Times New Roman" panose="02020603050405020304" pitchFamily="18" charset="0"/>
                <a:cs typeface="Times New Roman" panose="02020603050405020304" pitchFamily="18" charset="0"/>
              </a:rPr>
              <a:t>c)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Những từ ngữ nào được dùng để nhân hoá?</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VN" dirty="0"/>
          </a:p>
        </p:txBody>
      </p:sp>
    </p:spTree>
    <p:extLst>
      <p:ext uri="{BB962C8B-B14F-4D97-AF65-F5344CB8AC3E}">
        <p14:creationId xmlns:p14="http://schemas.microsoft.com/office/powerpoint/2010/main" val="29391830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3">
            <a:extLst>
              <a:ext uri="{FF2B5EF4-FFF2-40B4-BE49-F238E27FC236}">
                <a16:creationId xmlns:a16="http://schemas.microsoft.com/office/drawing/2014/main" id="{734312F9-2266-8748-A214-25354BB2A1C4}"/>
              </a:ext>
            </a:extLst>
          </p:cNvPr>
          <p:cNvSpPr txBox="1">
            <a:spLocks noChangeArrowheads="1"/>
          </p:cNvSpPr>
          <p:nvPr/>
        </p:nvSpPr>
        <p:spPr bwMode="auto">
          <a:xfrm>
            <a:off x="4726960" y="3884554"/>
            <a:ext cx="7623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UTM Avo" panose="0204060305050602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UTM Avo" panose="0204060305050602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UTM Avo" panose="0204060305050602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9pPr>
          </a:lstStyle>
          <a:p>
            <a:pPr eaLnBrk="1" hangingPunct="1">
              <a:lnSpc>
                <a:spcPct val="100000"/>
              </a:lnSpc>
              <a:spcBef>
                <a:spcPct val="0"/>
              </a:spcBef>
              <a:buFontTx/>
              <a:buNone/>
            </a:pPr>
            <a:r>
              <a:rPr lang="en-US" altLang="en-US" sz="3200" b="1" i="1" dirty="0">
                <a:latin typeface="Times New Roman" panose="02020603050405020304" pitchFamily="18" charset="0"/>
                <a:cs typeface="Times New Roman" panose="02020603050405020304" pitchFamily="18" charset="0"/>
              </a:rPr>
              <a:t>                 </a:t>
            </a:r>
            <a:r>
              <a:rPr lang="en-US" altLang="en-US" sz="3600" b="1" i="1" dirty="0">
                <a:latin typeface="Times New Roman" panose="02020603050405020304" pitchFamily="18" charset="0"/>
                <a:cs typeface="Times New Roman" panose="02020603050405020304" pitchFamily="18" charset="0"/>
              </a:rPr>
              <a:t> </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20486" name="Picture 5" descr="POINSET2">
            <a:extLst>
              <a:ext uri="{FF2B5EF4-FFF2-40B4-BE49-F238E27FC236}">
                <a16:creationId xmlns:a16="http://schemas.microsoft.com/office/drawing/2014/main" id="{EC3C4E09-B075-6746-9DA4-812F203E8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149206" y="-102727"/>
            <a:ext cx="1526976"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a:extLst>
              <a:ext uri="{FF2B5EF4-FFF2-40B4-BE49-F238E27FC236}">
                <a16:creationId xmlns:a16="http://schemas.microsoft.com/office/drawing/2014/main" id="{4B3DC584-53DA-B64F-99EA-483325C2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296" y="-115426"/>
            <a:ext cx="2144434" cy="181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POINSET2">
            <a:extLst>
              <a:ext uri="{FF2B5EF4-FFF2-40B4-BE49-F238E27FC236}">
                <a16:creationId xmlns:a16="http://schemas.microsoft.com/office/drawing/2014/main" id="{C65F56D2-A1A0-814E-B40F-2AFFEC98A6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43654">
            <a:off x="-27002" y="4723916"/>
            <a:ext cx="2178852" cy="207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3">
            <a:extLst>
              <a:ext uri="{FF2B5EF4-FFF2-40B4-BE49-F238E27FC236}">
                <a16:creationId xmlns:a16="http://schemas.microsoft.com/office/drawing/2014/main" id="{2A9AD0BC-8D39-264C-98F3-2F0F18CA5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0241" y="4798861"/>
            <a:ext cx="2226024"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E1CCC00-0505-2245-B584-EEE3FD9F041F}"/>
              </a:ext>
            </a:extLst>
          </p:cNvPr>
          <p:cNvSpPr txBox="1"/>
          <p:nvPr/>
        </p:nvSpPr>
        <p:spPr>
          <a:xfrm>
            <a:off x="1304140" y="234918"/>
            <a:ext cx="7241240" cy="1200329"/>
          </a:xfrm>
          <a:prstGeom prst="rect">
            <a:avLst/>
          </a:prstGeom>
          <a:noFill/>
        </p:spPr>
        <p:txBody>
          <a:bodyPr wrap="square">
            <a:spAutoFit/>
          </a:bodyPr>
          <a:lstStyle/>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Nhận xét</a:t>
            </a:r>
          </a:p>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Bài học</a:t>
            </a:r>
          </a:p>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 Luyện tập</a:t>
            </a:r>
          </a:p>
        </p:txBody>
      </p:sp>
      <p:sp>
        <p:nvSpPr>
          <p:cNvPr id="16" name="TextBox 15">
            <a:extLst>
              <a:ext uri="{FF2B5EF4-FFF2-40B4-BE49-F238E27FC236}">
                <a16:creationId xmlns:a16="http://schemas.microsoft.com/office/drawing/2014/main" id="{5629B3A1-FF2C-5D44-9743-85DB062D9181}"/>
              </a:ext>
            </a:extLst>
          </p:cNvPr>
          <p:cNvSpPr txBox="1"/>
          <p:nvPr/>
        </p:nvSpPr>
        <p:spPr>
          <a:xfrm>
            <a:off x="1263572" y="1400903"/>
            <a:ext cx="9883587" cy="461665"/>
          </a:xfrm>
          <a:prstGeom prst="rect">
            <a:avLst/>
          </a:prstGeom>
          <a:noFill/>
        </p:spPr>
        <p:txBody>
          <a:bodyPr wrap="square">
            <a:spAutoFit/>
          </a:bodyPr>
          <a:lstStyle/>
          <a:p>
            <a:r>
              <a:rPr lang="vi-VN" sz="2400" b="1" dirty="0">
                <a:latin typeface="Times New Roman" panose="02020603050405020304" pitchFamily="18" charset="0"/>
                <a:cs typeface="Times New Roman" panose="02020603050405020304" pitchFamily="18" charset="0"/>
              </a:rPr>
              <a:t>1. Tìm biện pháp nhân hoá trong hai khổ thơ sau:</a:t>
            </a:r>
            <a:endParaRPr lang="en-US" sz="2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211D58D-0A82-F245-ABBB-369A6E81EED1}"/>
              </a:ext>
            </a:extLst>
          </p:cNvPr>
          <p:cNvSpPr txBox="1"/>
          <p:nvPr/>
        </p:nvSpPr>
        <p:spPr>
          <a:xfrm>
            <a:off x="60001" y="1801073"/>
            <a:ext cx="9113348" cy="2246769"/>
          </a:xfrm>
          <a:prstGeom prst="rect">
            <a:avLst/>
          </a:prstGeom>
          <a:noFill/>
        </p:spPr>
        <p:txBody>
          <a:bodyPr wrap="square">
            <a:spAutoFit/>
          </a:bodyPr>
          <a:lstStyle/>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Đứng đâu là cao đấy                           Mà tấm lòng thơm thảo</a:t>
            </a:r>
          </a:p>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Mà chẳng che lấp ai                            Đỏ môi ngoại nhai trầu</a:t>
            </a:r>
          </a:p>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Dáng khiêm nhường, mảnh khảnh      Thương yêu đàn em lắm</a:t>
            </a:r>
          </a:p>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Da bạc thếch tháng ngày.                     Cho cưỡi ngựa tàu cau.</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Đặng Hấn</a:t>
            </a:r>
            <a:endParaRPr lang="vi-VN"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7E8F00D-DA79-AC46-A85B-2CE1B1A787A1}"/>
              </a:ext>
            </a:extLst>
          </p:cNvPr>
          <p:cNvSpPr txBox="1"/>
          <p:nvPr/>
        </p:nvSpPr>
        <p:spPr>
          <a:xfrm>
            <a:off x="791344" y="4088875"/>
            <a:ext cx="7623769" cy="1354217"/>
          </a:xfrm>
          <a:prstGeom prst="rect">
            <a:avLst/>
          </a:prstGeom>
          <a:noFill/>
        </p:spPr>
        <p:txBody>
          <a:bodyPr wrap="square" rtlCol="0">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a)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Sự vật nào được nhân hoá?</a:t>
            </a:r>
            <a:endParaRPr lang="en-V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VN"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VN" dirty="0"/>
          </a:p>
        </p:txBody>
      </p:sp>
      <p:pic>
        <p:nvPicPr>
          <p:cNvPr id="7" name="Picture 6">
            <a:extLst>
              <a:ext uri="{FF2B5EF4-FFF2-40B4-BE49-F238E27FC236}">
                <a16:creationId xmlns:a16="http://schemas.microsoft.com/office/drawing/2014/main" id="{31BC2509-B65D-C149-B4B4-A195A97BB973}"/>
              </a:ext>
            </a:extLst>
          </p:cNvPr>
          <p:cNvPicPr>
            <a:picLocks noChangeAspect="1"/>
          </p:cNvPicPr>
          <p:nvPr/>
        </p:nvPicPr>
        <p:blipFill>
          <a:blip r:embed="rId6"/>
          <a:stretch>
            <a:fillRect/>
          </a:stretch>
        </p:blipFill>
        <p:spPr>
          <a:xfrm>
            <a:off x="9146455" y="1050056"/>
            <a:ext cx="2739633" cy="3748805"/>
          </a:xfrm>
          <a:prstGeom prst="rect">
            <a:avLst/>
          </a:prstGeom>
        </p:spPr>
      </p:pic>
      <p:sp>
        <p:nvSpPr>
          <p:cNvPr id="10" name="TextBox 9">
            <a:extLst>
              <a:ext uri="{FF2B5EF4-FFF2-40B4-BE49-F238E27FC236}">
                <a16:creationId xmlns:a16="http://schemas.microsoft.com/office/drawing/2014/main" id="{9E933A0F-DEF4-774C-B0F5-D71D2BC44081}"/>
              </a:ext>
            </a:extLst>
          </p:cNvPr>
          <p:cNvSpPr txBox="1"/>
          <p:nvPr/>
        </p:nvSpPr>
        <p:spPr>
          <a:xfrm>
            <a:off x="10022807" y="4794407"/>
            <a:ext cx="1973370" cy="461665"/>
          </a:xfrm>
          <a:prstGeom prst="rect">
            <a:avLst/>
          </a:prstGeom>
          <a:noFill/>
        </p:spPr>
        <p:txBody>
          <a:bodyPr wrap="square" rtlCol="0">
            <a:spAutoFit/>
          </a:bodyPr>
          <a:lstStyle/>
          <a:p>
            <a:r>
              <a:rPr lang="en-VN" sz="2400" b="1" dirty="0">
                <a:solidFill>
                  <a:srgbClr val="0000FF"/>
                </a:solidFill>
                <a:latin typeface="Times New Roman" panose="02020603050405020304" pitchFamily="18" charset="0"/>
                <a:cs typeface="Times New Roman" panose="02020603050405020304" pitchFamily="18" charset="0"/>
              </a:rPr>
              <a:t>Cây cau</a:t>
            </a:r>
          </a:p>
        </p:txBody>
      </p:sp>
      <p:sp>
        <p:nvSpPr>
          <p:cNvPr id="22" name="TextBox 21">
            <a:extLst>
              <a:ext uri="{FF2B5EF4-FFF2-40B4-BE49-F238E27FC236}">
                <a16:creationId xmlns:a16="http://schemas.microsoft.com/office/drawing/2014/main" id="{153F14C0-A478-C34F-9D3F-49BAA0843A93}"/>
              </a:ext>
            </a:extLst>
          </p:cNvPr>
          <p:cNvSpPr txBox="1"/>
          <p:nvPr/>
        </p:nvSpPr>
        <p:spPr>
          <a:xfrm>
            <a:off x="720779" y="4174677"/>
            <a:ext cx="6808910" cy="523220"/>
          </a:xfrm>
          <a:prstGeom prst="rect">
            <a:avLst/>
          </a:prstGeom>
          <a:noFill/>
        </p:spPr>
        <p:txBody>
          <a:bodyPr wrap="square">
            <a:spAutoFit/>
          </a:bodyPr>
          <a:lstStyle/>
          <a:p>
            <a:pPr algn="just"/>
            <a:r>
              <a:rPr lang="vi-VN" sz="2800" dirty="0">
                <a:latin typeface="Times New Roman" panose="02020603050405020304" pitchFamily="18" charset="0"/>
                <a:ea typeface="Times New Roman" panose="02020603050405020304" pitchFamily="18" charset="0"/>
                <a:cs typeface="Times New Roman" panose="02020603050405020304" pitchFamily="18" charset="0"/>
              </a:rPr>
              <a:t>b)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Sự vật đó được nhân hoá bằng cách nào?</a:t>
            </a: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80723E7-FB7D-204F-9546-E62D0F972266}"/>
              </a:ext>
            </a:extLst>
          </p:cNvPr>
          <p:cNvSpPr txBox="1"/>
          <p:nvPr/>
        </p:nvSpPr>
        <p:spPr>
          <a:xfrm>
            <a:off x="309504" y="4158829"/>
            <a:ext cx="8863845"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b</a:t>
            </a:r>
            <a:r>
              <a:rPr lang="en-VN" sz="2800" b="1" dirty="0">
                <a:latin typeface="Times New Roman" panose="02020603050405020304" pitchFamily="18" charset="0"/>
                <a:cs typeface="Times New Roman" panose="02020603050405020304" pitchFamily="18" charset="0"/>
              </a:rPr>
              <a:t>) Miêu tả cây cau bằng những từ ngữ dùng để tả người.</a:t>
            </a:r>
          </a:p>
        </p:txBody>
      </p:sp>
      <p:cxnSp>
        <p:nvCxnSpPr>
          <p:cNvPr id="24" name="Straight Connector 23">
            <a:extLst>
              <a:ext uri="{FF2B5EF4-FFF2-40B4-BE49-F238E27FC236}">
                <a16:creationId xmlns:a16="http://schemas.microsoft.com/office/drawing/2014/main" id="{262BDB53-1E69-6741-BEEE-C69C2468E852}"/>
              </a:ext>
            </a:extLst>
          </p:cNvPr>
          <p:cNvCxnSpPr>
            <a:cxnSpLocks/>
          </p:cNvCxnSpPr>
          <p:nvPr/>
        </p:nvCxnSpPr>
        <p:spPr>
          <a:xfrm>
            <a:off x="6095206" y="2298270"/>
            <a:ext cx="26856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F7BFD9C-16A4-7F43-B6B5-406E24179D6D}"/>
              </a:ext>
            </a:extLst>
          </p:cNvPr>
          <p:cNvCxnSpPr/>
          <p:nvPr/>
        </p:nvCxnSpPr>
        <p:spPr>
          <a:xfrm>
            <a:off x="1011158" y="3158882"/>
            <a:ext cx="19700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5D30A31-4592-DB40-9E9D-3EDFE3710383}"/>
              </a:ext>
            </a:extLst>
          </p:cNvPr>
          <p:cNvCxnSpPr>
            <a:cxnSpLocks/>
          </p:cNvCxnSpPr>
          <p:nvPr/>
        </p:nvCxnSpPr>
        <p:spPr>
          <a:xfrm>
            <a:off x="3234715" y="3158882"/>
            <a:ext cx="17810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E724073-D6C5-9E4B-9F8A-53709B9ED297}"/>
              </a:ext>
            </a:extLst>
          </p:cNvPr>
          <p:cNvCxnSpPr>
            <a:cxnSpLocks/>
          </p:cNvCxnSpPr>
          <p:nvPr/>
        </p:nvCxnSpPr>
        <p:spPr>
          <a:xfrm>
            <a:off x="5547608" y="3158882"/>
            <a:ext cx="1689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DF8778-81EE-CE4D-8269-169AF80AEF0C}"/>
              </a:ext>
            </a:extLst>
          </p:cNvPr>
          <p:cNvCxnSpPr>
            <a:cxnSpLocks/>
          </p:cNvCxnSpPr>
          <p:nvPr/>
        </p:nvCxnSpPr>
        <p:spPr>
          <a:xfrm>
            <a:off x="60001" y="3616081"/>
            <a:ext cx="55856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9F403DF-E2A9-DA44-AA68-C830810DA2EC}"/>
              </a:ext>
            </a:extLst>
          </p:cNvPr>
          <p:cNvSpPr txBox="1"/>
          <p:nvPr/>
        </p:nvSpPr>
        <p:spPr>
          <a:xfrm>
            <a:off x="387243" y="4122075"/>
            <a:ext cx="6990642" cy="800219"/>
          </a:xfrm>
          <a:prstGeom prst="rect">
            <a:avLst/>
          </a:prstGeom>
          <a:noFill/>
        </p:spPr>
        <p:txBody>
          <a:bodyPr wrap="square" rtlCol="0">
            <a:spAutoFit/>
          </a:bodyPr>
          <a:lstStyle/>
          <a:p>
            <a:r>
              <a:rPr lang="en-VN" sz="2800" dirty="0"/>
              <a:t>c)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Những từ ngữ nào được dùng để nhân hoá?</a:t>
            </a: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VN" dirty="0"/>
          </a:p>
        </p:txBody>
      </p:sp>
    </p:spTree>
    <p:extLst>
      <p:ext uri="{BB962C8B-B14F-4D97-AF65-F5344CB8AC3E}">
        <p14:creationId xmlns:p14="http://schemas.microsoft.com/office/powerpoint/2010/main" val="23764844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xit" presetSubtype="10" fill="hold" nodeType="withEffect">
                                  <p:stCondLst>
                                    <p:cond delay="0"/>
                                  </p:stCondLst>
                                  <p:childTnLst>
                                    <p:animEffect transition="out" filter="blinds(horizontal)">
                                      <p:cBhvr>
                                        <p:cTn id="12" dur="500"/>
                                        <p:tgtEl>
                                          <p:spTgt spid="5">
                                            <p:txEl>
                                              <p:pRg st="0" end="0"/>
                                            </p:txEl>
                                          </p:spTgt>
                                        </p:tgtEl>
                                      </p:cBhvr>
                                    </p:animEffect>
                                    <p:set>
                                      <p:cBhvr>
                                        <p:cTn id="13"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par>
                                <p:cTn id="24" presetID="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2" grpId="1"/>
      <p:bldP spid="19" grpId="0"/>
      <p:bldP spid="19" grpId="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3">
            <a:extLst>
              <a:ext uri="{FF2B5EF4-FFF2-40B4-BE49-F238E27FC236}">
                <a16:creationId xmlns:a16="http://schemas.microsoft.com/office/drawing/2014/main" id="{734312F9-2266-8748-A214-25354BB2A1C4}"/>
              </a:ext>
            </a:extLst>
          </p:cNvPr>
          <p:cNvSpPr txBox="1">
            <a:spLocks noChangeArrowheads="1"/>
          </p:cNvSpPr>
          <p:nvPr/>
        </p:nvSpPr>
        <p:spPr bwMode="auto">
          <a:xfrm>
            <a:off x="4726960" y="3884554"/>
            <a:ext cx="7623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UTM Avo" panose="0204060305050602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UTM Avo" panose="0204060305050602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UTM Avo" panose="0204060305050602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9pPr>
          </a:lstStyle>
          <a:p>
            <a:pPr eaLnBrk="1" hangingPunct="1">
              <a:lnSpc>
                <a:spcPct val="100000"/>
              </a:lnSpc>
              <a:spcBef>
                <a:spcPct val="0"/>
              </a:spcBef>
              <a:buFontTx/>
              <a:buNone/>
            </a:pPr>
            <a:r>
              <a:rPr lang="en-US" altLang="en-US" sz="3200" b="1" i="1" dirty="0">
                <a:latin typeface="Times New Roman" panose="02020603050405020304" pitchFamily="18" charset="0"/>
                <a:cs typeface="Times New Roman" panose="02020603050405020304" pitchFamily="18" charset="0"/>
              </a:rPr>
              <a:t>                 </a:t>
            </a:r>
            <a:r>
              <a:rPr lang="en-US" altLang="en-US" sz="3600" b="1" i="1" dirty="0">
                <a:latin typeface="Times New Roman" panose="02020603050405020304" pitchFamily="18" charset="0"/>
                <a:cs typeface="Times New Roman" panose="02020603050405020304" pitchFamily="18" charset="0"/>
              </a:rPr>
              <a:t> </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20486" name="Picture 5" descr="POINSET2">
            <a:extLst>
              <a:ext uri="{FF2B5EF4-FFF2-40B4-BE49-F238E27FC236}">
                <a16:creationId xmlns:a16="http://schemas.microsoft.com/office/drawing/2014/main" id="{EC3C4E09-B075-6746-9DA4-812F203E8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149206" y="-102727"/>
            <a:ext cx="1526976"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a:extLst>
              <a:ext uri="{FF2B5EF4-FFF2-40B4-BE49-F238E27FC236}">
                <a16:creationId xmlns:a16="http://schemas.microsoft.com/office/drawing/2014/main" id="{4B3DC584-53DA-B64F-99EA-483325C2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296" y="-115426"/>
            <a:ext cx="2144434" cy="181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POINSET2">
            <a:extLst>
              <a:ext uri="{FF2B5EF4-FFF2-40B4-BE49-F238E27FC236}">
                <a16:creationId xmlns:a16="http://schemas.microsoft.com/office/drawing/2014/main" id="{C65F56D2-A1A0-814E-B40F-2AFFEC98A6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43654">
            <a:off x="-27002" y="4723916"/>
            <a:ext cx="2178852" cy="207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3">
            <a:extLst>
              <a:ext uri="{FF2B5EF4-FFF2-40B4-BE49-F238E27FC236}">
                <a16:creationId xmlns:a16="http://schemas.microsoft.com/office/drawing/2014/main" id="{2A9AD0BC-8D39-264C-98F3-2F0F18CA5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0241" y="4798861"/>
            <a:ext cx="2226024"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E1CCC00-0505-2245-B584-EEE3FD9F041F}"/>
              </a:ext>
            </a:extLst>
          </p:cNvPr>
          <p:cNvSpPr txBox="1"/>
          <p:nvPr/>
        </p:nvSpPr>
        <p:spPr>
          <a:xfrm>
            <a:off x="1263572" y="337382"/>
            <a:ext cx="7241240" cy="1200329"/>
          </a:xfrm>
          <a:prstGeom prst="rect">
            <a:avLst/>
          </a:prstGeom>
          <a:noFill/>
        </p:spPr>
        <p:txBody>
          <a:bodyPr wrap="square">
            <a:spAutoFit/>
          </a:bodyPr>
          <a:lstStyle/>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Nhận xét</a:t>
            </a:r>
          </a:p>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Bài học</a:t>
            </a:r>
          </a:p>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 Luyện tập</a:t>
            </a:r>
          </a:p>
        </p:txBody>
      </p:sp>
      <p:sp>
        <p:nvSpPr>
          <p:cNvPr id="16" name="TextBox 15">
            <a:extLst>
              <a:ext uri="{FF2B5EF4-FFF2-40B4-BE49-F238E27FC236}">
                <a16:creationId xmlns:a16="http://schemas.microsoft.com/office/drawing/2014/main" id="{5629B3A1-FF2C-5D44-9743-85DB062D9181}"/>
              </a:ext>
            </a:extLst>
          </p:cNvPr>
          <p:cNvSpPr txBox="1"/>
          <p:nvPr/>
        </p:nvSpPr>
        <p:spPr>
          <a:xfrm>
            <a:off x="1263572" y="1400903"/>
            <a:ext cx="9883587" cy="523220"/>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2. Biện pháp nhân hoá trong hai khổ thơ trên có tác dụng gì?</a:t>
            </a:r>
            <a:endParaRPr lang="en-US" sz="2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211D58D-0A82-F245-ABBB-369A6E81EED1}"/>
              </a:ext>
            </a:extLst>
          </p:cNvPr>
          <p:cNvSpPr txBox="1"/>
          <p:nvPr/>
        </p:nvSpPr>
        <p:spPr>
          <a:xfrm>
            <a:off x="1263572" y="1864359"/>
            <a:ext cx="10199250" cy="2246769"/>
          </a:xfrm>
          <a:prstGeom prst="rect">
            <a:avLst/>
          </a:prstGeom>
          <a:noFill/>
        </p:spPr>
        <p:txBody>
          <a:bodyPr wrap="square">
            <a:spAutoFit/>
          </a:bodyPr>
          <a:lstStyle/>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Đứng đâu là cao đấy                                   Mà tấm lòng thơm thảo</a:t>
            </a:r>
          </a:p>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Mà chẳng che lấp ai                                    Đỏ môi ngoại nhai trầu</a:t>
            </a:r>
          </a:p>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Dáng khiêm nhường, mảnh khảnh             Thương yêu đàn em lắm</a:t>
            </a:r>
          </a:p>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Da bạc thếch tháng ngày.                           Cho cưỡi ngựa tàu cau.</a:t>
            </a:r>
            <a:endParaRPr lang="en-US"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Đặng Hấn</a:t>
            </a:r>
            <a:endParaRPr lang="vi-VN" sz="3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A825446-BF04-7649-9A72-CF24FB4B5CE5}"/>
              </a:ext>
            </a:extLst>
          </p:cNvPr>
          <p:cNvSpPr txBox="1"/>
          <p:nvPr/>
        </p:nvSpPr>
        <p:spPr>
          <a:xfrm>
            <a:off x="2146904" y="4452946"/>
            <a:ext cx="8197246" cy="1754326"/>
          </a:xfrm>
          <a:prstGeom prst="rect">
            <a:avLst/>
          </a:prstGeom>
          <a:noFill/>
          <a:ln w="38100">
            <a:solidFill>
              <a:srgbClr val="FF0000"/>
            </a:solidFill>
          </a:ln>
        </p:spPr>
        <p:txBody>
          <a:bodyPr wrap="square">
            <a:spAutoFit/>
          </a:bodyPr>
          <a:lstStyle/>
          <a:p>
            <a:pPr algn="ctr"/>
            <a:r>
              <a:rPr lang="vi-VN" sz="3600" dirty="0">
                <a:latin typeface="Times New Roman" panose="02020603050405020304" pitchFamily="18" charset="0"/>
                <a:cs typeface="Times New Roman" panose="02020603050405020304" pitchFamily="18" charset="0"/>
              </a:rPr>
              <a:t>Biện pháp nhân hóa trong hai khổ thơ khiến cho hình ảnh cây cau trở nên sống động và thân mật, gần gũi với con người.</a:t>
            </a:r>
            <a:endParaRPr lang="en-US" sz="3600" dirty="0">
              <a:latin typeface="Times New Roman" panose="02020603050405020304" pitchFamily="18" charset="0"/>
              <a:cs typeface="Times New Roman" panose="02020603050405020304" pitchFamily="18" charset="0"/>
            </a:endParaRPr>
          </a:p>
        </p:txBody>
      </p:sp>
      <p:sp>
        <p:nvSpPr>
          <p:cNvPr id="3" name="Curved Right Arrow 2">
            <a:extLst>
              <a:ext uri="{FF2B5EF4-FFF2-40B4-BE49-F238E27FC236}">
                <a16:creationId xmlns:a16="http://schemas.microsoft.com/office/drawing/2014/main" id="{F99BB1EE-218E-374A-AF10-5E21A8CB7864}"/>
              </a:ext>
            </a:extLst>
          </p:cNvPr>
          <p:cNvSpPr/>
          <p:nvPr/>
        </p:nvSpPr>
        <p:spPr>
          <a:xfrm>
            <a:off x="590550" y="3993156"/>
            <a:ext cx="1217378" cy="1115450"/>
          </a:xfrm>
          <a:prstGeom prst="curvedRightArrow">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solidFill>
                <a:srgbClr val="FF0000"/>
              </a:solidFill>
            </a:endParaRPr>
          </a:p>
        </p:txBody>
      </p:sp>
    </p:spTree>
    <p:extLst>
      <p:ext uri="{BB962C8B-B14F-4D97-AF65-F5344CB8AC3E}">
        <p14:creationId xmlns:p14="http://schemas.microsoft.com/office/powerpoint/2010/main" val="368037623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3">
            <a:extLst>
              <a:ext uri="{FF2B5EF4-FFF2-40B4-BE49-F238E27FC236}">
                <a16:creationId xmlns:a16="http://schemas.microsoft.com/office/drawing/2014/main" id="{734312F9-2266-8748-A214-25354BB2A1C4}"/>
              </a:ext>
            </a:extLst>
          </p:cNvPr>
          <p:cNvSpPr txBox="1">
            <a:spLocks noChangeArrowheads="1"/>
          </p:cNvSpPr>
          <p:nvPr/>
        </p:nvSpPr>
        <p:spPr bwMode="auto">
          <a:xfrm>
            <a:off x="4726960" y="3884554"/>
            <a:ext cx="7623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UTM Avo" panose="0204060305050602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UTM Avo" panose="0204060305050602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UTM Avo" panose="0204060305050602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9pPr>
          </a:lstStyle>
          <a:p>
            <a:pPr eaLnBrk="1" hangingPunct="1">
              <a:lnSpc>
                <a:spcPct val="100000"/>
              </a:lnSpc>
              <a:spcBef>
                <a:spcPct val="0"/>
              </a:spcBef>
              <a:buFontTx/>
              <a:buNone/>
            </a:pPr>
            <a:r>
              <a:rPr lang="en-US" altLang="en-US" sz="3200" b="1" i="1" dirty="0">
                <a:latin typeface="Times New Roman" panose="02020603050405020304" pitchFamily="18" charset="0"/>
                <a:cs typeface="Times New Roman" panose="02020603050405020304" pitchFamily="18" charset="0"/>
              </a:rPr>
              <a:t>                 </a:t>
            </a:r>
            <a:r>
              <a:rPr lang="en-US" altLang="en-US" sz="3600" b="1" i="1" dirty="0">
                <a:latin typeface="Times New Roman" panose="02020603050405020304" pitchFamily="18" charset="0"/>
                <a:cs typeface="Times New Roman" panose="02020603050405020304" pitchFamily="18" charset="0"/>
              </a:rPr>
              <a:t> </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20486" name="Picture 5" descr="POINSET2">
            <a:extLst>
              <a:ext uri="{FF2B5EF4-FFF2-40B4-BE49-F238E27FC236}">
                <a16:creationId xmlns:a16="http://schemas.microsoft.com/office/drawing/2014/main" id="{EC3C4E09-B075-6746-9DA4-812F203E8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149206" y="-102727"/>
            <a:ext cx="1526976"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a:extLst>
              <a:ext uri="{FF2B5EF4-FFF2-40B4-BE49-F238E27FC236}">
                <a16:creationId xmlns:a16="http://schemas.microsoft.com/office/drawing/2014/main" id="{4B3DC584-53DA-B64F-99EA-483325C2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296" y="-115426"/>
            <a:ext cx="2144434" cy="181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POINSET2">
            <a:extLst>
              <a:ext uri="{FF2B5EF4-FFF2-40B4-BE49-F238E27FC236}">
                <a16:creationId xmlns:a16="http://schemas.microsoft.com/office/drawing/2014/main" id="{C65F56D2-A1A0-814E-B40F-2AFFEC98A6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43654">
            <a:off x="-27002" y="4723916"/>
            <a:ext cx="2178852" cy="207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3">
            <a:extLst>
              <a:ext uri="{FF2B5EF4-FFF2-40B4-BE49-F238E27FC236}">
                <a16:creationId xmlns:a16="http://schemas.microsoft.com/office/drawing/2014/main" id="{2A9AD0BC-8D39-264C-98F3-2F0F18CA5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0241" y="4798861"/>
            <a:ext cx="2226024"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E1CCC00-0505-2245-B584-EEE3FD9F041F}"/>
              </a:ext>
            </a:extLst>
          </p:cNvPr>
          <p:cNvSpPr txBox="1"/>
          <p:nvPr/>
        </p:nvSpPr>
        <p:spPr>
          <a:xfrm>
            <a:off x="1263572" y="337382"/>
            <a:ext cx="7241240" cy="1569660"/>
          </a:xfrm>
          <a:prstGeom prst="rect">
            <a:avLst/>
          </a:prstGeom>
          <a:noFill/>
        </p:spPr>
        <p:txBody>
          <a:bodyPr wrap="square">
            <a:spAutoFit/>
          </a:bodyPr>
          <a:lstStyle/>
          <a:p>
            <a:pPr marL="400050" indent="-400050">
              <a:buAutoNum type="romanUcPeriod"/>
            </a:pPr>
            <a:r>
              <a:rPr lang="en-VN" sz="3200" b="1" dirty="0">
                <a:solidFill>
                  <a:srgbClr val="0000FF"/>
                </a:solidFill>
                <a:latin typeface="Times New Roman" panose="02020603050405020304" pitchFamily="18" charset="0"/>
                <a:cs typeface="Times New Roman" panose="02020603050405020304" pitchFamily="18" charset="0"/>
              </a:rPr>
              <a:t>Nhận xét</a:t>
            </a:r>
          </a:p>
          <a:p>
            <a:pPr marL="400050" indent="-400050">
              <a:buAutoNum type="romanUcPeriod"/>
            </a:pPr>
            <a:r>
              <a:rPr lang="en-VN" sz="3200" b="1" dirty="0">
                <a:solidFill>
                  <a:srgbClr val="0000FF"/>
                </a:solidFill>
                <a:latin typeface="Times New Roman" panose="02020603050405020304" pitchFamily="18" charset="0"/>
                <a:cs typeface="Times New Roman" panose="02020603050405020304" pitchFamily="18" charset="0"/>
              </a:rPr>
              <a:t>Bài học</a:t>
            </a:r>
          </a:p>
          <a:p>
            <a:pPr marL="400050" indent="-400050">
              <a:buAutoNum type="romanUcPeriod"/>
            </a:pPr>
            <a:r>
              <a:rPr lang="en-VN" sz="3200" b="1" dirty="0">
                <a:solidFill>
                  <a:srgbClr val="0000FF"/>
                </a:solidFill>
                <a:latin typeface="Times New Roman" panose="02020603050405020304" pitchFamily="18" charset="0"/>
                <a:cs typeface="Times New Roman" panose="02020603050405020304" pitchFamily="18" charset="0"/>
              </a:rPr>
              <a:t> Luyện tập</a:t>
            </a:r>
          </a:p>
        </p:txBody>
      </p:sp>
      <p:sp>
        <p:nvSpPr>
          <p:cNvPr id="16" name="TextBox 15">
            <a:extLst>
              <a:ext uri="{FF2B5EF4-FFF2-40B4-BE49-F238E27FC236}">
                <a16:creationId xmlns:a16="http://schemas.microsoft.com/office/drawing/2014/main" id="{5629B3A1-FF2C-5D44-9743-85DB062D9181}"/>
              </a:ext>
            </a:extLst>
          </p:cNvPr>
          <p:cNvSpPr txBox="1"/>
          <p:nvPr/>
        </p:nvSpPr>
        <p:spPr>
          <a:xfrm>
            <a:off x="1263572" y="1779096"/>
            <a:ext cx="9883587" cy="2062103"/>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1 – 2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hoặc</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hoá</a:t>
            </a:r>
            <a:r>
              <a:rPr lang="en-US" sz="3200" b="1" dirty="0">
                <a:latin typeface="Times New Roman" panose="02020603050405020304" pitchFamily="18" charset="0"/>
                <a:cs typeface="Times New Roman" panose="02020603050405020304" pitchFamily="18" charset="0"/>
              </a:rPr>
              <a:t>.</a:t>
            </a:r>
          </a:p>
          <a:p>
            <a:endParaRPr lang="en-US" sz="3200" b="1" dirty="0"/>
          </a:p>
          <a:p>
            <a:r>
              <a:rPr lang="vi-VN" sz="32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E65271F-C725-524E-8B23-6773518CC362}"/>
              </a:ext>
            </a:extLst>
          </p:cNvPr>
          <p:cNvSpPr txBox="1"/>
          <p:nvPr/>
        </p:nvSpPr>
        <p:spPr>
          <a:xfrm>
            <a:off x="552450" y="3159557"/>
            <a:ext cx="11553815" cy="1200329"/>
          </a:xfrm>
          <a:prstGeom prst="rect">
            <a:avLst/>
          </a:prstGeom>
          <a:noFill/>
        </p:spPr>
        <p:txBody>
          <a:bodyPr wrap="square" rtlCol="0">
            <a:spAutoFit/>
          </a:bodyPr>
          <a:lstStyle/>
          <a:p>
            <a:r>
              <a:rPr lang="en-VN" sz="3600" b="1" dirty="0">
                <a:solidFill>
                  <a:srgbClr val="0000FF"/>
                </a:solidFill>
                <a:latin typeface="Times New Roman" panose="02020603050405020304" pitchFamily="18" charset="0"/>
                <a:cs typeface="Times New Roman" panose="02020603050405020304" pitchFamily="18" charset="0"/>
              </a:rPr>
              <a:t>M: Ven bờ,  những luỹ tre duyên dáng nghiêng đầu, soi bóng xuống dòng sông.</a:t>
            </a:r>
          </a:p>
        </p:txBody>
      </p:sp>
      <p:cxnSp>
        <p:nvCxnSpPr>
          <p:cNvPr id="13" name="Straight Connector 12">
            <a:extLst>
              <a:ext uri="{FF2B5EF4-FFF2-40B4-BE49-F238E27FC236}">
                <a16:creationId xmlns:a16="http://schemas.microsoft.com/office/drawing/2014/main" id="{9D4D3172-4D66-5E47-8D08-728157B5CB4E}"/>
              </a:ext>
            </a:extLst>
          </p:cNvPr>
          <p:cNvCxnSpPr/>
          <p:nvPr/>
        </p:nvCxnSpPr>
        <p:spPr>
          <a:xfrm>
            <a:off x="6095206" y="3789362"/>
            <a:ext cx="19700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A6D857-8CDD-8444-8FE9-C0913768B090}"/>
              </a:ext>
            </a:extLst>
          </p:cNvPr>
          <p:cNvCxnSpPr/>
          <p:nvPr/>
        </p:nvCxnSpPr>
        <p:spPr>
          <a:xfrm>
            <a:off x="8504812" y="3799681"/>
            <a:ext cx="19700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818ED7-473A-6A4F-98D3-EDBCCC60E06F}"/>
              </a:ext>
            </a:extLst>
          </p:cNvPr>
          <p:cNvCxnSpPr>
            <a:cxnSpLocks/>
          </p:cNvCxnSpPr>
          <p:nvPr/>
        </p:nvCxnSpPr>
        <p:spPr>
          <a:xfrm>
            <a:off x="10615967" y="3789362"/>
            <a:ext cx="8711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CD603C-0F79-8642-A2CE-512A843B16B3}"/>
              </a:ext>
            </a:extLst>
          </p:cNvPr>
          <p:cNvCxnSpPr>
            <a:cxnSpLocks/>
          </p:cNvCxnSpPr>
          <p:nvPr/>
        </p:nvCxnSpPr>
        <p:spPr>
          <a:xfrm>
            <a:off x="552450" y="4321094"/>
            <a:ext cx="11206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3706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3">
            <a:extLst>
              <a:ext uri="{FF2B5EF4-FFF2-40B4-BE49-F238E27FC236}">
                <a16:creationId xmlns:a16="http://schemas.microsoft.com/office/drawing/2014/main" id="{734312F9-2266-8748-A214-25354BB2A1C4}"/>
              </a:ext>
            </a:extLst>
          </p:cNvPr>
          <p:cNvSpPr txBox="1">
            <a:spLocks noChangeArrowheads="1"/>
          </p:cNvSpPr>
          <p:nvPr/>
        </p:nvSpPr>
        <p:spPr bwMode="auto">
          <a:xfrm>
            <a:off x="4726960" y="3884554"/>
            <a:ext cx="7623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UTM Avo" panose="0204060305050602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UTM Avo" panose="0204060305050602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UTM Avo" panose="0204060305050602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9pPr>
          </a:lstStyle>
          <a:p>
            <a:pPr eaLnBrk="1" hangingPunct="1">
              <a:lnSpc>
                <a:spcPct val="100000"/>
              </a:lnSpc>
              <a:spcBef>
                <a:spcPct val="0"/>
              </a:spcBef>
              <a:buFontTx/>
              <a:buNone/>
            </a:pPr>
            <a:r>
              <a:rPr lang="en-US" altLang="en-US" sz="3200" b="1" i="1" dirty="0">
                <a:latin typeface="Times New Roman" panose="02020603050405020304" pitchFamily="18" charset="0"/>
                <a:cs typeface="Times New Roman" panose="02020603050405020304" pitchFamily="18" charset="0"/>
              </a:rPr>
              <a:t>                 </a:t>
            </a:r>
            <a:r>
              <a:rPr lang="en-US" altLang="en-US" sz="3600" b="1" i="1" dirty="0">
                <a:latin typeface="Times New Roman" panose="02020603050405020304" pitchFamily="18" charset="0"/>
                <a:cs typeface="Times New Roman" panose="02020603050405020304" pitchFamily="18" charset="0"/>
              </a:rPr>
              <a:t> </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20486" name="Picture 5" descr="POINSET2">
            <a:extLst>
              <a:ext uri="{FF2B5EF4-FFF2-40B4-BE49-F238E27FC236}">
                <a16:creationId xmlns:a16="http://schemas.microsoft.com/office/drawing/2014/main" id="{EC3C4E09-B075-6746-9DA4-812F203E8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131744" y="-102727"/>
            <a:ext cx="1526976"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a:extLst>
              <a:ext uri="{FF2B5EF4-FFF2-40B4-BE49-F238E27FC236}">
                <a16:creationId xmlns:a16="http://schemas.microsoft.com/office/drawing/2014/main" id="{4B3DC584-53DA-B64F-99EA-483325C2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296" y="-115426"/>
            <a:ext cx="2144434" cy="181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POINSET2">
            <a:extLst>
              <a:ext uri="{FF2B5EF4-FFF2-40B4-BE49-F238E27FC236}">
                <a16:creationId xmlns:a16="http://schemas.microsoft.com/office/drawing/2014/main" id="{C65F56D2-A1A0-814E-B40F-2AFFEC98A6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43654">
            <a:off x="-27002" y="4723916"/>
            <a:ext cx="2178852" cy="207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3">
            <a:extLst>
              <a:ext uri="{FF2B5EF4-FFF2-40B4-BE49-F238E27FC236}">
                <a16:creationId xmlns:a16="http://schemas.microsoft.com/office/drawing/2014/main" id="{2A9AD0BC-8D39-264C-98F3-2F0F18CA5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0241" y="4798861"/>
            <a:ext cx="2226024"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935911D1-73B7-3C46-BF56-1125AE578571}"/>
              </a:ext>
            </a:extLst>
          </p:cNvPr>
          <p:cNvSpPr/>
          <p:nvPr/>
        </p:nvSpPr>
        <p:spPr>
          <a:xfrm>
            <a:off x="759222" y="1179919"/>
            <a:ext cx="10757647" cy="1276011"/>
          </a:xfrm>
          <a:prstGeom prst="rect">
            <a:avLst/>
          </a:prstGeom>
          <a:noFill/>
          <a:ln w="38100" cap="flat" cmpd="sng" algn="ctr">
            <a:solidFill>
              <a:srgbClr val="FF0000"/>
            </a:solidFill>
            <a:prstDash val="lgDash"/>
          </a:ln>
          <a:effectLst/>
        </p:spPr>
        <p:txBody>
          <a:bodyPr rtlCol="0" anchor="ctr"/>
          <a:lstStyle/>
          <a:p>
            <a:pPr algn="just" defTabSz="609478">
              <a:lnSpc>
                <a:spcPct val="125000"/>
              </a:lnSpc>
            </a:pPr>
            <a:r>
              <a:rPr lang="vi-VN" sz="2800"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 hóa là dùng từ chỉ người hoặc chỉ đặc điểm, hoạt động của người để gọi hoặc tả đồ vật, cây cối, con vật một cách sinh động, gần gũi. </a:t>
            </a:r>
          </a:p>
        </p:txBody>
      </p:sp>
      <p:cxnSp>
        <p:nvCxnSpPr>
          <p:cNvPr id="17" name="Straight Arrow Connector 16">
            <a:extLst>
              <a:ext uri="{FF2B5EF4-FFF2-40B4-BE49-F238E27FC236}">
                <a16:creationId xmlns:a16="http://schemas.microsoft.com/office/drawing/2014/main" id="{07FAADA9-EB72-3F45-8AB1-3744B475D3CF}"/>
              </a:ext>
            </a:extLst>
          </p:cNvPr>
          <p:cNvCxnSpPr>
            <a:cxnSpLocks/>
          </p:cNvCxnSpPr>
          <p:nvPr/>
        </p:nvCxnSpPr>
        <p:spPr>
          <a:xfrm flipH="1">
            <a:off x="2323064" y="2577176"/>
            <a:ext cx="3772140" cy="808439"/>
          </a:xfrm>
          <a:prstGeom prst="straightConnector1">
            <a:avLst/>
          </a:prstGeom>
          <a:noFill/>
          <a:ln w="38100" cap="flat" cmpd="sng" algn="ctr">
            <a:solidFill>
              <a:srgbClr val="FF0000"/>
            </a:solidFill>
            <a:prstDash val="solid"/>
            <a:tailEnd type="triangle"/>
          </a:ln>
          <a:effectLst>
            <a:outerShdw blurRad="40000" dist="23000" dir="5400000" rotWithShape="0">
              <a:srgbClr val="000000">
                <a:alpha val="35000"/>
              </a:srgbClr>
            </a:outerShdw>
          </a:effectLst>
        </p:spPr>
      </p:cxnSp>
      <p:cxnSp>
        <p:nvCxnSpPr>
          <p:cNvPr id="18" name="Straight Arrow Connector 17">
            <a:extLst>
              <a:ext uri="{FF2B5EF4-FFF2-40B4-BE49-F238E27FC236}">
                <a16:creationId xmlns:a16="http://schemas.microsoft.com/office/drawing/2014/main" id="{8B643A5B-8A72-8146-AE33-4DFA47F3B2FE}"/>
              </a:ext>
            </a:extLst>
          </p:cNvPr>
          <p:cNvCxnSpPr>
            <a:cxnSpLocks/>
          </p:cNvCxnSpPr>
          <p:nvPr/>
        </p:nvCxnSpPr>
        <p:spPr>
          <a:xfrm>
            <a:off x="6065253" y="2562256"/>
            <a:ext cx="3347688" cy="780479"/>
          </a:xfrm>
          <a:prstGeom prst="straightConnector1">
            <a:avLst/>
          </a:prstGeom>
          <a:noFill/>
          <a:ln w="38100" cap="flat" cmpd="sng" algn="ctr">
            <a:solidFill>
              <a:srgbClr val="FF0000"/>
            </a:solidFill>
            <a:prstDash val="solid"/>
            <a:tailEnd type="triangle"/>
          </a:ln>
          <a:effectLst>
            <a:outerShdw blurRad="40000" dist="23000" dir="5400000" rotWithShape="0">
              <a:srgbClr val="000000">
                <a:alpha val="35000"/>
              </a:srgbClr>
            </a:outerShdw>
          </a:effectLst>
        </p:spPr>
      </p:cxnSp>
      <p:cxnSp>
        <p:nvCxnSpPr>
          <p:cNvPr id="26" name="Straight Arrow Connector 25">
            <a:extLst>
              <a:ext uri="{FF2B5EF4-FFF2-40B4-BE49-F238E27FC236}">
                <a16:creationId xmlns:a16="http://schemas.microsoft.com/office/drawing/2014/main" id="{759DBA93-A676-0445-887D-D2E855796A8D}"/>
              </a:ext>
            </a:extLst>
          </p:cNvPr>
          <p:cNvCxnSpPr>
            <a:cxnSpLocks/>
          </p:cNvCxnSpPr>
          <p:nvPr/>
        </p:nvCxnSpPr>
        <p:spPr>
          <a:xfrm>
            <a:off x="6116624" y="2577176"/>
            <a:ext cx="42841" cy="808624"/>
          </a:xfrm>
          <a:prstGeom prst="straightConnector1">
            <a:avLst/>
          </a:prstGeom>
          <a:noFill/>
          <a:ln w="38100" cap="flat" cmpd="sng" algn="ctr">
            <a:solidFill>
              <a:srgbClr val="FF0000"/>
            </a:solidFill>
            <a:prstDash val="solid"/>
            <a:tailEnd type="triangle"/>
          </a:ln>
          <a:effectLst>
            <a:outerShdw blurRad="40000" dist="23000" dir="5400000" rotWithShape="0">
              <a:srgbClr val="000000">
                <a:alpha val="35000"/>
              </a:srgbClr>
            </a:outerShdw>
          </a:effectLst>
        </p:spPr>
      </p:cxnSp>
      <p:sp>
        <p:nvSpPr>
          <p:cNvPr id="28" name="TextBox 27">
            <a:extLst>
              <a:ext uri="{FF2B5EF4-FFF2-40B4-BE49-F238E27FC236}">
                <a16:creationId xmlns:a16="http://schemas.microsoft.com/office/drawing/2014/main" id="{362F26BB-EF7B-2341-8962-9E1EE4766AC0}"/>
              </a:ext>
            </a:extLst>
          </p:cNvPr>
          <p:cNvSpPr txBox="1"/>
          <p:nvPr/>
        </p:nvSpPr>
        <p:spPr>
          <a:xfrm>
            <a:off x="192118" y="3445761"/>
            <a:ext cx="3512104" cy="1353099"/>
          </a:xfrm>
          <a:prstGeom prst="rect">
            <a:avLst/>
          </a:prstGeom>
          <a:noFill/>
          <a:ln w="38100" cap="flat" cmpd="sng" algn="ctr">
            <a:solidFill>
              <a:srgbClr val="FF0000"/>
            </a:solidFill>
            <a:prstDash val="dash"/>
          </a:ln>
          <a:effectLst/>
        </p:spPr>
        <p:txBody>
          <a:bodyPr rtlCol="0" anchor="ctr"/>
          <a:lstStyle>
            <a:defPPr>
              <a:defRPr lang="en-US"/>
            </a:defPPr>
            <a:lvl1pPr lvl="0" algn="just" defTabSz="609539">
              <a:lnSpc>
                <a:spcPct val="125000"/>
              </a:lnSpc>
              <a:defRPr sz="2400" kern="0">
                <a:solidFill>
                  <a:prstClr val="black"/>
                </a:solidFill>
                <a:latin typeface="UTM Avo" panose="02040603050506020204" pitchFamily="18" charset="0"/>
                <a:ea typeface="Calibri" panose="020F0502020204030204" pitchFamily="34" charset="0"/>
                <a:cs typeface="Times New Roman" panose="02020603050405020304" pitchFamily="18" charset="0"/>
              </a:defRPr>
            </a:lvl1pPr>
          </a:lstStyle>
          <a:p>
            <a:pPr algn="ctr"/>
            <a:r>
              <a:rPr lang="vi-VN" sz="2800" dirty="0">
                <a:latin typeface="Times New Roman" panose="02020603050405020304" pitchFamily="18" charset="0"/>
              </a:rPr>
              <a:t>Gọi sự vật bằng từ ngữ dùng để gọi người</a:t>
            </a:r>
          </a:p>
        </p:txBody>
      </p:sp>
      <p:sp>
        <p:nvSpPr>
          <p:cNvPr id="32" name="TextBox 31">
            <a:extLst>
              <a:ext uri="{FF2B5EF4-FFF2-40B4-BE49-F238E27FC236}">
                <a16:creationId xmlns:a16="http://schemas.microsoft.com/office/drawing/2014/main" id="{2FF7B5E3-F53D-3444-833A-2B469337C31B}"/>
              </a:ext>
            </a:extLst>
          </p:cNvPr>
          <p:cNvSpPr txBox="1"/>
          <p:nvPr/>
        </p:nvSpPr>
        <p:spPr>
          <a:xfrm>
            <a:off x="4251690" y="3499965"/>
            <a:ext cx="3426421" cy="1353098"/>
          </a:xfrm>
          <a:prstGeom prst="rect">
            <a:avLst/>
          </a:prstGeom>
          <a:noFill/>
          <a:ln w="38100" cap="flat" cmpd="sng" algn="ctr">
            <a:solidFill>
              <a:srgbClr val="FF0000"/>
            </a:solidFill>
            <a:prstDash val="dash"/>
          </a:ln>
          <a:effectLst/>
        </p:spPr>
        <p:txBody>
          <a:bodyPr rtlCol="0" anchor="ctr"/>
          <a:lstStyle>
            <a:defPPr>
              <a:defRPr lang="en-US"/>
            </a:defPPr>
            <a:lvl1pPr lvl="0" algn="just" defTabSz="609539">
              <a:lnSpc>
                <a:spcPct val="125000"/>
              </a:lnSpc>
              <a:defRPr sz="2400" kern="0">
                <a:solidFill>
                  <a:prstClr val="black"/>
                </a:solidFill>
                <a:latin typeface="UTM Avo" panose="02040603050506020204" pitchFamily="18" charset="0"/>
                <a:ea typeface="Calibri" panose="020F0502020204030204" pitchFamily="34" charset="0"/>
                <a:cs typeface="Times New Roman" panose="02020603050405020304" pitchFamily="18" charset="0"/>
              </a:defRPr>
            </a:lvl1pPr>
          </a:lstStyle>
          <a:p>
            <a:pPr algn="ctr" defTabSz="609478">
              <a:defRPr/>
            </a:pPr>
            <a:r>
              <a:rPr lang="vi-VN" sz="2800" dirty="0">
                <a:latin typeface="Times New Roman" panose="02020603050405020304" pitchFamily="18" charset="0"/>
              </a:rPr>
              <a:t>Tả sự vật bằng từ ngữ dùng để tả người</a:t>
            </a:r>
          </a:p>
        </p:txBody>
      </p:sp>
      <p:sp>
        <p:nvSpPr>
          <p:cNvPr id="33" name="TextBox 32">
            <a:extLst>
              <a:ext uri="{FF2B5EF4-FFF2-40B4-BE49-F238E27FC236}">
                <a16:creationId xmlns:a16="http://schemas.microsoft.com/office/drawing/2014/main" id="{9CF099AB-EF54-A44C-9C39-83B2A4B87F8F}"/>
              </a:ext>
            </a:extLst>
          </p:cNvPr>
          <p:cNvSpPr txBox="1"/>
          <p:nvPr/>
        </p:nvSpPr>
        <p:spPr>
          <a:xfrm>
            <a:off x="8301209" y="3502001"/>
            <a:ext cx="3215659" cy="1351062"/>
          </a:xfrm>
          <a:prstGeom prst="rect">
            <a:avLst/>
          </a:prstGeom>
          <a:noFill/>
          <a:ln w="38100" cap="flat" cmpd="sng" algn="ctr">
            <a:solidFill>
              <a:srgbClr val="FF0000"/>
            </a:solidFill>
            <a:prstDash val="dash"/>
          </a:ln>
          <a:effectLst/>
        </p:spPr>
        <p:txBody>
          <a:bodyPr rtlCol="0" anchor="ctr"/>
          <a:lstStyle>
            <a:defPPr>
              <a:defRPr lang="en-US"/>
            </a:defPPr>
            <a:lvl1pPr lvl="0" algn="just" defTabSz="609539">
              <a:lnSpc>
                <a:spcPct val="125000"/>
              </a:lnSpc>
              <a:defRPr sz="2400" kern="0">
                <a:solidFill>
                  <a:prstClr val="black"/>
                </a:solidFill>
                <a:latin typeface="UTM Avo" panose="02040603050506020204" pitchFamily="18" charset="0"/>
                <a:ea typeface="Calibri" panose="020F0502020204030204" pitchFamily="34" charset="0"/>
                <a:cs typeface="Times New Roman" panose="02020603050405020304" pitchFamily="18" charset="0"/>
              </a:defRPr>
            </a:lvl1pPr>
          </a:lstStyle>
          <a:p>
            <a:pPr algn="ctr" defTabSz="609478">
              <a:defRPr/>
            </a:pPr>
            <a:r>
              <a:rPr lang="vi-VN" sz="2800" dirty="0">
                <a:latin typeface="Times New Roman" panose="02020603050405020304" pitchFamily="18" charset="0"/>
              </a:rPr>
              <a:t>Nói với sự vật như nói với người</a:t>
            </a:r>
          </a:p>
        </p:txBody>
      </p:sp>
    </p:spTree>
    <p:extLst>
      <p:ext uri="{BB962C8B-B14F-4D97-AF65-F5344CB8AC3E}">
        <p14:creationId xmlns:p14="http://schemas.microsoft.com/office/powerpoint/2010/main" val="17235133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id="{12C3A1E5-4CD9-4374-9F5D-2848BA39B830}"/>
              </a:ext>
            </a:extLst>
          </p:cNvPr>
          <p:cNvGrpSpPr/>
          <p:nvPr/>
        </p:nvGrpSpPr>
        <p:grpSpPr>
          <a:xfrm>
            <a:off x="-24317" y="608566"/>
            <a:ext cx="11440270" cy="5882701"/>
            <a:chOff x="341926" y="208486"/>
            <a:chExt cx="11441759" cy="5883467"/>
          </a:xfrm>
        </p:grpSpPr>
        <p:pic>
          <p:nvPicPr>
            <p:cNvPr id="14" name="134">
              <a:extLst>
                <a:ext uri="{FF2B5EF4-FFF2-40B4-BE49-F238E27FC236}">
                  <a16:creationId xmlns:a16="http://schemas.microsoft.com/office/drawing/2014/main" id="{077E52A1-5237-4CBD-B20A-9FC053D20AA0}"/>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5" name="135">
              <a:extLst>
                <a:ext uri="{FF2B5EF4-FFF2-40B4-BE49-F238E27FC236}">
                  <a16:creationId xmlns:a16="http://schemas.microsoft.com/office/drawing/2014/main" id="{929A8081-E46A-4FFE-BB3D-442299018C21}"/>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6" name="136">
              <a:extLst>
                <a:ext uri="{FF2B5EF4-FFF2-40B4-BE49-F238E27FC236}">
                  <a16:creationId xmlns:a16="http://schemas.microsoft.com/office/drawing/2014/main" id="{9879CD1A-0D35-4DA4-9870-1791005D5EF8}"/>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7" name="142">
              <a:extLst>
                <a:ext uri="{FF2B5EF4-FFF2-40B4-BE49-F238E27FC236}">
                  <a16:creationId xmlns:a16="http://schemas.microsoft.com/office/drawing/2014/main" id="{AF0DBF33-5133-4AF4-AAE5-FEB67BA03A22}"/>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8" name="137">
            <a:extLst>
              <a:ext uri="{FF2B5EF4-FFF2-40B4-BE49-F238E27FC236}">
                <a16:creationId xmlns:a16="http://schemas.microsoft.com/office/drawing/2014/main" id="{B1D20548-3C6E-4679-894C-D593E1D955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84442" y="566135"/>
            <a:ext cx="2207920" cy="792446"/>
          </a:xfrm>
          <a:prstGeom prst="rect">
            <a:avLst/>
          </a:prstGeom>
        </p:spPr>
      </p:pic>
      <p:pic>
        <p:nvPicPr>
          <p:cNvPr id="19" name="138">
            <a:extLst>
              <a:ext uri="{FF2B5EF4-FFF2-40B4-BE49-F238E27FC236}">
                <a16:creationId xmlns:a16="http://schemas.microsoft.com/office/drawing/2014/main" id="{3A941595-1255-41BF-829F-8446EA7295E0}"/>
              </a:ext>
            </a:extLst>
          </p:cNvPr>
          <p:cNvPicPr>
            <a:picLocks noChangeAspect="1"/>
          </p:cNvPicPr>
          <p:nvPr/>
        </p:nvPicPr>
        <p:blipFill>
          <a:blip r:embed="rId8"/>
          <a:stretch>
            <a:fillRect/>
          </a:stretch>
        </p:blipFill>
        <p:spPr>
          <a:xfrm>
            <a:off x="9051028" y="4705076"/>
            <a:ext cx="2316379" cy="1267913"/>
          </a:xfrm>
          <a:prstGeom prst="rect">
            <a:avLst/>
          </a:prstGeom>
        </p:spPr>
      </p:pic>
      <p:pic>
        <p:nvPicPr>
          <p:cNvPr id="20" name="139">
            <a:extLst>
              <a:ext uri="{FF2B5EF4-FFF2-40B4-BE49-F238E27FC236}">
                <a16:creationId xmlns:a16="http://schemas.microsoft.com/office/drawing/2014/main" id="{FC6C53D4-E518-4407-A903-31D48C646C49}"/>
              </a:ext>
            </a:extLst>
          </p:cNvPr>
          <p:cNvPicPr>
            <a:picLocks noChangeAspect="1"/>
          </p:cNvPicPr>
          <p:nvPr/>
        </p:nvPicPr>
        <p:blipFill>
          <a:blip r:embed="rId9"/>
          <a:stretch>
            <a:fillRect/>
          </a:stretch>
        </p:blipFill>
        <p:spPr>
          <a:xfrm>
            <a:off x="9376608" y="2132344"/>
            <a:ext cx="2523635" cy="2505347"/>
          </a:xfrm>
          <a:prstGeom prst="rect">
            <a:avLst/>
          </a:prstGeom>
        </p:spPr>
      </p:pic>
      <p:pic>
        <p:nvPicPr>
          <p:cNvPr id="21" name="140">
            <a:extLst>
              <a:ext uri="{FF2B5EF4-FFF2-40B4-BE49-F238E27FC236}">
                <a16:creationId xmlns:a16="http://schemas.microsoft.com/office/drawing/2014/main" id="{69EDCC80-346C-4884-9166-D0F22B545DEC}"/>
              </a:ext>
            </a:extLst>
          </p:cNvPr>
          <p:cNvPicPr>
            <a:picLocks noChangeAspect="1"/>
          </p:cNvPicPr>
          <p:nvPr/>
        </p:nvPicPr>
        <p:blipFill>
          <a:blip r:embed="rId10"/>
          <a:stretch>
            <a:fillRect/>
          </a:stretch>
        </p:blipFill>
        <p:spPr>
          <a:xfrm>
            <a:off x="1453232" y="4267881"/>
            <a:ext cx="3145399" cy="2505347"/>
          </a:xfrm>
          <a:prstGeom prst="rect">
            <a:avLst/>
          </a:prstGeom>
        </p:spPr>
      </p:pic>
      <p:pic>
        <p:nvPicPr>
          <p:cNvPr id="22" name="141">
            <a:extLst>
              <a:ext uri="{FF2B5EF4-FFF2-40B4-BE49-F238E27FC236}">
                <a16:creationId xmlns:a16="http://schemas.microsoft.com/office/drawing/2014/main" id="{FDD3BB1E-71DB-418D-9CCD-4B202B382988}"/>
              </a:ext>
            </a:extLst>
          </p:cNvPr>
          <p:cNvPicPr>
            <a:picLocks noChangeAspect="1"/>
          </p:cNvPicPr>
          <p:nvPr/>
        </p:nvPicPr>
        <p:blipFill>
          <a:blip r:embed="rId11"/>
          <a:stretch>
            <a:fillRect/>
          </a:stretch>
        </p:blipFill>
        <p:spPr>
          <a:xfrm>
            <a:off x="9394567" y="1925248"/>
            <a:ext cx="871690" cy="865594"/>
          </a:xfrm>
          <a:prstGeom prst="rect">
            <a:avLst/>
          </a:prstGeom>
        </p:spPr>
      </p:pic>
      <p:pic>
        <p:nvPicPr>
          <p:cNvPr id="23" name="147">
            <a:extLst>
              <a:ext uri="{FF2B5EF4-FFF2-40B4-BE49-F238E27FC236}">
                <a16:creationId xmlns:a16="http://schemas.microsoft.com/office/drawing/2014/main" id="{10E6BA1D-2F0A-4B82-8B28-D856EBCFE467}"/>
              </a:ext>
            </a:extLst>
          </p:cNvPr>
          <p:cNvPicPr>
            <a:picLocks noChangeAspect="1"/>
          </p:cNvPicPr>
          <p:nvPr/>
        </p:nvPicPr>
        <p:blipFill>
          <a:blip r:embed="rId12"/>
          <a:stretch>
            <a:fillRect/>
          </a:stretch>
        </p:blipFill>
        <p:spPr>
          <a:xfrm>
            <a:off x="2715546" y="1826858"/>
            <a:ext cx="457180" cy="481563"/>
          </a:xfrm>
          <a:prstGeom prst="rect">
            <a:avLst/>
          </a:prstGeom>
        </p:spPr>
      </p:pic>
      <p:pic>
        <p:nvPicPr>
          <p:cNvPr id="24" name="148">
            <a:extLst>
              <a:ext uri="{FF2B5EF4-FFF2-40B4-BE49-F238E27FC236}">
                <a16:creationId xmlns:a16="http://schemas.microsoft.com/office/drawing/2014/main" id="{693EB7BD-6DD5-48F7-9313-A02A504C8BAB}"/>
              </a:ext>
            </a:extLst>
          </p:cNvPr>
          <p:cNvPicPr>
            <a:picLocks noChangeAspect="1"/>
          </p:cNvPicPr>
          <p:nvPr/>
        </p:nvPicPr>
        <p:blipFill>
          <a:blip r:embed="rId13"/>
          <a:stretch>
            <a:fillRect/>
          </a:stretch>
        </p:blipFill>
        <p:spPr>
          <a:xfrm>
            <a:off x="2434918" y="2363871"/>
            <a:ext cx="1030179" cy="1024084"/>
          </a:xfrm>
          <a:prstGeom prst="rect">
            <a:avLst/>
          </a:prstGeom>
        </p:spPr>
      </p:pic>
      <p:pic>
        <p:nvPicPr>
          <p:cNvPr id="25" name="143">
            <a:extLst>
              <a:ext uri="{FF2B5EF4-FFF2-40B4-BE49-F238E27FC236}">
                <a16:creationId xmlns:a16="http://schemas.microsoft.com/office/drawing/2014/main" id="{30300982-5E8F-4BCF-AF90-200D63E72223}"/>
              </a:ext>
            </a:extLst>
          </p:cNvPr>
          <p:cNvPicPr>
            <a:picLocks noChangeAspect="1"/>
          </p:cNvPicPr>
          <p:nvPr/>
        </p:nvPicPr>
        <p:blipFill>
          <a:blip r:embed="rId14"/>
          <a:stretch>
            <a:fillRect/>
          </a:stretch>
        </p:blipFill>
        <p:spPr>
          <a:xfrm>
            <a:off x="4160173" y="554810"/>
            <a:ext cx="896074" cy="1011892"/>
          </a:xfrm>
          <a:prstGeom prst="rect">
            <a:avLst/>
          </a:prstGeom>
        </p:spPr>
      </p:pic>
      <p:pic>
        <p:nvPicPr>
          <p:cNvPr id="26" name="146">
            <a:extLst>
              <a:ext uri="{FF2B5EF4-FFF2-40B4-BE49-F238E27FC236}">
                <a16:creationId xmlns:a16="http://schemas.microsoft.com/office/drawing/2014/main" id="{9270ECDF-DFA2-4EDB-827B-B84F84788AFF}"/>
              </a:ext>
            </a:extLst>
          </p:cNvPr>
          <p:cNvPicPr>
            <a:picLocks noChangeAspect="1"/>
          </p:cNvPicPr>
          <p:nvPr/>
        </p:nvPicPr>
        <p:blipFill>
          <a:blip r:embed="rId15"/>
          <a:stretch>
            <a:fillRect/>
          </a:stretch>
        </p:blipFill>
        <p:spPr>
          <a:xfrm>
            <a:off x="5187413" y="506121"/>
            <a:ext cx="969222" cy="1091137"/>
          </a:xfrm>
          <a:prstGeom prst="rect">
            <a:avLst/>
          </a:prstGeom>
        </p:spPr>
      </p:pic>
      <p:pic>
        <p:nvPicPr>
          <p:cNvPr id="27" name="145">
            <a:extLst>
              <a:ext uri="{FF2B5EF4-FFF2-40B4-BE49-F238E27FC236}">
                <a16:creationId xmlns:a16="http://schemas.microsoft.com/office/drawing/2014/main" id="{FF23D3F9-D0B1-4C1A-A8E7-83DCBFA6F045}"/>
              </a:ext>
            </a:extLst>
          </p:cNvPr>
          <p:cNvPicPr>
            <a:picLocks noChangeAspect="1"/>
          </p:cNvPicPr>
          <p:nvPr/>
        </p:nvPicPr>
        <p:blipFill>
          <a:blip r:embed="rId16"/>
          <a:stretch>
            <a:fillRect/>
          </a:stretch>
        </p:blipFill>
        <p:spPr>
          <a:xfrm>
            <a:off x="6327785" y="633339"/>
            <a:ext cx="768064" cy="883882"/>
          </a:xfrm>
          <a:prstGeom prst="rect">
            <a:avLst/>
          </a:prstGeom>
        </p:spPr>
      </p:pic>
      <p:pic>
        <p:nvPicPr>
          <p:cNvPr id="28" name="144">
            <a:extLst>
              <a:ext uri="{FF2B5EF4-FFF2-40B4-BE49-F238E27FC236}">
                <a16:creationId xmlns:a16="http://schemas.microsoft.com/office/drawing/2014/main" id="{5CBE300A-EA79-4AD7-8708-256F5C4B293E}"/>
              </a:ext>
            </a:extLst>
          </p:cNvPr>
          <p:cNvPicPr>
            <a:picLocks noChangeAspect="1"/>
          </p:cNvPicPr>
          <p:nvPr/>
        </p:nvPicPr>
        <p:blipFill>
          <a:blip r:embed="rId17"/>
          <a:stretch>
            <a:fillRect/>
          </a:stretch>
        </p:blipFill>
        <p:spPr>
          <a:xfrm>
            <a:off x="7389858" y="608566"/>
            <a:ext cx="768064" cy="889977"/>
          </a:xfrm>
          <a:prstGeom prst="rect">
            <a:avLst/>
          </a:prstGeom>
        </p:spPr>
      </p:pic>
      <p:pic>
        <p:nvPicPr>
          <p:cNvPr id="29" name="149">
            <a:extLst>
              <a:ext uri="{FF2B5EF4-FFF2-40B4-BE49-F238E27FC236}">
                <a16:creationId xmlns:a16="http://schemas.microsoft.com/office/drawing/2014/main" id="{D29A04D4-7147-4E12-81F2-D90C4D380B30}"/>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10904" r="-11007"/>
          <a:stretch/>
        </p:blipFill>
        <p:spPr>
          <a:xfrm>
            <a:off x="1797830" y="817510"/>
            <a:ext cx="1219041" cy="578376"/>
          </a:xfrm>
          <a:prstGeom prst="rect">
            <a:avLst/>
          </a:prstGeom>
        </p:spPr>
      </p:pic>
      <p:pic>
        <p:nvPicPr>
          <p:cNvPr id="30" name="3">
            <a:extLst>
              <a:ext uri="{FF2B5EF4-FFF2-40B4-BE49-F238E27FC236}">
                <a16:creationId xmlns:a16="http://schemas.microsoft.com/office/drawing/2014/main" id="{31A6850E-8354-454B-A391-212694574148}"/>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16200000">
            <a:off x="5919132" y="-1152859"/>
            <a:ext cx="352253" cy="5801775"/>
          </a:xfrm>
          <a:prstGeom prst="rect">
            <a:avLst/>
          </a:prstGeom>
        </p:spPr>
      </p:pic>
      <p:pic>
        <p:nvPicPr>
          <p:cNvPr id="34" name="1">
            <a:extLst>
              <a:ext uri="{FF2B5EF4-FFF2-40B4-BE49-F238E27FC236}">
                <a16:creationId xmlns:a16="http://schemas.microsoft.com/office/drawing/2014/main" id="{CB329D35-9D3D-4FCC-B9F1-BF064D3C5FD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446"/>
            <a:ext cx="2888633" cy="1758492"/>
          </a:xfrm>
          <a:prstGeom prst="rect">
            <a:avLst/>
          </a:prstGeom>
        </p:spPr>
      </p:pic>
      <p:pic>
        <p:nvPicPr>
          <p:cNvPr id="5" name="4">
            <a:extLst>
              <a:ext uri="{FF2B5EF4-FFF2-40B4-BE49-F238E27FC236}">
                <a16:creationId xmlns:a16="http://schemas.microsoft.com/office/drawing/2014/main" id="{1E276810-0DD4-4CB8-A5E9-27602BA1DBDF}"/>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5400000" flipV="1">
            <a:off x="5988839" y="1527751"/>
            <a:ext cx="352253" cy="5801776"/>
          </a:xfrm>
          <a:prstGeom prst="rect">
            <a:avLst/>
          </a:prstGeom>
        </p:spPr>
      </p:pic>
      <p:sp>
        <p:nvSpPr>
          <p:cNvPr id="8" name="39">
            <a:extLst>
              <a:ext uri="{FF2B5EF4-FFF2-40B4-BE49-F238E27FC236}">
                <a16:creationId xmlns:a16="http://schemas.microsoft.com/office/drawing/2014/main" id="{053EA615-0AE2-47A6-A802-6B92DD9EB92E}"/>
              </a:ext>
            </a:extLst>
          </p:cNvPr>
          <p:cNvSpPr txBox="1"/>
          <p:nvPr/>
        </p:nvSpPr>
        <p:spPr>
          <a:xfrm flipH="1">
            <a:off x="1444315" y="1720033"/>
            <a:ext cx="9126994" cy="1422817"/>
          </a:xfrm>
          <a:prstGeom prst="rect">
            <a:avLst/>
          </a:prstGeom>
          <a:noFill/>
        </p:spPr>
        <p:txBody>
          <a:bodyPr wrap="square" lIns="68076" tIns="34056" rIns="68076" bIns="34056" rtlCol="0">
            <a:spAutoFit/>
          </a:bodyPr>
          <a:lstStyle/>
          <a:p>
            <a:pPr algn="ctr" defTabSz="907466">
              <a:defRPr/>
            </a:pPr>
            <a:r>
              <a:rPr lang="en-US" altLang="zh-CN" sz="8799" dirty="0" err="1">
                <a:solidFill>
                  <a:srgbClr val="79C245"/>
                </a:solidFill>
                <a:latin typeface="Times New Roman" pitchFamily="18" charset="0"/>
                <a:ea typeface="微软雅黑"/>
                <a:cs typeface="Times New Roman" pitchFamily="18" charset="0"/>
                <a:sym typeface="微软雅黑"/>
              </a:rPr>
              <a:t>Khởi</a:t>
            </a:r>
            <a:r>
              <a:rPr lang="en-US" altLang="zh-CN" sz="8799" dirty="0">
                <a:solidFill>
                  <a:srgbClr val="79C245"/>
                </a:solidFill>
                <a:latin typeface="Times New Roman" pitchFamily="18" charset="0"/>
                <a:ea typeface="微软雅黑"/>
                <a:cs typeface="Times New Roman" pitchFamily="18" charset="0"/>
                <a:sym typeface="微软雅黑"/>
              </a:rPr>
              <a:t> </a:t>
            </a:r>
            <a:r>
              <a:rPr lang="en-US" altLang="zh-CN" sz="8799" dirty="0" err="1">
                <a:solidFill>
                  <a:srgbClr val="79C245"/>
                </a:solidFill>
                <a:latin typeface="Times New Roman" pitchFamily="18" charset="0"/>
                <a:ea typeface="微软雅黑"/>
                <a:cs typeface="Times New Roman" pitchFamily="18" charset="0"/>
                <a:sym typeface="微软雅黑"/>
              </a:rPr>
              <a:t>động</a:t>
            </a:r>
            <a:endParaRPr lang="zh-CN" altLang="en-US" sz="8799" dirty="0">
              <a:solidFill>
                <a:srgbClr val="79C245"/>
              </a:solidFill>
              <a:latin typeface="Times New Roman" pitchFamily="18" charset="0"/>
              <a:ea typeface="微软雅黑"/>
              <a:cs typeface="Times New Roman" pitchFamily="18" charset="0"/>
              <a:sym typeface="微软雅黑"/>
            </a:endParaRPr>
          </a:p>
        </p:txBody>
      </p:sp>
      <p:pic>
        <p:nvPicPr>
          <p:cNvPr id="13" name="1">
            <a:extLst>
              <a:ext uri="{FF2B5EF4-FFF2-40B4-BE49-F238E27FC236}">
                <a16:creationId xmlns:a16="http://schemas.microsoft.com/office/drawing/2014/main" id="{6E9BFC22-00B8-4DEA-9521-049992E540E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8" y="446"/>
            <a:ext cx="4354992" cy="2651156"/>
          </a:xfrm>
          <a:prstGeom prst="rect">
            <a:avLst/>
          </a:prstGeom>
        </p:spPr>
      </p:pic>
    </p:spTree>
    <p:extLst>
      <p:ext uri="{BB962C8B-B14F-4D97-AF65-F5344CB8AC3E}">
        <p14:creationId xmlns:p14="http://schemas.microsoft.com/office/powerpoint/2010/main" val="3798688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DELL VTA\Desktop\6b8be8f46358da847124aeafb05bc5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96"/>
            <a:ext cx="12190413" cy="691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50" name="Text Box 4"/>
          <p:cNvSpPr txBox="1">
            <a:spLocks noChangeArrowheads="1"/>
          </p:cNvSpPr>
          <p:nvPr/>
        </p:nvSpPr>
        <p:spPr bwMode="auto">
          <a:xfrm>
            <a:off x="-203174" y="2210087"/>
            <a:ext cx="12393586" cy="1929837"/>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639" tIns="53845" rIns="107639" bIns="53845">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76002">
              <a:spcBef>
                <a:spcPct val="50000"/>
              </a:spcBef>
              <a:defRPr/>
            </a:pP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Kính</a:t>
            </a:r>
            <a:r>
              <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chúc</a:t>
            </a:r>
            <a:r>
              <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quý</a:t>
            </a:r>
            <a:r>
              <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thầy</a:t>
            </a:r>
            <a:r>
              <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cô</a:t>
            </a:r>
            <a:r>
              <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giáo</a:t>
            </a:r>
            <a:r>
              <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mạnh</a:t>
            </a:r>
            <a:r>
              <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khỏe</a:t>
            </a:r>
            <a:endPar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a:p>
            <a:pPr algn="ctr" defTabSz="1076002">
              <a:spcBef>
                <a:spcPct val="50000"/>
              </a:spcBef>
              <a:defRPr/>
            </a:pP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Chúc</a:t>
            </a:r>
            <a:r>
              <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các</a:t>
            </a:r>
            <a:r>
              <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em</a:t>
            </a:r>
            <a:r>
              <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chăm</a:t>
            </a:r>
            <a:r>
              <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ngoan</a:t>
            </a:r>
            <a:r>
              <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học</a:t>
            </a:r>
            <a:r>
              <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4734" b="1" dirty="0" err="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giỏi</a:t>
            </a:r>
            <a:endParaRPr lang="en-US" sz="4734"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82948" name="Picture 8"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8197" y="451"/>
            <a:ext cx="1422215" cy="92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36" descr="Chimbaywhite_dove_graceful_fly_lg_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6347" y="724252"/>
            <a:ext cx="1117454" cy="5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37" descr="Chimbaywhite_dove_graceful_fly_lg_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22215" y="495682"/>
            <a:ext cx="1117454" cy="5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38" descr="Chimbaywhite_dove_graceful_fly_lg_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38082" y="724252"/>
            <a:ext cx="1117454" cy="5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39" descr="Chimbaywhite_dove_graceful_fly_lg_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6347" y="952822"/>
            <a:ext cx="1117454" cy="5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40" descr="Chimbaywhite_dove_graceful_fly_lg_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19041" y="876632"/>
            <a:ext cx="1117454" cy="5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Picture 41" descr="Chimbaywhite_dove_graceful_fly_lg_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36496" y="495682"/>
            <a:ext cx="1117454" cy="5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5" name="Picture 42" descr="Chimbaywhite_dove_graceful_fly_lg_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26975" y="952822"/>
            <a:ext cx="914281" cy="44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43" descr="Chimbaywhite_dove_graceful_fly_lg_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4281" y="724252"/>
            <a:ext cx="609521" cy="29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descr="https://lh3.googleusercontent.com/-biooXXqRfVg/WsHO8pEe77I/AAAAAAAACBk/kZpLGPHb7UU1vHFFeLRVahU6Rq1c7yMKgCHMYCw/h136/6-mau_slide_powerpoint_dep_ctu.vn_(1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00524" y="2006785"/>
            <a:ext cx="1269835" cy="152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 descr="https://lh3.googleusercontent.com/-biooXXqRfVg/WsHO8pEe77I/AAAAAAAACBk/kZpLGPHb7UU1vHFFeLRVahU6Rq1c7yMKgCHMYCw/h136/6-mau_slide_powerpoint_dep_ctu.vn_(1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22181" y="1773453"/>
            <a:ext cx="1269835" cy="152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descr="https://lh3.googleusercontent.com/-biooXXqRfVg/WsHO8pEe77I/AAAAAAAACBk/kZpLGPHb7UU1vHFFeLRVahU6Rq1c7yMKgCHMYCw/h136/6-mau_slide_powerpoint_dep_ctu.vn_(1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739631" y="4005188"/>
            <a:ext cx="1269835" cy="152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 descr="https://lh3.googleusercontent.com/-biooXXqRfVg/WsHO8pEe77I/AAAAAAAACBk/kZpLGPHb7UU1vHFFeLRVahU6Rq1c7yMKgCHMYCw/h136/6-mau_slide_powerpoint_dep_ctu.vn_(13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07917" y="3505190"/>
            <a:ext cx="1269835" cy="152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674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0"/>
                                  </p:iterate>
                                  <p:childTnLst>
                                    <p:set>
                                      <p:cBhvr>
                                        <p:cTn id="6" dur="1" fill="hold">
                                          <p:stCondLst>
                                            <p:cond delay="0"/>
                                          </p:stCondLst>
                                        </p:cTn>
                                        <p:tgtEl>
                                          <p:spTgt spid="38950"/>
                                        </p:tgtEl>
                                        <p:attrNameLst>
                                          <p:attrName>style.visibility</p:attrName>
                                        </p:attrNameLst>
                                      </p:cBhvr>
                                      <p:to>
                                        <p:strVal val="visible"/>
                                      </p:to>
                                    </p:set>
                                    <p:anim calcmode="lin" valueType="num">
                                      <p:cBhvr>
                                        <p:cTn id="7" dur="1000" fill="hold"/>
                                        <p:tgtEl>
                                          <p:spTgt spid="38950"/>
                                        </p:tgtEl>
                                        <p:attrNameLst>
                                          <p:attrName>ppt_w</p:attrName>
                                        </p:attrNameLst>
                                      </p:cBhvr>
                                      <p:tavLst>
                                        <p:tav tm="0">
                                          <p:val>
                                            <p:fltVal val="0"/>
                                          </p:val>
                                        </p:tav>
                                        <p:tav tm="100000">
                                          <p:val>
                                            <p:strVal val="#ppt_w"/>
                                          </p:val>
                                        </p:tav>
                                      </p:tavLst>
                                    </p:anim>
                                    <p:anim calcmode="lin" valueType="num">
                                      <p:cBhvr>
                                        <p:cTn id="8" dur="1000" fill="hold"/>
                                        <p:tgtEl>
                                          <p:spTgt spid="38950"/>
                                        </p:tgtEl>
                                        <p:attrNameLst>
                                          <p:attrName>ppt_h</p:attrName>
                                        </p:attrNameLst>
                                      </p:cBhvr>
                                      <p:tavLst>
                                        <p:tav tm="0">
                                          <p:val>
                                            <p:fltVal val="0"/>
                                          </p:val>
                                        </p:tav>
                                        <p:tav tm="100000">
                                          <p:val>
                                            <p:strVal val="#ppt_h"/>
                                          </p:val>
                                        </p:tav>
                                      </p:tavLst>
                                    </p:anim>
                                    <p:anim calcmode="lin" valueType="num">
                                      <p:cBhvr>
                                        <p:cTn id="9" dur="1000" fill="hold"/>
                                        <p:tgtEl>
                                          <p:spTgt spid="38950"/>
                                        </p:tgtEl>
                                        <p:attrNameLst>
                                          <p:attrName>style.rotation</p:attrName>
                                        </p:attrNameLst>
                                      </p:cBhvr>
                                      <p:tavLst>
                                        <p:tav tm="0">
                                          <p:val>
                                            <p:fltVal val="90"/>
                                          </p:val>
                                        </p:tav>
                                        <p:tav tm="100000">
                                          <p:val>
                                            <p:fltVal val="0"/>
                                          </p:val>
                                        </p:tav>
                                      </p:tavLst>
                                    </p:anim>
                                    <p:animEffect transition="in" filter="fade">
                                      <p:cBhvr>
                                        <p:cTn id="10" dur="1000"/>
                                        <p:tgtEl>
                                          <p:spTgt spid="38950"/>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par>
                          <p:cTn id="19" fill="hold" nodeType="afterGroup">
                            <p:stCondLst>
                              <p:cond delay="2000"/>
                            </p:stCondLst>
                            <p:childTnLst>
                              <p:par>
                                <p:cTn id="20" presetID="10" presetClass="entr" presetSubtype="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par>
                          <p:cTn id="23" fill="hold" nodeType="afterGroup">
                            <p:stCondLst>
                              <p:cond delay="2500"/>
                            </p:stCondLst>
                            <p:childTnLst>
                              <p:par>
                                <p:cTn id="24" presetID="10" presetClass="entr" presetSubtype="0"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C.mp4" descr="NHAC.mp4">
            <a:hlinkClick r:id="" action="ppaction://media"/>
            <a:extLst>
              <a:ext uri="{FF2B5EF4-FFF2-40B4-BE49-F238E27FC236}">
                <a16:creationId xmlns:a16="http://schemas.microsoft.com/office/drawing/2014/main" id="{BFBF0BA0-0E57-1549-BF87-6C79EDE340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0413" cy="5715000"/>
          </a:xfrm>
          <a:prstGeom prst="rect">
            <a:avLst/>
          </a:prstGeom>
        </p:spPr>
      </p:pic>
    </p:spTree>
    <p:extLst>
      <p:ext uri="{BB962C8B-B14F-4D97-AF65-F5344CB8AC3E}">
        <p14:creationId xmlns:p14="http://schemas.microsoft.com/office/powerpoint/2010/main" val="31243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sea animals under wate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7"/>
            <a:ext cx="12190413" cy="6857107"/>
          </a:xfrm>
          <a:prstGeom prst="rect">
            <a:avLst/>
          </a:prstGeom>
        </p:spPr>
      </p:pic>
      <p:sp>
        <p:nvSpPr>
          <p:cNvPr id="6" name="Freeform 15"/>
          <p:cNvSpPr/>
          <p:nvPr/>
        </p:nvSpPr>
        <p:spPr>
          <a:xfrm>
            <a:off x="-443064" y="-317564"/>
            <a:ext cx="6975781" cy="3946896"/>
          </a:xfrm>
          <a:custGeom>
            <a:avLst/>
            <a:gdLst/>
            <a:ahLst/>
            <a:cxnLst/>
            <a:rect l="l" t="t" r="r" b="b"/>
            <a:pathLst>
              <a:path w="1348574" h="1741031">
                <a:moveTo>
                  <a:pt x="0" y="0"/>
                </a:moveTo>
                <a:lnTo>
                  <a:pt x="1348574" y="0"/>
                </a:lnTo>
                <a:lnTo>
                  <a:pt x="1348574" y="1741031"/>
                </a:lnTo>
                <a:lnTo>
                  <a:pt x="0" y="17410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39">
              <a:defRPr/>
            </a:pPr>
            <a:endParaRPr lang="en-US" sz="1200" kern="0" dirty="0">
              <a:solidFill>
                <a:prstClr val="black"/>
              </a:solidFill>
              <a:highlight>
                <a:srgbClr val="00FFFF"/>
              </a:highlight>
            </a:endParaRPr>
          </a:p>
        </p:txBody>
      </p:sp>
      <p:sp>
        <p:nvSpPr>
          <p:cNvPr id="7" name="TextBox 6"/>
          <p:cNvSpPr txBox="1"/>
          <p:nvPr/>
        </p:nvSpPr>
        <p:spPr>
          <a:xfrm>
            <a:off x="684403" y="974355"/>
            <a:ext cx="5158113" cy="2123381"/>
          </a:xfrm>
          <a:prstGeom prst="rect">
            <a:avLst/>
          </a:prstGeom>
          <a:noFill/>
        </p:spPr>
        <p:txBody>
          <a:bodyPr wrap="none" rtlCol="0">
            <a:spAutoFit/>
          </a:bodyPr>
          <a:lstStyle/>
          <a:p>
            <a:pPr algn="ctr"/>
            <a:r>
              <a:rPr lang="en-US" sz="6599" dirty="0">
                <a:solidFill>
                  <a:srgbClr val="00B0F0"/>
                </a:solidFill>
                <a:latin typeface="Times New Roman" panose="02020603050405020304" pitchFamily="18" charset="0"/>
                <a:cs typeface="Times New Roman" panose="02020603050405020304" pitchFamily="18" charset="0"/>
              </a:rPr>
              <a:t>GIẢI CỨU </a:t>
            </a:r>
          </a:p>
          <a:p>
            <a:pPr algn="ctr"/>
            <a:r>
              <a:rPr lang="en-US" sz="6599" dirty="0">
                <a:solidFill>
                  <a:srgbClr val="00B0F0"/>
                </a:solidFill>
                <a:latin typeface="Times New Roman" panose="02020603050405020304" pitchFamily="18" charset="0"/>
                <a:cs typeface="Times New Roman" panose="02020603050405020304" pitchFamily="18" charset="0"/>
              </a:rPr>
              <a:t>ĐẠI DƯƠNG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447"/>
            <a:ext cx="12187365" cy="6857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sea animals under water&#10;&#10;Description automatically generated"/>
          <p:cNvPicPr>
            <a:picLocks noGrp="1" noChangeAspect="1"/>
          </p:cNvPicPr>
          <p:nvPr>
            <p:ph idx="1"/>
          </p:nvPr>
        </p:nvPicPr>
        <p:blipFill rotWithShape="1">
          <a:blip r:embed="rId3">
            <a:extLst>
              <a:ext uri="{28A0092B-C50C-407E-A947-70E740481C1C}">
                <a14:useLocalDpi xmlns:a14="http://schemas.microsoft.com/office/drawing/2010/main" val="0"/>
              </a:ext>
            </a:extLst>
          </a:blip>
          <a:srcRect b="15746"/>
          <a:stretch>
            <a:fillRect/>
          </a:stretch>
        </p:blipFill>
        <p:spPr>
          <a:xfrm>
            <a:off x="19" y="1728"/>
            <a:ext cx="12190393" cy="6855825"/>
          </a:xfrm>
          <a:prstGeom prst="rect">
            <a:avLst/>
          </a:prstGeom>
        </p:spPr>
      </p:pic>
      <p:sp>
        <p:nvSpPr>
          <p:cNvPr id="2" name="Rectangle: Rounded Corners 1"/>
          <p:cNvSpPr/>
          <p:nvPr/>
        </p:nvSpPr>
        <p:spPr>
          <a:xfrm>
            <a:off x="642173" y="566429"/>
            <a:ext cx="10960487" cy="1719719"/>
          </a:xfrm>
          <a:prstGeom prst="roundRect">
            <a:avLst/>
          </a:prstGeom>
          <a:solidFill>
            <a:schemeClr val="bg1"/>
          </a:solidFill>
          <a:ln w="38100">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accent1">
                    <a:lumMod val="50000"/>
                  </a:schemeClr>
                </a:solidFill>
              </a:rPr>
              <a:t>Từ thích hợp để điền vào chỗ trống là?</a:t>
            </a:r>
          </a:p>
          <a:p>
            <a:pPr algn="ctr"/>
            <a:r>
              <a:rPr lang="en-US" sz="4800" b="1">
                <a:solidFill>
                  <a:srgbClr val="FF0000"/>
                </a:solidFill>
              </a:rPr>
              <a:t>TRẺ EM ....BÚP TRÊN CÀNH </a:t>
            </a:r>
          </a:p>
        </p:txBody>
      </p:sp>
      <p:sp>
        <p:nvSpPr>
          <p:cNvPr id="3" name="Rectangle: Rounded Corners 2"/>
          <p:cNvSpPr/>
          <p:nvPr/>
        </p:nvSpPr>
        <p:spPr>
          <a:xfrm>
            <a:off x="642173" y="2827643"/>
            <a:ext cx="3559166" cy="1202715"/>
          </a:xfrm>
          <a:prstGeom prst="roundRect">
            <a:avLst/>
          </a:prstGeom>
          <a:solidFill>
            <a:schemeClr val="bg1"/>
          </a:solidFill>
          <a:ln w="38100">
            <a:solidFill>
              <a:schemeClr val="accent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1">
                    <a:lumMod val="50000"/>
                  </a:schemeClr>
                </a:solidFill>
              </a:rPr>
              <a:t>A. như</a:t>
            </a:r>
            <a:endParaRPr lang="en-US" sz="4800" b="1">
              <a:solidFill>
                <a:srgbClr val="FF0000"/>
              </a:solidFill>
            </a:endParaRPr>
          </a:p>
        </p:txBody>
      </p:sp>
      <p:sp>
        <p:nvSpPr>
          <p:cNvPr id="4" name="Rectangle: Rounded Corners 3"/>
          <p:cNvSpPr/>
          <p:nvPr/>
        </p:nvSpPr>
        <p:spPr>
          <a:xfrm>
            <a:off x="7303363" y="2850848"/>
            <a:ext cx="3559166" cy="1202715"/>
          </a:xfrm>
          <a:prstGeom prst="roundRect">
            <a:avLst/>
          </a:prstGeom>
          <a:solidFill>
            <a:schemeClr val="bg1"/>
          </a:solidFill>
          <a:ln w="38100">
            <a:solidFill>
              <a:schemeClr val="accent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1">
                    <a:lumMod val="50000"/>
                  </a:schemeClr>
                </a:solidFill>
              </a:rPr>
              <a:t>B. là</a:t>
            </a:r>
            <a:endParaRPr lang="en-US" sz="4800" b="1">
              <a:solidFill>
                <a:srgbClr val="FF0000"/>
              </a:solidFill>
            </a:endParaRPr>
          </a:p>
        </p:txBody>
      </p:sp>
      <p:sp>
        <p:nvSpPr>
          <p:cNvPr id="9" name="Rectangle: Rounded Corners 8"/>
          <p:cNvSpPr/>
          <p:nvPr/>
        </p:nvSpPr>
        <p:spPr>
          <a:xfrm>
            <a:off x="642172" y="4540636"/>
            <a:ext cx="3559166" cy="1202715"/>
          </a:xfrm>
          <a:prstGeom prst="roundRect">
            <a:avLst/>
          </a:prstGeom>
          <a:solidFill>
            <a:schemeClr val="bg1"/>
          </a:solidFill>
          <a:ln w="38100">
            <a:solidFill>
              <a:schemeClr val="accent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1">
                    <a:lumMod val="50000"/>
                  </a:schemeClr>
                </a:solidFill>
              </a:rPr>
              <a:t>C. phải</a:t>
            </a:r>
            <a:endParaRPr lang="en-US" sz="4800" b="1">
              <a:solidFill>
                <a:srgbClr val="FF0000"/>
              </a:solidFill>
            </a:endParaRPr>
          </a:p>
        </p:txBody>
      </p:sp>
      <p:sp>
        <p:nvSpPr>
          <p:cNvPr id="11" name="Rectangle: Rounded Corners 10"/>
          <p:cNvSpPr/>
          <p:nvPr/>
        </p:nvSpPr>
        <p:spPr>
          <a:xfrm>
            <a:off x="7292479" y="4571853"/>
            <a:ext cx="3559166" cy="1202715"/>
          </a:xfrm>
          <a:prstGeom prst="roundRect">
            <a:avLst/>
          </a:prstGeom>
          <a:solidFill>
            <a:schemeClr val="bg1"/>
          </a:solidFill>
          <a:ln w="38100">
            <a:solidFill>
              <a:schemeClr val="accent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1">
                    <a:lumMod val="50000"/>
                  </a:schemeClr>
                </a:solidFill>
              </a:rPr>
              <a:t>D. bằng</a:t>
            </a:r>
            <a:endParaRPr lang="en-US" sz="4800" b="1">
              <a:solidFill>
                <a:srgbClr val="FF0000"/>
              </a:solidFill>
            </a:endParaRP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0649" y="2850848"/>
            <a:ext cx="1073666" cy="1088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447"/>
            <a:ext cx="12187365" cy="6857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sea animals under water&#10;&#10;Description automatically generated"/>
          <p:cNvPicPr>
            <a:picLocks noGrp="1" noChangeAspect="1"/>
          </p:cNvPicPr>
          <p:nvPr>
            <p:ph idx="1"/>
          </p:nvPr>
        </p:nvPicPr>
        <p:blipFill rotWithShape="1">
          <a:blip r:embed="rId3">
            <a:extLst>
              <a:ext uri="{28A0092B-C50C-407E-A947-70E740481C1C}">
                <a14:useLocalDpi xmlns:a14="http://schemas.microsoft.com/office/drawing/2010/main" val="0"/>
              </a:ext>
            </a:extLst>
          </a:blip>
          <a:srcRect b="15746"/>
          <a:stretch>
            <a:fillRect/>
          </a:stretch>
        </p:blipFill>
        <p:spPr>
          <a:xfrm>
            <a:off x="19" y="1728"/>
            <a:ext cx="12190393" cy="6855825"/>
          </a:xfrm>
          <a:prstGeom prst="rect">
            <a:avLst/>
          </a:prstGeom>
        </p:spPr>
      </p:pic>
      <p:sp>
        <p:nvSpPr>
          <p:cNvPr id="2" name="Rectangle: Rounded Corners 1"/>
          <p:cNvSpPr/>
          <p:nvPr/>
        </p:nvSpPr>
        <p:spPr>
          <a:xfrm>
            <a:off x="640649" y="292341"/>
            <a:ext cx="10960487" cy="1719719"/>
          </a:xfrm>
          <a:prstGeom prst="roundRect">
            <a:avLst/>
          </a:prstGeom>
          <a:solidFill>
            <a:schemeClr val="bg1"/>
          </a:solidFill>
          <a:ln w="38100">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rPr>
              <a:t>Câu nào sau đây không sử dụng biện pháp so sánh?</a:t>
            </a:r>
          </a:p>
        </p:txBody>
      </p:sp>
      <p:sp>
        <p:nvSpPr>
          <p:cNvPr id="3" name="Rectangle: Rounded Corners 2"/>
          <p:cNvSpPr/>
          <p:nvPr/>
        </p:nvSpPr>
        <p:spPr>
          <a:xfrm>
            <a:off x="1565813" y="2317364"/>
            <a:ext cx="10210993" cy="1202715"/>
          </a:xfrm>
          <a:prstGeom prst="roundRect">
            <a:avLst/>
          </a:prstGeom>
          <a:solidFill>
            <a:schemeClr val="bg1"/>
          </a:solidFill>
          <a:ln w="38100">
            <a:solidFill>
              <a:schemeClr val="accent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a:solidFill>
                  <a:schemeClr val="accent1">
                    <a:lumMod val="50000"/>
                  </a:schemeClr>
                </a:solidFill>
              </a:rPr>
              <a:t>A. Mặt trời đỏ rực như quả cầu lửa</a:t>
            </a:r>
            <a:endParaRPr lang="en-US" sz="4800" b="1">
              <a:solidFill>
                <a:srgbClr val="FF0000"/>
              </a:solidFill>
            </a:endParaRPr>
          </a:p>
        </p:txBody>
      </p:sp>
      <p:sp>
        <p:nvSpPr>
          <p:cNvPr id="9" name="Rectangle: Rounded Corners 8"/>
          <p:cNvSpPr/>
          <p:nvPr/>
        </p:nvSpPr>
        <p:spPr>
          <a:xfrm>
            <a:off x="1565813" y="5307439"/>
            <a:ext cx="10210995" cy="1202715"/>
          </a:xfrm>
          <a:prstGeom prst="roundRect">
            <a:avLst/>
          </a:prstGeom>
          <a:solidFill>
            <a:schemeClr val="bg1"/>
          </a:solidFill>
          <a:ln w="38100">
            <a:solidFill>
              <a:schemeClr val="accent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a:solidFill>
                  <a:schemeClr val="accent1">
                    <a:lumMod val="50000"/>
                  </a:schemeClr>
                </a:solidFill>
              </a:rPr>
              <a:t>C. Cây bàng khẳng khiu, trơ trụi lá</a:t>
            </a:r>
            <a:endParaRPr lang="en-US" sz="4800" b="1">
              <a:solidFill>
                <a:srgbClr val="FF0000"/>
              </a:solidFill>
            </a:endParaRPr>
          </a:p>
        </p:txBody>
      </p:sp>
      <p:sp>
        <p:nvSpPr>
          <p:cNvPr id="11" name="Rectangle: Rounded Corners 10"/>
          <p:cNvSpPr/>
          <p:nvPr/>
        </p:nvSpPr>
        <p:spPr>
          <a:xfrm>
            <a:off x="1565814" y="3757324"/>
            <a:ext cx="10210994" cy="1202715"/>
          </a:xfrm>
          <a:prstGeom prst="roundRect">
            <a:avLst/>
          </a:prstGeom>
          <a:solidFill>
            <a:schemeClr val="bg1"/>
          </a:solidFill>
          <a:ln w="38100">
            <a:solidFill>
              <a:schemeClr val="accent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a:solidFill>
                  <a:schemeClr val="accent1">
                    <a:lumMod val="50000"/>
                  </a:schemeClr>
                </a:solidFill>
              </a:rPr>
              <a:t>B. Sân cỏ êm như một chiếc nệm</a:t>
            </a:r>
            <a:endParaRPr lang="en-US" sz="4800" b="1">
              <a:solidFill>
                <a:srgbClr val="FF0000"/>
              </a:solidFill>
            </a:endParaRP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27470" y="5343225"/>
            <a:ext cx="1073666" cy="1088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447"/>
            <a:ext cx="12187365" cy="6857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sea animals under water&#10;&#10;Description automatically generated"/>
          <p:cNvPicPr>
            <a:picLocks noGrp="1" noChangeAspect="1"/>
          </p:cNvPicPr>
          <p:nvPr>
            <p:ph idx="1"/>
          </p:nvPr>
        </p:nvPicPr>
        <p:blipFill rotWithShape="1">
          <a:blip r:embed="rId3">
            <a:extLst>
              <a:ext uri="{28A0092B-C50C-407E-A947-70E740481C1C}">
                <a14:useLocalDpi xmlns:a14="http://schemas.microsoft.com/office/drawing/2010/main" val="0"/>
              </a:ext>
            </a:extLst>
          </a:blip>
          <a:srcRect b="15746"/>
          <a:stretch>
            <a:fillRect/>
          </a:stretch>
        </p:blipFill>
        <p:spPr>
          <a:xfrm>
            <a:off x="19" y="1728"/>
            <a:ext cx="12190393" cy="6855825"/>
          </a:xfrm>
          <a:prstGeom prst="rect">
            <a:avLst/>
          </a:prstGeom>
        </p:spPr>
      </p:pic>
      <p:sp>
        <p:nvSpPr>
          <p:cNvPr id="2" name="Rectangle: Rounded Corners 1"/>
          <p:cNvSpPr/>
          <p:nvPr/>
        </p:nvSpPr>
        <p:spPr>
          <a:xfrm>
            <a:off x="640649" y="292341"/>
            <a:ext cx="10960487" cy="1946728"/>
          </a:xfrm>
          <a:prstGeom prst="roundRect">
            <a:avLst/>
          </a:prstGeom>
          <a:solidFill>
            <a:schemeClr val="bg1"/>
          </a:solidFill>
          <a:ln w="38100">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rPr>
              <a:t>Điền từ thích hợp vào chỗ trống để câu văn có hình ảnh so sánh</a:t>
            </a:r>
          </a:p>
          <a:p>
            <a:pPr algn="ctr"/>
            <a:r>
              <a:rPr lang="en-US" sz="4000" b="1">
                <a:solidFill>
                  <a:schemeClr val="tx1"/>
                </a:solidFill>
              </a:rPr>
              <a:t>“Tán bàng xòe ra trông giống...”</a:t>
            </a:r>
          </a:p>
        </p:txBody>
      </p:sp>
      <p:sp>
        <p:nvSpPr>
          <p:cNvPr id="3" name="Rectangle: Rounded Corners 2"/>
          <p:cNvSpPr/>
          <p:nvPr/>
        </p:nvSpPr>
        <p:spPr>
          <a:xfrm>
            <a:off x="1390143" y="2499318"/>
            <a:ext cx="3616634" cy="1202715"/>
          </a:xfrm>
          <a:prstGeom prst="roundRect">
            <a:avLst/>
          </a:prstGeom>
          <a:solidFill>
            <a:schemeClr val="bg1"/>
          </a:solidFill>
          <a:ln w="38100">
            <a:solidFill>
              <a:schemeClr val="accent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a:solidFill>
                  <a:schemeClr val="accent1">
                    <a:lumMod val="50000"/>
                  </a:schemeClr>
                </a:solidFill>
              </a:rPr>
              <a:t>A. Cái lá</a:t>
            </a:r>
            <a:endParaRPr lang="en-US" sz="4800" b="1">
              <a:solidFill>
                <a:srgbClr val="FF0000"/>
              </a:solidFill>
            </a:endParaRPr>
          </a:p>
        </p:txBody>
      </p:sp>
      <p:sp>
        <p:nvSpPr>
          <p:cNvPr id="9" name="Rectangle: Rounded Corners 8"/>
          <p:cNvSpPr/>
          <p:nvPr/>
        </p:nvSpPr>
        <p:spPr>
          <a:xfrm>
            <a:off x="6822168" y="2529681"/>
            <a:ext cx="3551331" cy="1202715"/>
          </a:xfrm>
          <a:prstGeom prst="roundRect">
            <a:avLst/>
          </a:prstGeom>
          <a:solidFill>
            <a:schemeClr val="bg1"/>
          </a:solidFill>
          <a:ln w="38100">
            <a:solidFill>
              <a:schemeClr val="accent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a:solidFill>
                  <a:schemeClr val="accent1">
                    <a:lumMod val="50000"/>
                  </a:schemeClr>
                </a:solidFill>
              </a:rPr>
              <a:t>C. Mái nhà</a:t>
            </a:r>
            <a:endParaRPr lang="en-US" sz="4800" b="1">
              <a:solidFill>
                <a:srgbClr val="FF0000"/>
              </a:solidFill>
            </a:endParaRPr>
          </a:p>
        </p:txBody>
      </p:sp>
      <p:sp>
        <p:nvSpPr>
          <p:cNvPr id="11" name="Rectangle: Rounded Corners 10"/>
          <p:cNvSpPr/>
          <p:nvPr/>
        </p:nvSpPr>
        <p:spPr>
          <a:xfrm>
            <a:off x="1390142" y="4720368"/>
            <a:ext cx="3616634" cy="1202715"/>
          </a:xfrm>
          <a:prstGeom prst="roundRect">
            <a:avLst/>
          </a:prstGeom>
          <a:solidFill>
            <a:schemeClr val="bg1"/>
          </a:solidFill>
          <a:ln w="38100">
            <a:solidFill>
              <a:schemeClr val="accent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a:solidFill>
                  <a:schemeClr val="accent1">
                    <a:lumMod val="50000"/>
                  </a:schemeClr>
                </a:solidFill>
              </a:rPr>
              <a:t>B. Cái ô</a:t>
            </a:r>
            <a:endParaRPr lang="en-US" sz="4800" b="1">
              <a:solidFill>
                <a:srgbClr val="FF0000"/>
              </a:solidFill>
            </a:endParaRP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33110" y="4789217"/>
            <a:ext cx="1073666" cy="1088634"/>
          </a:xfrm>
          <a:prstGeom prst="rect">
            <a:avLst/>
          </a:prstGeom>
        </p:spPr>
      </p:pic>
      <p:sp>
        <p:nvSpPr>
          <p:cNvPr id="4" name="Rectangle: Rounded Corners 3"/>
          <p:cNvSpPr/>
          <p:nvPr/>
        </p:nvSpPr>
        <p:spPr>
          <a:xfrm>
            <a:off x="6822168" y="4720368"/>
            <a:ext cx="3616634" cy="1202715"/>
          </a:xfrm>
          <a:prstGeom prst="roundRect">
            <a:avLst/>
          </a:prstGeom>
          <a:solidFill>
            <a:schemeClr val="bg1"/>
          </a:solidFill>
          <a:ln w="38100">
            <a:solidFill>
              <a:schemeClr val="accent1"/>
            </a:solid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b="1">
                <a:solidFill>
                  <a:schemeClr val="accent1">
                    <a:lumMod val="50000"/>
                  </a:schemeClr>
                </a:solidFill>
              </a:rPr>
              <a:t>D. Cái thảm</a:t>
            </a:r>
            <a:endParaRPr lang="en-US" sz="4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AB06-0076-3E44-B0D2-1059D4466D35}"/>
              </a:ext>
            </a:extLst>
          </p:cNvPr>
          <p:cNvSpPr>
            <a:spLocks noGrp="1"/>
          </p:cNvSpPr>
          <p:nvPr>
            <p:ph type="ctrTitle"/>
          </p:nvPr>
        </p:nvSpPr>
        <p:spPr>
          <a:xfrm>
            <a:off x="212697" y="1851189"/>
            <a:ext cx="11765018" cy="1217454"/>
          </a:xfrm>
        </p:spPr>
        <p:txBody>
          <a:bodyPr rtlCol="0">
            <a:normAutofit/>
          </a:bodyPr>
          <a:lstStyle/>
          <a:p>
            <a:pPr>
              <a:defRPr/>
            </a:pPr>
            <a:r>
              <a:rPr lang="en-US" sz="7799" b="1" dirty="0" err="1">
                <a:solidFill>
                  <a:srgbClr val="FF0000"/>
                </a:solidFill>
                <a:latin typeface="Times New Roman" pitchFamily="18" charset="0"/>
                <a:cs typeface="Times New Roman" pitchFamily="18" charset="0"/>
              </a:rPr>
              <a:t>Luyện</a:t>
            </a:r>
            <a:r>
              <a:rPr lang="en-US" sz="7799" b="1" dirty="0">
                <a:solidFill>
                  <a:srgbClr val="FF0000"/>
                </a:solidFill>
                <a:latin typeface="Times New Roman" pitchFamily="18" charset="0"/>
                <a:cs typeface="Times New Roman" pitchFamily="18" charset="0"/>
              </a:rPr>
              <a:t> </a:t>
            </a:r>
            <a:r>
              <a:rPr lang="en-US" sz="7799" b="1" dirty="0" err="1">
                <a:solidFill>
                  <a:srgbClr val="FF0000"/>
                </a:solidFill>
                <a:latin typeface="Times New Roman" pitchFamily="18" charset="0"/>
                <a:cs typeface="Times New Roman" pitchFamily="18" charset="0"/>
              </a:rPr>
              <a:t>từ</a:t>
            </a:r>
            <a:r>
              <a:rPr lang="en-US" sz="7799" b="1" dirty="0">
                <a:solidFill>
                  <a:srgbClr val="FF0000"/>
                </a:solidFill>
                <a:latin typeface="Times New Roman" pitchFamily="18" charset="0"/>
                <a:cs typeface="Times New Roman" pitchFamily="18" charset="0"/>
              </a:rPr>
              <a:t> </a:t>
            </a:r>
            <a:r>
              <a:rPr lang="en-US" sz="7799" b="1" dirty="0" err="1">
                <a:solidFill>
                  <a:srgbClr val="FF0000"/>
                </a:solidFill>
                <a:latin typeface="Times New Roman" pitchFamily="18" charset="0"/>
                <a:cs typeface="Times New Roman" pitchFamily="18" charset="0"/>
              </a:rPr>
              <a:t>và</a:t>
            </a:r>
            <a:r>
              <a:rPr lang="en-US" sz="7799" b="1" dirty="0">
                <a:solidFill>
                  <a:srgbClr val="FF0000"/>
                </a:solidFill>
                <a:latin typeface="Times New Roman" pitchFamily="18" charset="0"/>
                <a:cs typeface="Times New Roman" pitchFamily="18" charset="0"/>
              </a:rPr>
              <a:t> </a:t>
            </a:r>
            <a:r>
              <a:rPr lang="en-US" sz="7799" b="1" dirty="0" err="1">
                <a:solidFill>
                  <a:srgbClr val="FF0000"/>
                </a:solidFill>
                <a:latin typeface="Times New Roman" pitchFamily="18" charset="0"/>
                <a:cs typeface="Times New Roman" pitchFamily="18" charset="0"/>
              </a:rPr>
              <a:t>câu</a:t>
            </a:r>
            <a:r>
              <a:rPr lang="en-US" sz="7799" b="1" dirty="0">
                <a:solidFill>
                  <a:srgbClr val="FF0000"/>
                </a:solidFill>
                <a:latin typeface="Times New Roman" pitchFamily="18" charset="0"/>
                <a:cs typeface="Times New Roman" pitchFamily="18" charset="0"/>
              </a:rPr>
              <a:t>: </a:t>
            </a:r>
            <a:r>
              <a:rPr lang="en-US" sz="7799" b="1" dirty="0" err="1">
                <a:solidFill>
                  <a:srgbClr val="FF0000"/>
                </a:solidFill>
                <a:latin typeface="Times New Roman" pitchFamily="18" charset="0"/>
                <a:cs typeface="Times New Roman" pitchFamily="18" charset="0"/>
              </a:rPr>
              <a:t>Nhân</a:t>
            </a:r>
            <a:r>
              <a:rPr lang="en-US" sz="7799" b="1" dirty="0">
                <a:solidFill>
                  <a:srgbClr val="FF0000"/>
                </a:solidFill>
                <a:latin typeface="Times New Roman" pitchFamily="18" charset="0"/>
                <a:cs typeface="Times New Roman" pitchFamily="18" charset="0"/>
              </a:rPr>
              <a:t> </a:t>
            </a:r>
            <a:r>
              <a:rPr lang="en-US" sz="7799" b="1" dirty="0" err="1">
                <a:solidFill>
                  <a:srgbClr val="FF0000"/>
                </a:solidFill>
                <a:latin typeface="Times New Roman" pitchFamily="18" charset="0"/>
                <a:cs typeface="Times New Roman" pitchFamily="18" charset="0"/>
              </a:rPr>
              <a:t>hoá</a:t>
            </a:r>
            <a:endParaRPr lang="en-US" sz="27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483" name="Rectangle 33">
            <a:extLst>
              <a:ext uri="{FF2B5EF4-FFF2-40B4-BE49-F238E27FC236}">
                <a16:creationId xmlns:a16="http://schemas.microsoft.com/office/drawing/2014/main" id="{6187199D-7413-9747-8ED0-DAD7AC16457C}"/>
              </a:ext>
            </a:extLst>
          </p:cNvPr>
          <p:cNvSpPr>
            <a:spLocks noChangeArrowheads="1"/>
          </p:cNvSpPr>
          <p:nvPr/>
        </p:nvSpPr>
        <p:spPr bwMode="auto">
          <a:xfrm>
            <a:off x="212697" y="771914"/>
            <a:ext cx="10971371" cy="159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UTM Avo" panose="0204060305050602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UTM Avo" panose="0204060305050602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UTM Avo" panose="0204060305050602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9pPr>
          </a:lstStyle>
          <a:p>
            <a:pPr algn="ctr" eaLnBrk="1" hangingPunct="1">
              <a:lnSpc>
                <a:spcPct val="100000"/>
              </a:lnSpc>
              <a:spcBef>
                <a:spcPct val="0"/>
              </a:spcBef>
              <a:buFontTx/>
              <a:buNone/>
            </a:pPr>
            <a:r>
              <a:rPr lang="en-US" altLang="en-US" sz="5399" b="1" u="sng" dirty="0" err="1">
                <a:solidFill>
                  <a:srgbClr val="0000FF"/>
                </a:solidFill>
                <a:latin typeface="Times New Roman" panose="02020603050405020304" pitchFamily="18" charset="0"/>
                <a:cs typeface="Times New Roman" panose="02020603050405020304" pitchFamily="18" charset="0"/>
              </a:rPr>
              <a:t>Tiếng</a:t>
            </a:r>
            <a:r>
              <a:rPr lang="en-US" altLang="en-US" sz="5399" b="1" u="sng" dirty="0">
                <a:solidFill>
                  <a:srgbClr val="0000FF"/>
                </a:solidFill>
                <a:latin typeface="Times New Roman" panose="02020603050405020304" pitchFamily="18" charset="0"/>
                <a:cs typeface="Times New Roman" panose="02020603050405020304" pitchFamily="18" charset="0"/>
              </a:rPr>
              <a:t> </a:t>
            </a:r>
            <a:r>
              <a:rPr lang="en-US" altLang="en-US" sz="5399" b="1" u="sng" dirty="0" err="1">
                <a:solidFill>
                  <a:srgbClr val="0000FF"/>
                </a:solidFill>
                <a:latin typeface="Times New Roman" panose="02020603050405020304" pitchFamily="18" charset="0"/>
                <a:cs typeface="Times New Roman" panose="02020603050405020304" pitchFamily="18" charset="0"/>
              </a:rPr>
              <a:t>Việt</a:t>
            </a:r>
            <a:endParaRPr lang="en-US" altLang="en-US" sz="5399" b="1" u="sng" dirty="0">
              <a:solidFill>
                <a:srgbClr val="0000FF"/>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endParaRPr lang="en-US" altLang="en-US" sz="2000" dirty="0">
              <a:latin typeface="Times New Roman" panose="02020603050405020304" pitchFamily="18" charset="0"/>
              <a:cs typeface="Times New Roman" panose="02020603050405020304" pitchFamily="18" charset="0"/>
            </a:endParaRPr>
          </a:p>
        </p:txBody>
      </p:sp>
      <p:sp>
        <p:nvSpPr>
          <p:cNvPr id="20484" name="TextBox 3">
            <a:extLst>
              <a:ext uri="{FF2B5EF4-FFF2-40B4-BE49-F238E27FC236}">
                <a16:creationId xmlns:a16="http://schemas.microsoft.com/office/drawing/2014/main" id="{734312F9-2266-8748-A214-25354BB2A1C4}"/>
              </a:ext>
            </a:extLst>
          </p:cNvPr>
          <p:cNvSpPr txBox="1">
            <a:spLocks noChangeArrowheads="1"/>
          </p:cNvSpPr>
          <p:nvPr/>
        </p:nvSpPr>
        <p:spPr bwMode="auto">
          <a:xfrm>
            <a:off x="4726960" y="3884554"/>
            <a:ext cx="7623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UTM Avo" panose="0204060305050602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UTM Avo" panose="0204060305050602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UTM Avo" panose="0204060305050602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9pPr>
          </a:lstStyle>
          <a:p>
            <a:pPr eaLnBrk="1" hangingPunct="1">
              <a:lnSpc>
                <a:spcPct val="100000"/>
              </a:lnSpc>
              <a:spcBef>
                <a:spcPct val="0"/>
              </a:spcBef>
              <a:buFontTx/>
              <a:buNone/>
            </a:pPr>
            <a:r>
              <a:rPr lang="en-US" altLang="en-US" sz="3200" b="1" i="1" dirty="0">
                <a:latin typeface="Times New Roman" panose="02020603050405020304" pitchFamily="18" charset="0"/>
                <a:cs typeface="Times New Roman" panose="02020603050405020304" pitchFamily="18" charset="0"/>
              </a:rPr>
              <a:t>                 </a:t>
            </a:r>
            <a:r>
              <a:rPr lang="en-US" altLang="en-US" sz="3600" b="1" i="1" dirty="0">
                <a:latin typeface="Times New Roman" panose="02020603050405020304" pitchFamily="18" charset="0"/>
                <a:cs typeface="Times New Roman" panose="02020603050405020304" pitchFamily="18" charset="0"/>
              </a:rPr>
              <a:t> </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20485" name="TextBox 4">
            <a:extLst>
              <a:ext uri="{FF2B5EF4-FFF2-40B4-BE49-F238E27FC236}">
                <a16:creationId xmlns:a16="http://schemas.microsoft.com/office/drawing/2014/main" id="{A147BC9C-F804-E040-9763-B94412C21211}"/>
              </a:ext>
            </a:extLst>
          </p:cNvPr>
          <p:cNvSpPr txBox="1">
            <a:spLocks noChangeArrowheads="1"/>
          </p:cNvSpPr>
          <p:nvPr/>
        </p:nvSpPr>
        <p:spPr bwMode="auto">
          <a:xfrm>
            <a:off x="2199195" y="351792"/>
            <a:ext cx="9079318" cy="6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UTM Avo" panose="0204060305050602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UTM Avo" panose="0204060305050602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UTM Avo" panose="0204060305050602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UTM Avo" panose="020406030505060202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UTM Avo" panose="02040603050506020204" pitchFamily="18" charset="0"/>
              </a:defRPr>
            </a:lvl9pPr>
          </a:lstStyle>
          <a:p>
            <a:pPr eaLnBrk="1" hangingPunct="1">
              <a:lnSpc>
                <a:spcPct val="100000"/>
              </a:lnSpc>
              <a:spcBef>
                <a:spcPct val="0"/>
              </a:spcBef>
              <a:buFontTx/>
              <a:buNone/>
            </a:pPr>
            <a:r>
              <a:rPr lang="en-US" altLang="en-US" sz="3600" dirty="0" err="1">
                <a:solidFill>
                  <a:srgbClr val="0000FF"/>
                </a:solidFill>
              </a:rPr>
              <a:t>Thứ</a:t>
            </a:r>
            <a:r>
              <a:rPr lang="en-US" altLang="en-US" sz="3600" dirty="0">
                <a:solidFill>
                  <a:srgbClr val="0000FF"/>
                </a:solidFill>
              </a:rPr>
              <a:t> </a:t>
            </a:r>
            <a:r>
              <a:rPr lang="en-US" altLang="en-US" sz="3600" dirty="0" err="1">
                <a:solidFill>
                  <a:srgbClr val="0000FF"/>
                </a:solidFill>
              </a:rPr>
              <a:t>sáu</a:t>
            </a:r>
            <a:r>
              <a:rPr lang="en-US" altLang="en-US" sz="3600" dirty="0">
                <a:solidFill>
                  <a:srgbClr val="0000FF"/>
                </a:solidFill>
              </a:rPr>
              <a:t> </a:t>
            </a:r>
            <a:r>
              <a:rPr lang="en-US" altLang="en-US" sz="3600" dirty="0" err="1">
                <a:solidFill>
                  <a:srgbClr val="0000FF"/>
                </a:solidFill>
              </a:rPr>
              <a:t>ngày</a:t>
            </a:r>
            <a:r>
              <a:rPr lang="en-US" altLang="en-US" sz="3600" dirty="0">
                <a:solidFill>
                  <a:srgbClr val="0000FF"/>
                </a:solidFill>
              </a:rPr>
              <a:t> 11 </a:t>
            </a:r>
            <a:r>
              <a:rPr lang="en-US" altLang="en-US" sz="3600" dirty="0" err="1">
                <a:solidFill>
                  <a:srgbClr val="0000FF"/>
                </a:solidFill>
              </a:rPr>
              <a:t>tháng</a:t>
            </a:r>
            <a:r>
              <a:rPr lang="en-US" altLang="en-US" sz="3600" dirty="0">
                <a:solidFill>
                  <a:srgbClr val="0000FF"/>
                </a:solidFill>
              </a:rPr>
              <a:t> 10 </a:t>
            </a:r>
            <a:r>
              <a:rPr lang="en-US" altLang="en-US" sz="3600" dirty="0" err="1">
                <a:solidFill>
                  <a:srgbClr val="0000FF"/>
                </a:solidFill>
              </a:rPr>
              <a:t>năm</a:t>
            </a:r>
            <a:r>
              <a:rPr lang="en-US" altLang="en-US" sz="3600" dirty="0">
                <a:solidFill>
                  <a:srgbClr val="0000FF"/>
                </a:solidFill>
              </a:rPr>
              <a:t> 2024</a:t>
            </a:r>
          </a:p>
        </p:txBody>
      </p:sp>
      <p:pic>
        <p:nvPicPr>
          <p:cNvPr id="20486" name="Picture 5" descr="POINSET2">
            <a:extLst>
              <a:ext uri="{FF2B5EF4-FFF2-40B4-BE49-F238E27FC236}">
                <a16:creationId xmlns:a16="http://schemas.microsoft.com/office/drawing/2014/main" id="{EC3C4E09-B075-6746-9DA4-812F203E8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149206" y="-102727"/>
            <a:ext cx="1526976"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a:extLst>
              <a:ext uri="{FF2B5EF4-FFF2-40B4-BE49-F238E27FC236}">
                <a16:creationId xmlns:a16="http://schemas.microsoft.com/office/drawing/2014/main" id="{4B3DC584-53DA-B64F-99EA-483325C2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296" y="-115426"/>
            <a:ext cx="2144434" cy="181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POINSET2">
            <a:extLst>
              <a:ext uri="{FF2B5EF4-FFF2-40B4-BE49-F238E27FC236}">
                <a16:creationId xmlns:a16="http://schemas.microsoft.com/office/drawing/2014/main" id="{C65F56D2-A1A0-814E-B40F-2AFFEC98A6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43654">
            <a:off x="-27002" y="4723916"/>
            <a:ext cx="2178852" cy="207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3">
            <a:extLst>
              <a:ext uri="{FF2B5EF4-FFF2-40B4-BE49-F238E27FC236}">
                <a16:creationId xmlns:a16="http://schemas.microsoft.com/office/drawing/2014/main" id="{2A9AD0BC-8D39-264C-98F3-2F0F18CA5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0241" y="4798861"/>
            <a:ext cx="2226024"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68456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5" descr="POINSET2">
            <a:extLst>
              <a:ext uri="{FF2B5EF4-FFF2-40B4-BE49-F238E27FC236}">
                <a16:creationId xmlns:a16="http://schemas.microsoft.com/office/drawing/2014/main" id="{EC3C4E09-B075-6746-9DA4-812F203E8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149206" y="-102727"/>
            <a:ext cx="1526976" cy="17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a:extLst>
              <a:ext uri="{FF2B5EF4-FFF2-40B4-BE49-F238E27FC236}">
                <a16:creationId xmlns:a16="http://schemas.microsoft.com/office/drawing/2014/main" id="{4B3DC584-53DA-B64F-99EA-483325C2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6296" y="-115426"/>
            <a:ext cx="2144434" cy="181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POINSET2">
            <a:extLst>
              <a:ext uri="{FF2B5EF4-FFF2-40B4-BE49-F238E27FC236}">
                <a16:creationId xmlns:a16="http://schemas.microsoft.com/office/drawing/2014/main" id="{C65F56D2-A1A0-814E-B40F-2AFFEC98A6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43654">
            <a:off x="-27002" y="4723916"/>
            <a:ext cx="2178852" cy="207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3">
            <a:extLst>
              <a:ext uri="{FF2B5EF4-FFF2-40B4-BE49-F238E27FC236}">
                <a16:creationId xmlns:a16="http://schemas.microsoft.com/office/drawing/2014/main" id="{2A9AD0BC-8D39-264C-98F3-2F0F18CA5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0241" y="4798861"/>
            <a:ext cx="2226024"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AD965ACA-1405-E844-A4B9-898524F8E232}"/>
              </a:ext>
            </a:extLst>
          </p:cNvPr>
          <p:cNvGrpSpPr/>
          <p:nvPr/>
        </p:nvGrpSpPr>
        <p:grpSpPr>
          <a:xfrm>
            <a:off x="5827487" y="1238416"/>
            <a:ext cx="4247139" cy="5343444"/>
            <a:chOff x="417057" y="1603513"/>
            <a:chExt cx="2352647" cy="5344140"/>
          </a:xfrm>
        </p:grpSpPr>
        <p:pic>
          <p:nvPicPr>
            <p:cNvPr id="11" name="Picture 10">
              <a:extLst>
                <a:ext uri="{FF2B5EF4-FFF2-40B4-BE49-F238E27FC236}">
                  <a16:creationId xmlns:a16="http://schemas.microsoft.com/office/drawing/2014/main" id="{2AEE3C87-2BEE-8C42-B763-DBE3E6D16D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057" y="1789926"/>
              <a:ext cx="2352647" cy="5157727"/>
            </a:xfrm>
            <a:prstGeom prst="rect">
              <a:avLst/>
            </a:prstGeom>
          </p:spPr>
        </p:pic>
        <p:sp>
          <p:nvSpPr>
            <p:cNvPr id="12" name="Rectangle 11">
              <a:extLst>
                <a:ext uri="{FF2B5EF4-FFF2-40B4-BE49-F238E27FC236}">
                  <a16:creationId xmlns:a16="http://schemas.microsoft.com/office/drawing/2014/main" id="{267E1BAB-34D4-FC4A-86A8-924AAC9DAA36}"/>
                </a:ext>
              </a:extLst>
            </p:cNvPr>
            <p:cNvSpPr/>
            <p:nvPr/>
          </p:nvSpPr>
          <p:spPr>
            <a:xfrm>
              <a:off x="417057" y="1603513"/>
              <a:ext cx="431082" cy="450574"/>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D6F2D97-C07C-554F-9409-86E5F909BD5E}"/>
              </a:ext>
            </a:extLst>
          </p:cNvPr>
          <p:cNvSpPr txBox="1"/>
          <p:nvPr/>
        </p:nvSpPr>
        <p:spPr>
          <a:xfrm>
            <a:off x="1171981" y="1276261"/>
            <a:ext cx="5107216" cy="5632311"/>
          </a:xfrm>
          <a:prstGeom prst="rect">
            <a:avLst/>
          </a:prstGeom>
          <a:noFill/>
        </p:spPr>
        <p:txBody>
          <a:bodyPr wrap="square">
            <a:spAutoFit/>
          </a:bodyPr>
          <a:lstStyle/>
          <a:p>
            <a:r>
              <a:rPr lang="vi-VN" sz="2350" dirty="0">
                <a:latin typeface="Times New Roman" panose="02020603050405020304" pitchFamily="18" charset="0"/>
                <a:ea typeface="Calibri" panose="020F0502020204030204" pitchFamily="34" charset="0"/>
                <a:cs typeface="Times New Roman" panose="02020603050405020304" pitchFamily="18" charset="0"/>
              </a:rPr>
              <a:t>Chị mây vừa kéo đến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Trăng sao trốn cả rồi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Đất nóng lòng chờ đợi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Xuống đi nào, mưa ơi !</a:t>
            </a:r>
          </a:p>
          <a:p>
            <a:endParaRPr lang="vi-VN" sz="2350" dirty="0">
              <a:latin typeface="Times New Roman" panose="02020603050405020304" pitchFamily="18" charset="0"/>
              <a:ea typeface="Calibri" panose="020F0502020204030204" pitchFamily="34" charset="0"/>
              <a:cs typeface="Times New Roman" panose="02020603050405020304" pitchFamily="18" charset="0"/>
            </a:endParaRPr>
          </a:p>
          <a:p>
            <a:r>
              <a:rPr lang="vi-VN" sz="2350" dirty="0">
                <a:latin typeface="Times New Roman" panose="02020603050405020304" pitchFamily="18" charset="0"/>
                <a:ea typeface="Calibri" panose="020F0502020204030204" pitchFamily="34" charset="0"/>
                <a:cs typeface="Times New Roman" panose="02020603050405020304" pitchFamily="18" charset="0"/>
              </a:rPr>
              <a:t>Mưa ! Mưa xuống thật rồi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Đất hả hê uống nước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Ông sấm vỗ tay cười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Làm bé bừng tỉnh giấc.</a:t>
            </a:r>
          </a:p>
          <a:p>
            <a:endParaRPr lang="vi-VN" sz="2350" dirty="0">
              <a:latin typeface="Times New Roman" panose="02020603050405020304" pitchFamily="18" charset="0"/>
              <a:ea typeface="Calibri" panose="020F0502020204030204" pitchFamily="34" charset="0"/>
              <a:cs typeface="Times New Roman" panose="02020603050405020304" pitchFamily="18" charset="0"/>
            </a:endParaRPr>
          </a:p>
          <a:p>
            <a:r>
              <a:rPr lang="vi-VN" sz="2350" dirty="0">
                <a:latin typeface="Times New Roman" panose="02020603050405020304" pitchFamily="18" charset="0"/>
                <a:ea typeface="Calibri" panose="020F0502020204030204" pitchFamily="34" charset="0"/>
                <a:cs typeface="Times New Roman" panose="02020603050405020304" pitchFamily="18" charset="0"/>
              </a:rPr>
              <a:t>Chớp bỗng loè chói mắt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Soi sáng khắp ruộng vườn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Ơ ! Ông trời bật lửa </a:t>
            </a:r>
          </a:p>
          <a:p>
            <a:r>
              <a:rPr lang="vi-VN" sz="2350" dirty="0">
                <a:latin typeface="Times New Roman" panose="02020603050405020304" pitchFamily="18" charset="0"/>
                <a:ea typeface="Calibri" panose="020F0502020204030204" pitchFamily="34" charset="0"/>
                <a:cs typeface="Times New Roman" panose="02020603050405020304" pitchFamily="18" charset="0"/>
              </a:rPr>
              <a:t>Xem lúa vừa trổ bông.</a:t>
            </a:r>
            <a:endParaRPr lang="en-US" sz="2350" dirty="0">
              <a:latin typeface="Times New Roman" panose="02020603050405020304" pitchFamily="18" charset="0"/>
              <a:ea typeface="Calibri" panose="020F0502020204030204" pitchFamily="34" charset="0"/>
              <a:cs typeface="Times New Roman" panose="02020603050405020304" pitchFamily="18" charset="0"/>
            </a:endParaRPr>
          </a:p>
          <a:p>
            <a:r>
              <a:rPr lang="en-US" sz="2350" dirty="0">
                <a:latin typeface="Times New Roman" panose="02020603050405020304" pitchFamily="18" charset="0"/>
                <a:ea typeface="Calibri" panose="020F0502020204030204" pitchFamily="34" charset="0"/>
                <a:cs typeface="Times New Roman" panose="02020603050405020304" pitchFamily="18" charset="0"/>
              </a:rPr>
              <a:t>                    </a:t>
            </a:r>
            <a:r>
              <a:rPr lang="vi-VN" sz="2350" i="1" dirty="0">
                <a:latin typeface="Times New Roman" panose="02020603050405020304" pitchFamily="18" charset="0"/>
                <a:ea typeface="Calibri" panose="020F0502020204030204" pitchFamily="34" charset="0"/>
                <a:cs typeface="Times New Roman" panose="02020603050405020304" pitchFamily="18" charset="0"/>
              </a:rPr>
              <a:t>Đỗ </a:t>
            </a:r>
            <a:r>
              <a:rPr lang="en-US" sz="2350" i="1" dirty="0">
                <a:latin typeface="Times New Roman" panose="02020603050405020304" pitchFamily="18" charset="0"/>
                <a:ea typeface="Calibri" panose="020F0502020204030204" pitchFamily="34" charset="0"/>
                <a:cs typeface="Times New Roman" panose="02020603050405020304" pitchFamily="18" charset="0"/>
              </a:rPr>
              <a:t>X</a:t>
            </a:r>
            <a:r>
              <a:rPr lang="vi-VN" sz="2350" i="1" dirty="0">
                <a:latin typeface="Times New Roman" panose="02020603050405020304" pitchFamily="18" charset="0"/>
                <a:ea typeface="Calibri" panose="020F0502020204030204" pitchFamily="34" charset="0"/>
                <a:cs typeface="Times New Roman" panose="02020603050405020304" pitchFamily="18" charset="0"/>
              </a:rPr>
              <a:t>uân </a:t>
            </a:r>
            <a:r>
              <a:rPr lang="en-US" sz="2350" i="1" dirty="0">
                <a:latin typeface="Times New Roman" panose="02020603050405020304" pitchFamily="18" charset="0"/>
                <a:ea typeface="Calibri" panose="020F0502020204030204" pitchFamily="34" charset="0"/>
                <a:cs typeface="Times New Roman" panose="02020603050405020304" pitchFamily="18" charset="0"/>
              </a:rPr>
              <a:t>T</a:t>
            </a:r>
            <a:r>
              <a:rPr lang="vi-VN" sz="2350" i="1" dirty="0">
                <a:latin typeface="Times New Roman" panose="02020603050405020304" pitchFamily="18" charset="0"/>
                <a:ea typeface="Calibri" panose="020F0502020204030204" pitchFamily="34" charset="0"/>
                <a:cs typeface="Times New Roman" panose="02020603050405020304" pitchFamily="18" charset="0"/>
              </a:rPr>
              <a:t>hanh</a:t>
            </a:r>
            <a:endParaRPr lang="en-VN" sz="235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313BD24-BAEE-FD4A-9DD3-D1F0EB0EF6D3}"/>
              </a:ext>
            </a:extLst>
          </p:cNvPr>
          <p:cNvSpPr txBox="1"/>
          <p:nvPr/>
        </p:nvSpPr>
        <p:spPr>
          <a:xfrm>
            <a:off x="1807928" y="105838"/>
            <a:ext cx="4918846" cy="830997"/>
          </a:xfrm>
          <a:prstGeom prst="rect">
            <a:avLst/>
          </a:prstGeom>
          <a:noFill/>
        </p:spPr>
        <p:txBody>
          <a:bodyPr wrap="square" rtlCol="0">
            <a:spAutoFit/>
          </a:bodyPr>
          <a:lstStyle/>
          <a:p>
            <a:pPr marL="400050" indent="-400050">
              <a:buAutoNum type="romanUcPeriod"/>
            </a:pPr>
            <a:r>
              <a:rPr lang="en-VN" sz="2400" b="1" dirty="0">
                <a:solidFill>
                  <a:srgbClr val="0000FF"/>
                </a:solidFill>
                <a:latin typeface="Times New Roman" panose="02020603050405020304" pitchFamily="18" charset="0"/>
                <a:cs typeface="Times New Roman" panose="02020603050405020304" pitchFamily="18" charset="0"/>
              </a:rPr>
              <a:t>Nhận xét</a:t>
            </a:r>
          </a:p>
          <a:p>
            <a:r>
              <a:rPr lang="en-VN" sz="2400" dirty="0">
                <a:latin typeface="Times New Roman" panose="02020603050405020304" pitchFamily="18" charset="0"/>
                <a:cs typeface="Times New Roman" panose="02020603050405020304" pitchFamily="18" charset="0"/>
              </a:rPr>
              <a:t>Đọc bài thơ sau và trả lời câu hỏi</a:t>
            </a:r>
            <a:r>
              <a:rPr lang="en-VN"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1C77C852-FE25-474E-B664-619CA658EFDC}"/>
              </a:ext>
            </a:extLst>
          </p:cNvPr>
          <p:cNvSpPr/>
          <p:nvPr/>
        </p:nvSpPr>
        <p:spPr>
          <a:xfrm>
            <a:off x="396305" y="1100762"/>
            <a:ext cx="4655506" cy="923330"/>
          </a:xfrm>
          <a:prstGeom prst="rect">
            <a:avLst/>
          </a:prstGeom>
          <a:noFill/>
          <a:ln>
            <a:solidFill>
              <a:schemeClr val="bg1"/>
            </a:solidFill>
          </a:ln>
        </p:spPr>
        <p:txBody>
          <a:bodyPr wrap="none" lIns="91440" tIns="45720" rIns="91440" bIns="45720">
            <a:prstTxWarp prst="textArchUp">
              <a:avLst/>
            </a:prstTxWarp>
            <a:spAutoFit/>
          </a:bodyPr>
          <a:lstStyle/>
          <a:p>
            <a:pPr algn="ctr"/>
            <a:r>
              <a:rPr lang="en-US" sz="32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Ông</a:t>
            </a:r>
            <a:r>
              <a:rPr lang="en-US" sz="32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trời</a:t>
            </a:r>
            <a:r>
              <a:rPr lang="en-US" sz="32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bật</a:t>
            </a:r>
            <a:r>
              <a:rPr lang="en-US" sz="32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lửa</a:t>
            </a:r>
            <a:endParaRPr lang="en-US" sz="32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0826975"/>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1301</Words>
  <Application>Microsoft Macintosh PowerPoint</Application>
  <PresentationFormat>Custom</PresentationFormat>
  <Paragraphs>179</Paragraphs>
  <Slides>20</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微软雅黑</vt:lpstr>
      <vt:lpstr>Arial</vt:lpstr>
      <vt:lpstr>Calibri</vt:lpstr>
      <vt:lpstr>Calibri Light</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từ và câu: Nhân hoá</vt:lpstr>
      <vt:lpstr>PowerPoint Presentation</vt:lpstr>
      <vt:lpstr>PowerPoint Presentation</vt:lpstr>
      <vt:lpstr>PowerPoint Presentation</vt:lpstr>
      <vt:lpstr>PowerPoint Presentation</vt:lpstr>
      <vt:lpstr>BỘ ÓC  SIÊU PHÀM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2024-10-17T13:28:18Z</dcterms:modified>
</cp:coreProperties>
</file>