
<file path=[Content_Types].xml><?xml version="1.0" encoding="utf-8"?>
<Types xmlns="http://schemas.openxmlformats.org/package/2006/content-types">
  <Default Extension="wav" ContentType="audio/x-wav"/>
  <Default Extension="jpeg" ContentType="image/jpeg"/>
  <Default Extension="JPG" ContentType="image/.jpg"/>
  <Default Extension="png" ContentType="image/png"/>
  <Default Extension="gif" ContentType="image/gi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5.svg" ContentType="image/svg+xml"/>
  <Override PartName="/ppt/media/image41.svg" ContentType="image/svg+xml"/>
  <Override PartName="/ppt/media/image51.svg" ContentType="image/svg+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
  </p:notesMasterIdLst>
  <p:sldIdLst>
    <p:sldId id="256" r:id="rId3"/>
    <p:sldId id="258" r:id="rId5"/>
    <p:sldId id="260" r:id="rId6"/>
    <p:sldId id="267" r:id="rId7"/>
    <p:sldId id="268" r:id="rId8"/>
    <p:sldId id="269" r:id="rId9"/>
    <p:sldId id="270" r:id="rId10"/>
    <p:sldId id="271" r:id="rId11"/>
    <p:sldId id="272" r:id="rId12"/>
    <p:sldId id="331" r:id="rId13"/>
    <p:sldId id="273" r:id="rId14"/>
    <p:sldId id="282" r:id="rId15"/>
    <p:sldId id="284" r:id="rId16"/>
    <p:sldId id="292" r:id="rId17"/>
    <p:sldId id="293" r:id="rId18"/>
    <p:sldId id="294" r:id="rId19"/>
    <p:sldId id="295" r:id="rId20"/>
    <p:sldId id="296" r:id="rId21"/>
    <p:sldId id="285" r:id="rId22"/>
    <p:sldId id="287" r:id="rId23"/>
    <p:sldId id="289" r:id="rId24"/>
    <p:sldId id="290" r:id="rId25"/>
    <p:sldId id="262" r:id="rId26"/>
    <p:sldId id="263"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50" autoAdjust="0"/>
    <p:restoredTop sz="89807" autoAdjust="0"/>
  </p:normalViewPr>
  <p:slideViewPr>
    <p:cSldViewPr>
      <p:cViewPr varScale="1">
        <p:scale>
          <a:sx n="61" d="100"/>
          <a:sy n="61" d="100"/>
        </p:scale>
        <p:origin x="117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UTM Avo" panose="02040603050506020204" pitchFamily="18" charset="0"/>
        <a:ea typeface="UTM Avo" panose="02040603050506020204" pitchFamily="18"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Giáo viên click vào bông hoa để chọn đáp án &gt;&gt; đáp án đúng màu xanh, đáp án sai màu vàng </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a:t>Giáo viên click vào bông hoa để chọn đáp án &gt;&gt; đáp án đúng màu xanh, đáp án sai màu vàng </a:t>
            </a:r>
            <a:endParaRPr lang="en-US"/>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a:t>Giáo viên click vào bông hoa để chọn đáp án &gt;&gt; đáp án đúng màu xanh, đáp án sai màu vàng </a:t>
            </a:r>
            <a:endParaRPr lang="en-US"/>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a:t>Giáo viên click vào bông hoa để chọn đáp án &gt;&gt; đáp án đúng màu xanh, đáp án sai màu vàng </a:t>
            </a:r>
            <a:endParaRPr lang="en-US"/>
          </a:p>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1"/>
        <p:cNvGrpSpPr/>
        <p:nvPr/>
      </p:nvGrpSpPr>
      <p:grpSpPr>
        <a:xfrm>
          <a:off x="0" y="0"/>
          <a:ext cx="0" cy="0"/>
          <a:chOff x="0" y="0"/>
          <a:chExt cx="0" cy="0"/>
        </a:xfrm>
      </p:grpSpPr>
      <p:sp>
        <p:nvSpPr>
          <p:cNvPr id="92" name="Google Shape;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93" name="Google Shape;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1"/>
        <p:cNvGrpSpPr/>
        <p:nvPr/>
      </p:nvGrpSpPr>
      <p:grpSpPr>
        <a:xfrm>
          <a:off x="0" y="0"/>
          <a:ext cx="0" cy="0"/>
          <a:chOff x="0" y="0"/>
          <a:chExt cx="0" cy="0"/>
        </a:xfrm>
      </p:grpSpPr>
      <p:sp>
        <p:nvSpPr>
          <p:cNvPr id="112" name="Google Shape;1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13" name="Google Shape;1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 name="Shape 11"/>
        <p:cNvGrpSpPr/>
        <p:nvPr/>
      </p:nvGrpSpPr>
      <p:grpSpPr>
        <a:xfrm>
          <a:off x="0" y="0"/>
          <a:ext cx="0" cy="0"/>
          <a:chOff x="0" y="0"/>
          <a:chExt cx="0" cy="0"/>
        </a:xfrm>
      </p:grpSpPr>
      <p:sp>
        <p:nvSpPr>
          <p:cNvPr id="12" name="Google Shape;1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17"/>
        <p:cNvGrpSpPr/>
        <p:nvPr/>
      </p:nvGrpSpPr>
      <p:grpSpPr>
        <a:xfrm>
          <a:off x="0" y="0"/>
          <a:ext cx="0" cy="0"/>
          <a:chOff x="0" y="0"/>
          <a:chExt cx="0" cy="0"/>
        </a:xfrm>
      </p:grpSpPr>
      <p:sp>
        <p:nvSpPr>
          <p:cNvPr id="18" name="Google Shape;18;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23"/>
        <p:cNvGrpSpPr/>
        <p:nvPr/>
      </p:nvGrpSpPr>
      <p:grpSpPr>
        <a:xfrm>
          <a:off x="0" y="0"/>
          <a:ext cx="0" cy="0"/>
          <a:chOff x="0" y="0"/>
          <a:chExt cx="0" cy="0"/>
        </a:xfrm>
      </p:grpSpPr>
      <p:sp>
        <p:nvSpPr>
          <p:cNvPr id="24" name="Google Shape;2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6" name="Google Shape;36;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7" name="Google Shape;3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3" name="Google Shape;43;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4" name="Google Shape;44;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5" name="Google Shape;45;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6" name="Google Shape;4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5"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1.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8.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image" Target="../media/image22.png"/><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openxmlformats.org/officeDocument/2006/relationships/image" Target="../media/image25.sv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3.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8.jpe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audio" Target="../media/audio1.wav"/><Relationship Id="rId4" Type="http://schemas.openxmlformats.org/officeDocument/2006/relationships/image" Target="../media/image31.png"/><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image" Target="../media/image28.jpeg"/></Relationships>
</file>

<file path=ppt/slides/_rels/slide15.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image" Target="../media/image31.png"/><Relationship Id="rId6" Type="http://schemas.openxmlformats.org/officeDocument/2006/relationships/image" Target="../media/image35.png"/><Relationship Id="rId5" Type="http://schemas.openxmlformats.org/officeDocument/2006/relationships/image" Target="../media/image30.GIF"/><Relationship Id="rId4" Type="http://schemas.openxmlformats.org/officeDocument/2006/relationships/image" Target="../media/image29.GIF"/><Relationship Id="rId3" Type="http://schemas.openxmlformats.org/officeDocument/2006/relationships/image" Target="../media/image34.GIF"/><Relationship Id="rId2" Type="http://schemas.microsoft.com/office/2007/relationships/hdphoto" Target="../media/image33.wdp"/><Relationship Id="rId11" Type="http://schemas.openxmlformats.org/officeDocument/2006/relationships/notesSlide" Target="../notesSlides/notesSlide14.xml"/><Relationship Id="rId10" Type="http://schemas.openxmlformats.org/officeDocument/2006/relationships/slideLayout" Target="../slideLayouts/slideLayout3.xml"/><Relationship Id="rId1" Type="http://schemas.openxmlformats.org/officeDocument/2006/relationships/image" Target="../media/image32.png"/></Relationships>
</file>

<file path=ppt/slides/_rels/slide16.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3.wav"/><Relationship Id="rId7" Type="http://schemas.openxmlformats.org/officeDocument/2006/relationships/image" Target="../media/image31.png"/><Relationship Id="rId6" Type="http://schemas.openxmlformats.org/officeDocument/2006/relationships/image" Target="../media/image36.png"/><Relationship Id="rId5" Type="http://schemas.openxmlformats.org/officeDocument/2006/relationships/image" Target="../media/image30.GIF"/><Relationship Id="rId4" Type="http://schemas.openxmlformats.org/officeDocument/2006/relationships/image" Target="../media/image29.GIF"/><Relationship Id="rId3" Type="http://schemas.openxmlformats.org/officeDocument/2006/relationships/image" Target="../media/image34.GIF"/><Relationship Id="rId2" Type="http://schemas.microsoft.com/office/2007/relationships/hdphoto" Target="../media/image33.wdp"/><Relationship Id="rId11" Type="http://schemas.openxmlformats.org/officeDocument/2006/relationships/notesSlide" Target="../notesSlides/notesSlide15.xml"/><Relationship Id="rId10" Type="http://schemas.openxmlformats.org/officeDocument/2006/relationships/slideLayout" Target="../slideLayouts/slideLayout3.xml"/><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3.wav"/><Relationship Id="rId7" Type="http://schemas.openxmlformats.org/officeDocument/2006/relationships/image" Target="../media/image37.png"/><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34.GIF"/><Relationship Id="rId3" Type="http://schemas.openxmlformats.org/officeDocument/2006/relationships/image" Target="../media/image31.png"/><Relationship Id="rId2" Type="http://schemas.microsoft.com/office/2007/relationships/hdphoto" Target="../media/image33.wdp"/><Relationship Id="rId11" Type="http://schemas.openxmlformats.org/officeDocument/2006/relationships/notesSlide" Target="../notesSlides/notesSlide16.xml"/><Relationship Id="rId10" Type="http://schemas.openxmlformats.org/officeDocument/2006/relationships/slideLayout" Target="../slideLayouts/slideLayout3.xml"/><Relationship Id="rId1" Type="http://schemas.openxmlformats.org/officeDocument/2006/relationships/image" Target="../media/image32.png"/></Relationships>
</file>

<file path=ppt/slides/_rels/slide18.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3.wav"/><Relationship Id="rId7" Type="http://schemas.openxmlformats.org/officeDocument/2006/relationships/image" Target="../media/image31.png"/><Relationship Id="rId6" Type="http://schemas.openxmlformats.org/officeDocument/2006/relationships/image" Target="../media/image38.png"/><Relationship Id="rId5" Type="http://schemas.openxmlformats.org/officeDocument/2006/relationships/image" Target="../media/image34.GIF"/><Relationship Id="rId4" Type="http://schemas.openxmlformats.org/officeDocument/2006/relationships/image" Target="../media/image30.GIF"/><Relationship Id="rId3" Type="http://schemas.openxmlformats.org/officeDocument/2006/relationships/image" Target="../media/image29.GIF"/><Relationship Id="rId2" Type="http://schemas.microsoft.com/office/2007/relationships/hdphoto" Target="../media/image33.wdp"/><Relationship Id="rId11" Type="http://schemas.openxmlformats.org/officeDocument/2006/relationships/notesSlide" Target="../notesSlides/notesSlide17.xml"/><Relationship Id="rId10" Type="http://schemas.openxmlformats.org/officeDocument/2006/relationships/slideLayout" Target="../slideLayouts/slideLayout3.xml"/><Relationship Id="rId1" Type="http://schemas.openxmlformats.org/officeDocument/2006/relationships/image" Target="../media/image32.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3.xml"/><Relationship Id="rId4" Type="http://schemas.openxmlformats.org/officeDocument/2006/relationships/image" Target="../media/image41.sv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3.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8.jpe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3.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8.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3.xml"/><Relationship Id="rId2" Type="http://schemas.openxmlformats.org/officeDocument/2006/relationships/image" Target="../media/image48.png"/><Relationship Id="rId1" Type="http://schemas.openxmlformats.org/officeDocument/2006/relationships/image" Target="../media/image8.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3.xml"/><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image" Target="../media/image49.jpe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xml"/><Relationship Id="rId3" Type="http://schemas.microsoft.com/office/2007/relationships/hdphoto" Target="../media/image54.wdp"/><Relationship Id="rId2" Type="http://schemas.openxmlformats.org/officeDocument/2006/relationships/image" Target="../media/image53.png"/><Relationship Id="rId1" Type="http://schemas.openxmlformats.org/officeDocument/2006/relationships/image" Target="../media/image52.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3.xml"/><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tags" Target="../tags/tag1.xml"/><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83"/>
        <p:cNvGrpSpPr/>
        <p:nvPr/>
      </p:nvGrpSpPr>
      <p:grpSpPr>
        <a:xfrm>
          <a:off x="0" y="0"/>
          <a:ext cx="0" cy="0"/>
          <a:chOff x="0" y="0"/>
          <a:chExt cx="0" cy="0"/>
        </a:xfrm>
      </p:grpSpPr>
      <p:sp>
        <p:nvSpPr>
          <p:cNvPr id="84" name="Google Shape;84;p1"/>
          <p:cNvSpPr txBox="1"/>
          <p:nvPr/>
        </p:nvSpPr>
        <p:spPr>
          <a:xfrm>
            <a:off x="261982" y="1383217"/>
            <a:ext cx="11668033" cy="2045783"/>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rgbClr val="002060"/>
              </a:buClr>
              <a:buSzPts val="5200"/>
              <a:buFont typeface="Arial" panose="020B0604020202020204"/>
              <a:buNone/>
            </a:pPr>
            <a:r>
              <a:rPr lang="en-US" sz="5200" b="1" i="0" u="none" strike="noStrike" cap="none">
                <a:solidFill>
                  <a:srgbClr val="002060"/>
                </a:solidFill>
                <a:latin typeface="Times New Roman" panose="02020603050405020304" pitchFamily="18" charset="0"/>
                <a:cs typeface="Times New Roman" panose="02020603050405020304" pitchFamily="18" charset="0"/>
                <a:sym typeface="Arial" panose="020B0604020202020204"/>
              </a:rPr>
              <a:t>Chủ đề 5: Con người và sức khỏe</a:t>
            </a:r>
            <a:endParaRPr lang="en-US" sz="5200" b="1" i="0" u="none" strike="noStrike" cap="none">
              <a:solidFill>
                <a:srgbClr val="002060"/>
              </a:solidFill>
              <a:latin typeface="Times New Roman" panose="02020603050405020304" pitchFamily="18" charset="0"/>
              <a:cs typeface="Times New Roman" panose="02020603050405020304" pitchFamily="18" charset="0"/>
              <a:sym typeface="Arial" panose="020B0604020202020204"/>
            </a:endParaRPr>
          </a:p>
        </p:txBody>
      </p:sp>
      <p:sp>
        <p:nvSpPr>
          <p:cNvPr id="85" name="Google Shape;85;p1"/>
          <p:cNvSpPr txBox="1"/>
          <p:nvPr/>
        </p:nvSpPr>
        <p:spPr>
          <a:xfrm>
            <a:off x="1180863" y="3429000"/>
            <a:ext cx="9830273" cy="1655762"/>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120000"/>
              </a:lnSpc>
              <a:spcBef>
                <a:spcPts val="0"/>
              </a:spcBef>
              <a:spcAft>
                <a:spcPts val="0"/>
              </a:spcAft>
              <a:buClr>
                <a:srgbClr val="FF0000"/>
              </a:buClr>
              <a:buSzPct val="100000"/>
              <a:buFont typeface="Arial" panose="020B0604020202020204"/>
              <a:buNone/>
            </a:pPr>
            <a:r>
              <a:rPr lang="en-US" sz="6000" b="1" i="0" u="none" strike="noStrike" cap="none">
                <a:solidFill>
                  <a:srgbClr val="FF0000"/>
                </a:solidFill>
                <a:latin typeface="Times New Roman" panose="02020603050405020304" pitchFamily="18" charset="0"/>
                <a:cs typeface="Times New Roman" panose="02020603050405020304" pitchFamily="18" charset="0"/>
                <a:sym typeface="Arial" panose="020B0604020202020204"/>
              </a:rPr>
              <a:t>Bài 16</a:t>
            </a:r>
            <a:endParaRPr>
              <a:latin typeface="Times New Roman" panose="02020603050405020304" pitchFamily="18" charset="0"/>
              <a:cs typeface="Times New Roman" panose="02020603050405020304" pitchFamily="18" charset="0"/>
            </a:endParaRPr>
          </a:p>
          <a:p>
            <a:pPr marL="0" marR="0" lvl="0" indent="0" algn="ctr" rtl="0">
              <a:lnSpc>
                <a:spcPct val="120000"/>
              </a:lnSpc>
              <a:spcBef>
                <a:spcPts val="1000"/>
              </a:spcBef>
              <a:spcAft>
                <a:spcPts val="0"/>
              </a:spcAft>
              <a:buClr>
                <a:srgbClr val="FF0000"/>
              </a:buClr>
              <a:buSzPct val="100000"/>
              <a:buFont typeface="Arial" panose="020B0604020202020204"/>
              <a:buNone/>
            </a:pPr>
            <a:r>
              <a:rPr lang="en-US" sz="6000" b="1" i="0" u="none" strike="noStrike" cap="none">
                <a:solidFill>
                  <a:srgbClr val="FF0000"/>
                </a:solidFill>
                <a:latin typeface="Times New Roman" panose="02020603050405020304" pitchFamily="18" charset="0"/>
                <a:cs typeface="Times New Roman" panose="02020603050405020304" pitchFamily="18" charset="0"/>
                <a:sym typeface="Arial" panose="020B0604020202020204"/>
              </a:rPr>
              <a:t>Cơ quan tuần hoàn</a:t>
            </a:r>
            <a:endParaRPr sz="6000" b="1" i="0" u="none" strike="noStrike" cap="none">
              <a:solidFill>
                <a:srgbClr val="FF0000"/>
              </a:solidFill>
              <a:latin typeface="Times New Roman" panose="02020603050405020304" pitchFamily="18" charset="0"/>
              <a:cs typeface="Times New Roman" panose="02020603050405020304" pitchFamily="18" charset="0"/>
              <a:sym typeface="Arial" panose="020B0604020202020204"/>
            </a:endParaRPr>
          </a:p>
        </p:txBody>
      </p:sp>
      <p:sp>
        <p:nvSpPr>
          <p:cNvPr id="86" name="Google Shape;86;p1"/>
          <p:cNvSpPr txBox="1"/>
          <p:nvPr/>
        </p:nvSpPr>
        <p:spPr>
          <a:xfrm>
            <a:off x="9063429" y="214969"/>
            <a:ext cx="2782110" cy="716851"/>
          </a:xfrm>
          <a:prstGeom prst="rect">
            <a:avLst/>
          </a:prstGeom>
          <a:noFill/>
          <a:ln>
            <a:noFill/>
          </a:ln>
        </p:spPr>
        <p:txBody>
          <a:bodyPr spcFirstLastPara="1" wrap="square" lIns="91425" tIns="45700" rIns="91425" bIns="45700" anchor="b" anchorCtr="0">
            <a:noAutofit/>
          </a:bodyPr>
          <a:lstStyle/>
          <a:p>
            <a:pPr marL="0" marR="0" lvl="0" indent="0" algn="r" rtl="0">
              <a:lnSpc>
                <a:spcPct val="120000"/>
              </a:lnSpc>
              <a:spcBef>
                <a:spcPts val="0"/>
              </a:spcBef>
              <a:spcAft>
                <a:spcPts val="0"/>
              </a:spcAft>
              <a:buClr>
                <a:schemeClr val="lt1"/>
              </a:buClr>
              <a:buSzPts val="3600"/>
              <a:buFont typeface="Arial" panose="020B0604020202020204"/>
              <a:buNone/>
            </a:pPr>
            <a:r>
              <a:rPr lang="en-US" sz="3600" b="0" i="0" u="none" strike="noStrike" cap="none">
                <a:solidFill>
                  <a:schemeClr val="lt1"/>
                </a:solidFill>
                <a:latin typeface="Times New Roman" panose="02020603050405020304" pitchFamily="18" charset="0"/>
                <a:cs typeface="Times New Roman" panose="02020603050405020304" pitchFamily="18" charset="0"/>
                <a:sym typeface="Arial" panose="020B0604020202020204"/>
              </a:rPr>
              <a:t>TNXH 3</a:t>
            </a:r>
            <a:endParaRPr lang="en-US" sz="3600" b="0" i="0" u="none" strike="noStrike" cap="none">
              <a:solidFill>
                <a:schemeClr val="lt1"/>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7537450" y="3371850"/>
            <a:ext cx="4654550" cy="3525520"/>
          </a:xfrm>
          <a:prstGeom prst="rect">
            <a:avLst/>
          </a:prstGeom>
        </p:spPr>
      </p:pic>
      <p:pic>
        <p:nvPicPr>
          <p:cNvPr id="3" name="Picture 2"/>
          <p:cNvPicPr>
            <a:picLocks noChangeAspect="1"/>
          </p:cNvPicPr>
          <p:nvPr/>
        </p:nvPicPr>
        <p:blipFill>
          <a:blip r:embed="rId3"/>
          <a:stretch>
            <a:fillRect/>
          </a:stretch>
        </p:blipFill>
        <p:spPr>
          <a:xfrm>
            <a:off x="762000" y="762000"/>
            <a:ext cx="3734435" cy="81851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10761620" y="363300"/>
            <a:ext cx="1285961" cy="1384615"/>
          </a:xfrm>
          <a:prstGeom prst="rect">
            <a:avLst/>
          </a:prstGeom>
        </p:spPr>
      </p:pic>
      <p:sp>
        <p:nvSpPr>
          <p:cNvPr id="4" name="TextBox 3"/>
          <p:cNvSpPr txBox="1"/>
          <p:nvPr/>
        </p:nvSpPr>
        <p:spPr>
          <a:xfrm>
            <a:off x="0" y="609577"/>
            <a:ext cx="10617200" cy="583565"/>
          </a:xfrm>
          <a:prstGeom prst="rect">
            <a:avLst/>
          </a:prstGeom>
          <a:noFill/>
        </p:spPr>
        <p:txBody>
          <a:bodyPr wrap="square" rtlCol="0">
            <a:spAutoFit/>
          </a:bodyPr>
          <a:lstStyle/>
          <a:p>
            <a:r>
              <a:rPr lang="en-US" sz="3200">
                <a:solidFill>
                  <a:srgbClr val="C00000"/>
                </a:solidFill>
                <a:latin typeface="Times New Roman" panose="02020603050405020304" pitchFamily="18" charset="0"/>
                <a:cs typeface="Times New Roman" panose="02020603050405020304" pitchFamily="18" charset="0"/>
              </a:rPr>
              <a:t>HĐ3: Tìm hiểu đường di chuyển của máu trong sơ đồ </a:t>
            </a:r>
            <a:endParaRPr lang="en-US" sz="3200">
              <a:solidFill>
                <a:srgbClr val="C0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3623" t="9747" r="7724" b="6920"/>
          <a:stretch>
            <a:fillRect/>
          </a:stretch>
        </p:blipFill>
        <p:spPr>
          <a:xfrm>
            <a:off x="-152400" y="1193377"/>
            <a:ext cx="4368800" cy="4318001"/>
          </a:xfrm>
          <a:prstGeom prst="rect">
            <a:avLst/>
          </a:prstGeom>
        </p:spPr>
      </p:pic>
      <p:sp>
        <p:nvSpPr>
          <p:cNvPr id="7" name="Rounded Rectangle 2"/>
          <p:cNvSpPr/>
          <p:nvPr/>
        </p:nvSpPr>
        <p:spPr>
          <a:xfrm>
            <a:off x="4343400" y="1763395"/>
            <a:ext cx="3493135" cy="762000"/>
          </a:xfrm>
          <a:prstGeom prst="roundRect">
            <a:avLst/>
          </a:prstGeom>
          <a:solidFill>
            <a:schemeClr val="accent1">
              <a:lumMod val="20000"/>
              <a:lumOff val="80000"/>
            </a:schemeClr>
          </a:solid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p>
            <a:pPr algn="ctr"/>
            <a:r>
              <a:rPr lang="en-US" sz="2800" b="1" dirty="0" err="1">
                <a:solidFill>
                  <a:schemeClr val="tx1"/>
                </a:solidFill>
                <a:latin typeface="Times New Roman" panose="02020603050405020304" pitchFamily="18" charset="0"/>
                <a:cs typeface="Times New Roman" panose="02020603050405020304" pitchFamily="18" charset="0"/>
              </a:rPr>
              <a:t>Vòng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tuần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hoàn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lớn</a:t>
            </a:r>
            <a:r>
              <a:rPr lang="en-US" sz="2800" b="1" dirty="0">
                <a:solidFill>
                  <a:schemeClr val="tx1"/>
                </a:solidFill>
                <a:latin typeface="Times New Roman" panose="02020603050405020304" pitchFamily="18" charset="0"/>
                <a:cs typeface="Times New Roman" panose="02020603050405020304" pitchFamily="18" charset="0"/>
              </a:rPr>
              <a:t> </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ounded Rectangle 13"/>
          <p:cNvSpPr/>
          <p:nvPr/>
        </p:nvSpPr>
        <p:spPr>
          <a:xfrm>
            <a:off x="8610600" y="1794510"/>
            <a:ext cx="3361690" cy="762000"/>
          </a:xfrm>
          <a:prstGeom prst="roundRect">
            <a:avLst/>
          </a:prstGeom>
          <a:solidFill>
            <a:schemeClr val="accent1">
              <a:lumMod val="20000"/>
              <a:lumOff val="80000"/>
            </a:schemeClr>
          </a:solid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p>
            <a:pPr algn="ctr"/>
            <a:r>
              <a:rPr lang="en-US" sz="2800" b="1" dirty="0" err="1">
                <a:solidFill>
                  <a:schemeClr val="tx1"/>
                </a:solidFill>
                <a:latin typeface="Times New Roman" panose="02020603050405020304" pitchFamily="18" charset="0"/>
                <a:cs typeface="Times New Roman" panose="02020603050405020304" pitchFamily="18" charset="0"/>
              </a:rPr>
              <a:t>Vòng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tuần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hoàn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nhỏ</a:t>
            </a:r>
            <a:r>
              <a:rPr lang="en-US" sz="2800" b="1" dirty="0">
                <a:solidFill>
                  <a:schemeClr val="tx1"/>
                </a:solidFill>
                <a:latin typeface="Times New Roman" panose="02020603050405020304" pitchFamily="18" charset="0"/>
                <a:cs typeface="Times New Roman" panose="02020603050405020304" pitchFamily="18" charset="0"/>
              </a:rPr>
              <a:t> </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TextBox 6"/>
          <p:cNvSpPr txBox="1"/>
          <p:nvPr/>
        </p:nvSpPr>
        <p:spPr>
          <a:xfrm>
            <a:off x="3962400" y="2602865"/>
            <a:ext cx="4728210" cy="2630170"/>
          </a:xfrm>
          <a:prstGeom prst="rect">
            <a:avLst/>
          </a:prstGeom>
          <a:noFill/>
        </p:spPr>
        <p:txBody>
          <a:bodyPr wrap="square" rtlCol="0">
            <a:spAutoFit/>
          </a:bodyPr>
          <a:p>
            <a:pPr marL="304800" indent="-304800">
              <a:lnSpc>
                <a:spcPct val="150000"/>
              </a:lnSpc>
              <a:buFont typeface="Wingdings" panose="05000000000000000000" pitchFamily="2" charset="2"/>
              <a:buChar char="§"/>
            </a:pPr>
            <a:r>
              <a:rPr lang="en-US" sz="2200" dirty="0" err="1">
                <a:latin typeface="Times New Roman" panose="02020603050405020304" pitchFamily="18" charset="0"/>
                <a:cs typeface="Times New Roman" panose="02020603050405020304" pitchFamily="18" charset="0"/>
              </a:rPr>
              <a:t>Đưa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máu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nuôi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marL="304800" indent="-304800">
              <a:lnSpc>
                <a:spcPct val="150000"/>
              </a:lnSpc>
              <a:buFont typeface="Wingdings" panose="05000000000000000000" pitchFamily="2" charset="2"/>
              <a:buChar char="§"/>
            </a:pPr>
            <a:r>
              <a:rPr lang="en-US" sz="2200" dirty="0" err="1">
                <a:latin typeface="Times New Roman" panose="02020603050405020304" pitchFamily="18" charset="0"/>
                <a:cs typeface="Times New Roman" panose="02020603050405020304" pitchFamily="18" charset="0"/>
              </a:rPr>
              <a:t>Mang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dưỡng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khí</a:t>
            </a:r>
            <a:r>
              <a:rPr lang="en-US" sz="2200" dirty="0">
                <a:latin typeface="Times New Roman" panose="02020603050405020304" pitchFamily="18" charset="0"/>
                <a:cs typeface="Times New Roman" panose="02020603050405020304" pitchFamily="18" charset="0"/>
              </a:rPr>
              <a:t> ô-xi </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cấp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marL="304800" indent="-304800">
              <a:lnSpc>
                <a:spcPct val="150000"/>
              </a:lnSpc>
              <a:buFont typeface="Wingdings" panose="05000000000000000000" pitchFamily="2" charset="2"/>
              <a:buChar char="§"/>
            </a:pPr>
            <a:r>
              <a:rPr lang="en-US" sz="2200" dirty="0" err="1">
                <a:latin typeface="Times New Roman" panose="02020603050405020304" pitchFamily="18" charset="0"/>
                <a:cs typeface="Times New Roman" panose="02020603050405020304" pitchFamily="18" charset="0"/>
              </a:rPr>
              <a:t>Mang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các-bo-nic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tim.</a:t>
            </a:r>
            <a:endParaRPr lang="en-US" sz="2200" dirty="0" err="1">
              <a:latin typeface="Times New Roman" panose="02020603050405020304" pitchFamily="18" charset="0"/>
              <a:cs typeface="Times New Roman" panose="02020603050405020304" pitchFamily="18" charset="0"/>
            </a:endParaRPr>
          </a:p>
        </p:txBody>
      </p:sp>
      <p:sp>
        <p:nvSpPr>
          <p:cNvPr id="10" name="TextBox 7"/>
          <p:cNvSpPr txBox="1"/>
          <p:nvPr/>
        </p:nvSpPr>
        <p:spPr>
          <a:xfrm>
            <a:off x="8489950" y="2788920"/>
            <a:ext cx="3702050" cy="2122805"/>
          </a:xfrm>
          <a:prstGeom prst="rect">
            <a:avLst/>
          </a:prstGeom>
          <a:noFill/>
        </p:spPr>
        <p:txBody>
          <a:bodyPr wrap="square" rtlCol="0">
            <a:spAutoFit/>
          </a:bodyPr>
          <a:p>
            <a:pPr marL="304800" indent="-304800">
              <a:lnSpc>
                <a:spcPct val="150000"/>
              </a:lnSpc>
              <a:buFont typeface="Wingdings" panose="05000000000000000000" pitchFamily="2" charset="2"/>
              <a:buChar char="§"/>
            </a:pPr>
            <a:r>
              <a:rPr lang="en-US" sz="2200" dirty="0" err="1">
                <a:latin typeface="Times New Roman" panose="02020603050405020304" pitchFamily="18" charset="0"/>
                <a:cs typeface="Times New Roman" panose="02020603050405020304" pitchFamily="18" charset="0"/>
              </a:rPr>
              <a:t>Đưa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máu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phổi</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marL="304800" indent="-304800">
              <a:lnSpc>
                <a:spcPct val="150000"/>
              </a:lnSpc>
              <a:buFont typeface="Wingdings" panose="05000000000000000000" pitchFamily="2" charset="2"/>
              <a:buChar char="§"/>
            </a:pPr>
            <a:r>
              <a:rPr lang="en-US" sz="2200" dirty="0" err="1">
                <a:latin typeface="Times New Roman" panose="02020603050405020304" pitchFamily="18" charset="0"/>
                <a:cs typeface="Times New Roman" panose="02020603050405020304" pitchFamily="18" charset="0"/>
              </a:rPr>
              <a:t>Mang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các-bo-nic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quay </a:t>
            </a:r>
            <a:r>
              <a:rPr lang="en-US" sz="2200" dirty="0" err="1">
                <a:latin typeface="Times New Roman" panose="02020603050405020304" pitchFamily="18" charset="0"/>
                <a:cs typeface="Times New Roman" panose="02020603050405020304" pitchFamily="18" charset="0"/>
              </a:rPr>
              <a:t>trở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tim.</a:t>
            </a:r>
            <a:endParaRPr lang="en-US" sz="2200" dirty="0" err="1">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7" grpId="1" animBg="1"/>
      <p:bldP spid="8" grpId="1" animBg="1"/>
      <p:bldP spid="9" grpId="0"/>
      <p:bldP spid="9" grpId="1"/>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flipH="1">
            <a:off x="10959972" y="382350"/>
            <a:ext cx="1285961" cy="1384615"/>
          </a:xfrm>
          <a:prstGeom prst="rect">
            <a:avLst/>
          </a:prstGeom>
        </p:spPr>
      </p:pic>
      <p:sp>
        <p:nvSpPr>
          <p:cNvPr id="5" name="TextBox 4"/>
          <p:cNvSpPr txBox="1"/>
          <p:nvPr/>
        </p:nvSpPr>
        <p:spPr>
          <a:xfrm>
            <a:off x="99142" y="1707911"/>
            <a:ext cx="12117483" cy="521970"/>
          </a:xfrm>
          <a:prstGeom prst="rect">
            <a:avLst/>
          </a:prstGeom>
          <a:noFill/>
        </p:spPr>
        <p:txBody>
          <a:bodyPr wrap="square" rtlCol="0">
            <a:spAutoFit/>
          </a:bodyPr>
          <a:lstStyle/>
          <a:p>
            <a:pPr marL="381000" indent="-381000">
              <a:buFont typeface="Wingdings" panose="05000000000000000000" pitchFamily="2" charset="2"/>
              <a:buChar char="Ø"/>
            </a:pP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7" name="Rounded Rectangular Callout 5"/>
          <p:cNvSpPr/>
          <p:nvPr/>
        </p:nvSpPr>
        <p:spPr>
          <a:xfrm>
            <a:off x="3733800" y="2745706"/>
            <a:ext cx="3842336" cy="1093248"/>
          </a:xfrm>
          <a:prstGeom prst="wedgeRoundRectCallout">
            <a:avLst>
              <a:gd name="adj1" fmla="val -67796"/>
              <a:gd name="adj2" fmla="val 21102"/>
              <a:gd name="adj3" fmla="val 16667"/>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a:t>
            </a:r>
            <a:r>
              <a:rPr lang="en-US" sz="2800" dirty="0">
                <a:solidFill>
                  <a:schemeClr val="tx1"/>
                </a:solidFill>
                <a:latin typeface="Times New Roman" panose="02020603050405020304" pitchFamily="18" charset="0"/>
                <a:cs typeface="Times New Roman" panose="02020603050405020304" pitchFamily="18" charset="0"/>
              </a:rPr>
              <a:t> có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2400" t="30352" r="22000" b="23247"/>
          <a:stretch>
            <a:fillRect/>
          </a:stretch>
        </p:blipFill>
        <p:spPr>
          <a:xfrm rot="150798">
            <a:off x="8666" y="5421139"/>
            <a:ext cx="1150393" cy="660153"/>
          </a:xfrm>
          <a:prstGeom prst="rect">
            <a:avLst/>
          </a:prstGeom>
        </p:spPr>
      </p:pic>
      <p:sp>
        <p:nvSpPr>
          <p:cNvPr id="9" name="TextBox 8"/>
          <p:cNvSpPr txBox="1"/>
          <p:nvPr/>
        </p:nvSpPr>
        <p:spPr>
          <a:xfrm>
            <a:off x="1172981" y="5150089"/>
            <a:ext cx="7684672" cy="1337945"/>
          </a:xfrm>
          <a:prstGeom prst="rect">
            <a:avLst/>
          </a:prstGeom>
          <a:noFill/>
        </p:spPr>
        <p:txBody>
          <a:bodyPr wrap="square" rtlCol="0">
            <a:spAutoFit/>
          </a:bodyPr>
          <a:lstStyle/>
          <a:p>
            <a:pPr marL="304800" indent="-304800" algn="just">
              <a:lnSpc>
                <a:spcPct val="150000"/>
              </a:lnSpc>
              <a:buFont typeface="Wingdings" panose="05000000000000000000" pitchFamily="2" charset="2"/>
              <a:buChar char="§"/>
            </a:pPr>
            <a:r>
              <a:rPr lang="en-US" sz="2700" dirty="0" err="1">
                <a:latin typeface="Times New Roman" panose="02020603050405020304" pitchFamily="18" charset="0"/>
                <a:cs typeface="Times New Roman" panose="02020603050405020304" pitchFamily="18" charset="0"/>
              </a:rPr>
              <a:t>Vận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chuyển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tim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đến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quan</a:t>
            </a:r>
            <a:r>
              <a:rPr lang="en-US" sz="2700" dirty="0">
                <a:latin typeface="Times New Roman" panose="02020603050405020304" pitchFamily="18" charset="0"/>
                <a:cs typeface="Times New Roman" panose="02020603050405020304" pitchFamily="18" charset="0"/>
              </a:rPr>
              <a:t>.</a:t>
            </a:r>
            <a:endParaRPr lang="en-US" sz="2700" dirty="0">
              <a:latin typeface="Times New Roman" panose="02020603050405020304" pitchFamily="18" charset="0"/>
              <a:cs typeface="Times New Roman" panose="02020603050405020304" pitchFamily="18" charset="0"/>
            </a:endParaRPr>
          </a:p>
          <a:p>
            <a:pPr marL="304800" indent="-304800" algn="just">
              <a:lnSpc>
                <a:spcPct val="150000"/>
              </a:lnSpc>
              <a:buFont typeface="Wingdings" panose="05000000000000000000" pitchFamily="2" charset="2"/>
              <a:buChar char="§"/>
            </a:pPr>
            <a:r>
              <a:rPr lang="en-US" sz="2700" dirty="0" err="1">
                <a:latin typeface="Times New Roman" panose="02020603050405020304" pitchFamily="18" charset="0"/>
                <a:cs typeface="Times New Roman" panose="02020603050405020304" pitchFamily="18" charset="0"/>
              </a:rPr>
              <a:t>Vận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chuyển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quan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trở</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tim</a:t>
            </a:r>
            <a:r>
              <a:rPr lang="en-US"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12" name="Picture 11" descr="Wondering Chicken"/>
          <p:cNvPicPr>
            <a:picLocks noChangeAspect="1"/>
          </p:cNvPicPr>
          <p:nvPr/>
        </p:nvPicPr>
        <p:blipFill>
          <a:blip r:embed="rId4"/>
          <a:stretch>
            <a:fillRect/>
          </a:stretch>
        </p:blipFill>
        <p:spPr>
          <a:xfrm>
            <a:off x="900452" y="2381077"/>
            <a:ext cx="2859624" cy="28596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ppt_x</p:attrName>
                                        </p:attrNameLst>
                                      </p:cBhvr>
                                      <p:tavLst>
                                        <p:tav tm="0">
                                          <p:val>
                                            <p:strVal val="#ppt_x-#ppt_w*1.125000"/>
                                          </p:val>
                                        </p:tav>
                                        <p:tav tm="100000">
                                          <p:val>
                                            <p:strVal val="#ppt_x"/>
                                          </p:val>
                                        </p:tav>
                                      </p:tavLst>
                                    </p:anim>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sp>
        <p:nvSpPr>
          <p:cNvPr id="2" name="TextBox 1"/>
          <p:cNvSpPr txBox="1"/>
          <p:nvPr/>
        </p:nvSpPr>
        <p:spPr>
          <a:xfrm>
            <a:off x="711200" y="1447800"/>
            <a:ext cx="11480800" cy="645160"/>
          </a:xfrm>
          <a:prstGeom prst="rect">
            <a:avLst/>
          </a:prstGeom>
          <a:noFill/>
        </p:spPr>
        <p:txBody>
          <a:bodyPr wrap="square" rtlCol="0">
            <a:spAutoFit/>
          </a:bodyPr>
          <a:lstStyle/>
          <a:p>
            <a:r>
              <a:rPr lang="en-US" sz="3600">
                <a:solidFill>
                  <a:srgbClr val="C00000"/>
                </a:solidFill>
                <a:latin typeface="Times New Roman" panose="02020603050405020304" pitchFamily="18" charset="0"/>
                <a:cs typeface="Times New Roman" panose="02020603050405020304" pitchFamily="18" charset="0"/>
              </a:rPr>
              <a:t>HĐ4: Ảnh hưởng của trạng thái đối với cơ quan tuần hoàn</a:t>
            </a:r>
            <a:endParaRPr lang="en-US" sz="3600">
              <a:solidFill>
                <a:srgbClr val="C00000"/>
              </a:solidFill>
              <a:latin typeface="Times New Roman" panose="02020603050405020304" pitchFamily="18" charset="0"/>
              <a:cs typeface="Times New Roman" panose="02020603050405020304" pitchFamily="18" charset="0"/>
            </a:endParaRPr>
          </a:p>
        </p:txBody>
      </p:sp>
      <p:sp>
        <p:nvSpPr>
          <p:cNvPr id="3" name="Pentagon 2"/>
          <p:cNvSpPr/>
          <p:nvPr/>
        </p:nvSpPr>
        <p:spPr>
          <a:xfrm>
            <a:off x="357292" y="2179126"/>
            <a:ext cx="3352800" cy="548301"/>
          </a:xfrm>
          <a:prstGeom prst="homePlate">
            <a:avLst/>
          </a:prstGeom>
          <a:solidFill>
            <a:srgbClr val="FFCC66"/>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Thảo luận cặp đôi </a:t>
            </a:r>
            <a:endParaRPr lang="en-US" sz="320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155" t="17284" r="9348" b="3969"/>
          <a:stretch>
            <a:fillRect/>
          </a:stretch>
        </p:blipFill>
        <p:spPr>
          <a:xfrm>
            <a:off x="0" y="2954277"/>
            <a:ext cx="4096686" cy="3803852"/>
          </a:xfrm>
          <a:prstGeom prst="rect">
            <a:avLst/>
          </a:prstGeom>
        </p:spPr>
      </p:pic>
      <p:grpSp>
        <p:nvGrpSpPr>
          <p:cNvPr id="5" name="Group 4"/>
          <p:cNvGrpSpPr/>
          <p:nvPr/>
        </p:nvGrpSpPr>
        <p:grpSpPr>
          <a:xfrm>
            <a:off x="4184015" y="3007617"/>
            <a:ext cx="7470776" cy="3268345"/>
            <a:chOff x="358136" y="3968521"/>
            <a:chExt cx="11206164" cy="4902519"/>
          </a:xfrm>
        </p:grpSpPr>
        <p:sp>
          <p:nvSpPr>
            <p:cNvPr id="6" name="TextBox 5"/>
            <p:cNvSpPr txBox="1"/>
            <p:nvPr/>
          </p:nvSpPr>
          <p:spPr>
            <a:xfrm>
              <a:off x="1104897" y="4093299"/>
              <a:ext cx="9529763" cy="4448532"/>
            </a:xfrm>
            <a:prstGeom prst="roundRect">
              <a:avLst/>
            </a:prstGeom>
            <a:solidFill>
              <a:srgbClr val="FFFAF7"/>
            </a:solidFill>
            <a:ln w="38100">
              <a:solidFill>
                <a:schemeClr val="accent6">
                  <a:lumMod val="75000"/>
                </a:schemeClr>
              </a:solidFill>
            </a:ln>
          </p:spPr>
          <p:txBody>
            <a:bodyPr wrap="square" rtlCol="0">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1 - 4 ở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91 SGK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về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có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có </a:t>
              </a:r>
              <a:r>
                <a:rPr lang="en-US" sz="2800" dirty="0" err="1">
                  <a:latin typeface="Times New Roman" panose="02020603050405020304" pitchFamily="18" charset="0"/>
                  <a:cs typeface="Times New Roman" panose="02020603050405020304" pitchFamily="18" charset="0"/>
                </a:rPr>
                <a:t>hại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7"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45550">
              <a:off x="9139235" y="3968521"/>
              <a:ext cx="2425065" cy="634365"/>
            </a:xfrm>
            <a:prstGeom prst="rect">
              <a:avLst/>
            </a:prstGeom>
          </p:spPr>
        </p:pic>
        <p:pic>
          <p:nvPicPr>
            <p:cNvPr id="8"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45550">
              <a:off x="358136" y="8179525"/>
              <a:ext cx="2377440" cy="691515"/>
            </a:xfrm>
            <a:prstGeom prst="rect">
              <a:avLst/>
            </a:prstGeom>
          </p:spPr>
        </p:pic>
      </p:gr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sp>
        <p:nvSpPr>
          <p:cNvPr id="2" name="Pentagon 2"/>
          <p:cNvSpPr/>
          <p:nvPr/>
        </p:nvSpPr>
        <p:spPr>
          <a:xfrm>
            <a:off x="431800" y="1537772"/>
            <a:ext cx="2184400" cy="577251"/>
          </a:xfrm>
          <a:prstGeom prst="homePlate">
            <a:avLst/>
          </a:prstGeom>
          <a:solidFill>
            <a:schemeClr val="accent4">
              <a:lumMod val="20000"/>
              <a:lumOff val="80000"/>
            </a:schemeClr>
          </a:solidFill>
          <a:ln w="38100">
            <a:solidFill>
              <a:srgbClr val="838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Mở rộng </a:t>
            </a:r>
            <a:endParaRPr lang="en-US" sz="2800" b="1">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7238788" y="3504886"/>
            <a:ext cx="4319414" cy="2879609"/>
          </a:xfrm>
          <a:prstGeom prst="roundRect">
            <a:avLst>
              <a:gd name="adj" fmla="val 13135"/>
            </a:avLst>
          </a:prstGeom>
        </p:spPr>
      </p:pic>
      <p:pic>
        <p:nvPicPr>
          <p:cNvPr id="4" name="Picture 3"/>
          <p:cNvPicPr>
            <a:picLocks noChangeAspect="1"/>
          </p:cNvPicPr>
          <p:nvPr/>
        </p:nvPicPr>
        <p:blipFill>
          <a:blip r:embed="rId3"/>
          <a:stretch>
            <a:fillRect/>
          </a:stretch>
        </p:blipFill>
        <p:spPr>
          <a:xfrm>
            <a:off x="1371389" y="2226945"/>
            <a:ext cx="3811693" cy="2541129"/>
          </a:xfrm>
          <a:prstGeom prst="roundRect">
            <a:avLst>
              <a:gd name="adj" fmla="val 13468"/>
            </a:avLst>
          </a:prstGeom>
        </p:spPr>
      </p:pic>
      <p:sp>
        <p:nvSpPr>
          <p:cNvPr id="5" name="TextBox 4"/>
          <p:cNvSpPr txBox="1"/>
          <p:nvPr/>
        </p:nvSpPr>
        <p:spPr>
          <a:xfrm>
            <a:off x="6705600" y="1564640"/>
            <a:ext cx="5424170" cy="1753235"/>
          </a:xfrm>
          <a:prstGeom prst="rect">
            <a:avLst/>
          </a:prstGeom>
          <a:noFill/>
        </p:spPr>
        <p:txBody>
          <a:bodyPr wrap="square" rtlCol="0">
            <a:spAutoFit/>
          </a:bodyPr>
          <a:lstStyle/>
          <a:p>
            <a:pPr>
              <a:lnSpc>
                <a:spcPct val="150000"/>
              </a:lnSpc>
            </a:pPr>
            <a:r>
              <a:rPr lang="vi-VN" sz="2400" dirty="0">
                <a:latin typeface="Times New Roman" panose="02020603050405020304" pitchFamily="18" charset="0"/>
                <a:cs typeface="Times New Roman" panose="02020603050405020304" pitchFamily="18" charset="0"/>
              </a:rPr>
              <a:t>Ngườ</a:t>
            </a:r>
            <a:r>
              <a:rPr lang="en-US" sz="24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mái</a:t>
            </a:r>
            <a:r>
              <a:rPr lang="en-US" sz="2400" dirty="0">
                <a:latin typeface="Times New Roman" panose="02020603050405020304" pitchFamily="18" charset="0"/>
                <a:cs typeface="Times New Roman" panose="02020603050405020304" pitchFamily="18" charset="0"/>
              </a:rPr>
              <a:t> có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cs typeface="Times New Roman" panose="02020603050405020304" pitchFamily="18" charset="0"/>
              </a:rPr>
              <a:t> có </a:t>
            </a:r>
            <a:r>
              <a:rPr lang="en-US" sz="2400" dirty="0" err="1">
                <a:latin typeface="Times New Roman" panose="02020603050405020304" pitchFamily="18" charset="0"/>
                <a:cs typeface="Times New Roman" panose="02020603050405020304" pitchFamily="18" charset="0"/>
              </a:rPr>
              <a:t>nguy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mạch</a:t>
            </a:r>
            <a:endParaRPr lang="en-US" sz="2400" dirty="0" err="1">
              <a:latin typeface="Times New Roman" panose="02020603050405020304" pitchFamily="18" charset="0"/>
              <a:cs typeface="Times New Roman" panose="02020603050405020304" pitchFamily="18" charset="0"/>
            </a:endParaRPr>
          </a:p>
        </p:txBody>
      </p:sp>
      <p:sp>
        <p:nvSpPr>
          <p:cNvPr id="6" name="TextBox 5"/>
          <p:cNvSpPr txBox="1"/>
          <p:nvPr/>
        </p:nvSpPr>
        <p:spPr>
          <a:xfrm>
            <a:off x="469265" y="4813300"/>
            <a:ext cx="5693410" cy="1753235"/>
          </a:xfrm>
          <a:prstGeom prst="rect">
            <a:avLst/>
          </a:prstGeom>
          <a:noFill/>
        </p:spPr>
        <p:txBody>
          <a:bodyPr wrap="square" rtlCol="0">
            <a:spAutoFit/>
          </a:bodyPr>
          <a:lstStyle/>
          <a:p>
            <a:pPr algn="just">
              <a:lnSpc>
                <a:spcPct val="150000"/>
              </a:lnSpc>
            </a:pP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giận</a:t>
            </a:r>
            <a:r>
              <a:rPr lang="en-US" sz="2400" dirty="0">
                <a:latin typeface="Times New Roman" panose="02020603050405020304" pitchFamily="18" charset="0"/>
                <a:cs typeface="Times New Roman" panose="02020603050405020304" pitchFamily="18" charset="0"/>
              </a:rPr>
              <a:t>, lo </a:t>
            </a:r>
            <a:r>
              <a:rPr lang="en-US" sz="2400" dirty="0" err="1">
                <a:latin typeface="Times New Roman" panose="02020603050405020304" pitchFamily="18" charset="0"/>
                <a:cs typeface="Times New Roman" panose="02020603050405020304" pitchFamily="18" charset="0"/>
              </a:rPr>
              <a:t>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về </a:t>
            </a:r>
            <a:r>
              <a:rPr lang="en-US" sz="2400" dirty="0" err="1">
                <a:latin typeface="Times New Roman" panose="02020603050405020304" pitchFamily="18" charset="0"/>
                <a:cs typeface="Times New Roman" panose="02020603050405020304" pitchFamily="18" charset="0"/>
              </a:rPr>
              <a:t>lâu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có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tim.</a:t>
            </a:r>
            <a:r>
              <a:rPr lang="en-US"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arden Cartoon Vector Art, Icons, and Graphics for Free Download"/>
          <p:cNvPicPr>
            <a:picLocks noChangeAspect="1" noChangeArrowheads="1"/>
          </p:cNvPicPr>
          <p:nvPr/>
        </p:nvPicPr>
        <p:blipFill rotWithShape="1">
          <a:blip r:embed="rId1">
            <a:extLst>
              <a:ext uri="{28A0092B-C50C-407E-A947-70E740481C1C}">
                <a14:useLocalDpi xmlns:a14="http://schemas.microsoft.com/office/drawing/2010/main" val="0"/>
              </a:ext>
            </a:extLst>
          </a:blip>
          <a:srcRect t="14090" b="1409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Ong</a:t>
            </a:r>
            <a:endParaRPr lang="en-US" sz="6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9" name="Hexagon 8"/>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non</a:t>
            </a:r>
            <a:endParaRPr lang="en-US" sz="6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0" name="Hexagon 9"/>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việc</a:t>
            </a:r>
            <a:endParaRPr lang="en-US" sz="6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3" name="Hexagon 12"/>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học</a:t>
            </a:r>
            <a:endParaRPr lang="en-US" sz="6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pic>
        <p:nvPicPr>
          <p:cNvPr id="4" name="Picture 3"/>
          <p:cNvPicPr>
            <a:picLocks noChangeAspect="1"/>
          </p:cNvPicPr>
          <p:nvPr/>
        </p:nvPicPr>
        <p:blipFill>
          <a:blip r:embed="rId4"/>
          <a:stretch>
            <a:fillRect/>
          </a:stretch>
        </p:blipFill>
        <p:spPr>
          <a:xfrm>
            <a:off x="1" y="1"/>
            <a:ext cx="990600" cy="990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rden Cartoon Vector Art, Icons, and Graphics for Free Download"/>
          <p:cNvPicPr>
            <a:picLocks noChangeAspect="1" noChangeArrowheads="1"/>
          </p:cNvPicPr>
          <p:nvPr/>
        </p:nvPicPr>
        <p:blipFill rotWithShape="1">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rcRect t="14090" b="1409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216" y="3514515"/>
            <a:ext cx="2318067" cy="231806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016877" y="677473"/>
            <a:ext cx="8648700" cy="1607820"/>
          </a:xfrm>
          <a:prstGeom prst="wedgeRoundRectCallout">
            <a:avLst>
              <a:gd name="adj1" fmla="val 58047"/>
              <a:gd name="adj2" fmla="val 6293"/>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UTM Avo" panose="02040603050506020204" pitchFamily="18" charset="0"/>
                <a:cs typeface="Times New Roman" panose="02020603050405020304" pitchFamily="18" charset="0"/>
              </a:rPr>
              <a:t>Trạng thái cảm xúc trong hình sau đây là có lợi hay có hại đối với cơ quan tuần hoàn ?</a:t>
            </a:r>
            <a:endParaRPr lang="en-US" sz="2800">
              <a:latin typeface="UTM Avo" panose="02040603050506020204" pitchFamily="18" charset="0"/>
              <a:cs typeface="Times New Roman" panose="02020603050405020304" pitchFamily="18"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716" y="2285293"/>
            <a:ext cx="1600706" cy="1607820"/>
          </a:xfrm>
          <a:prstGeom prst="rect">
            <a:avLst/>
          </a:prstGeom>
        </p:spPr>
      </p:pic>
      <p:sp>
        <p:nvSpPr>
          <p:cNvPr id="19" name="Rectangle: Rounded Corners 18"/>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A. Có lợi</a:t>
            </a:r>
            <a:endParaRPr lang="en-US" sz="3200">
              <a:solidFill>
                <a:srgbClr val="002060"/>
              </a:solidFill>
              <a:latin typeface="UTM Avo" panose="02040603050506020204" pitchFamily="18" charset="0"/>
              <a:cs typeface="Times New Roman" panose="02020603050405020304" pitchFamily="18"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068" y="3514515"/>
            <a:ext cx="2318067" cy="2318067"/>
          </a:xfrm>
          <a:prstGeom prst="rect">
            <a:avLst/>
          </a:prstGeom>
        </p:spPr>
      </p:pic>
      <p:sp>
        <p:nvSpPr>
          <p:cNvPr id="21" name="Rectangle: Rounded Corners 20"/>
          <p:cNvSpPr/>
          <p:nvPr/>
        </p:nvSpPr>
        <p:spPr>
          <a:xfrm>
            <a:off x="3733800"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B. Có hại</a:t>
            </a:r>
            <a:endParaRPr lang="en-US" sz="3200">
              <a:solidFill>
                <a:srgbClr val="002060"/>
              </a:solidFill>
              <a:latin typeface="UTM Avo" panose="02040603050506020204" pitchFamily="18" charset="0"/>
              <a:cs typeface="Times New Roman" panose="02020603050405020304" pitchFamily="18" charset="0"/>
            </a:endParaRPr>
          </a:p>
        </p:txBody>
      </p:sp>
      <p:pic>
        <p:nvPicPr>
          <p:cNvPr id="10" name="Picture 9"/>
          <p:cNvPicPr>
            <a:picLocks noChangeAspect="1"/>
          </p:cNvPicPr>
          <p:nvPr/>
        </p:nvPicPr>
        <p:blipFill>
          <a:blip r:embed="rId6"/>
          <a:stretch>
            <a:fillRect/>
          </a:stretch>
        </p:blipFill>
        <p:spPr>
          <a:xfrm>
            <a:off x="8285284" y="3052762"/>
            <a:ext cx="3238500" cy="3609975"/>
          </a:xfrm>
          <a:prstGeom prst="rect">
            <a:avLst/>
          </a:prstGeom>
        </p:spPr>
      </p:pic>
      <p:pic>
        <p:nvPicPr>
          <p:cNvPr id="4" name="Picture 3"/>
          <p:cNvPicPr>
            <a:picLocks noChangeAspect="1"/>
          </p:cNvPicPr>
          <p:nvPr/>
        </p:nvPicPr>
        <p:blipFill>
          <a:blip r:embed="rId7"/>
          <a:stretch>
            <a:fillRect/>
          </a:stretch>
        </p:blipFill>
        <p:spPr>
          <a:xfrm>
            <a:off x="1" y="1"/>
            <a:ext cx="990600" cy="990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5"/>
                                        </p:tgtEl>
                                      </p:cBhvr>
                                    </p:animEffect>
                                    <p:animScale>
                                      <p:cBhvr>
                                        <p:cTn id="32" dur="250" autoRev="1" fill="hold"/>
                                        <p:tgtEl>
                                          <p:spTgt spid="5"/>
                                        </p:tgtEl>
                                      </p:cBhvr>
                                      <p:by x="105000" y="105000"/>
                                    </p:animScale>
                                  </p:childTnLst>
                                </p:cTn>
                              </p:par>
                            </p:childTnLst>
                          </p:cTn>
                        </p:par>
                        <p:par>
                          <p:cTn id="33" fill="hold">
                            <p:stCondLst>
                              <p:cond delay="500"/>
                            </p:stCondLst>
                            <p:childTnLst>
                              <p:par>
                                <p:cTn id="34" presetID="1" presetClass="emph" presetSubtype="2" fill="hold" nodeType="afterEffect">
                                  <p:stCondLst>
                                    <p:cond delay="0"/>
                                  </p:stCondLst>
                                  <p:childTnLst>
                                    <p:animClr clrSpc="rgb" dir="cw">
                                      <p:cBhvr>
                                        <p:cTn id="35" dur="500" fill="hold"/>
                                        <p:tgtEl>
                                          <p:spTgt spid="19"/>
                                        </p:tgtEl>
                                        <p:attrNameLst>
                                          <p:attrName>fillcolor</p:attrName>
                                        </p:attrNameLst>
                                      </p:cBhvr>
                                      <p:to>
                                        <a:srgbClr val="00B0F0"/>
                                      </p:to>
                                    </p:animClr>
                                    <p:set>
                                      <p:cBhvr>
                                        <p:cTn id="36" dur="500" fill="hold"/>
                                        <p:tgtEl>
                                          <p:spTgt spid="19"/>
                                        </p:tgtEl>
                                        <p:attrNameLst>
                                          <p:attrName>fill.type</p:attrName>
                                        </p:attrNameLst>
                                      </p:cBhvr>
                                      <p:to>
                                        <p:strVal val="solid"/>
                                      </p:to>
                                    </p:set>
                                    <p:set>
                                      <p:cBhvr>
                                        <p:cTn id="37" dur="500" fill="hold"/>
                                        <p:tgtEl>
                                          <p:spTgt spid="19"/>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8" name="applause.wav"/>
                                        </p:tgtEl>
                                      </p:cMediaNode>
                                    </p:audio>
                                  </p:sub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0"/>
                                        </p:tgtEl>
                                      </p:cBhvr>
                                    </p:animEffect>
                                    <p:animScale>
                                      <p:cBhvr>
                                        <p:cTn id="43" dur="250" autoRev="1" fill="hold"/>
                                        <p:tgtEl>
                                          <p:spTgt spid="20"/>
                                        </p:tgtEl>
                                      </p:cBhvr>
                                      <p:by x="105000" y="105000"/>
                                    </p:animScale>
                                  </p:childTnLst>
                                </p:cTn>
                              </p:par>
                            </p:childTnLst>
                          </p:cTn>
                        </p:par>
                        <p:par>
                          <p:cTn id="44" fill="hold">
                            <p:stCondLst>
                              <p:cond delay="500"/>
                            </p:stCondLst>
                            <p:childTnLst>
                              <p:par>
                                <p:cTn id="45" presetID="1" presetClass="emph" presetSubtype="2" fill="hold" nodeType="afterEffect">
                                  <p:stCondLst>
                                    <p:cond delay="0"/>
                                  </p:stCondLst>
                                  <p:childTnLst>
                                    <p:animClr clrSpc="rgb" dir="cw">
                                      <p:cBhvr>
                                        <p:cTn id="46" dur="500" fill="hold"/>
                                        <p:tgtEl>
                                          <p:spTgt spid="21"/>
                                        </p:tgtEl>
                                        <p:attrNameLst>
                                          <p:attrName>fillcolor</p:attrName>
                                        </p:attrNameLst>
                                      </p:cBhvr>
                                      <p:to>
                                        <a:srgbClr val="FFFF00"/>
                                      </p:to>
                                    </p:animClr>
                                    <p:set>
                                      <p:cBhvr>
                                        <p:cTn id="47" dur="500" fill="hold"/>
                                        <p:tgtEl>
                                          <p:spTgt spid="21"/>
                                        </p:tgtEl>
                                        <p:attrNameLst>
                                          <p:attrName>fill.type</p:attrName>
                                        </p:attrNameLst>
                                      </p:cBhvr>
                                      <p:to>
                                        <p:strVal val="solid"/>
                                      </p:to>
                                    </p:set>
                                    <p:set>
                                      <p:cBhvr>
                                        <p:cTn id="48" dur="500" fill="hold"/>
                                        <p:tgtEl>
                                          <p:spTgt spid="21"/>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9" name="ohno.wav"/>
                                        </p:tgtEl>
                                      </p:cMediaNode>
                                    </p:audio>
                                  </p:subTnLst>
                                </p:cTn>
                              </p:par>
                            </p:childTnLst>
                          </p:cTn>
                        </p:par>
                      </p:childTnLst>
                    </p:cTn>
                  </p:par>
                </p:childTnLst>
              </p:cTn>
              <p:nextCondLst>
                <p:cond evt="onClick" delay="0">
                  <p:tgtEl>
                    <p:spTgt spid="20"/>
                  </p:tgtEl>
                </p:cond>
              </p:nextCondLst>
            </p:seq>
          </p:childTnLst>
        </p:cTn>
      </p:par>
    </p:tnLst>
    <p:bldLst>
      <p:bldP spid="8" grpId="0" animBg="1"/>
      <p:bldP spid="19"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arden Cartoon Vector Art, Icons, and Graphics for Free Download"/>
          <p:cNvPicPr>
            <a:picLocks noChangeAspect="1" noChangeArrowheads="1"/>
          </p:cNvPicPr>
          <p:nvPr/>
        </p:nvPicPr>
        <p:blipFill rotWithShape="1">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rcRect t="14090" b="1409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219199" y="695899"/>
            <a:ext cx="8286115" cy="1607820"/>
          </a:xfrm>
          <a:prstGeom prst="wedgeRoundRectCallout">
            <a:avLst>
              <a:gd name="adj1" fmla="val 60579"/>
              <a:gd name="adj2" fmla="val -3513"/>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là có </a:t>
            </a:r>
            <a:r>
              <a:rPr lang="en-US" sz="2800" dirty="0" err="1">
                <a:latin typeface="Times New Roman" panose="02020603050405020304" pitchFamily="18" charset="0"/>
                <a:cs typeface="Times New Roman" panose="02020603050405020304" pitchFamily="18" charset="0"/>
              </a:rPr>
              <a:t>lợi</a:t>
            </a:r>
            <a:r>
              <a:rPr lang="en-US" sz="2800" dirty="0">
                <a:latin typeface="Times New Roman" panose="02020603050405020304" pitchFamily="18" charset="0"/>
                <a:cs typeface="Times New Roman" panose="02020603050405020304" pitchFamily="18" charset="0"/>
              </a:rPr>
              <a:t> hay có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hoàn</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96" y="2174491"/>
            <a:ext cx="1600706" cy="1607820"/>
          </a:xfrm>
          <a:prstGeom prst="rect">
            <a:avLst/>
          </a:prstGeom>
        </p:spPr>
      </p:pic>
      <p:sp>
        <p:nvSpPr>
          <p:cNvPr id="19" name="Rectangle: Rounded Corners 18"/>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a:solidFill>
                  <a:srgbClr val="002060"/>
                </a:solidFill>
                <a:latin typeface="Times New Roman" panose="02020603050405020304" pitchFamily="18" charset="0"/>
                <a:cs typeface="Times New Roman" panose="02020603050405020304" pitchFamily="18" charset="0"/>
              </a:rPr>
              <a:t>A. Có lợi</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701" y="2812731"/>
            <a:ext cx="2934336" cy="2934336"/>
          </a:xfrm>
          <a:prstGeom prst="rect">
            <a:avLst/>
          </a:prstGeom>
        </p:spPr>
      </p:pic>
      <p:sp>
        <p:nvSpPr>
          <p:cNvPr id="21" name="Rectangle: Rounded Corners 20"/>
          <p:cNvSpPr/>
          <p:nvPr/>
        </p:nvSpPr>
        <p:spPr>
          <a:xfrm>
            <a:off x="3532779"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a:solidFill>
                  <a:srgbClr val="002060"/>
                </a:solidFill>
                <a:latin typeface="Times New Roman" panose="02020603050405020304" pitchFamily="18" charset="0"/>
                <a:cs typeface="Times New Roman" panose="02020603050405020304" pitchFamily="18" charset="0"/>
              </a:rPr>
              <a:t>B. Có hại</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6"/>
          <a:stretch>
            <a:fillRect/>
          </a:stretch>
        </p:blipFill>
        <p:spPr>
          <a:xfrm>
            <a:off x="8335087" y="2857500"/>
            <a:ext cx="3228975" cy="3524250"/>
          </a:xfrm>
          <a:prstGeom prst="rect">
            <a:avLst/>
          </a:prstGeom>
        </p:spPr>
      </p:pic>
      <p:pic>
        <p:nvPicPr>
          <p:cNvPr id="2" name="Picture 1"/>
          <p:cNvPicPr>
            <a:picLocks noChangeAspect="1"/>
          </p:cNvPicPr>
          <p:nvPr/>
        </p:nvPicPr>
        <p:blipFill>
          <a:blip r:embed="rId7"/>
          <a:stretch>
            <a:fillRect/>
          </a:stretch>
        </p:blipFill>
        <p:spPr>
          <a:xfrm>
            <a:off x="1" y="1"/>
            <a:ext cx="990600" cy="990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5"/>
                                        </p:tgtEl>
                                      </p:cBhvr>
                                    </p:animEffect>
                                    <p:animScale>
                                      <p:cBhvr>
                                        <p:cTn id="32" dur="250" autoRev="1" fill="hold"/>
                                        <p:tgtEl>
                                          <p:spTgt spid="5"/>
                                        </p:tgtEl>
                                      </p:cBhvr>
                                      <p:by x="105000" y="105000"/>
                                    </p:animScale>
                                  </p:childTnLst>
                                </p:cTn>
                              </p:par>
                            </p:childTnLst>
                          </p:cTn>
                        </p:par>
                        <p:par>
                          <p:cTn id="33" fill="hold">
                            <p:stCondLst>
                              <p:cond delay="500"/>
                            </p:stCondLst>
                            <p:childTnLst>
                              <p:par>
                                <p:cTn id="34" presetID="1" presetClass="emph" presetSubtype="2" fill="hold" nodeType="afterEffect">
                                  <p:stCondLst>
                                    <p:cond delay="0"/>
                                  </p:stCondLst>
                                  <p:childTnLst>
                                    <p:animClr clrSpc="rgb" dir="cw">
                                      <p:cBhvr>
                                        <p:cTn id="35" dur="500" fill="hold"/>
                                        <p:tgtEl>
                                          <p:spTgt spid="19"/>
                                        </p:tgtEl>
                                        <p:attrNameLst>
                                          <p:attrName>fillcolor</p:attrName>
                                        </p:attrNameLst>
                                      </p:cBhvr>
                                      <p:to>
                                        <a:srgbClr val="FFFF00"/>
                                      </p:to>
                                    </p:animClr>
                                    <p:set>
                                      <p:cBhvr>
                                        <p:cTn id="36" dur="500" fill="hold"/>
                                        <p:tgtEl>
                                          <p:spTgt spid="19"/>
                                        </p:tgtEl>
                                        <p:attrNameLst>
                                          <p:attrName>fill.type</p:attrName>
                                        </p:attrNameLst>
                                      </p:cBhvr>
                                      <p:to>
                                        <p:strVal val="solid"/>
                                      </p:to>
                                    </p:set>
                                    <p:set>
                                      <p:cBhvr>
                                        <p:cTn id="37" dur="500" fill="hold"/>
                                        <p:tgtEl>
                                          <p:spTgt spid="19"/>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8" name="ohno.wav"/>
                                        </p:tgtEl>
                                      </p:cMediaNode>
                                    </p:audio>
                                  </p:sub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0"/>
                                        </p:tgtEl>
                                      </p:cBhvr>
                                    </p:animEffect>
                                    <p:animScale>
                                      <p:cBhvr>
                                        <p:cTn id="43" dur="250" autoRev="1" fill="hold"/>
                                        <p:tgtEl>
                                          <p:spTgt spid="20"/>
                                        </p:tgtEl>
                                      </p:cBhvr>
                                      <p:by x="105000" y="105000"/>
                                    </p:animScale>
                                  </p:childTnLst>
                                </p:cTn>
                              </p:par>
                            </p:childTnLst>
                          </p:cTn>
                        </p:par>
                        <p:par>
                          <p:cTn id="44" fill="hold">
                            <p:stCondLst>
                              <p:cond delay="500"/>
                            </p:stCondLst>
                            <p:childTnLst>
                              <p:par>
                                <p:cTn id="45" presetID="1" presetClass="emph" presetSubtype="2" fill="hold" nodeType="afterEffect">
                                  <p:stCondLst>
                                    <p:cond delay="0"/>
                                  </p:stCondLst>
                                  <p:childTnLst>
                                    <p:animClr clrSpc="rgb" dir="cw">
                                      <p:cBhvr>
                                        <p:cTn id="46" dur="500" fill="hold"/>
                                        <p:tgtEl>
                                          <p:spTgt spid="21"/>
                                        </p:tgtEl>
                                        <p:attrNameLst>
                                          <p:attrName>fillcolor</p:attrName>
                                        </p:attrNameLst>
                                      </p:cBhvr>
                                      <p:to>
                                        <a:srgbClr val="00B0F0"/>
                                      </p:to>
                                    </p:animClr>
                                    <p:set>
                                      <p:cBhvr>
                                        <p:cTn id="47" dur="500" fill="hold"/>
                                        <p:tgtEl>
                                          <p:spTgt spid="21"/>
                                        </p:tgtEl>
                                        <p:attrNameLst>
                                          <p:attrName>fill.type</p:attrName>
                                        </p:attrNameLst>
                                      </p:cBhvr>
                                      <p:to>
                                        <p:strVal val="solid"/>
                                      </p:to>
                                    </p:set>
                                    <p:set>
                                      <p:cBhvr>
                                        <p:cTn id="48" dur="500" fill="hold"/>
                                        <p:tgtEl>
                                          <p:spTgt spid="21"/>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20"/>
                  </p:tgtEl>
                </p:cond>
              </p:nextCondLst>
            </p:seq>
          </p:childTnLst>
        </p:cTn>
      </p:par>
    </p:tnLst>
    <p:bldLst>
      <p:bldP spid="8" grpId="0" animBg="1"/>
      <p:bldP spid="19"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rden Cartoon Vector Art, Icons, and Graphics for Free Download"/>
          <p:cNvPicPr>
            <a:picLocks noChangeAspect="1" noChangeArrowheads="1"/>
          </p:cNvPicPr>
          <p:nvPr/>
        </p:nvPicPr>
        <p:blipFill rotWithShape="1">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rcRect t="14090" b="1409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 y="1"/>
            <a:ext cx="990600" cy="990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031" y="3787751"/>
            <a:ext cx="2934336" cy="293433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256631" y="484145"/>
            <a:ext cx="8077869"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là có </a:t>
            </a:r>
            <a:r>
              <a:rPr lang="en-US" sz="2800" dirty="0" err="1">
                <a:latin typeface="Times New Roman" panose="02020603050405020304" pitchFamily="18" charset="0"/>
                <a:cs typeface="Times New Roman" panose="02020603050405020304" pitchFamily="18" charset="0"/>
              </a:rPr>
              <a:t>lợi</a:t>
            </a:r>
            <a:r>
              <a:rPr lang="en-US" sz="2800" dirty="0">
                <a:latin typeface="Times New Roman" panose="02020603050405020304" pitchFamily="18" charset="0"/>
                <a:cs typeface="Times New Roman" panose="02020603050405020304" pitchFamily="18" charset="0"/>
              </a:rPr>
              <a:t> hay có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hoàn</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p:cNvSpPr/>
          <p:nvPr/>
        </p:nvSpPr>
        <p:spPr>
          <a:xfrm>
            <a:off x="1632003" y="3008085"/>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Có</a:t>
            </a:r>
            <a:r>
              <a:rPr kumimoji="0" lang="en-US" sz="32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lợi</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Rounded Corners 22"/>
          <p:cNvSpPr/>
          <p:nvPr/>
        </p:nvSpPr>
        <p:spPr>
          <a:xfrm>
            <a:off x="8534400" y="3008085"/>
            <a:ext cx="2934336" cy="77966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a:solidFill>
                  <a:srgbClr val="002060"/>
                </a:solidFill>
                <a:latin typeface="Times New Roman" panose="02020603050405020304" pitchFamily="18" charset="0"/>
                <a:cs typeface="Times New Roman" panose="02020603050405020304" pitchFamily="18" charset="0"/>
              </a:rPr>
              <a:t>B. Có hại</a:t>
            </a:r>
            <a:endParaRPr lang="en-US" sz="2800">
              <a:solidFill>
                <a:srgbClr val="002060"/>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7664" y="3900477"/>
            <a:ext cx="2934336" cy="2934336"/>
          </a:xfrm>
          <a:prstGeom prst="rect">
            <a:avLst/>
          </a:prstGeom>
        </p:spPr>
      </p:pic>
      <p:pic>
        <p:nvPicPr>
          <p:cNvPr id="9" name="Picture 8"/>
          <p:cNvPicPr>
            <a:picLocks noChangeAspect="1"/>
          </p:cNvPicPr>
          <p:nvPr/>
        </p:nvPicPr>
        <p:blipFill>
          <a:blip r:embed="rId7"/>
          <a:stretch>
            <a:fillRect/>
          </a:stretch>
        </p:blipFill>
        <p:spPr>
          <a:xfrm>
            <a:off x="4572636" y="3017518"/>
            <a:ext cx="3238500" cy="36099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strVal val="#ppt_w+.3"/>
                                          </p:val>
                                        </p:tav>
                                        <p:tav tm="100000">
                                          <p:val>
                                            <p:strVal val="#ppt_w"/>
                                          </p:val>
                                        </p:tav>
                                      </p:tavLst>
                                    </p:anim>
                                    <p:anim calcmode="lin" valueType="num">
                                      <p:cBhvr>
                                        <p:cTn id="25" dur="500" fill="hold"/>
                                        <p:tgtEl>
                                          <p:spTgt spid="23"/>
                                        </p:tgtEl>
                                        <p:attrNameLst>
                                          <p:attrName>ppt_h</p:attrName>
                                        </p:attrNameLst>
                                      </p:cBhvr>
                                      <p:tavLst>
                                        <p:tav tm="0">
                                          <p:val>
                                            <p:strVal val="#ppt_h"/>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5"/>
                                        </p:tgtEl>
                                      </p:cBhvr>
                                    </p:animEffect>
                                    <p:animScale>
                                      <p:cBhvr>
                                        <p:cTn id="32" dur="250" autoRev="1" fill="hold"/>
                                        <p:tgtEl>
                                          <p:spTgt spid="5"/>
                                        </p:tgtEl>
                                      </p:cBhvr>
                                      <p:by x="105000" y="105000"/>
                                    </p:animScale>
                                  </p:childTnLst>
                                </p:cTn>
                              </p:par>
                            </p:childTnLst>
                          </p:cTn>
                        </p:par>
                        <p:par>
                          <p:cTn id="33" fill="hold">
                            <p:stCondLst>
                              <p:cond delay="500"/>
                            </p:stCondLst>
                            <p:childTnLst>
                              <p:par>
                                <p:cTn id="34" presetID="1" presetClass="emph" presetSubtype="2" fill="hold" nodeType="afterEffect">
                                  <p:stCondLst>
                                    <p:cond delay="0"/>
                                  </p:stCondLst>
                                  <p:childTnLst>
                                    <p:animClr clrSpc="rgb" dir="cw">
                                      <p:cBhvr>
                                        <p:cTn id="35" dur="500" fill="hold"/>
                                        <p:tgtEl>
                                          <p:spTgt spid="19"/>
                                        </p:tgtEl>
                                        <p:attrNameLst>
                                          <p:attrName>fillcolor</p:attrName>
                                        </p:attrNameLst>
                                      </p:cBhvr>
                                      <p:to>
                                        <a:srgbClr val="FFFF00"/>
                                      </p:to>
                                    </p:animClr>
                                    <p:set>
                                      <p:cBhvr>
                                        <p:cTn id="36" dur="500" fill="hold"/>
                                        <p:tgtEl>
                                          <p:spTgt spid="19"/>
                                        </p:tgtEl>
                                        <p:attrNameLst>
                                          <p:attrName>fill.type</p:attrName>
                                        </p:attrNameLst>
                                      </p:cBhvr>
                                      <p:to>
                                        <p:strVal val="solid"/>
                                      </p:to>
                                    </p:set>
                                    <p:set>
                                      <p:cBhvr>
                                        <p:cTn id="37" dur="500" fill="hold"/>
                                        <p:tgtEl>
                                          <p:spTgt spid="19"/>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8" name="ohno.wav"/>
                                        </p:tgtEl>
                                      </p:cMediaNode>
                                    </p:audio>
                                  </p:sub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4"/>
                                        </p:tgtEl>
                                      </p:cBhvr>
                                    </p:animEffect>
                                    <p:animScale>
                                      <p:cBhvr>
                                        <p:cTn id="43" dur="250" autoRev="1" fill="hold"/>
                                        <p:tgtEl>
                                          <p:spTgt spid="24"/>
                                        </p:tgtEl>
                                      </p:cBhvr>
                                      <p:by x="105000" y="105000"/>
                                    </p:animScale>
                                  </p:childTnLst>
                                </p:cTn>
                              </p:par>
                            </p:childTnLst>
                          </p:cTn>
                        </p:par>
                        <p:par>
                          <p:cTn id="44" fill="hold">
                            <p:stCondLst>
                              <p:cond delay="500"/>
                            </p:stCondLst>
                            <p:childTnLst>
                              <p:par>
                                <p:cTn id="45" presetID="1" presetClass="emph" presetSubtype="2" fill="hold" nodeType="afterEffect">
                                  <p:stCondLst>
                                    <p:cond delay="0"/>
                                  </p:stCondLst>
                                  <p:childTnLst>
                                    <p:animClr clrSpc="rgb" dir="cw">
                                      <p:cBhvr>
                                        <p:cTn id="46" dur="500" fill="hold"/>
                                        <p:tgtEl>
                                          <p:spTgt spid="23"/>
                                        </p:tgtEl>
                                        <p:attrNameLst>
                                          <p:attrName>fillcolor</p:attrName>
                                        </p:attrNameLst>
                                      </p:cBhvr>
                                      <p:to>
                                        <a:srgbClr val="00B0F0"/>
                                      </p:to>
                                    </p:animClr>
                                    <p:set>
                                      <p:cBhvr>
                                        <p:cTn id="47" dur="500" fill="hold"/>
                                        <p:tgtEl>
                                          <p:spTgt spid="23"/>
                                        </p:tgtEl>
                                        <p:attrNameLst>
                                          <p:attrName>fill.type</p:attrName>
                                        </p:attrNameLst>
                                      </p:cBhvr>
                                      <p:to>
                                        <p:strVal val="solid"/>
                                      </p:to>
                                    </p:set>
                                    <p:set>
                                      <p:cBhvr>
                                        <p:cTn id="48" dur="500" fill="hold"/>
                                        <p:tgtEl>
                                          <p:spTgt spid="23"/>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rden Cartoon Vector Art, Icons, and Graphics for Free Download"/>
          <p:cNvPicPr>
            <a:picLocks noChangeAspect="1" noChangeArrowheads="1"/>
          </p:cNvPicPr>
          <p:nvPr/>
        </p:nvPicPr>
        <p:blipFill rotWithShape="1">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rcRect t="14090" b="1409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143001" y="484145"/>
            <a:ext cx="8191500"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Trạng thái cảm xúc trong hình sau đây là có lợi hay có hại đối với cơ quan tuần hoàn ?</a:t>
            </a:r>
            <a:endParaRPr lang="en-US" sz="280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200" y="2851638"/>
            <a:ext cx="2934336" cy="2934336"/>
          </a:xfrm>
          <a:prstGeom prst="rect">
            <a:avLst/>
          </a:prstGeom>
        </p:spPr>
      </p:pic>
      <p:sp>
        <p:nvSpPr>
          <p:cNvPr id="23" name="Rectangle: Rounded Corners 22"/>
          <p:cNvSpPr/>
          <p:nvPr/>
        </p:nvSpPr>
        <p:spPr>
          <a:xfrm>
            <a:off x="8919278" y="5762970"/>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a:solidFill>
                  <a:srgbClr val="002060"/>
                </a:solidFill>
                <a:latin typeface="Times New Roman" panose="02020603050405020304" pitchFamily="18" charset="0"/>
                <a:cs typeface="Times New Roman" panose="02020603050405020304" pitchFamily="18" charset="0"/>
              </a:rPr>
              <a:t>B. Có hại</a:t>
            </a:r>
            <a:endParaRPr lang="en-US" sz="2800">
              <a:solidFill>
                <a:srgbClr val="002060"/>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4785" y="2851638"/>
            <a:ext cx="2934336" cy="2934336"/>
          </a:xfrm>
          <a:prstGeom prst="rect">
            <a:avLst/>
          </a:prstGeom>
        </p:spPr>
      </p:pic>
      <p:sp>
        <p:nvSpPr>
          <p:cNvPr id="25" name="Rectangle: Rounded Corners 24"/>
          <p:cNvSpPr/>
          <p:nvPr/>
        </p:nvSpPr>
        <p:spPr>
          <a:xfrm>
            <a:off x="5904863" y="5762970"/>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a:solidFill>
                  <a:srgbClr val="002060"/>
                </a:solidFill>
                <a:latin typeface="Times New Roman" panose="02020603050405020304" pitchFamily="18" charset="0"/>
                <a:cs typeface="Times New Roman" panose="02020603050405020304" pitchFamily="18" charset="0"/>
              </a:rPr>
              <a:t>A. Có lợi</a:t>
            </a:r>
            <a:endParaRPr lang="en-US" sz="2800">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524000" y="2994386"/>
            <a:ext cx="3248025" cy="3543300"/>
          </a:xfrm>
          <a:prstGeom prst="rect">
            <a:avLst/>
          </a:prstGeom>
        </p:spPr>
      </p:pic>
      <p:pic>
        <p:nvPicPr>
          <p:cNvPr id="4" name="Picture 3"/>
          <p:cNvPicPr>
            <a:picLocks noChangeAspect="1"/>
          </p:cNvPicPr>
          <p:nvPr/>
        </p:nvPicPr>
        <p:blipFill>
          <a:blip r:embed="rId7"/>
          <a:stretch>
            <a:fillRect/>
          </a:stretch>
        </p:blipFill>
        <p:spPr>
          <a:xfrm>
            <a:off x="1" y="1"/>
            <a:ext cx="990600" cy="990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strVal val="#ppt_w+.3"/>
                                          </p:val>
                                        </p:tav>
                                        <p:tav tm="100000">
                                          <p:val>
                                            <p:strVal val="#ppt_w"/>
                                          </p:val>
                                        </p:tav>
                                      </p:tavLst>
                                    </p:anim>
                                    <p:anim calcmode="lin" valueType="num">
                                      <p:cBhvr>
                                        <p:cTn id="19" dur="500" fill="hold"/>
                                        <p:tgtEl>
                                          <p:spTgt spid="23"/>
                                        </p:tgtEl>
                                        <p:attrNameLst>
                                          <p:attrName>ppt_h</p:attrName>
                                        </p:attrNameLst>
                                      </p:cBhvr>
                                      <p:tavLst>
                                        <p:tav tm="0">
                                          <p:val>
                                            <p:strVal val="#ppt_h"/>
                                          </p:val>
                                        </p:tav>
                                        <p:tav tm="100000">
                                          <p:val>
                                            <p:strVal val="#ppt_h"/>
                                          </p:val>
                                        </p:tav>
                                      </p:tavLst>
                                    </p:anim>
                                    <p:animEffect transition="in" filter="fade">
                                      <p:cBhvr>
                                        <p:cTn id="20" dur="500"/>
                                        <p:tgtEl>
                                          <p:spTgt spid="23"/>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strVal val="#ppt_w+.3"/>
                                          </p:val>
                                        </p:tav>
                                        <p:tav tm="100000">
                                          <p:val>
                                            <p:strVal val="#ppt_w"/>
                                          </p:val>
                                        </p:tav>
                                      </p:tavLst>
                                    </p:anim>
                                    <p:anim calcmode="lin" valueType="num">
                                      <p:cBhvr>
                                        <p:cTn id="25" dur="500" fill="hold"/>
                                        <p:tgtEl>
                                          <p:spTgt spid="25"/>
                                        </p:tgtEl>
                                        <p:attrNameLst>
                                          <p:attrName>ppt_h</p:attrName>
                                        </p:attrNameLst>
                                      </p:cBhvr>
                                      <p:tavLst>
                                        <p:tav tm="0">
                                          <p:val>
                                            <p:strVal val="#ppt_h"/>
                                          </p:val>
                                        </p:tav>
                                        <p:tav tm="100000">
                                          <p:val>
                                            <p:strVal val="#ppt_h"/>
                                          </p:val>
                                        </p:tav>
                                      </p:tavLst>
                                    </p:anim>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2"/>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22"/>
                                        </p:tgtEl>
                                      </p:cBhvr>
                                    </p:animEffect>
                                    <p:animScale>
                                      <p:cBhvr>
                                        <p:cTn id="32" dur="250" autoRev="1" fill="hold"/>
                                        <p:tgtEl>
                                          <p:spTgt spid="22"/>
                                        </p:tgtEl>
                                      </p:cBhvr>
                                      <p:by x="105000" y="105000"/>
                                    </p:animScale>
                                  </p:childTnLst>
                                </p:cTn>
                              </p:par>
                            </p:childTnLst>
                          </p:cTn>
                        </p:par>
                        <p:par>
                          <p:cTn id="33" fill="hold">
                            <p:stCondLst>
                              <p:cond delay="500"/>
                            </p:stCondLst>
                            <p:childTnLst>
                              <p:par>
                                <p:cTn id="34" presetID="1" presetClass="emph" presetSubtype="2" fill="hold" nodeType="afterEffect">
                                  <p:stCondLst>
                                    <p:cond delay="0"/>
                                  </p:stCondLst>
                                  <p:childTnLst>
                                    <p:animClr clrSpc="rgb" dir="cw">
                                      <p:cBhvr>
                                        <p:cTn id="35" dur="500" fill="hold"/>
                                        <p:tgtEl>
                                          <p:spTgt spid="23"/>
                                        </p:tgtEl>
                                        <p:attrNameLst>
                                          <p:attrName>fillcolor</p:attrName>
                                        </p:attrNameLst>
                                      </p:cBhvr>
                                      <p:to>
                                        <a:srgbClr val="FFFF00"/>
                                      </p:to>
                                    </p:animClr>
                                    <p:set>
                                      <p:cBhvr>
                                        <p:cTn id="36" dur="500" fill="hold"/>
                                        <p:tgtEl>
                                          <p:spTgt spid="23"/>
                                        </p:tgtEl>
                                        <p:attrNameLst>
                                          <p:attrName>fill.type</p:attrName>
                                        </p:attrNameLst>
                                      </p:cBhvr>
                                      <p:to>
                                        <p:strVal val="solid"/>
                                      </p:to>
                                    </p:set>
                                    <p:set>
                                      <p:cBhvr>
                                        <p:cTn id="37" dur="500" fill="hold"/>
                                        <p:tgtEl>
                                          <p:spTgt spid="2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8" name="ohno.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4"/>
                                        </p:tgtEl>
                                      </p:cBhvr>
                                    </p:animEffect>
                                    <p:animScale>
                                      <p:cBhvr>
                                        <p:cTn id="43" dur="250" autoRev="1" fill="hold"/>
                                        <p:tgtEl>
                                          <p:spTgt spid="24"/>
                                        </p:tgtEl>
                                      </p:cBhvr>
                                      <p:by x="105000" y="105000"/>
                                    </p:animScale>
                                  </p:childTnLst>
                                </p:cTn>
                              </p:par>
                            </p:childTnLst>
                          </p:cTn>
                        </p:par>
                        <p:par>
                          <p:cTn id="44" fill="hold">
                            <p:stCondLst>
                              <p:cond delay="500"/>
                            </p:stCondLst>
                            <p:childTnLst>
                              <p:par>
                                <p:cTn id="45" presetID="1" presetClass="emph" presetSubtype="2" fill="hold" nodeType="afterEffect">
                                  <p:stCondLst>
                                    <p:cond delay="0"/>
                                  </p:stCondLst>
                                  <p:childTnLst>
                                    <p:animClr clrSpc="rgb" dir="cw">
                                      <p:cBhvr>
                                        <p:cTn id="46" dur="500" fill="hold"/>
                                        <p:tgtEl>
                                          <p:spTgt spid="25"/>
                                        </p:tgtEl>
                                        <p:attrNameLst>
                                          <p:attrName>fillcolor</p:attrName>
                                        </p:attrNameLst>
                                      </p:cBhvr>
                                      <p:to>
                                        <a:srgbClr val="00B0F0"/>
                                      </p:to>
                                    </p:animClr>
                                    <p:set>
                                      <p:cBhvr>
                                        <p:cTn id="47" dur="500" fill="hold"/>
                                        <p:tgtEl>
                                          <p:spTgt spid="25"/>
                                        </p:tgtEl>
                                        <p:attrNameLst>
                                          <p:attrName>fill.type</p:attrName>
                                        </p:attrNameLst>
                                      </p:cBhvr>
                                      <p:to>
                                        <p:strVal val="solid"/>
                                      </p:to>
                                    </p:set>
                                    <p:set>
                                      <p:cBhvr>
                                        <p:cTn id="48" dur="500" fill="hold"/>
                                        <p:tgtEl>
                                          <p:spTgt spid="25"/>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23"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sp>
        <p:nvSpPr>
          <p:cNvPr id="7" name="TextBox 6"/>
          <p:cNvSpPr txBox="1"/>
          <p:nvPr/>
        </p:nvSpPr>
        <p:spPr>
          <a:xfrm>
            <a:off x="520700" y="1670980"/>
            <a:ext cx="11366500" cy="553085"/>
          </a:xfrm>
          <a:prstGeom prst="rect">
            <a:avLst/>
          </a:prstGeom>
          <a:noFill/>
        </p:spPr>
        <p:txBody>
          <a:bodyPr wrap="square" rtlCol="0">
            <a:spAutoFit/>
          </a:bodyPr>
          <a:lstStyle/>
          <a:p>
            <a:r>
              <a:rPr lang="en-US" sz="3000" dirty="0">
                <a:solidFill>
                  <a:srgbClr val="C00000"/>
                </a:solidFill>
                <a:latin typeface="Times New Roman" panose="02020603050405020304" pitchFamily="18" charset="0"/>
                <a:cs typeface="Times New Roman" panose="02020603050405020304" pitchFamily="18" charset="0"/>
              </a:rPr>
              <a:t>HĐ4: </a:t>
            </a:r>
            <a:r>
              <a:rPr lang="en-US" sz="3000" dirty="0" err="1">
                <a:solidFill>
                  <a:srgbClr val="C00000"/>
                </a:solidFill>
                <a:latin typeface="Times New Roman" panose="02020603050405020304" pitchFamily="18" charset="0"/>
                <a:cs typeface="Times New Roman" panose="02020603050405020304" pitchFamily="18" charset="0"/>
              </a:rPr>
              <a:t>Ảnh</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hưởng</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của</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một</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số</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việc</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làm</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tới</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cơ</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quan</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tuần</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hoàn</a:t>
            </a:r>
            <a:endParaRPr lang="en-US" sz="3000" dirty="0">
              <a:solidFill>
                <a:srgbClr val="C0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9040" t="11765" r="40498" b="47059"/>
          <a:stretch>
            <a:fillRect/>
          </a:stretch>
        </p:blipFill>
        <p:spPr>
          <a:xfrm>
            <a:off x="5310425" y="2243994"/>
            <a:ext cx="2783282" cy="2292115"/>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61559" t="15334" r="9713" b="43490"/>
          <a:stretch>
            <a:fillRect/>
          </a:stretch>
        </p:blipFill>
        <p:spPr>
          <a:xfrm>
            <a:off x="8034288" y="2235559"/>
            <a:ext cx="1976090" cy="2292115"/>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0739" t="54582" r="50069" b="3648"/>
          <a:stretch>
            <a:fillRect/>
          </a:stretch>
        </p:blipFill>
        <p:spPr>
          <a:xfrm>
            <a:off x="5307797" y="4519678"/>
            <a:ext cx="2027567" cy="2347829"/>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56082" t="56629" r="15870" b="999"/>
          <a:stretch>
            <a:fillRect/>
          </a:stretch>
        </p:blipFill>
        <p:spPr>
          <a:xfrm>
            <a:off x="7317432" y="4529187"/>
            <a:ext cx="1904907" cy="2328813"/>
          </a:xfrm>
          <a:prstGeom prst="rect">
            <a:avLst/>
          </a:prstGeom>
        </p:spPr>
      </p:pic>
      <p:grpSp>
        <p:nvGrpSpPr>
          <p:cNvPr id="12" name="Group 11"/>
          <p:cNvGrpSpPr/>
          <p:nvPr/>
        </p:nvGrpSpPr>
        <p:grpSpPr>
          <a:xfrm>
            <a:off x="203288" y="2667000"/>
            <a:ext cx="5103697" cy="2300686"/>
            <a:chOff x="1066800" y="3299839"/>
            <a:chExt cx="7655546" cy="3451030"/>
          </a:xfrm>
        </p:grpSpPr>
        <p:sp>
          <p:nvSpPr>
            <p:cNvPr id="13" name="TextBox 12"/>
            <p:cNvSpPr txBox="1"/>
            <p:nvPr/>
          </p:nvSpPr>
          <p:spPr>
            <a:xfrm>
              <a:off x="1066800" y="3454392"/>
              <a:ext cx="7006923" cy="3296477"/>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sz="2000" dirty="0">
                  <a:latin typeface="Times New Roman" panose="02020603050405020304" pitchFamily="18" charset="0"/>
                  <a:cs typeface="Times New Roman" panose="02020603050405020304" pitchFamily="18" charset="0"/>
                </a:rPr>
                <a:t>Quan </a:t>
              </a:r>
              <a:r>
                <a:rPr lang="en-US" sz="2000" dirty="0" err="1">
                  <a:latin typeface="Times New Roman" panose="02020603050405020304" pitchFamily="18" charset="0"/>
                  <a:cs typeface="Times New Roman" panose="02020603050405020304" pitchFamily="18" charset="0"/>
                </a:rPr>
                <a:t>sát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1-4 SGK </a:t>
              </a:r>
              <a:r>
                <a:rPr lang="en-US" sz="2000" dirty="0" err="1">
                  <a:latin typeface="Times New Roman" panose="02020603050405020304" pitchFamily="18" charset="0"/>
                  <a:cs typeface="Times New Roman" panose="02020603050405020304" pitchFamily="18" charset="0"/>
                </a:rPr>
                <a:t>trang</a:t>
              </a:r>
              <a:r>
                <a:rPr lang="en-US" sz="2000" dirty="0">
                  <a:latin typeface="Times New Roman" panose="02020603050405020304" pitchFamily="18" charset="0"/>
                  <a:cs typeface="Times New Roman" panose="02020603050405020304" pitchFamily="18" charset="0"/>
                </a:rPr>
                <a:t> 92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luận</a:t>
              </a:r>
              <a:r>
                <a:rPr lang="en-US" sz="2000" dirty="0">
                  <a:latin typeface="Times New Roman" panose="02020603050405020304" pitchFamily="18" charset="0"/>
                  <a:cs typeface="Times New Roman" panose="02020603050405020304" pitchFamily="18" charset="0"/>
                </a:rPr>
                <a:t> về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14"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16955">
              <a:off x="6294127" y="3299839"/>
              <a:ext cx="2428219" cy="750541"/>
            </a:xfrm>
            <a:prstGeom prst="rect">
              <a:avLst/>
            </a:prstGeom>
          </p:spPr>
        </p:pic>
      </p:gr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94"/>
        <p:cNvGrpSpPr/>
        <p:nvPr/>
      </p:nvGrpSpPr>
      <p:grpSpPr>
        <a:xfrm>
          <a:off x="0" y="0"/>
          <a:ext cx="0" cy="0"/>
          <a:chOff x="0" y="0"/>
          <a:chExt cx="0" cy="0"/>
        </a:xfrm>
      </p:grpSpPr>
      <p:sp>
        <p:nvSpPr>
          <p:cNvPr id="10" name="Rectangle 9"/>
          <p:cNvSpPr/>
          <p:nvPr/>
        </p:nvSpPr>
        <p:spPr>
          <a:xfrm>
            <a:off x="7010400" y="3781402"/>
            <a:ext cx="5181600" cy="3076598"/>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srcRect b="4123"/>
          <a:stretch>
            <a:fillRect/>
          </a:stretch>
        </p:blipFill>
        <p:spPr>
          <a:xfrm>
            <a:off x="762000" y="2787952"/>
            <a:ext cx="4435260" cy="3189291"/>
          </a:xfrm>
          <a:prstGeom prst="roundRect">
            <a:avLst/>
          </a:prstGeom>
        </p:spPr>
      </p:pic>
      <p:grpSp>
        <p:nvGrpSpPr>
          <p:cNvPr id="3" name="Group 2"/>
          <p:cNvGrpSpPr/>
          <p:nvPr/>
        </p:nvGrpSpPr>
        <p:grpSpPr>
          <a:xfrm>
            <a:off x="5526651" y="1300256"/>
            <a:ext cx="6131211" cy="2481146"/>
            <a:chOff x="8289977" y="895044"/>
            <a:chExt cx="9196816" cy="3721719"/>
          </a:xfrm>
        </p:grpSpPr>
        <p:grpSp>
          <p:nvGrpSpPr>
            <p:cNvPr id="4" name="Group 3"/>
            <p:cNvGrpSpPr/>
            <p:nvPr/>
          </p:nvGrpSpPr>
          <p:grpSpPr>
            <a:xfrm>
              <a:off x="8289977" y="1636415"/>
              <a:ext cx="8610600" cy="2980348"/>
              <a:chOff x="1828800" y="3956966"/>
              <a:chExt cx="8610600" cy="2980348"/>
            </a:xfrm>
          </p:grpSpPr>
          <p:sp>
            <p:nvSpPr>
              <p:cNvPr id="6" name="Rounded Rectangle 41"/>
              <p:cNvSpPr/>
              <p:nvPr/>
            </p:nvSpPr>
            <p:spPr>
              <a:xfrm>
                <a:off x="2286000" y="4733243"/>
                <a:ext cx="8153400" cy="2204071"/>
              </a:xfrm>
              <a:prstGeom prst="roundRect">
                <a:avLst/>
              </a:prstGeom>
              <a:solidFill>
                <a:srgbClr val="FFFAB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665">
                    <a:solidFill>
                      <a:schemeClr val="tx1"/>
                    </a:solidFill>
                    <a:latin typeface="Times New Roman" panose="02020603050405020304" pitchFamily="18" charset="0"/>
                    <a:cs typeface="Times New Roman" panose="02020603050405020304" pitchFamily="18" charset="0"/>
                  </a:rPr>
                  <a:t>Khi bạn hoặc ai đó bị đứt tay, bạn nhìn thấy gì ở vết thương? </a:t>
                </a:r>
                <a:endParaRPr lang="en-US" sz="2665">
                  <a:solidFill>
                    <a:schemeClr val="tx1"/>
                  </a:solidFill>
                  <a:latin typeface="Times New Roman" panose="02020603050405020304" pitchFamily="18" charset="0"/>
                  <a:cs typeface="Times New Roman" panose="02020603050405020304" pitchFamily="18" charset="0"/>
                </a:endParaRPr>
              </a:p>
            </p:txBody>
          </p:sp>
          <p:pic>
            <p:nvPicPr>
              <p:cNvPr id="7" name="Picture 2" descr="Be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956966"/>
                <a:ext cx="1219200" cy="1219201"/>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27916" y="895044"/>
              <a:ext cx="1658877" cy="1937375"/>
            </a:xfrm>
            <a:prstGeom prst="rect">
              <a:avLst/>
            </a:prstGeom>
          </p:spPr>
        </p:pic>
      </p:gr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8732" t="22950" r="17667" b="22650"/>
          <a:stretch>
            <a:fillRect/>
          </a:stretch>
        </p:blipFill>
        <p:spPr>
          <a:xfrm>
            <a:off x="4996502" y="4749446"/>
            <a:ext cx="1176447" cy="786148"/>
          </a:xfrm>
          <a:prstGeom prst="rect">
            <a:avLst/>
          </a:prstGeom>
        </p:spPr>
      </p:pic>
      <p:sp>
        <p:nvSpPr>
          <p:cNvPr id="9" name="Rounded Rectangle 46"/>
          <p:cNvSpPr/>
          <p:nvPr/>
        </p:nvSpPr>
        <p:spPr>
          <a:xfrm>
            <a:off x="6006057" y="4298919"/>
            <a:ext cx="4963195" cy="1541816"/>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665">
                <a:solidFill>
                  <a:schemeClr val="tx1"/>
                </a:solidFill>
                <a:latin typeface="Times New Roman" panose="02020603050405020304" pitchFamily="18" charset="0"/>
                <a:cs typeface="Times New Roman" panose="02020603050405020304" pitchFamily="18" charset="0"/>
              </a:rPr>
              <a:t>Khi bị đứt tay em thấy có máu chảy ra từ vết thương</a:t>
            </a:r>
            <a:endParaRPr lang="en-US" sz="2665">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par>
                                <p:cTn id="9" presetID="1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ppt_w*1.125000"/>
                                          </p:val>
                                        </p:tav>
                                        <p:tav tm="100000">
                                          <p:val>
                                            <p:strVal val="#ppt_x"/>
                                          </p:val>
                                        </p:tav>
                                      </p:tavLst>
                                    </p:anim>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sp>
        <p:nvSpPr>
          <p:cNvPr id="2" name="TextBox 1"/>
          <p:cNvSpPr txBox="1"/>
          <p:nvPr/>
        </p:nvSpPr>
        <p:spPr>
          <a:xfrm>
            <a:off x="133569" y="1562095"/>
            <a:ext cx="11671300" cy="553085"/>
          </a:xfrm>
          <a:prstGeom prst="rect">
            <a:avLst/>
          </a:prstGeom>
          <a:noFill/>
        </p:spPr>
        <p:txBody>
          <a:bodyPr wrap="square" rtlCol="0">
            <a:spAutoFit/>
          </a:bodyPr>
          <a:lstStyle/>
          <a:p>
            <a:r>
              <a:rPr lang="en-US" sz="3000" dirty="0">
                <a:solidFill>
                  <a:srgbClr val="C00000"/>
                </a:solidFill>
                <a:latin typeface="Times New Roman" panose="02020603050405020304" pitchFamily="18" charset="0"/>
                <a:cs typeface="Times New Roman" panose="02020603050405020304" pitchFamily="18" charset="0"/>
              </a:rPr>
              <a:t>HĐ4: </a:t>
            </a:r>
            <a:r>
              <a:rPr lang="en-US" sz="3000" dirty="0" err="1">
                <a:solidFill>
                  <a:srgbClr val="C00000"/>
                </a:solidFill>
                <a:latin typeface="Times New Roman" panose="02020603050405020304" pitchFamily="18" charset="0"/>
                <a:cs typeface="Times New Roman" panose="02020603050405020304" pitchFamily="18" charset="0"/>
              </a:rPr>
              <a:t>Ảnh</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hưởng</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của</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một</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số</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việc</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làm</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tới</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cơ</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quan</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tuần</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hoàn</a:t>
            </a:r>
            <a:endParaRPr lang="en-US" sz="3000" dirty="0">
              <a:solidFill>
                <a:srgbClr val="C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438336" y="3513661"/>
            <a:ext cx="3657664" cy="252082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95" y="2831033"/>
            <a:ext cx="2647950" cy="37973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28420"/>
          <a:stretch>
            <a:fillRect/>
          </a:stretch>
        </p:blipFill>
        <p:spPr>
          <a:xfrm>
            <a:off x="6324600" y="3685226"/>
            <a:ext cx="2647950" cy="2349257"/>
          </a:xfrm>
          <a:prstGeom prst="rect">
            <a:avLst/>
          </a:prstGeom>
        </p:spPr>
      </p:pic>
      <p:sp>
        <p:nvSpPr>
          <p:cNvPr id="6" name="TextBox 5"/>
          <p:cNvSpPr txBox="1"/>
          <p:nvPr/>
        </p:nvSpPr>
        <p:spPr>
          <a:xfrm>
            <a:off x="533400" y="2341513"/>
            <a:ext cx="9042399" cy="631968"/>
          </a:xfrm>
          <a:prstGeom prst="rect">
            <a:avLst/>
          </a:prstGeom>
          <a:solidFill>
            <a:schemeClr val="accent4">
              <a:lumMod val="20000"/>
              <a:lumOff val="80000"/>
            </a:schemeClr>
          </a:solidFill>
          <a:ln>
            <a:solidFill>
              <a:schemeClr val="accent4">
                <a:lumMod val="20000"/>
                <a:lumOff val="80000"/>
              </a:schemeClr>
            </a:solidFill>
          </a:ln>
        </p:spPr>
        <p:txBody>
          <a:bodyPr wrap="square" rtlCol="0" anchor="ctr">
            <a:spAutoFit/>
          </a:bodyPr>
          <a:lstStyle/>
          <a:p>
            <a:pPr algn="ctr">
              <a:lnSpc>
                <a:spcPct val="150000"/>
              </a:lnSpc>
            </a:pPr>
            <a:r>
              <a:rPr lang="en-US" sz="2665" b="1">
                <a:latin typeface="Times New Roman" panose="02020603050405020304" pitchFamily="18" charset="0"/>
                <a:cs typeface="Times New Roman" panose="02020603050405020304" pitchFamily="18" charset="0"/>
              </a:rPr>
              <a:t>Một số việc làm có lợi cho cơ quan tuần hoàn </a:t>
            </a:r>
            <a:endParaRPr lang="en-US" sz="2665" b="1">
              <a:latin typeface="Times New Roman" panose="02020603050405020304" pitchFamily="18" charset="0"/>
              <a:cs typeface="Times New Roman" panose="02020603050405020304" pitchFamily="18" charset="0"/>
            </a:endParaRPr>
          </a:p>
        </p:txBody>
      </p:sp>
      <p:sp>
        <p:nvSpPr>
          <p:cNvPr id="7" name="TextBox 6"/>
          <p:cNvSpPr txBox="1"/>
          <p:nvPr/>
        </p:nvSpPr>
        <p:spPr>
          <a:xfrm>
            <a:off x="61017" y="6023962"/>
            <a:ext cx="2316366" cy="707886"/>
          </a:xfrm>
          <a:prstGeom prst="rect">
            <a:avLst/>
          </a:prstGeom>
          <a:solidFill>
            <a:srgbClr val="FFFAF7"/>
          </a:solidFill>
        </p:spPr>
        <p:txBody>
          <a:bodyPr wrap="square" rtlCol="0">
            <a:spAutoFit/>
          </a:bodyPr>
          <a:lstStyle/>
          <a:p>
            <a:pPr algn="ctr"/>
            <a:r>
              <a:rPr lang="en-US" sz="2000" b="1" i="1" dirty="0" err="1">
                <a:solidFill>
                  <a:srgbClr val="002060"/>
                </a:solidFill>
                <a:latin typeface="Times New Roman" panose="02020603050405020304" pitchFamily="18" charset="0"/>
                <a:cs typeface="Times New Roman" panose="02020603050405020304" pitchFamily="18" charset="0"/>
              </a:rPr>
              <a:t>Chăm</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chỉ</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vệ</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sinh</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cá</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nhân</a:t>
            </a:r>
            <a:r>
              <a:rPr lang="en-US" sz="2000" b="1" i="1" dirty="0">
                <a:solidFill>
                  <a:srgbClr val="002060"/>
                </a:solidFill>
                <a:latin typeface="Times New Roman" panose="02020603050405020304" pitchFamily="18" charset="0"/>
                <a:cs typeface="Times New Roman" panose="02020603050405020304" pitchFamily="18" charset="0"/>
              </a:rPr>
              <a:t> </a:t>
            </a:r>
            <a:endParaRPr lang="en-US" sz="2000" b="1" i="1"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040487" y="6137998"/>
            <a:ext cx="2316366" cy="400110"/>
          </a:xfrm>
          <a:prstGeom prst="rect">
            <a:avLst/>
          </a:prstGeom>
          <a:solidFill>
            <a:srgbClr val="FFFAF7"/>
          </a:solidFill>
        </p:spPr>
        <p:txBody>
          <a:bodyPr wrap="square" rtlCol="0">
            <a:spAutoFit/>
          </a:bodyPr>
          <a:lstStyle/>
          <a:p>
            <a:pPr algn="ctr"/>
            <a:r>
              <a:rPr lang="en-US" sz="2000" b="1" i="1" dirty="0" err="1">
                <a:solidFill>
                  <a:srgbClr val="002060"/>
                </a:solidFill>
                <a:latin typeface="Times New Roman" panose="02020603050405020304" pitchFamily="18" charset="0"/>
                <a:cs typeface="Times New Roman" panose="02020603050405020304" pitchFamily="18" charset="0"/>
              </a:rPr>
              <a:t>Bơi</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lội</a:t>
            </a:r>
            <a:endParaRPr lang="en-US" sz="2000" b="1" i="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493913" y="6068127"/>
            <a:ext cx="2309324" cy="707886"/>
          </a:xfrm>
          <a:prstGeom prst="rect">
            <a:avLst/>
          </a:prstGeom>
          <a:solidFill>
            <a:srgbClr val="FFFAF7"/>
          </a:solidFill>
        </p:spPr>
        <p:txBody>
          <a:bodyPr wrap="square" rtlCol="0">
            <a:spAutoFit/>
          </a:bodyPr>
          <a:lstStyle/>
          <a:p>
            <a:pPr algn="ctr"/>
            <a:r>
              <a:rPr lang="en-US" sz="2000" b="1" i="1" dirty="0" err="1">
                <a:solidFill>
                  <a:srgbClr val="002060"/>
                </a:solidFill>
                <a:latin typeface="Times New Roman" panose="02020603050405020304" pitchFamily="18" charset="0"/>
                <a:cs typeface="Times New Roman" panose="02020603050405020304" pitchFamily="18" charset="0"/>
              </a:rPr>
              <a:t>Thể</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dục</a:t>
            </a:r>
            <a:r>
              <a:rPr lang="en-US" sz="2000" b="1" i="1" dirty="0">
                <a:solidFill>
                  <a:srgbClr val="002060"/>
                </a:solidFill>
                <a:latin typeface="Times New Roman" panose="02020603050405020304" pitchFamily="18" charset="0"/>
                <a:cs typeface="Times New Roman" panose="02020603050405020304" pitchFamily="18" charset="0"/>
              </a:rPr>
              <a:t> </a:t>
            </a:r>
            <a:endParaRPr lang="en-US" sz="2000" b="1" i="1" dirty="0">
              <a:solidFill>
                <a:srgbClr val="002060"/>
              </a:solidFill>
              <a:latin typeface="Times New Roman" panose="02020603050405020304" pitchFamily="18" charset="0"/>
              <a:cs typeface="Times New Roman" panose="02020603050405020304" pitchFamily="18" charset="0"/>
            </a:endParaRPr>
          </a:p>
          <a:p>
            <a:pPr algn="ctr"/>
            <a:r>
              <a:rPr lang="en-US" sz="2000" b="1" i="1" dirty="0" err="1">
                <a:solidFill>
                  <a:srgbClr val="002060"/>
                </a:solidFill>
                <a:latin typeface="Times New Roman" panose="02020603050405020304" pitchFamily="18" charset="0"/>
                <a:cs typeface="Times New Roman" panose="02020603050405020304" pitchFamily="18" charset="0"/>
              </a:rPr>
              <a:t>thường</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xuyên</a:t>
            </a:r>
            <a:r>
              <a:rPr lang="en-US" sz="2000" b="1" i="1" dirty="0">
                <a:solidFill>
                  <a:srgbClr val="002060"/>
                </a:solidFill>
                <a:latin typeface="Times New Roman" panose="02020603050405020304" pitchFamily="18" charset="0"/>
                <a:cs typeface="Times New Roman" panose="02020603050405020304" pitchFamily="18" charset="0"/>
              </a:rPr>
              <a:t> </a:t>
            </a:r>
            <a:endParaRPr lang="en-US" sz="2000" b="1" i="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sp>
        <p:nvSpPr>
          <p:cNvPr id="10" name="Rectangle 9"/>
          <p:cNvSpPr/>
          <p:nvPr/>
        </p:nvSpPr>
        <p:spPr>
          <a:xfrm>
            <a:off x="7010400" y="3781402"/>
            <a:ext cx="5181600" cy="3076598"/>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extBox 1"/>
          <p:cNvSpPr txBox="1"/>
          <p:nvPr/>
        </p:nvSpPr>
        <p:spPr>
          <a:xfrm>
            <a:off x="529994" y="1428353"/>
            <a:ext cx="11531598" cy="553998"/>
          </a:xfrm>
          <a:prstGeom prst="rect">
            <a:avLst/>
          </a:prstGeom>
          <a:noFill/>
        </p:spPr>
        <p:txBody>
          <a:bodyPr wrap="square" rtlCol="0">
            <a:spAutoFit/>
          </a:bodyPr>
          <a:lstStyle/>
          <a:p>
            <a:r>
              <a:rPr lang="en-US" sz="3000">
                <a:solidFill>
                  <a:srgbClr val="C00000"/>
                </a:solidFill>
                <a:latin typeface="Times New Roman" panose="02020603050405020304" pitchFamily="18" charset="0"/>
                <a:cs typeface="Times New Roman" panose="02020603050405020304" pitchFamily="18" charset="0"/>
              </a:rPr>
              <a:t>HĐ4: Ảnh hưởng của một số việc làm tới cơ quan tuần hoàn</a:t>
            </a:r>
            <a:endParaRPr lang="en-US" sz="300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30201" y="2061585"/>
            <a:ext cx="11531599" cy="631968"/>
          </a:xfrm>
          <a:prstGeom prst="rect">
            <a:avLst/>
          </a:prstGeom>
          <a:solidFill>
            <a:schemeClr val="accent1">
              <a:lumMod val="20000"/>
              <a:lumOff val="80000"/>
            </a:schemeClr>
          </a:solidFill>
          <a:ln>
            <a:solidFill>
              <a:schemeClr val="accent1">
                <a:lumMod val="20000"/>
                <a:lumOff val="80000"/>
              </a:schemeClr>
            </a:solidFill>
          </a:ln>
        </p:spPr>
        <p:txBody>
          <a:bodyPr wrap="square" rtlCol="0" anchor="ctr">
            <a:spAutoFit/>
          </a:bodyPr>
          <a:lstStyle/>
          <a:p>
            <a:pPr algn="ctr">
              <a:lnSpc>
                <a:spcPct val="150000"/>
              </a:lnSpc>
            </a:pPr>
            <a:r>
              <a:rPr lang="en-US" sz="2665" b="1">
                <a:latin typeface="Times New Roman" panose="02020603050405020304" pitchFamily="18" charset="0"/>
                <a:cs typeface="Times New Roman" panose="02020603050405020304" pitchFamily="18" charset="0"/>
              </a:rPr>
              <a:t>Một số việc làm ảnh hưởng xấu đến cơ quan tuần hoàn </a:t>
            </a:r>
            <a:endParaRPr lang="en-US" sz="2665" b="1">
              <a:latin typeface="Times New Roman" panose="02020603050405020304" pitchFamily="18" charset="0"/>
              <a:cs typeface="Times New Roman" panose="02020603050405020304" pitchFamily="18" charset="0"/>
            </a:endParaRPr>
          </a:p>
        </p:txBody>
      </p:sp>
      <p:sp>
        <p:nvSpPr>
          <p:cNvPr id="4" name="TextBox 3"/>
          <p:cNvSpPr txBox="1"/>
          <p:nvPr/>
        </p:nvSpPr>
        <p:spPr>
          <a:xfrm>
            <a:off x="768930" y="5734889"/>
            <a:ext cx="2316366" cy="958660"/>
          </a:xfrm>
          <a:prstGeom prst="rect">
            <a:avLst/>
          </a:prstGeom>
          <a:noFill/>
        </p:spPr>
        <p:txBody>
          <a:bodyPr wrap="square" rtlCol="0">
            <a:spAutoFit/>
          </a:bodyPr>
          <a:lstStyle/>
          <a:p>
            <a:pPr algn="ctr">
              <a:lnSpc>
                <a:spcPct val="150000"/>
              </a:lnSpc>
            </a:pPr>
            <a:r>
              <a:rPr lang="en-US" sz="2000" b="1" i="1">
                <a:solidFill>
                  <a:srgbClr val="002060"/>
                </a:solidFill>
                <a:latin typeface="Times New Roman" panose="02020603050405020304" pitchFamily="18" charset="0"/>
                <a:cs typeface="Times New Roman" panose="02020603050405020304" pitchFamily="18" charset="0"/>
              </a:rPr>
              <a:t>Ăn uống không lành mạnh</a:t>
            </a:r>
            <a:endParaRPr lang="en-US" sz="2000" b="1" i="1">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292600" y="5899340"/>
            <a:ext cx="2788098" cy="958660"/>
          </a:xfrm>
          <a:prstGeom prst="rect">
            <a:avLst/>
          </a:prstGeom>
          <a:noFill/>
        </p:spPr>
        <p:txBody>
          <a:bodyPr wrap="square" rtlCol="0">
            <a:spAutoFit/>
          </a:bodyPr>
          <a:lstStyle/>
          <a:p>
            <a:pPr algn="ctr">
              <a:lnSpc>
                <a:spcPct val="150000"/>
              </a:lnSpc>
            </a:pPr>
            <a:r>
              <a:rPr lang="en-US" sz="2000" b="1" i="1">
                <a:solidFill>
                  <a:srgbClr val="002060"/>
                </a:solidFill>
                <a:latin typeface="Times New Roman" panose="02020603050405020304" pitchFamily="18" charset="0"/>
                <a:cs typeface="Times New Roman" panose="02020603050405020304" pitchFamily="18" charset="0"/>
              </a:rPr>
              <a:t>Ngồi xem ti vi quá lâu </a:t>
            </a:r>
            <a:endParaRPr lang="en-US" sz="2000" b="1" i="1">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8905617" y="5668507"/>
            <a:ext cx="2199744" cy="958660"/>
          </a:xfrm>
          <a:prstGeom prst="rect">
            <a:avLst/>
          </a:prstGeom>
          <a:noFill/>
        </p:spPr>
        <p:txBody>
          <a:bodyPr wrap="square" rtlCol="0">
            <a:spAutoFit/>
          </a:bodyPr>
          <a:lstStyle/>
          <a:p>
            <a:pPr algn="ctr">
              <a:lnSpc>
                <a:spcPct val="150000"/>
              </a:lnSpc>
            </a:pPr>
            <a:r>
              <a:rPr lang="en-US" sz="2000" b="1" i="1">
                <a:solidFill>
                  <a:srgbClr val="002060"/>
                </a:solidFill>
                <a:latin typeface="Times New Roman" panose="02020603050405020304" pitchFamily="18" charset="0"/>
                <a:cs typeface="Times New Roman" panose="02020603050405020304" pitchFamily="18" charset="0"/>
              </a:rPr>
              <a:t>Tâm trạng luôn lo lắng bất an </a:t>
            </a:r>
            <a:endParaRPr lang="en-US" sz="2000" b="1" i="1">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45234" y="2978993"/>
            <a:ext cx="2763759" cy="274343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9726" y="3199389"/>
            <a:ext cx="3648677" cy="230264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4632" y="3059430"/>
            <a:ext cx="2781715" cy="2430004"/>
          </a:xfrm>
          <a:prstGeom prst="rect">
            <a:avLst/>
          </a:prstGeom>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sp>
        <p:nvSpPr>
          <p:cNvPr id="3" name="TextBox 2"/>
          <p:cNvSpPr txBox="1"/>
          <p:nvPr/>
        </p:nvSpPr>
        <p:spPr>
          <a:xfrm>
            <a:off x="647700" y="1524000"/>
            <a:ext cx="11379200" cy="2544729"/>
          </a:xfrm>
          <a:prstGeom prst="roundRect">
            <a:avLst/>
          </a:prstGeom>
          <a:solidFill>
            <a:schemeClr val="accent5">
              <a:lumMod val="20000"/>
              <a:lumOff val="80000"/>
            </a:schemeClr>
          </a:solidFill>
          <a:ln>
            <a:solidFill>
              <a:schemeClr val="accent5">
                <a:lumMod val="20000"/>
                <a:lumOff val="80000"/>
              </a:schemeClr>
            </a:solidFill>
          </a:ln>
        </p:spPr>
        <p:txBody>
          <a:bodyPr wrap="square" rtlCol="0">
            <a:spAutoFit/>
          </a:bodyPr>
          <a:lstStyle/>
          <a:p>
            <a:pPr>
              <a:lnSpc>
                <a:spcPct val="150000"/>
              </a:lnSpc>
            </a:pPr>
            <a:r>
              <a:rPr lang="en-US" sz="2335" b="1">
                <a:latin typeface="Times New Roman" panose="02020603050405020304" pitchFamily="18" charset="0"/>
                <a:cs typeface="Times New Roman" panose="02020603050405020304" pitchFamily="18" charset="0"/>
              </a:rPr>
              <a:t>Lưu ý: </a:t>
            </a:r>
            <a:endParaRPr lang="en-US" sz="2335" b="1">
              <a:latin typeface="Times New Roman" panose="02020603050405020304" pitchFamily="18" charset="0"/>
              <a:cs typeface="Times New Roman" panose="02020603050405020304" pitchFamily="18" charset="0"/>
            </a:endParaRPr>
          </a:p>
          <a:p>
            <a:pPr>
              <a:lnSpc>
                <a:spcPct val="150000"/>
              </a:lnSpc>
            </a:pPr>
            <a:r>
              <a:rPr lang="en-US" sz="2335">
                <a:latin typeface="Times New Roman" panose="02020603050405020304" pitchFamily="18" charset="0"/>
                <a:cs typeface="Times New Roman" panose="02020603050405020304" pitchFamily="18" charset="0"/>
              </a:rPr>
              <a:t>Việc tập thể dục là tốt cho cơ quan tuần hoàn tuy nhiên nếu chúng ta vận động quá sức sẽ làm cho tim phải hoạt động nhanh hơn dẫn đến ảnh hưởng tới sức khoẻ. Chỉ nên vận động vừa sức để giữ cho trái tim luôn khoẻ mạnh. </a:t>
            </a:r>
            <a:endParaRPr lang="en-US" sz="2335">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8944" y="3935937"/>
            <a:ext cx="5234112" cy="3163295"/>
          </a:xfrm>
          <a:prstGeom prst="rect">
            <a:avLst/>
          </a:prstGeom>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10"/>
        <p:cNvGrpSpPr/>
        <p:nvPr/>
      </p:nvGrpSpPr>
      <p:grpSpPr>
        <a:xfrm>
          <a:off x="0" y="0"/>
          <a:ext cx="0" cy="0"/>
          <a:chOff x="0" y="0"/>
          <a:chExt cx="0" cy="0"/>
        </a:xfrm>
      </p:grpSpPr>
      <p:sp>
        <p:nvSpPr>
          <p:cNvPr id="7" name="Rectangle 6"/>
          <p:cNvSpPr/>
          <p:nvPr/>
        </p:nvSpPr>
        <p:spPr>
          <a:xfrm>
            <a:off x="7010400" y="3781402"/>
            <a:ext cx="5181600" cy="3076598"/>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extBox 1"/>
          <p:cNvSpPr txBox="1"/>
          <p:nvPr/>
        </p:nvSpPr>
        <p:spPr>
          <a:xfrm>
            <a:off x="1066385" y="1447800"/>
            <a:ext cx="11226800" cy="913199"/>
          </a:xfrm>
          <a:prstGeom prst="rect">
            <a:avLst/>
          </a:prstGeom>
          <a:noFill/>
        </p:spPr>
        <p:txBody>
          <a:bodyPr wrap="square" rtlCol="0">
            <a:spAutoFit/>
          </a:bodyPr>
          <a:lstStyle/>
          <a:p>
            <a:pPr marL="381000" indent="-381000">
              <a:buFont typeface="Wingdings" panose="05000000000000000000" pitchFamily="2" charset="2"/>
              <a:buChar char="Ø"/>
            </a:pPr>
            <a:r>
              <a:rPr lang="en-US" sz="2665" i="1">
                <a:latin typeface="Times New Roman" panose="02020603050405020304" pitchFamily="18" charset="0"/>
                <a:cs typeface="Times New Roman" panose="02020603050405020304" pitchFamily="18" charset="0"/>
              </a:rPr>
              <a:t>Các em hãy vận dụng kiến thức đã học để trả lời các câu hỏi sau đây: </a:t>
            </a:r>
            <a:endParaRPr lang="en-US" sz="2665" i="1">
              <a:latin typeface="Times New Roman" panose="02020603050405020304" pitchFamily="18" charset="0"/>
              <a:cs typeface="Times New Roman" panose="02020603050405020304" pitchFamily="18" charset="0"/>
            </a:endParaRPr>
          </a:p>
        </p:txBody>
      </p:sp>
      <p:pic>
        <p:nvPicPr>
          <p:cNvPr id="3"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62" y="3499469"/>
            <a:ext cx="5518079" cy="3340946"/>
          </a:xfrm>
          <a:prstGeom prst="rect">
            <a:avLst/>
          </a:prstGeom>
        </p:spPr>
      </p:pic>
      <p:sp>
        <p:nvSpPr>
          <p:cNvPr id="4" name="Rounded Rectangular Callout 3"/>
          <p:cNvSpPr/>
          <p:nvPr/>
        </p:nvSpPr>
        <p:spPr>
          <a:xfrm>
            <a:off x="5533397" y="2069117"/>
            <a:ext cx="6430001" cy="1377849"/>
          </a:xfrm>
          <a:prstGeom prst="wedgeRoundRectCallout">
            <a:avLst>
              <a:gd name="adj1" fmla="val -54894"/>
              <a:gd name="adj2" fmla="val -8289"/>
              <a:gd name="adj3" fmla="val 16667"/>
            </a:avLst>
          </a:prstGeom>
          <a:solidFill>
            <a:srgbClr val="FFF3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00">
                <a:solidFill>
                  <a:srgbClr val="002060"/>
                </a:solidFill>
                <a:latin typeface="Times New Roman" panose="02020603050405020304" pitchFamily="18" charset="0"/>
                <a:cs typeface="Times New Roman" panose="02020603050405020304" pitchFamily="18" charset="0"/>
              </a:rPr>
              <a:t>1. Kể thêm một số việc làm để bảo vệ cơ quan tuần hoàn. </a:t>
            </a:r>
            <a:endParaRPr lang="en-US" sz="2600">
              <a:solidFill>
                <a:srgbClr val="002060"/>
              </a:solidFill>
              <a:latin typeface="Times New Roman" panose="02020603050405020304" pitchFamily="18" charset="0"/>
              <a:cs typeface="Times New Roman" panose="02020603050405020304" pitchFamily="18" charset="0"/>
            </a:endParaRPr>
          </a:p>
        </p:txBody>
      </p:sp>
      <p:sp>
        <p:nvSpPr>
          <p:cNvPr id="5" name="Rounded Rectangular Callout 10"/>
          <p:cNvSpPr/>
          <p:nvPr/>
        </p:nvSpPr>
        <p:spPr>
          <a:xfrm>
            <a:off x="5533398" y="3596358"/>
            <a:ext cx="6430002" cy="1377849"/>
          </a:xfrm>
          <a:prstGeom prst="wedgeRoundRectCallout">
            <a:avLst>
              <a:gd name="adj1" fmla="val -55118"/>
              <a:gd name="adj2" fmla="val -1320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00">
                <a:solidFill>
                  <a:srgbClr val="002060"/>
                </a:solidFill>
                <a:latin typeface="Times New Roman" panose="02020603050405020304" pitchFamily="18" charset="0"/>
                <a:cs typeface="Times New Roman" panose="02020603050405020304" pitchFamily="18" charset="0"/>
              </a:rPr>
              <a:t>2. Em đã thực hiện những việc làm nào để bảo vệ cơ quan tuần hoàn?</a:t>
            </a:r>
            <a:endParaRPr lang="en-US" sz="2600">
              <a:solidFill>
                <a:srgbClr val="002060"/>
              </a:solidFill>
              <a:latin typeface="Times New Roman" panose="02020603050405020304" pitchFamily="18" charset="0"/>
              <a:cs typeface="Times New Roman" panose="02020603050405020304" pitchFamily="18" charset="0"/>
            </a:endParaRPr>
          </a:p>
        </p:txBody>
      </p:sp>
      <p:sp>
        <p:nvSpPr>
          <p:cNvPr id="6" name="Rounded Rectangular Callout 11"/>
          <p:cNvSpPr/>
          <p:nvPr/>
        </p:nvSpPr>
        <p:spPr>
          <a:xfrm>
            <a:off x="5638384" y="5123599"/>
            <a:ext cx="6325013" cy="1377849"/>
          </a:xfrm>
          <a:prstGeom prst="wedgeRoundRectCallout">
            <a:avLst>
              <a:gd name="adj1" fmla="val -55342"/>
              <a:gd name="adj2" fmla="val -37784"/>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00">
                <a:solidFill>
                  <a:srgbClr val="002060"/>
                </a:solidFill>
                <a:latin typeface="Times New Roman" panose="02020603050405020304" pitchFamily="18" charset="0"/>
                <a:cs typeface="Times New Roman" panose="02020603050405020304" pitchFamily="18" charset="0"/>
              </a:rPr>
              <a:t>3. Em cần thay đổi thói quen nào để bảo vệ cơ quan tuần hoàn? </a:t>
            </a:r>
            <a:endParaRPr lang="en-US" sz="260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14"/>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8000"/>
                    </a14:imgEffect>
                  </a14:imgLayer>
                </a14:imgProps>
              </a:ext>
              <a:ext uri="{28A0092B-C50C-407E-A947-70E740481C1C}">
                <a14:useLocalDpi xmlns:a14="http://schemas.microsoft.com/office/drawing/2010/main" val="0"/>
              </a:ext>
            </a:extLst>
          </a:blip>
          <a:srcRect/>
          <a:stretch>
            <a:fillRect/>
          </a:stretch>
        </p:blipFill>
        <p:spPr bwMode="auto">
          <a:xfrm>
            <a:off x="838200" y="1371600"/>
            <a:ext cx="10363200" cy="3238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sp>
        <p:nvSpPr>
          <p:cNvPr id="10" name="Rectangle 9"/>
          <p:cNvSpPr/>
          <p:nvPr/>
        </p:nvSpPr>
        <p:spPr>
          <a:xfrm>
            <a:off x="7010400" y="3781402"/>
            <a:ext cx="5181600" cy="3076598"/>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2" name="TextBox 1"/>
          <p:cNvSpPr txBox="1"/>
          <p:nvPr/>
        </p:nvSpPr>
        <p:spPr>
          <a:xfrm>
            <a:off x="863600" y="1371634"/>
            <a:ext cx="11176000" cy="583565"/>
          </a:xfrm>
          <a:prstGeom prst="rect">
            <a:avLst/>
          </a:prstGeom>
          <a:noFill/>
        </p:spPr>
        <p:txBody>
          <a:bodyPr wrap="square" rtlCol="0">
            <a:spAutoFit/>
          </a:bodyPr>
          <a:lstStyle/>
          <a:p>
            <a:r>
              <a:rPr lang="en-US" sz="3200">
                <a:solidFill>
                  <a:srgbClr val="C00000"/>
                </a:solidFill>
                <a:latin typeface="Times New Roman" panose="02020603050405020304" pitchFamily="18" charset="0"/>
                <a:cs typeface="Times New Roman" panose="02020603050405020304" pitchFamily="18" charset="0"/>
              </a:rPr>
              <a:t>HĐ1: Xác định các bộ phận chính của cơ quan tuần hoàn</a:t>
            </a:r>
            <a:endParaRPr lang="en-US" sz="320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471" t="9294" r="4568" b="14350"/>
          <a:stretch>
            <a:fillRect/>
          </a:stretch>
        </p:blipFill>
        <p:spPr>
          <a:xfrm>
            <a:off x="7467600" y="1981199"/>
            <a:ext cx="4419600" cy="4387137"/>
          </a:xfrm>
          <a:prstGeom prst="rect">
            <a:avLst/>
          </a:prstGeom>
        </p:spPr>
      </p:pic>
      <p:sp>
        <p:nvSpPr>
          <p:cNvPr id="5" name="TextBox 4"/>
          <p:cNvSpPr txBox="1"/>
          <p:nvPr/>
        </p:nvSpPr>
        <p:spPr>
          <a:xfrm>
            <a:off x="223520" y="1828800"/>
            <a:ext cx="7117080" cy="1383665"/>
          </a:xfrm>
          <a:prstGeom prst="rect">
            <a:avLst/>
          </a:prstGeom>
          <a:noFill/>
        </p:spPr>
        <p:txBody>
          <a:bodyPr wrap="square" rtlCol="0">
            <a:spAutoFit/>
          </a:bodyPr>
          <a:lstStyle/>
          <a:p>
            <a:pPr algn="just">
              <a:lnSpc>
                <a:spcPct val="150000"/>
              </a:lnSpc>
            </a:pPr>
            <a:r>
              <a:rPr lang="en-US" sz="2800">
                <a:latin typeface="Times New Roman" panose="02020603050405020304" pitchFamily="18" charset="0"/>
                <a:cs typeface="Times New Roman" panose="02020603050405020304" pitchFamily="18" charset="0"/>
              </a:rPr>
              <a:t>Chỉ và nói tên các bộ phận chính của cơ quan tuần hoàn trong sơ đồ bên.</a:t>
            </a:r>
            <a:endParaRPr lang="en-US" sz="2800">
              <a:latin typeface="Times New Roman" panose="02020603050405020304" pitchFamily="18" charset="0"/>
              <a:cs typeface="Times New Roman" panose="02020603050405020304" pitchFamily="18" charset="0"/>
            </a:endParaRPr>
          </a:p>
        </p:txBody>
      </p:sp>
      <p:pic>
        <p:nvPicPr>
          <p:cNvPr id="8" name="Picture 7" descr="image"/>
          <p:cNvPicPr>
            <a:picLocks noChangeAspect="1"/>
          </p:cNvPicPr>
          <p:nvPr/>
        </p:nvPicPr>
        <p:blipFill>
          <a:blip r:embed="rId3">
            <a:clrChange>
              <a:clrFrom>
                <a:srgbClr val="FFFFFF">
                  <a:alpha val="100000"/>
                </a:srgbClr>
              </a:clrFrom>
              <a:clrTo>
                <a:srgbClr val="FFFFFF">
                  <a:alpha val="100000"/>
                  <a:alpha val="0"/>
                </a:srgbClr>
              </a:clrTo>
            </a:clrChange>
          </a:blip>
          <a:srcRect l="31875" t="7158" r="36250" b="8446"/>
          <a:stretch>
            <a:fillRect/>
          </a:stretch>
        </p:blipFill>
        <p:spPr>
          <a:xfrm>
            <a:off x="2286000" y="3212465"/>
            <a:ext cx="3188335" cy="368871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sp>
        <p:nvSpPr>
          <p:cNvPr id="2" name="TextBox 1"/>
          <p:cNvSpPr txBox="1"/>
          <p:nvPr/>
        </p:nvSpPr>
        <p:spPr>
          <a:xfrm>
            <a:off x="395191" y="1387891"/>
            <a:ext cx="10617200" cy="583565"/>
          </a:xfrm>
          <a:prstGeom prst="rect">
            <a:avLst/>
          </a:prstGeom>
          <a:noFill/>
        </p:spPr>
        <p:txBody>
          <a:bodyPr wrap="square" rtlCol="0">
            <a:spAutoFit/>
          </a:bodyPr>
          <a:lstStyle/>
          <a:p>
            <a:pPr marL="381000" indent="-381000">
              <a:buFont typeface="Wingdings" panose="05000000000000000000" pitchFamily="2" charset="2"/>
              <a:buChar char="Ø"/>
            </a:pPr>
            <a:r>
              <a:rPr lang="en-US" sz="3200">
                <a:latin typeface="Times New Roman" panose="02020603050405020304" pitchFamily="18" charset="0"/>
                <a:cs typeface="Times New Roman" panose="02020603050405020304" pitchFamily="18" charset="0"/>
              </a:rPr>
              <a:t>Các bộ phận chính của cơ quan tuần hoàn:</a:t>
            </a:r>
            <a:endParaRPr lang="en-US" sz="32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flipH="1">
            <a:off x="10888620" y="44734"/>
            <a:ext cx="1285961" cy="1384615"/>
          </a:xfrm>
          <a:prstGeom prst="rect">
            <a:avLst/>
          </a:prstGeom>
        </p:spPr>
      </p:pic>
      <p:pic>
        <p:nvPicPr>
          <p:cNvPr id="4" name="Picture 3"/>
          <p:cNvPicPr>
            <a:picLocks noChangeAspect="1"/>
          </p:cNvPicPr>
          <p:nvPr/>
        </p:nvPicPr>
        <p:blipFill rotWithShape="1">
          <a:blip r:embed="rId3"/>
          <a:srcRect l="16667" r="11764"/>
          <a:stretch>
            <a:fillRect/>
          </a:stretch>
        </p:blipFill>
        <p:spPr>
          <a:xfrm>
            <a:off x="401412" y="2283619"/>
            <a:ext cx="3708400" cy="4574381"/>
          </a:xfrm>
          <a:prstGeom prst="rect">
            <a:avLst/>
          </a:prstGeom>
        </p:spPr>
      </p:pic>
      <p:pic>
        <p:nvPicPr>
          <p:cNvPr id="6" name="Picture 5"/>
          <p:cNvPicPr>
            <a:picLocks noChangeAspect="1"/>
          </p:cNvPicPr>
          <p:nvPr/>
        </p:nvPicPr>
        <p:blipFill rotWithShape="1">
          <a:blip r:embed="rId4"/>
          <a:srcRect l="9546" t="36671" r="48854"/>
          <a:stretch>
            <a:fillRect/>
          </a:stretch>
        </p:blipFill>
        <p:spPr>
          <a:xfrm>
            <a:off x="5095042" y="4556494"/>
            <a:ext cx="1348006" cy="1368747"/>
          </a:xfrm>
          <a:prstGeom prst="ellipse">
            <a:avLst/>
          </a:prstGeom>
          <a:ln>
            <a:solidFill>
              <a:srgbClr val="00B050"/>
            </a:solidFill>
          </a:ln>
        </p:spPr>
      </p:pic>
      <p:cxnSp>
        <p:nvCxnSpPr>
          <p:cNvPr id="7" name="Straight Connector 6"/>
          <p:cNvCxnSpPr/>
          <p:nvPr/>
        </p:nvCxnSpPr>
        <p:spPr>
          <a:xfrm flipV="1">
            <a:off x="2352088" y="3366016"/>
            <a:ext cx="826460" cy="1513213"/>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Rounded Rectangle 9"/>
          <p:cNvSpPr/>
          <p:nvPr/>
        </p:nvSpPr>
        <p:spPr>
          <a:xfrm>
            <a:off x="2809790" y="2830942"/>
            <a:ext cx="1320800" cy="660400"/>
          </a:xfrm>
          <a:prstGeom prst="roundRect">
            <a:avLst/>
          </a:prstGeom>
          <a:solidFill>
            <a:srgbClr val="FFFF66"/>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Tim </a:t>
            </a:r>
            <a:endParaRPr lang="en-US" sz="2800" dirty="0">
              <a:solidFill>
                <a:schemeClr val="tx1"/>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2734648" y="4159437"/>
            <a:ext cx="1417366" cy="2090018"/>
            <a:chOff x="5265351" y="5632961"/>
            <a:chExt cx="2126049" cy="3135027"/>
          </a:xfrm>
        </p:grpSpPr>
        <p:cxnSp>
          <p:nvCxnSpPr>
            <p:cNvPr id="10" name="Straight Connector 9"/>
            <p:cNvCxnSpPr/>
            <p:nvPr/>
          </p:nvCxnSpPr>
          <p:spPr>
            <a:xfrm flipV="1">
              <a:off x="5932170" y="5632961"/>
              <a:ext cx="1459230" cy="842675"/>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265351" y="5923113"/>
              <a:ext cx="1597729" cy="2844875"/>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2" name="Rounded Rectangle 25"/>
          <p:cNvSpPr/>
          <p:nvPr/>
        </p:nvSpPr>
        <p:spPr>
          <a:xfrm>
            <a:off x="4097728" y="3768872"/>
            <a:ext cx="1793286" cy="660400"/>
          </a:xfrm>
          <a:prstGeom prst="roundRect">
            <a:avLst/>
          </a:prstGeom>
          <a:solidFill>
            <a:srgbClr val="FFFF66"/>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Mạch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máu</a:t>
            </a:r>
            <a:endParaRPr lang="en-US" sz="2800" dirty="0" err="1">
              <a:solidFill>
                <a:schemeClr val="tx1"/>
              </a:solidFill>
              <a:latin typeface="Times New Roman" panose="02020603050405020304" pitchFamily="18" charset="0"/>
              <a:cs typeface="Times New Roman" panose="02020603050405020304" pitchFamily="18" charset="0"/>
            </a:endParaRPr>
          </a:p>
        </p:txBody>
      </p:sp>
      <p:sp>
        <p:nvSpPr>
          <p:cNvPr id="13" name="Rounded Rectangle 26"/>
          <p:cNvSpPr/>
          <p:nvPr/>
        </p:nvSpPr>
        <p:spPr>
          <a:xfrm>
            <a:off x="3947160" y="6068060"/>
            <a:ext cx="4173220" cy="556260"/>
          </a:xfrm>
          <a:prstGeom prst="roundRect">
            <a:avLst/>
          </a:prstGeom>
          <a:solidFill>
            <a:srgbClr val="FFFF66"/>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err="1">
                <a:solidFill>
                  <a:schemeClr val="tx1"/>
                </a:solidFill>
                <a:latin typeface="Times New Roman" panose="02020603050405020304" pitchFamily="18" charset="0"/>
                <a:cs typeface="Times New Roman" panose="02020603050405020304" pitchFamily="18" charset="0"/>
              </a:rPr>
              <a:t>Máu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máu</a:t>
            </a:r>
            <a:r>
              <a:rPr lang="en-US"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Down Arrow 22"/>
          <p:cNvSpPr/>
          <p:nvPr/>
        </p:nvSpPr>
        <p:spPr>
          <a:xfrm>
            <a:off x="5661621" y="5925241"/>
            <a:ext cx="288807" cy="14273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6188941" y="2201958"/>
            <a:ext cx="4309110" cy="2290445"/>
            <a:chOff x="10334397" y="3390902"/>
            <a:chExt cx="6463665" cy="3435668"/>
          </a:xfrm>
        </p:grpSpPr>
        <p:grpSp>
          <p:nvGrpSpPr>
            <p:cNvPr id="16" name="Group 15"/>
            <p:cNvGrpSpPr/>
            <p:nvPr/>
          </p:nvGrpSpPr>
          <p:grpSpPr>
            <a:xfrm>
              <a:off x="10334397" y="3390902"/>
              <a:ext cx="6295073" cy="3435668"/>
              <a:chOff x="10334397" y="3390902"/>
              <a:chExt cx="6295073" cy="3435668"/>
            </a:xfrm>
          </p:grpSpPr>
          <p:sp>
            <p:nvSpPr>
              <p:cNvPr id="18" name="Rounded Rectangle 24"/>
              <p:cNvSpPr/>
              <p:nvPr/>
            </p:nvSpPr>
            <p:spPr>
              <a:xfrm>
                <a:off x="10334397" y="3390902"/>
                <a:ext cx="6184583" cy="3159443"/>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9" name="Rounded Rectangle 30"/>
              <p:cNvSpPr/>
              <p:nvPr/>
            </p:nvSpPr>
            <p:spPr>
              <a:xfrm>
                <a:off x="10486797" y="3543302"/>
                <a:ext cx="6142673" cy="3283268"/>
              </a:xfrm>
              <a:prstGeom prst="round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grpSp>
        <p:sp>
          <p:nvSpPr>
            <p:cNvPr id="17" name="Rectangle 16"/>
            <p:cNvSpPr/>
            <p:nvPr/>
          </p:nvSpPr>
          <p:spPr>
            <a:xfrm>
              <a:off x="10766832" y="3630932"/>
              <a:ext cx="6031230" cy="2848928"/>
            </a:xfrm>
            <a:prstGeom prst="rect">
              <a:avLst/>
            </a:prstGeom>
          </p:spPr>
          <p:txBody>
            <a:bodyPr wrap="square">
              <a:spAutoFit/>
            </a:bodyPr>
            <a:lstStyle/>
            <a:p>
              <a:pPr>
                <a:lnSpc>
                  <a:spcPct val="140000"/>
                </a:lnSpc>
              </a:pP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hoàn</a:t>
              </a:r>
              <a:r>
                <a:rPr lang="en-US" sz="2800" dirty="0">
                  <a:latin typeface="Times New Roman" panose="02020603050405020304" pitchFamily="18" charset="0"/>
                  <a:cs typeface="Times New Roman" panose="02020603050405020304" pitchFamily="18" charset="0"/>
                </a:rPr>
                <a:t> là </a:t>
              </a:r>
              <a:r>
                <a:rPr lang="en-US" sz="2800" dirty="0" err="1">
                  <a:latin typeface="Times New Roman" panose="02020603050405020304" pitchFamily="18" charset="0"/>
                  <a:cs typeface="Times New Roman" panose="02020603050405020304" pitchFamily="18" charset="0"/>
                </a:rPr>
                <a:t>một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khép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gồm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máu</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grpSp>
      <p:pic>
        <p:nvPicPr>
          <p:cNvPr id="20" name="Picture 2" descr="Pi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9275" y="2249178"/>
            <a:ext cx="592375" cy="592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flipH="1">
            <a:off x="10875559" y="439500"/>
            <a:ext cx="1285961" cy="1384615"/>
          </a:xfrm>
          <a:prstGeom prst="rect">
            <a:avLst/>
          </a:prstGeom>
        </p:spPr>
      </p:pic>
      <p:sp>
        <p:nvSpPr>
          <p:cNvPr id="4" name="TextBox 3"/>
          <p:cNvSpPr txBox="1"/>
          <p:nvPr/>
        </p:nvSpPr>
        <p:spPr>
          <a:xfrm>
            <a:off x="30480" y="1447838"/>
            <a:ext cx="10617200" cy="553085"/>
          </a:xfrm>
          <a:prstGeom prst="rect">
            <a:avLst/>
          </a:prstGeom>
          <a:noFill/>
        </p:spPr>
        <p:txBody>
          <a:bodyPr wrap="square" rtlCol="0">
            <a:spAutoFit/>
          </a:bodyPr>
          <a:lstStyle/>
          <a:p>
            <a:r>
              <a:rPr lang="en-US" sz="3000" dirty="0">
                <a:solidFill>
                  <a:srgbClr val="C00000"/>
                </a:solidFill>
                <a:latin typeface="Times New Roman" panose="02020603050405020304" pitchFamily="18" charset="0"/>
                <a:cs typeface="Times New Roman" panose="02020603050405020304" pitchFamily="18" charset="0"/>
              </a:rPr>
              <a:t>HĐ2: </a:t>
            </a:r>
            <a:r>
              <a:rPr lang="en-US" sz="3000" dirty="0" err="1">
                <a:solidFill>
                  <a:srgbClr val="C00000"/>
                </a:solidFill>
                <a:latin typeface="Times New Roman" panose="02020603050405020304" pitchFamily="18" charset="0"/>
                <a:cs typeface="Times New Roman" panose="02020603050405020304" pitchFamily="18" charset="0"/>
              </a:rPr>
              <a:t>Thực</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hành</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khám</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phá</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hoạt</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động</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của</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tim</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và</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mạch</a:t>
            </a:r>
            <a:endParaRPr lang="en-US" sz="3000" dirty="0">
              <a:solidFill>
                <a:srgbClr val="C0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2904" t="44806" r="8915" b="10345"/>
          <a:stretch>
            <a:fillRect/>
          </a:stretch>
        </p:blipFill>
        <p:spPr>
          <a:xfrm>
            <a:off x="6629400" y="1981200"/>
            <a:ext cx="5363210" cy="2204720"/>
          </a:xfrm>
          <a:prstGeom prst="rect">
            <a:avLst/>
          </a:prstGeom>
        </p:spPr>
      </p:pic>
      <p:sp>
        <p:nvSpPr>
          <p:cNvPr id="6" name="TextBox 5"/>
          <p:cNvSpPr txBox="1"/>
          <p:nvPr/>
        </p:nvSpPr>
        <p:spPr>
          <a:xfrm>
            <a:off x="152400" y="1981200"/>
            <a:ext cx="6645910" cy="3969385"/>
          </a:xfrm>
          <a:prstGeom prst="rect">
            <a:avLst/>
          </a:prstGeom>
          <a:noFill/>
        </p:spPr>
        <p:txBody>
          <a:bodyPr wrap="square" rtlCol="0">
            <a:spAutoFit/>
          </a:bodyPr>
          <a:lstStyle/>
          <a:p>
            <a:pPr algn="just">
              <a:lnSpc>
                <a:spcPct val="150000"/>
              </a:lnSpc>
            </a:pP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pPr marL="304800" indent="-304800" algn="just">
              <a:lnSpc>
                <a:spcPct val="150000"/>
              </a:lnSpc>
              <a:buFont typeface="Wingdings" panose="05000000000000000000" pitchFamily="2" charset="2"/>
              <a:buChar char="§"/>
            </a:pP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nhịp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a:p>
            <a:pPr marL="304800" indent="-304800" algn="just">
              <a:lnSpc>
                <a:spcPct val="150000"/>
              </a:lnSpc>
              <a:buFont typeface="Wingdings" panose="05000000000000000000" pitchFamily="2" charset="2"/>
              <a:buChar char="§"/>
            </a:pP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nhịp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phút</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Curved Right Arrow 4"/>
          <p:cNvSpPr/>
          <p:nvPr/>
        </p:nvSpPr>
        <p:spPr>
          <a:xfrm>
            <a:off x="6934443" y="3885944"/>
            <a:ext cx="355600" cy="914400"/>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5" dirty="0">
              <a:solidFill>
                <a:schemeClr val="tx1"/>
              </a:solidFill>
              <a:latin typeface="Times New Roman" panose="02020603050405020304" pitchFamily="18" charset="0"/>
              <a:cs typeface="Times New Roman" panose="02020603050405020304" pitchFamily="18" charset="0"/>
            </a:endParaRPr>
          </a:p>
        </p:txBody>
      </p:sp>
      <p:sp>
        <p:nvSpPr>
          <p:cNvPr id="8" name="Cloud 7"/>
          <p:cNvSpPr/>
          <p:nvPr/>
        </p:nvSpPr>
        <p:spPr>
          <a:xfrm>
            <a:off x="7334885" y="4198620"/>
            <a:ext cx="4681855" cy="1743710"/>
          </a:xfrm>
          <a:prstGeom prst="cloud">
            <a:avLst/>
          </a:prstGeom>
          <a:solidFill>
            <a:schemeClr val="accent6">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Chia sẻ với bạn về các kết quả trên. </a:t>
            </a:r>
            <a:endParaRPr lang="en-US" sz="24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sp>
        <p:nvSpPr>
          <p:cNvPr id="10" name="Rectangle 9"/>
          <p:cNvSpPr/>
          <p:nvPr/>
        </p:nvSpPr>
        <p:spPr>
          <a:xfrm>
            <a:off x="7010400" y="3781402"/>
            <a:ext cx="5181600" cy="3076598"/>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Times New Roman" panose="02020603050405020304" pitchFamily="18" charset="0"/>
              <a:cs typeface="Times New Roman" panose="02020603050405020304" pitchFamily="18" charset="0"/>
            </a:endParaRPr>
          </a:p>
        </p:txBody>
      </p:sp>
      <p:sp>
        <p:nvSpPr>
          <p:cNvPr id="2" name="TextBox 1"/>
          <p:cNvSpPr txBox="1"/>
          <p:nvPr/>
        </p:nvSpPr>
        <p:spPr>
          <a:xfrm>
            <a:off x="1811048" y="1056193"/>
            <a:ext cx="11531600" cy="475615"/>
          </a:xfrm>
          <a:prstGeom prst="rect">
            <a:avLst/>
          </a:prstGeom>
          <a:noFill/>
        </p:spPr>
        <p:txBody>
          <a:bodyPr wrap="square" rtlCol="0">
            <a:spAutoFit/>
          </a:bodyPr>
          <a:lstStyle/>
          <a:p>
            <a:pPr algn="ctr"/>
            <a:r>
              <a:rPr lang="en-US" sz="2500" b="1">
                <a:latin typeface="Times New Roman" panose="02020603050405020304" pitchFamily="18" charset="0"/>
                <a:cs typeface="Times New Roman" panose="02020603050405020304" pitchFamily="18" charset="0"/>
              </a:rPr>
              <a:t>ĐỌC MỤC “EM CÓ BIẾT?”</a:t>
            </a:r>
            <a:endParaRPr lang="en-US" sz="2500" b="1">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flipH="1">
            <a:off x="11193420" y="607339"/>
            <a:ext cx="1285961" cy="1384615"/>
          </a:xfrm>
          <a:prstGeom prst="rect">
            <a:avLst/>
          </a:prstGeom>
        </p:spPr>
      </p:pic>
      <p:grpSp>
        <p:nvGrpSpPr>
          <p:cNvPr id="5" name="Group 4"/>
          <p:cNvGrpSpPr/>
          <p:nvPr/>
        </p:nvGrpSpPr>
        <p:grpSpPr>
          <a:xfrm>
            <a:off x="609600" y="1917904"/>
            <a:ext cx="11277600" cy="4932316"/>
            <a:chOff x="1818806" y="2062917"/>
            <a:chExt cx="14833965" cy="6330484"/>
          </a:xfrm>
        </p:grpSpPr>
        <p:sp>
          <p:nvSpPr>
            <p:cNvPr id="6" name="Double Wave 5"/>
            <p:cNvSpPr/>
            <p:nvPr/>
          </p:nvSpPr>
          <p:spPr>
            <a:xfrm>
              <a:off x="1818806" y="2773796"/>
              <a:ext cx="14833965" cy="5619605"/>
            </a:xfrm>
            <a:prstGeom prst="doubleWave">
              <a:avLst/>
            </a:prstGeom>
            <a:solidFill>
              <a:srgbClr val="DDEDD8"/>
            </a:solidFill>
            <a:ln>
              <a:solidFill>
                <a:srgbClr val="DDE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Times New Roman" panose="02020603050405020304" pitchFamily="18" charset="0"/>
                <a:cs typeface="Times New Roman" panose="02020603050405020304" pitchFamily="18" charset="0"/>
              </a:endParaRPr>
            </a:p>
          </p:txBody>
        </p:sp>
        <p:sp>
          <p:nvSpPr>
            <p:cNvPr id="7" name="Rounded Rectangular Callout 6"/>
            <p:cNvSpPr/>
            <p:nvPr/>
          </p:nvSpPr>
          <p:spPr>
            <a:xfrm>
              <a:off x="1818806" y="2062917"/>
              <a:ext cx="3393099" cy="1246877"/>
            </a:xfrm>
            <a:prstGeom prst="wedgeRoundRectCallout">
              <a:avLst>
                <a:gd name="adj1" fmla="val 58435"/>
                <a:gd name="adj2" fmla="val 44574"/>
                <a:gd name="adj3" fmla="val 16667"/>
              </a:avLst>
            </a:prstGeom>
            <a:solidFill>
              <a:srgbClr val="E7563B"/>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bg1"/>
                  </a:solidFill>
                  <a:latin typeface="Times New Roman" panose="02020603050405020304" pitchFamily="18" charset="0"/>
                  <a:cs typeface="Times New Roman" panose="02020603050405020304" pitchFamily="18" charset="0"/>
                </a:rPr>
                <a:t>Em có biết?</a:t>
              </a:r>
              <a:endParaRPr lang="en-US" sz="2500" b="1">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42664" y="3811122"/>
              <a:ext cx="14442973" cy="3820739"/>
            </a:xfrm>
            <a:prstGeom prst="rect">
              <a:avLst/>
            </a:prstGeom>
            <a:noFill/>
          </p:spPr>
          <p:txBody>
            <a:bodyPr wrap="square" rtlCol="0">
              <a:spAutoFit/>
            </a:bodyPr>
            <a:lstStyle/>
            <a:p>
              <a:pPr>
                <a:lnSpc>
                  <a:spcPct val="150000"/>
                </a:lnSpc>
              </a:pPr>
              <a:r>
                <a:rPr lang="en-US" sz="2500">
                  <a:latin typeface="Times New Roman" panose="02020603050405020304" pitchFamily="18" charset="0"/>
                  <a:cs typeface="Times New Roman" panose="02020603050405020304" pitchFamily="18" charset="0"/>
                </a:rPr>
                <a:t>Tim hoạt động như một máy bơm. Khi cơ tim co bóp để bơm máu, em có thể cảm nhận được nhịp tim và mạch. Tim của trẻ em thường đập khoảng 70 đến 120 lần trong một phút. Với mỗi nhịp tim, máu được vận chuyển cung cấp khí ô-xi và các chất dinh dưỡng nuôi cơ thể, đồng thời thu nhận khí các-bô-nic và các chất thải từ các cơ quan của cơ thể. </a:t>
              </a:r>
              <a:endParaRPr lang="en-US" sz="2500">
                <a:latin typeface="Times New Roman" panose="02020603050405020304" pitchFamily="18" charset="0"/>
                <a:cs typeface="Times New Roman" panose="02020603050405020304" pitchFamily="18" charset="0"/>
              </a:endParaRPr>
            </a:p>
          </p:txBody>
        </p:sp>
      </p:gr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sp>
        <p:nvSpPr>
          <p:cNvPr id="8" name="Rectangle 7"/>
          <p:cNvSpPr/>
          <p:nvPr/>
        </p:nvSpPr>
        <p:spPr>
          <a:xfrm>
            <a:off x="7010400" y="3781402"/>
            <a:ext cx="5181600" cy="3076598"/>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flipH="1">
            <a:off x="10863220" y="564774"/>
            <a:ext cx="1285961" cy="1384615"/>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4091" t="20907" r="26515" b="4967"/>
          <a:stretch>
            <a:fillRect/>
          </a:stretch>
        </p:blipFill>
        <p:spPr>
          <a:xfrm>
            <a:off x="655321" y="3254682"/>
            <a:ext cx="4709835" cy="3532377"/>
          </a:xfrm>
          <a:prstGeom prst="rect">
            <a:avLst/>
          </a:prstGeom>
        </p:spPr>
      </p:pic>
      <p:sp>
        <p:nvSpPr>
          <p:cNvPr id="4" name="TextBox 3"/>
          <p:cNvSpPr txBox="1"/>
          <p:nvPr/>
        </p:nvSpPr>
        <p:spPr>
          <a:xfrm>
            <a:off x="635000" y="1752600"/>
            <a:ext cx="10922000" cy="1380378"/>
          </a:xfrm>
          <a:prstGeom prst="roundRect">
            <a:avLst/>
          </a:prstGeom>
          <a:solidFill>
            <a:srgbClr val="FFF3B1"/>
          </a:solidFill>
        </p:spPr>
        <p:txBody>
          <a:bodyPr wrap="square" rtlCol="0">
            <a:spAutoFit/>
          </a:bodyPr>
          <a:lstStyle/>
          <a:p>
            <a:pPr marL="381000" indent="-381000" algn="just">
              <a:lnSpc>
                <a:spcPct val="150000"/>
              </a:lnSpc>
              <a:buFont typeface="Wingdings" panose="05000000000000000000" pitchFamily="2" charset="2"/>
              <a:buChar char="Ø"/>
            </a:pPr>
            <a:r>
              <a:rPr lang="en-US" sz="2665">
                <a:latin typeface="Times New Roman" panose="02020603050405020304" pitchFamily="18" charset="0"/>
                <a:cs typeface="Times New Roman" panose="02020603050405020304" pitchFamily="18" charset="0"/>
              </a:rPr>
              <a:t>Nhịp tim của em thay đổi thế nào khi em vận động nhẹ nhàng và vận động mạnh? Vì sao?</a:t>
            </a:r>
            <a:endParaRPr lang="en-US" sz="2665">
              <a:latin typeface="Times New Roman" panose="02020603050405020304" pitchFamily="18" charset="0"/>
              <a:cs typeface="Times New Roman" panose="02020603050405020304" pitchFamily="18" charset="0"/>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562200">
            <a:off x="1550" y="5794573"/>
            <a:ext cx="1216101" cy="1494441"/>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2400" t="30352" r="22000" b="23247"/>
          <a:stretch>
            <a:fillRect/>
          </a:stretch>
        </p:blipFill>
        <p:spPr>
          <a:xfrm rot="2009936">
            <a:off x="4839399" y="3278398"/>
            <a:ext cx="1371677" cy="660153"/>
          </a:xfrm>
          <a:prstGeom prst="rect">
            <a:avLst/>
          </a:prstGeom>
        </p:spPr>
      </p:pic>
      <p:sp>
        <p:nvSpPr>
          <p:cNvPr id="7" name="Rounded Rectangle 7"/>
          <p:cNvSpPr/>
          <p:nvPr/>
        </p:nvSpPr>
        <p:spPr>
          <a:xfrm>
            <a:off x="5467336" y="4012102"/>
            <a:ext cx="6681845" cy="2524611"/>
          </a:xfrm>
          <a:prstGeom prst="roundRect">
            <a:avLst/>
          </a:prstGeom>
          <a:solidFill>
            <a:schemeClr val="bg1"/>
          </a:solidFill>
          <a:ln w="5715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335">
                <a:solidFill>
                  <a:schemeClr val="tx1"/>
                </a:solidFill>
                <a:latin typeface="Times New Roman" panose="02020603050405020304" pitchFamily="18" charset="0"/>
                <a:cs typeface="Times New Roman" panose="02020603050405020304" pitchFamily="18" charset="0"/>
              </a:rPr>
              <a:t>Khi vận động nhẹ nhàng tim đập tương đối chậm còn khi chúng ta vận động mạnh thì tim đập nhanh và mạnh hơn để có thể cung cấp đủ máu cho cơ thể. </a:t>
            </a:r>
            <a:endParaRPr lang="en-US" sz="2335">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flipH="1">
            <a:off x="10761620" y="363300"/>
            <a:ext cx="1285961" cy="1384615"/>
          </a:xfrm>
          <a:prstGeom prst="rect">
            <a:avLst/>
          </a:prstGeom>
        </p:spPr>
      </p:pic>
      <p:sp>
        <p:nvSpPr>
          <p:cNvPr id="4" name="TextBox 3"/>
          <p:cNvSpPr txBox="1"/>
          <p:nvPr/>
        </p:nvSpPr>
        <p:spPr>
          <a:xfrm>
            <a:off x="0" y="1581127"/>
            <a:ext cx="10617200" cy="645160"/>
          </a:xfrm>
          <a:prstGeom prst="rect">
            <a:avLst/>
          </a:prstGeom>
          <a:noFill/>
        </p:spPr>
        <p:txBody>
          <a:bodyPr wrap="square" rtlCol="0">
            <a:spAutoFit/>
          </a:bodyPr>
          <a:lstStyle/>
          <a:p>
            <a:r>
              <a:rPr lang="en-US" sz="3600">
                <a:solidFill>
                  <a:srgbClr val="C00000"/>
                </a:solidFill>
                <a:latin typeface="Times New Roman" panose="02020603050405020304" pitchFamily="18" charset="0"/>
                <a:cs typeface="Times New Roman" panose="02020603050405020304" pitchFamily="18" charset="0"/>
              </a:rPr>
              <a:t>HĐ3: Tìm hiểu đường di chuyển của máu trong sơ đồ </a:t>
            </a:r>
            <a:endParaRPr lang="en-US" sz="3600">
              <a:solidFill>
                <a:srgbClr val="C0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623" t="9747" r="7724" b="6920"/>
          <a:stretch>
            <a:fillRect/>
          </a:stretch>
        </p:blipFill>
        <p:spPr>
          <a:xfrm>
            <a:off x="0" y="2209377"/>
            <a:ext cx="4368800" cy="4318001"/>
          </a:xfrm>
          <a:prstGeom prst="rect">
            <a:avLst/>
          </a:prstGeom>
        </p:spPr>
      </p:pic>
      <p:sp>
        <p:nvSpPr>
          <p:cNvPr id="6" name="TextBox 5"/>
          <p:cNvSpPr txBox="1"/>
          <p:nvPr/>
        </p:nvSpPr>
        <p:spPr>
          <a:xfrm>
            <a:off x="4495800" y="3244215"/>
            <a:ext cx="6865620" cy="2140585"/>
          </a:xfrm>
          <a:prstGeom prst="roundRect">
            <a:avLst/>
          </a:prstGeom>
          <a:solidFill>
            <a:schemeClr val="accent6">
              <a:lumMod val="20000"/>
              <a:lumOff val="80000"/>
            </a:schemeClr>
          </a:solidFill>
          <a:ln w="38100">
            <a:solidFill>
              <a:schemeClr val="accent6">
                <a:lumMod val="75000"/>
              </a:schemeClr>
            </a:solidFill>
          </a:ln>
        </p:spPr>
        <p:txBody>
          <a:bodyPr wrap="square" rtlCol="0">
            <a:noAutofit/>
          </a:bodyPr>
          <a:lstStyle/>
          <a:p>
            <a:pPr>
              <a:lnSpc>
                <a:spcPct val="150000"/>
              </a:lnSpc>
            </a:pP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90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về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pic>
        <p:nvPicPr>
          <p:cNvPr id="3" name="Lớp 3_ TNXH Hoạt động tuần hoàn">
            <a:hlinkClick r:id="" action="ppaction://media"/>
          </p:cNvPr>
          <p:cNvPicPr/>
          <p:nvPr>
            <a:videoFile r:link="rId2"/>
            <p:extLst>
              <p:ext uri="{DAA4B4D4-6D71-4841-9C94-3DE7FCFB9230}">
                <p14:media xmlns:p14="http://schemas.microsoft.com/office/powerpoint/2010/main" r:embed="rId3">
                  <p14:trim st="167386,000000"/>
                </p14:media>
              </p:ext>
            </p:extLst>
            <p:custDataLst>
              <p:tags r:id="rId4"/>
            </p:custDataLst>
          </p:nvPr>
        </p:nvPicPr>
        <p:blipFill>
          <a:blip r:embed="rId5"/>
          <a:stretch>
            <a:fillRect/>
          </a:stretch>
        </p:blipFill>
        <p:spPr>
          <a:xfrm>
            <a:off x="-47625" y="561340"/>
            <a:ext cx="12212955" cy="6296660"/>
          </a:xfrm>
          <a:prstGeom prst="rect">
            <a:avLst/>
          </a:prstGeom>
        </p:spPr>
      </p:pic>
    </p:spTree>
  </p:cSld>
  <p:clrMapOvr>
    <a:masterClrMapping/>
  </p:clrMapOvr>
  <p:transition>
    <p:fade/>
  </p:transition>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3992</Words>
  <Application>WPS Presentation</Application>
  <PresentationFormat>Widescreen</PresentationFormat>
  <Paragraphs>147</Paragraphs>
  <Slides>24</Slides>
  <Notes>32</Notes>
  <HiddenSlides>4</HiddenSlides>
  <MMClips>2</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24</vt:i4>
      </vt:variant>
    </vt:vector>
  </HeadingPairs>
  <TitlesOfParts>
    <vt:vector size="35" baseType="lpstr">
      <vt:lpstr>Arial</vt:lpstr>
      <vt:lpstr>SimSun</vt:lpstr>
      <vt:lpstr>Wingdings</vt:lpstr>
      <vt:lpstr>Arial</vt:lpstr>
      <vt:lpstr>Calibri</vt:lpstr>
      <vt:lpstr>UTM Avo</vt:lpstr>
      <vt:lpstr>Segoe Print</vt:lpstr>
      <vt:lpstr>Times New Roman</vt:lpstr>
      <vt:lpstr>Microsoft YaHei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lamqu</dc:creator>
  <dc:description>9Slide.vn</dc:description>
  <dc:subject>9Slide.vn</dc:subject>
  <cp:category>9Slide.vn</cp:category>
  <cp:lastModifiedBy>Nguyễn Thanh Trúc - 71</cp:lastModifiedBy>
  <cp:revision>20</cp:revision>
  <dcterms:created xsi:type="dcterms:W3CDTF">2023-04-10T09:01:00Z</dcterms:created>
  <dcterms:modified xsi:type="dcterms:W3CDTF">2024-03-04T02:15:54Z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7D01BDE353B94BFFB168E2855362A0C5_12</vt:lpwstr>
  </property>
  <property fmtid="{D5CDD505-2E9C-101B-9397-08002B2CF9AE}" pid="3" name="KSOProductBuildVer">
    <vt:lpwstr>1033-12.2.0.13489</vt:lpwstr>
  </property>
</Properties>
</file>