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310" r:id="rId2"/>
    <p:sldId id="303" r:id="rId3"/>
    <p:sldId id="307" r:id="rId4"/>
    <p:sldId id="308" r:id="rId5"/>
    <p:sldId id="309" r:id="rId6"/>
    <p:sldId id="288" r:id="rId7"/>
    <p:sldId id="304" r:id="rId8"/>
    <p:sldId id="289" r:id="rId9"/>
    <p:sldId id="290" r:id="rId10"/>
    <p:sldId id="291" r:id="rId11"/>
    <p:sldId id="293" r:id="rId12"/>
    <p:sldId id="294" r:id="rId13"/>
    <p:sldId id="295" r:id="rId14"/>
    <p:sldId id="297" r:id="rId15"/>
    <p:sldId id="298" r:id="rId16"/>
    <p:sldId id="299" r:id="rId17"/>
    <p:sldId id="311" r:id="rId18"/>
    <p:sldId id="312" r:id="rId19"/>
    <p:sldId id="270" r:id="rId20"/>
    <p:sldId id="283" r:id="rId21"/>
    <p:sldId id="277" r:id="rId22"/>
    <p:sldId id="300" r:id="rId23"/>
    <p:sldId id="301" r:id="rId24"/>
    <p:sldId id="305" r:id="rId25"/>
    <p:sldId id="313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0066"/>
    <a:srgbClr val="FFFF00"/>
    <a:srgbClr val="CC0000"/>
    <a:srgbClr val="FF66FF"/>
    <a:srgbClr val="006600"/>
    <a:srgbClr val="FF99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74" autoAdjust="0"/>
    <p:restoredTop sz="93570" autoAdjust="0"/>
  </p:normalViewPr>
  <p:slideViewPr>
    <p:cSldViewPr>
      <p:cViewPr varScale="1">
        <p:scale>
          <a:sx n="81" d="100"/>
          <a:sy n="81" d="100"/>
        </p:scale>
        <p:origin x="1190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9525 h 1912"/>
              <a:gd name="T4" fmla="*/ 0 w 1588"/>
              <a:gd name="T5" fmla="*/ 9525 h 1912"/>
              <a:gd name="T6" fmla="*/ 0 w 1588"/>
              <a:gd name="T7" fmla="*/ 95250 h 1912"/>
              <a:gd name="T8" fmla="*/ 0 w 1588"/>
              <a:gd name="T9" fmla="*/ 3035300 h 1912"/>
              <a:gd name="T10" fmla="*/ 0 w 1588"/>
              <a:gd name="T11" fmla="*/ 3035300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88B53-3501-4AFE-8471-A177DEE6DF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0414F-B016-4E8D-BC86-739A2C50C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714AB-7C61-45D8-A87B-BB0583AB2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2004"/>
            <a:ext cx="912437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CF17437F-A320-41AE-8AEE-03388B65FC5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3/19/2024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2938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2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4" y="98942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5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6" y="917947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9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1" y="160330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2" y="156140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531827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5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6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221718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9" y="217528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214570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4" y="283106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78916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6" y="275958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1" y="34449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2" y="34030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3" y="337346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5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6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8" y="405882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9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2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3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4" y="467269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6" y="463079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460122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50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528657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3" y="521510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8" y="590045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9" y="585855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50" y="582898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</p:spTree>
    <p:extLst>
      <p:ext uri="{BB962C8B-B14F-4D97-AF65-F5344CB8AC3E}">
        <p14:creationId xmlns:p14="http://schemas.microsoft.com/office/powerpoint/2010/main" val="3068635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68C02-BBA9-469D-AFEC-CDD320212E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AB597-E0D5-49F6-AE9D-E2C0AF7C1F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C5565-9A9E-4044-93C5-0BCDB64624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C51E3-1FAC-4AAE-AAEB-8E55DBF229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E2EAE-0003-4314-808F-3A435872EB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B6B5F-D5FB-495E-AE30-F8A930AF44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1837B-FA7F-498A-B5AF-AC50BD000E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E7724-69C0-435A-A9DB-BF681E762B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00A80BC-3423-41C7-AB43-D2A8FCEAC1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0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1" r:id="rId12"/>
    <p:sldLayoutId id="214748372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4.png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wmf"/><Relationship Id="rId5" Type="http://schemas.openxmlformats.org/officeDocument/2006/relationships/image" Target="../media/image46.gif"/><Relationship Id="rId10" Type="http://schemas.openxmlformats.org/officeDocument/2006/relationships/image" Target="../media/image49.png"/><Relationship Id="rId4" Type="http://schemas.openxmlformats.org/officeDocument/2006/relationships/image" Target="../media/image45.jpeg"/><Relationship Id="rId9" Type="http://schemas.openxmlformats.org/officeDocument/2006/relationships/image" Target="../media/image13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wmf"/><Relationship Id="rId5" Type="http://schemas.openxmlformats.org/officeDocument/2006/relationships/image" Target="../media/image18.emf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90600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CHÀO MỪNG QUÝ THẦY CÔ VỀ DỰ GIỜ &amp; THĂM LỚP!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690690"/>
            <a:ext cx="9144000" cy="516731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2"/>
            <a:ext cx="9144000" cy="586739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562600" y="1690690"/>
            <a:ext cx="2743200" cy="900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+mj-lt"/>
              </a:rPr>
              <a:t>MĨ THUẬT 5</a:t>
            </a:r>
            <a:endParaRPr lang="en-US" sz="2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828800" y="6096000"/>
            <a:ext cx="495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77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 descr="6 [1600x1200]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038600" y="1752600"/>
            <a:ext cx="4876800" cy="4139030"/>
          </a:xfrm>
          <a:noFill/>
        </p:spPr>
      </p:pic>
      <p:sp>
        <p:nvSpPr>
          <p:cNvPr id="70663" name="AutoShape 7"/>
          <p:cNvSpPr>
            <a:spLocks noChangeArrowheads="1"/>
          </p:cNvSpPr>
          <p:nvPr/>
        </p:nvSpPr>
        <p:spPr bwMode="auto">
          <a:xfrm>
            <a:off x="0" y="1096447"/>
            <a:ext cx="4343400" cy="4795183"/>
          </a:xfrm>
          <a:prstGeom prst="vertic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?</a:t>
            </a:r>
          </a:p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?</a:t>
            </a:r>
          </a:p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?</a:t>
            </a:r>
          </a:p>
          <a:p>
            <a:pPr eaLnBrk="0" hangingPunct="0">
              <a:spcBef>
                <a:spcPct val="50000"/>
              </a:spcBef>
            </a:pPr>
            <a:endParaRPr lang="en-US" dirty="0">
              <a:solidFill>
                <a:srgbClr val="006600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endParaRPr lang="en-US" sz="20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0664" name="Rectangle 8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1.Tìm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và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tài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: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0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06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06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AutoShape 4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4648200" cy="5334000"/>
          </a:xfrm>
          <a:prstGeom prst="verticalScroll">
            <a:avLst>
              <a:gd name="adj" fmla="val 12500"/>
            </a:avLst>
          </a:prstGeom>
          <a:solidFill>
            <a:srgbClr val="008000"/>
          </a:solidFill>
          <a:ln>
            <a:solidFill>
              <a:schemeClr val="tx2"/>
            </a:solidFill>
            <a:round/>
          </a:ln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US" sz="2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rước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US" sz="2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chọi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US" sz="2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náo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sặc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sỡ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b="1" dirty="0" smtClean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endParaRPr lang="en-US" sz="2000" b="1" dirty="0" smtClean="0">
              <a:solidFill>
                <a:srgbClr val="FFFF00"/>
              </a:solidFill>
              <a:effectLst/>
              <a:latin typeface="Arial"/>
            </a:endParaRPr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304800" y="152400"/>
            <a:ext cx="8534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1.Tìm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và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tài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: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pic>
        <p:nvPicPr>
          <p:cNvPr id="72711" name="Picture 7" descr="3 [1600x1200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4038600"/>
            <a:ext cx="3733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990601"/>
            <a:ext cx="3733800" cy="266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27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27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27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0"/>
            <a:ext cx="6248400" cy="838200"/>
          </a:xfrm>
        </p:spPr>
        <p:txBody>
          <a:bodyPr/>
          <a:lstStyle/>
          <a:p>
            <a:pPr algn="ctr" eaLnBrk="1" hangingPunct="1"/>
            <a:r>
              <a:rPr lang="en-US" sz="3200" b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LỄ HỘI Ở MIỀN BẮC:</a:t>
            </a:r>
          </a:p>
        </p:txBody>
      </p:sp>
      <p:pic>
        <p:nvPicPr>
          <p:cNvPr id="73732" name="Picture 38" descr="tranh mau2.jpg"/>
          <p:cNvPicPr>
            <a:picLocks noGrp="1" noChangeAspect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989814"/>
            <a:ext cx="3733800" cy="2515386"/>
          </a:xfrm>
          <a:noFill/>
        </p:spPr>
      </p:pic>
      <p:pic>
        <p:nvPicPr>
          <p:cNvPr id="36" name="Picture 35" descr="Picture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962400"/>
            <a:ext cx="3733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4" name="Picture 6" descr="3 [1600x1200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500" y="989813"/>
            <a:ext cx="3924300" cy="251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sach2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3962400"/>
            <a:ext cx="396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6781800" cy="609600"/>
          </a:xfrm>
        </p:spPr>
        <p:txBody>
          <a:bodyPr/>
          <a:lstStyle/>
          <a:p>
            <a:pPr algn="ctr" eaLnBrk="1" hangingPunct="1"/>
            <a:r>
              <a:rPr lang="en-US" sz="2800" b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LỄ HỘI Ở MIỀN NAM:</a:t>
            </a:r>
          </a:p>
        </p:txBody>
      </p:sp>
      <p:pic>
        <p:nvPicPr>
          <p:cNvPr id="74756" name="Picture 4" descr="10 [1600x1200]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914401"/>
            <a:ext cx="3886200" cy="2438400"/>
          </a:xfrm>
          <a:noFill/>
        </p:spPr>
      </p:pic>
      <p:pic>
        <p:nvPicPr>
          <p:cNvPr id="74757" name="Picture 5" descr="11 [1600x1200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914400"/>
            <a:ext cx="3733800" cy="2438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1219200" y="3505200"/>
            <a:ext cx="5867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- LỄ </a:t>
            </a:r>
            <a:r>
              <a:rPr 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HỘI Ở TÂY </a:t>
            </a:r>
            <a:r>
              <a:rPr lang="en-US" sz="28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NGUYÊN:</a:t>
            </a:r>
            <a:endParaRPr lang="en-US" sz="2800" b="1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4180820"/>
            <a:ext cx="3771900" cy="23438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194959"/>
            <a:ext cx="3733800" cy="2329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4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/>
      <p:bldP spid="747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13 [1600x1200]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1943993"/>
            <a:ext cx="7848600" cy="4533007"/>
          </a:xfrm>
          <a:noFill/>
        </p:spPr>
      </p:pic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228600" y="609600"/>
            <a:ext cx="80772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.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Bước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1: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ìm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bố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cục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vẽ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phác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mảng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chính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phụ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.</a:t>
            </a:r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>
              <a:defRPr/>
            </a:pP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pic>
        <p:nvPicPr>
          <p:cNvPr id="12293" name="Picture 4" descr="Pictur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791345">
            <a:off x="7751807" y="200256"/>
            <a:ext cx="1284562" cy="144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10" name="Rectangle 10"/>
          <p:cNvSpPr>
            <a:spLocks noChangeArrowheads="1"/>
          </p:cNvSpPr>
          <p:nvPr/>
        </p:nvSpPr>
        <p:spPr bwMode="auto">
          <a:xfrm>
            <a:off x="2819400" y="228600"/>
            <a:ext cx="312420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2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. </a:t>
            </a:r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Cách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vẽ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: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</a:p>
          <a:p>
            <a:pPr>
              <a:defRPr/>
            </a:pP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68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0" y="813137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.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2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: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V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ẽ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phác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ảnh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chính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phụ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.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pic>
        <p:nvPicPr>
          <p:cNvPr id="78854" name="Picture 6" descr="14 [1600x1200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676400"/>
            <a:ext cx="7772400" cy="468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4" descr="Pictur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791345">
            <a:off x="7914464" y="183617"/>
            <a:ext cx="1087472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2971800" y="76200"/>
            <a:ext cx="32766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2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. </a:t>
            </a:r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Cách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vẽ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: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</a:p>
          <a:p>
            <a:pPr>
              <a:defRPr/>
            </a:pPr>
            <a:endParaRPr lang="en-US" sz="28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1" name="Rectangle 5"/>
          <p:cNvSpPr>
            <a:spLocks noChangeArrowheads="1"/>
          </p:cNvSpPr>
          <p:nvPr/>
        </p:nvSpPr>
        <p:spPr bwMode="auto">
          <a:xfrm>
            <a:off x="2903538" y="152400"/>
            <a:ext cx="29638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2. </a:t>
            </a:r>
            <a:r>
              <a:rPr lang="en-U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Cách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vẽ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:</a:t>
            </a:r>
          </a:p>
        </p:txBody>
      </p:sp>
      <p:sp>
        <p:nvSpPr>
          <p:cNvPr id="8090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229600" cy="1066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.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</a:rPr>
              <a:t>Bước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 3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: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/>
              </a:rPr>
              <a:t>V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</a:rPr>
              <a:t>ẽ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</a:rPr>
              <a:t>hoàn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</a:rPr>
              <a:t>thiện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</a:rPr>
              <a:t>ảnh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</a:rPr>
              <a:t>chính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</a:rPr>
              <a:t>phụ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.</a:t>
            </a:r>
            <a:endParaRPr lang="en-US" sz="2400" b="1" dirty="0" smtClean="0">
              <a:latin typeface="Arial"/>
            </a:endParaRPr>
          </a:p>
        </p:txBody>
      </p:sp>
      <p:pic>
        <p:nvPicPr>
          <p:cNvPr id="14343" name="Picture 4" descr="Picture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91345">
            <a:off x="7583206" y="153668"/>
            <a:ext cx="1305850" cy="1376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8" name="Picture 12" descr="15 [1600x1200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752600"/>
            <a:ext cx="7924800" cy="464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0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809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8430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  <a:latin typeface="Arial"/>
              </a:rPr>
              <a:t>2. </a:t>
            </a:r>
            <a:r>
              <a:rPr lang="en-US" b="1" dirty="0" err="1">
                <a:solidFill>
                  <a:srgbClr val="FFFF00"/>
                </a:solidFill>
                <a:latin typeface="Arial"/>
              </a:rPr>
              <a:t>Cách</a:t>
            </a:r>
            <a:r>
              <a:rPr lang="en-US" b="1" dirty="0">
                <a:solidFill>
                  <a:srgbClr val="FFFF00"/>
                </a:solidFill>
                <a:latin typeface="Arial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Arial"/>
              </a:rPr>
              <a:t>vẽ</a:t>
            </a:r>
            <a:r>
              <a:rPr lang="en-US" b="1" dirty="0" smtClean="0">
                <a:solidFill>
                  <a:srgbClr val="FFFF00"/>
                </a:solidFill>
                <a:latin typeface="Arial"/>
              </a:rPr>
              <a:t>:</a:t>
            </a:r>
            <a:br>
              <a:rPr lang="en-US" b="1" dirty="0" smtClean="0">
                <a:solidFill>
                  <a:srgbClr val="FFFF00"/>
                </a:solidFill>
                <a:latin typeface="Arial"/>
              </a:rPr>
            </a:br>
            <a:r>
              <a:rPr lang="en-US" sz="2400" b="1" dirty="0">
                <a:solidFill>
                  <a:srgbClr val="FF0000"/>
                </a:solidFill>
                <a:latin typeface="Arial"/>
              </a:rPr>
              <a:t>.</a:t>
            </a:r>
            <a:r>
              <a:rPr lang="en-US" sz="2400" b="1" dirty="0" err="1">
                <a:solidFill>
                  <a:srgbClr val="FF0000"/>
                </a:solidFill>
                <a:latin typeface="Arial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4: </a:t>
            </a:r>
            <a:r>
              <a:rPr lang="en-US" sz="2400" b="1" dirty="0" err="1">
                <a:solidFill>
                  <a:srgbClr val="FF0000"/>
                </a:solidFill>
                <a:latin typeface="Arial"/>
              </a:rPr>
              <a:t>Vẽ</a:t>
            </a:r>
            <a:r>
              <a:rPr lang="en-US" sz="24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</a:rPr>
              <a:t>màu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</a:rPr>
              <a:t>hoàn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</a:rPr>
              <a:t>thiện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861" y="1524000"/>
            <a:ext cx="7730339" cy="4979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599" y="66817"/>
            <a:ext cx="1509141" cy="130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3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84300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MINH HỌA CÁCH VẼ TRANH: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525328771578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295400"/>
            <a:ext cx="8001000" cy="4724400"/>
          </a:xfrm>
        </p:spPr>
      </p:pic>
    </p:spTree>
    <p:extLst>
      <p:ext uri="{BB962C8B-B14F-4D97-AF65-F5344CB8AC3E}">
        <p14:creationId xmlns:p14="http://schemas.microsoft.com/office/powerpoint/2010/main" val="232253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3" name="Picture 9" descr="19 [1600x1200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4038600"/>
            <a:ext cx="3733800" cy="239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10" descr="18 [1600x1200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143000"/>
            <a:ext cx="3810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11" descr="17 [1600x1200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143000"/>
            <a:ext cx="381000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7" name="Picture 13" descr="24 [1600x1200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4038600"/>
            <a:ext cx="3810000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81000" y="228600"/>
            <a:ext cx="82296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THAM KHẢO CỦA CÁC BẠN: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02CE8CD0-70E0-4F7D-AF7A-2748945C3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00075" y="2721719"/>
            <a:ext cx="8672441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0070C0"/>
                </a:solidFill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cs typeface="Times New Roman" pitchFamily="18" charset="0"/>
              </a:rPr>
              <a:t> 19: </a:t>
            </a:r>
            <a:r>
              <a:rPr lang="en-US" sz="2800" b="1" i="1" dirty="0" err="1">
                <a:solidFill>
                  <a:srgbClr val="0070C0"/>
                </a:solidFill>
                <a:cs typeface="Times New Roman" pitchFamily="18" charset="0"/>
              </a:rPr>
              <a:t>Vẽ</a:t>
            </a:r>
            <a:r>
              <a:rPr lang="en-US" sz="2800" b="1" i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cs typeface="Times New Roman" pitchFamily="18" charset="0"/>
              </a:rPr>
              <a:t>tranh</a:t>
            </a:r>
            <a:endParaRPr lang="en-US" sz="2800" b="1" i="1" dirty="0">
              <a:solidFill>
                <a:srgbClr val="0070C0"/>
              </a:solidFill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0070C0"/>
                </a:solidFill>
                <a:cs typeface="Times New Roman" pitchFamily="18" charset="0"/>
              </a:rPr>
              <a:t>ĐỀ TÀI : NGÀY TẾT, LỄ HỘI VÀ XUÂN</a:t>
            </a:r>
          </a:p>
        </p:txBody>
      </p:sp>
      <p:sp>
        <p:nvSpPr>
          <p:cNvPr id="13" name="Rectangle 2"/>
          <p:cNvSpPr>
            <a:spLocks/>
          </p:cNvSpPr>
          <p:nvPr/>
        </p:nvSpPr>
        <p:spPr bwMode="auto">
          <a:xfrm>
            <a:off x="1295400" y="1833026"/>
            <a:ext cx="6934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/>
            </a:r>
            <a:b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</a:br>
            <a:r>
              <a:rPr lang="en-US" sz="32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Mỹ</a:t>
            </a:r>
            <a:r>
              <a:rPr lang="en-US" sz="32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thuật</a:t>
            </a:r>
            <a:r>
              <a:rPr lang="en-US" sz="2800" b="1" u="sng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/>
            </a:r>
            <a:br>
              <a:rPr lang="en-US" sz="2800" b="1" u="sng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</a:br>
            <a:endParaRPr lang="en-US" sz="2800" b="1" dirty="0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矩形: 圆角 10">
            <a:extLst>
              <a:ext uri="{FF2B5EF4-FFF2-40B4-BE49-F238E27FC236}">
                <a16:creationId xmlns:a16="http://schemas.microsoft.com/office/drawing/2014/main" id="{FF42B6E8-B811-4DB7-B621-103A6E7CF660}"/>
              </a:ext>
            </a:extLst>
          </p:cNvPr>
          <p:cNvSpPr/>
          <p:nvPr/>
        </p:nvSpPr>
        <p:spPr>
          <a:xfrm>
            <a:off x="1828799" y="381000"/>
            <a:ext cx="5486401" cy="685800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smtClean="0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1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. </a:t>
            </a:r>
            <a:r>
              <a:rPr lang="en-US" altLang="zh-CN" sz="4400" b="1" dirty="0" err="1" smtClean="0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Khởi</a:t>
            </a:r>
            <a:r>
              <a:rPr lang="en-US" altLang="zh-CN" sz="4400" b="1" dirty="0" smtClean="0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động</a:t>
            </a:r>
            <a:r>
              <a:rPr lang="en-US" altLang="zh-CN" sz="4400" b="1" dirty="0" smtClean="0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4740"/>
            <a:ext cx="1600200" cy="1491113"/>
          </a:xfrm>
          <a:prstGeom prst="rect">
            <a:avLst/>
          </a:prstGeom>
        </p:spPr>
      </p:pic>
      <p:sp>
        <p:nvSpPr>
          <p:cNvPr id="8" name="TextBox 7">
            <a:hlinkClick r:id="rId6" action="ppaction://hlinksldjump"/>
            <a:extLst>
              <a:ext uri="{FF2B5EF4-FFF2-40B4-BE49-F238E27FC236}">
                <a16:creationId xmlns:a16="http://schemas.microsoft.com/office/drawing/2014/main" id="{4226751A-0CA7-445A-A0E1-BB8BB618B7E9}"/>
              </a:ext>
            </a:extLst>
          </p:cNvPr>
          <p:cNvSpPr txBox="1"/>
          <p:nvPr/>
        </p:nvSpPr>
        <p:spPr>
          <a:xfrm>
            <a:off x="228600" y="1366494"/>
            <a:ext cx="2667000" cy="280076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endParaRPr lang="en-US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hlinkClick r:id="rId7" action="ppaction://hlinksldjump"/>
            <a:extLst>
              <a:ext uri="{FF2B5EF4-FFF2-40B4-BE49-F238E27FC236}">
                <a16:creationId xmlns:a16="http://schemas.microsoft.com/office/drawing/2014/main" id="{13ED8A59-08DF-46C7-B198-CA57242AC73B}"/>
              </a:ext>
            </a:extLst>
          </p:cNvPr>
          <p:cNvSpPr txBox="1"/>
          <p:nvPr/>
        </p:nvSpPr>
        <p:spPr>
          <a:xfrm>
            <a:off x="3048001" y="1377815"/>
            <a:ext cx="2773845" cy="2739211"/>
          </a:xfrm>
          <a:prstGeom prst="rect">
            <a:avLst/>
          </a:prstGeom>
          <a:solidFill>
            <a:srgbClr val="FF0066"/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hlinkClick r:id="rId8" action="ppaction://hlinksldjump"/>
            <a:extLst>
              <a:ext uri="{FF2B5EF4-FFF2-40B4-BE49-F238E27FC236}">
                <a16:creationId xmlns:a16="http://schemas.microsoft.com/office/drawing/2014/main" id="{D0D3075A-1906-463A-A181-B32D77EA1D28}"/>
              </a:ext>
            </a:extLst>
          </p:cNvPr>
          <p:cNvSpPr txBox="1"/>
          <p:nvPr/>
        </p:nvSpPr>
        <p:spPr>
          <a:xfrm>
            <a:off x="5974247" y="1377815"/>
            <a:ext cx="2864953" cy="2800767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endParaRPr lang="en-US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ight Arrow 2">
            <a:hlinkClick r:id="rId9" action="ppaction://hlinksldjump"/>
          </p:cNvPr>
          <p:cNvSpPr/>
          <p:nvPr/>
        </p:nvSpPr>
        <p:spPr>
          <a:xfrm>
            <a:off x="7848600" y="6080124"/>
            <a:ext cx="1143000" cy="641352"/>
          </a:xfrm>
          <a:prstGeom prst="rightArrow">
            <a:avLst>
              <a:gd name="adj1" fmla="val 50000"/>
              <a:gd name="adj2" fmla="val 560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HĐ 2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" y="4419600"/>
            <a:ext cx="8763000" cy="15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TRÒ CHƠI: Ô CỬA BÍ MẬT</a:t>
            </a:r>
          </a:p>
          <a:p>
            <a:pPr algn="ctr"/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Thể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lệ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trò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chơi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: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Mỗi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em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tham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gia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chọn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1 ô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màu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bất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kì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khi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mở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ra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sẽ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có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hình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ảnh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và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câu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hỏi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tương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ứng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.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Bạn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nào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trả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lời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được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sẽ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là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người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chiến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thắng</a:t>
            </a:r>
            <a:r>
              <a:rPr lang="en-U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.</a:t>
            </a:r>
            <a:endParaRPr lang="en-US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00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05995 L 0.44206 0.05995 C 0.64023 0.05995 0.88424 -0.05278 0.88424 -0.14398 L 0.88424 -0.34745 " pathEditMode="relative" rAng="0" ptsTypes="AAAA">
                                      <p:cBhvr>
                                        <p:cTn id="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19" y="-20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469900"/>
          </a:xfrm>
          <a:solidFill>
            <a:srgbClr val="00B0F0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THAM KHẢO CỦA CÁC BẠN: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 smtClean="0">
              <a:latin typeface="Arial"/>
            </a:endParaRPr>
          </a:p>
        </p:txBody>
      </p:sp>
      <p:pic>
        <p:nvPicPr>
          <p:cNvPr id="40964" name="Picture 4" descr="25 [1600x1200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066800"/>
            <a:ext cx="4038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1" name="Picture 11" descr="23 [1600x1200]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916078" y="1066800"/>
            <a:ext cx="3694522" cy="2514600"/>
          </a:xfrm>
          <a:noFill/>
        </p:spPr>
      </p:pic>
      <p:pic>
        <p:nvPicPr>
          <p:cNvPr id="40972" name="Picture 12" descr="21 [1600x1200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962400"/>
            <a:ext cx="4038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3" name="Picture 13" descr="IMG_129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785" y="3930977"/>
            <a:ext cx="365681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ChangeArrowheads="1"/>
          </p:cNvSpPr>
          <p:nvPr/>
        </p:nvSpPr>
        <p:spPr bwMode="auto">
          <a:xfrm>
            <a:off x="4800600" y="1752600"/>
            <a:ext cx="2514600" cy="2514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4343400" y="1371600"/>
            <a:ext cx="2514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Arial" charset="0"/>
              </a:rPr>
              <a:t>Thực hành</a:t>
            </a:r>
          </a:p>
        </p:txBody>
      </p:sp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4648200" y="2590800"/>
            <a:ext cx="29718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FF0000"/>
                </a:solidFill>
                <a:latin typeface="Arial" charset="0"/>
              </a:rPr>
              <a:t>Vẽ tranh đề tài ngày tết hoạc lễ hội</a:t>
            </a:r>
          </a:p>
        </p:txBody>
      </p:sp>
      <p:pic>
        <p:nvPicPr>
          <p:cNvPr id="20485" name="Picture 7" descr="web image 9b33e9704b3217342b36a1ab06924924 Tải download 39 bộ hình nền background PowerPoint cực đẹp, chuyên nghiệp, miễn phí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8" descr="web image 9b33e9704b3217342b36a1ab06924924 Tải download 39 bộ hình nền background PowerPoint cực đẹp, chuyên nghiệp, miễn phí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78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9" descr="Đ hồ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351492" y="4024436"/>
            <a:ext cx="1947863" cy="1614364"/>
          </a:xfrm>
          <a:noFill/>
        </p:spPr>
      </p:pic>
      <p:pic>
        <p:nvPicPr>
          <p:cNvPr id="20489" name="Picture 4" descr="Picture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27059" y="4727575"/>
            <a:ext cx="1828800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6" name="Picture 12" descr="Buombay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47800" y="594360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13" descr="buom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57400" y="5334000"/>
            <a:ext cx="5943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72" name="Picture 48" descr="woman_artist_painting_hg_clr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72263" y="1752600"/>
            <a:ext cx="2471737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62" name="Rectangle 18"/>
          <p:cNvSpPr>
            <a:spLocks noChangeArrowheads="1"/>
          </p:cNvSpPr>
          <p:nvPr/>
        </p:nvSpPr>
        <p:spPr bwMode="auto">
          <a:xfrm>
            <a:off x="723900" y="595436"/>
            <a:ext cx="6134100" cy="104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3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. THỰC HÀNH: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838200" y="2133600"/>
            <a:ext cx="6172200" cy="976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.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Em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hãy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vẽ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một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bức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tranh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về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đề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tài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ngày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tết</a:t>
            </a:r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lễ</a:t>
            </a:r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hội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mùa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xuân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.</a:t>
            </a:r>
          </a:p>
        </p:txBody>
      </p:sp>
      <p:pic>
        <p:nvPicPr>
          <p:cNvPr id="2" name="Triệu Đóa Hồ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7200" y="5375031"/>
            <a:ext cx="990600" cy="99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31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15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76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latin typeface="Arial"/>
            </a:endParaRPr>
          </a:p>
        </p:txBody>
      </p:sp>
      <p:pic>
        <p:nvPicPr>
          <p:cNvPr id="21507" name="Picture 3" descr="Picture39.png"/>
          <p:cNvPicPr>
            <a:picLocks noGrp="1" noChangeAspect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457200" y="-88900"/>
            <a:ext cx="82296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000" b="1" u="sng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83978" name="WordArt 10"/>
          <p:cNvSpPr>
            <a:spLocks noChangeArrowheads="1" noChangeShapeType="1" noTextEdit="1"/>
          </p:cNvSpPr>
          <p:nvPr/>
        </p:nvSpPr>
        <p:spPr bwMode="auto">
          <a:xfrm>
            <a:off x="914400" y="685800"/>
            <a:ext cx="7239000" cy="1828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TRÌNH BÀY SẢN PHẨM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3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latin typeface="Arial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latin typeface="Arial"/>
            </a:endParaRPr>
          </a:p>
        </p:txBody>
      </p:sp>
      <p:pic>
        <p:nvPicPr>
          <p:cNvPr id="22532" name="Picture 4" descr="slkltn_10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8" name="Rectangle 6"/>
          <p:cNvSpPr>
            <a:spLocks noChangeArrowheads="1"/>
          </p:cNvSpPr>
          <p:nvPr/>
        </p:nvSpPr>
        <p:spPr bwMode="auto">
          <a:xfrm>
            <a:off x="1676400" y="76200"/>
            <a:ext cx="5638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400" b="1" u="sng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* Chia </a:t>
            </a:r>
            <a:r>
              <a:rPr lang="en-US" sz="4400" b="1" u="sng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sẻ</a:t>
            </a:r>
            <a:r>
              <a:rPr lang="en-US" sz="4400" b="1" u="sng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sz="4400" b="1" u="sng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cảm</a:t>
            </a:r>
            <a:r>
              <a:rPr lang="en-US" sz="4400" b="1" u="sng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u="sng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nhận</a:t>
            </a:r>
            <a:r>
              <a:rPr lang="en-US" sz="4400" b="1" u="sng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:</a:t>
            </a:r>
            <a:endParaRPr lang="en-US" sz="4400" b="1" u="sng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4999" name="Rectangle 7"/>
          <p:cNvSpPr>
            <a:spLocks noChangeArrowheads="1"/>
          </p:cNvSpPr>
          <p:nvPr/>
        </p:nvSpPr>
        <p:spPr bwMode="auto">
          <a:xfrm>
            <a:off x="685800" y="3151525"/>
            <a:ext cx="8153400" cy="3477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65138"/>
            <a:endParaRPr lang="en-US" sz="2800" b="1" dirty="0">
              <a:solidFill>
                <a:schemeClr val="hlink"/>
              </a:solidFill>
              <a:latin typeface="Arial" charset="0"/>
            </a:endParaRPr>
          </a:p>
          <a:p>
            <a:pPr indent="465138">
              <a:buFont typeface="Wingdings" pitchFamily="2" charset="2"/>
              <a:buChar char="ü"/>
            </a:pP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?</a:t>
            </a:r>
          </a:p>
          <a:p>
            <a:pPr indent="465138">
              <a:buFont typeface="Wingdings" pitchFamily="2" charset="2"/>
              <a:buChar char="ü"/>
            </a:pP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rõ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ràng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?</a:t>
            </a:r>
          </a:p>
          <a:p>
            <a:pPr indent="465138">
              <a:buFont typeface="Wingdings" pitchFamily="2" charset="2"/>
              <a:buChar char="ü"/>
            </a:pP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hài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hoà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?</a:t>
            </a:r>
          </a:p>
          <a:p>
            <a:pPr indent="465138">
              <a:buFont typeface="Wingdings" pitchFamily="2" charset="2"/>
              <a:buChar char="ü"/>
            </a:pP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?</a:t>
            </a:r>
          </a:p>
          <a:p>
            <a:pPr indent="465138">
              <a:buFont typeface="Wingdings" pitchFamily="2" charset="2"/>
              <a:buChar char="ü"/>
            </a:pP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riêng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chưa</a:t>
            </a:r>
            <a:r>
              <a:rPr 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?</a:t>
            </a:r>
          </a:p>
          <a:p>
            <a:pPr indent="465138"/>
            <a:endParaRPr lang="en-US" sz="32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2535" name="Picture 4" descr="Pictur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292100"/>
            <a:ext cx="1600200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49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49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849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49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49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849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49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49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849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49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49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849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49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49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849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9"/>
          <p:cNvSpPr>
            <a:spLocks noChangeArrowheads="1"/>
          </p:cNvSpPr>
          <p:nvPr/>
        </p:nvSpPr>
        <p:spPr bwMode="auto">
          <a:xfrm>
            <a:off x="1380393" y="-3406600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37" name="Rectangle 44"/>
          <p:cNvSpPr>
            <a:spLocks noChangeArrowheads="1"/>
          </p:cNvSpPr>
          <p:nvPr/>
        </p:nvSpPr>
        <p:spPr bwMode="auto">
          <a:xfrm>
            <a:off x="1380392" y="-3541004"/>
            <a:ext cx="884858" cy="888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985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985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985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985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985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85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85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85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85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tabLst>
                <a:tab pos="739379" algn="l"/>
              </a:tabLst>
            </a:pPr>
            <a:endParaRPr lang="en-US" sz="825"/>
          </a:p>
          <a:p>
            <a:pPr defTabSz="685800">
              <a:tabLst>
                <a:tab pos="739379" algn="l"/>
              </a:tabLst>
            </a:pPr>
            <a:r>
              <a:rPr lang="en-US" sz="1350"/>
              <a:t/>
            </a:r>
            <a:br>
              <a:rPr lang="en-US" sz="1350"/>
            </a:br>
            <a:endParaRPr lang="en-US" altLang="zh-CN" sz="9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defTabSz="685800">
              <a:tabLst>
                <a:tab pos="739379" algn="l"/>
              </a:tabLst>
            </a:pPr>
            <a:r>
              <a:rPr lang="nl-NL" altLang="zh-CN" sz="9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endParaRPr lang="en-US" altLang="zh-CN" sz="825"/>
          </a:p>
          <a:p>
            <a:pPr defTabSz="685800">
              <a:tabLst>
                <a:tab pos="739379" algn="l"/>
              </a:tabLst>
            </a:pPr>
            <a:endParaRPr lang="en-US" altLang="zh-CN" sz="1350"/>
          </a:p>
        </p:txBody>
      </p:sp>
      <p:sp>
        <p:nvSpPr>
          <p:cNvPr id="40" name="Rectangle 39"/>
          <p:cNvSpPr/>
          <p:nvPr/>
        </p:nvSpPr>
        <p:spPr>
          <a:xfrm>
            <a:off x="2484718" y="304800"/>
            <a:ext cx="3446777" cy="871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4.</a:t>
            </a:r>
            <a:r>
              <a:rPr lang="en-US" sz="44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Vận </a:t>
            </a:r>
            <a:r>
              <a:rPr lang="nl-NL" sz="44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dụng:</a:t>
            </a:r>
            <a:r>
              <a:rPr lang="nl-NL" sz="44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53968" y="1380762"/>
            <a:ext cx="4018032" cy="441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44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4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Sưu</a:t>
            </a:r>
            <a:r>
              <a:rPr lang="en-US" sz="4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4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4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4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4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4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4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4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4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4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4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4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4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40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4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219200"/>
            <a:ext cx="3673577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6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9600" y="381000"/>
            <a:ext cx="7696200" cy="1371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ĐẾN ĐÂY LÀ KẾT THÚC.</a:t>
            </a:r>
          </a:p>
          <a:p>
            <a:pPr algn="ctr"/>
            <a:r>
              <a:rPr lang="en-US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CHÚC QUÝ THẦY CÔ SỨC KHỎE, CÔNG TÁC TỐT &amp; </a:t>
            </a:r>
          </a:p>
          <a:p>
            <a:pPr algn="ctr"/>
            <a:r>
              <a:rPr lang="en-US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CHĂM NGOAN, HỌC GIỎI!</a:t>
            </a:r>
            <a:endParaRPr lang="en-US" sz="20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05000"/>
            <a:ext cx="7696200" cy="44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59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id="{873E792A-B1E8-42EF-94FA-E46416FA5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32272" y="-136525"/>
            <a:ext cx="142875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Action Button: Go Home 1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09DCDBD-4D4D-4D93-939C-0FC4180718E4}"/>
              </a:ext>
            </a:extLst>
          </p:cNvPr>
          <p:cNvSpPr/>
          <p:nvPr/>
        </p:nvSpPr>
        <p:spPr>
          <a:xfrm>
            <a:off x="8522563" y="6116715"/>
            <a:ext cx="479395" cy="6747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8600" y="3581400"/>
            <a:ext cx="4186935" cy="2590800"/>
            <a:chOff x="334660" y="3276599"/>
            <a:chExt cx="5045240" cy="25908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B29C377-1663-4A93-951F-A769749FB432}"/>
                </a:ext>
              </a:extLst>
            </p:cNvPr>
            <p:cNvSpPr txBox="1"/>
            <p:nvPr/>
          </p:nvSpPr>
          <p:spPr>
            <a:xfrm>
              <a:off x="1975242" y="3276599"/>
              <a:ext cx="19107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4660" y="4297739"/>
              <a:ext cx="50452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buFontTx/>
                <a:buChar char="-"/>
              </a:pPr>
              <a:r>
                <a:rPr lang="en-US" sz="3200" b="1" dirty="0" err="1" smtClean="0">
                  <a:solidFill>
                    <a:srgbClr val="FF0000"/>
                  </a:solidFill>
                  <a:cs typeface="Times New Roman" pitchFamily="18" charset="0"/>
                </a:rPr>
                <a:t>Ngày</a:t>
              </a:r>
              <a:r>
                <a:rPr lang="en-US" sz="3200" b="1" dirty="0" smtClean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cs typeface="Times New Roman" pitchFamily="18" charset="0"/>
                </a:rPr>
                <a:t>T</a:t>
              </a:r>
              <a:r>
                <a:rPr lang="en-US" sz="3200" b="1" dirty="0" err="1" smtClean="0">
                  <a:solidFill>
                    <a:srgbClr val="FF0000"/>
                  </a:solidFill>
                  <a:cs typeface="Times New Roman" pitchFamily="18" charset="0"/>
                </a:rPr>
                <a:t>ết</a:t>
              </a:r>
              <a:r>
                <a:rPr lang="en-US" sz="3200" b="1" dirty="0" smtClean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cs typeface="Times New Roman" pitchFamily="18" charset="0"/>
                </a:rPr>
                <a:t>cổ</a:t>
              </a:r>
              <a:r>
                <a:rPr lang="en-US" sz="3200" b="1" dirty="0" smtClean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cs typeface="Times New Roman" pitchFamily="18" charset="0"/>
                </a:rPr>
                <a:t>truyền</a:t>
              </a:r>
              <a:r>
                <a:rPr lang="en-US" sz="3200" b="1" dirty="0" smtClean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cs typeface="Times New Roman" pitchFamily="18" charset="0"/>
                </a:rPr>
                <a:t>dân</a:t>
              </a:r>
              <a:r>
                <a:rPr lang="en-US" sz="3200" b="1" dirty="0" smtClean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cs typeface="Times New Roman" pitchFamily="18" charset="0"/>
                </a:rPr>
                <a:t>tộc</a:t>
              </a:r>
              <a:r>
                <a:rPr lang="en-US" sz="3200" b="1" dirty="0" smtClean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cs typeface="Times New Roman" pitchFamily="18" charset="0"/>
                </a:rPr>
                <a:t>Việt</a:t>
              </a:r>
              <a:r>
                <a:rPr lang="en-US" sz="3200" b="1" dirty="0" smtClean="0">
                  <a:solidFill>
                    <a:srgbClr val="FF0000"/>
                  </a:solidFill>
                  <a:cs typeface="Times New Roman" pitchFamily="18" charset="0"/>
                </a:rPr>
                <a:t> Nam </a:t>
              </a:r>
            </a:p>
            <a:p>
              <a:pPr algn="just"/>
              <a:r>
                <a:rPr lang="en-US" sz="3200" b="1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3200" b="1" dirty="0" smtClean="0">
                  <a:solidFill>
                    <a:srgbClr val="FF0000"/>
                  </a:solidFill>
                  <a:cs typeface="Times New Roman" pitchFamily="18" charset="0"/>
                </a:rPr>
                <a:t>   (</a:t>
              </a:r>
              <a:r>
                <a:rPr lang="en-US" sz="3200" b="1" dirty="0" err="1" smtClean="0">
                  <a:solidFill>
                    <a:srgbClr val="FF0000"/>
                  </a:solidFill>
                  <a:cs typeface="Times New Roman" pitchFamily="18" charset="0"/>
                </a:rPr>
                <a:t>Tết</a:t>
              </a:r>
              <a:r>
                <a:rPr lang="en-US" sz="3200" b="1" dirty="0" smtClean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cs typeface="Times New Roman" pitchFamily="18" charset="0"/>
                </a:rPr>
                <a:t>Nguyên</a:t>
              </a:r>
              <a:r>
                <a:rPr lang="en-US" sz="3200" b="1" dirty="0" smtClean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cs typeface="Times New Roman" pitchFamily="18" charset="0"/>
                </a:rPr>
                <a:t>Đán</a:t>
              </a:r>
              <a:r>
                <a:rPr lang="en-US" sz="3200" b="1" dirty="0" smtClean="0">
                  <a:solidFill>
                    <a:srgbClr val="FF0000"/>
                  </a:solidFill>
                  <a:cs typeface="Times New Roman" pitchFamily="18" charset="0"/>
                </a:rPr>
                <a:t>)</a:t>
              </a:r>
              <a:endParaRPr lang="en-US" sz="3200" b="1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04799" y="533400"/>
            <a:ext cx="41107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en-US" sz="3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Hai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2" descr="Hình nền tết: 20 hình đẹp, ấn tượng, độc đá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457199"/>
            <a:ext cx="3886199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ứng hình&quot; vì những lời chúc bá đạo ngày Tế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3657600"/>
            <a:ext cx="3886199" cy="279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97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id="{873E792A-B1E8-42EF-94FA-E46416FA5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32272" y="-136525"/>
            <a:ext cx="142875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ction Button: Go Home 8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EBC8FFCE-4301-4B7B-9139-9C15B1A7F8EA}"/>
              </a:ext>
            </a:extLst>
          </p:cNvPr>
          <p:cNvSpPr/>
          <p:nvPr/>
        </p:nvSpPr>
        <p:spPr>
          <a:xfrm>
            <a:off x="8282866" y="6116715"/>
            <a:ext cx="479395" cy="6747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D634D9-AB63-4CB6-AA06-E200A0D86A17}"/>
              </a:ext>
            </a:extLst>
          </p:cNvPr>
          <p:cNvSpPr txBox="1"/>
          <p:nvPr/>
        </p:nvSpPr>
        <p:spPr>
          <a:xfrm>
            <a:off x="1386110" y="3352800"/>
            <a:ext cx="1585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3752" y="228600"/>
            <a:ext cx="37772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896" y="3962400"/>
            <a:ext cx="41637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đua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Lễ hội Đống Đa Tây Sơn Bình Định - Tái Hiện Oai Hùng Lịch S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669" y="380999"/>
            <a:ext cx="4098131" cy="274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Khởi tranh lễ hội đua thuyền trên sông Nhật Lệ - di sản văn hóa phi vật thể  quốc gia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Khởi tranh lễ hội đua thuyền trên sông Nhật Lệ - di sản văn hóa phi vật thể  quốc g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86199"/>
            <a:ext cx="4098131" cy="259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42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id="{873E792A-B1E8-42EF-94FA-E46416FA5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32272" y="-136525"/>
            <a:ext cx="142875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ction Button: Go Home 8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EBC8FFCE-4301-4B7B-9139-9C15B1A7F8EA}"/>
              </a:ext>
            </a:extLst>
          </p:cNvPr>
          <p:cNvSpPr/>
          <p:nvPr/>
        </p:nvSpPr>
        <p:spPr>
          <a:xfrm>
            <a:off x="8522563" y="6051469"/>
            <a:ext cx="479395" cy="6747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D634D9-AB63-4CB6-AA06-E200A0D86A17}"/>
              </a:ext>
            </a:extLst>
          </p:cNvPr>
          <p:cNvSpPr txBox="1"/>
          <p:nvPr/>
        </p:nvSpPr>
        <p:spPr>
          <a:xfrm>
            <a:off x="1557630" y="3453825"/>
            <a:ext cx="1585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3752" y="228600"/>
            <a:ext cx="40058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3752" y="4114800"/>
            <a:ext cx="40058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Mùa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X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uân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Tại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vì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oa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Mai,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oa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Đào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thường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nở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ùa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Xuân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4" descr="Khởi tranh lễ hội đua thuyền trên sông Nhật Lệ - di sản văn hóa phi vật thể  quốc gia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 descr="5 cách trang trí cây mai Tết rực rỡ rước tài lộc, phú quý vào nhà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857" y="304800"/>
            <a:ext cx="3853543" cy="267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ảm xúc mùa xuân của học s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057" y="3810000"/>
            <a:ext cx="3777343" cy="261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28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9" name="Rectangle 2"/>
          <p:cNvSpPr>
            <a:spLocks/>
          </p:cNvSpPr>
          <p:nvPr/>
        </p:nvSpPr>
        <p:spPr bwMode="auto">
          <a:xfrm>
            <a:off x="1028700" y="457200"/>
            <a:ext cx="6934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/>
            </a:r>
            <a:b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</a:br>
            <a:r>
              <a:rPr lang="en-US" sz="4000" b="1" i="1" u="sng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Mĩ</a:t>
            </a:r>
            <a:r>
              <a:rPr lang="en-US" sz="4000" b="1" i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4000" b="1" i="1" u="sng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thuật</a:t>
            </a:r>
            <a:r>
              <a:rPr lang="en-US" sz="4000" b="1" i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:</a:t>
            </a:r>
            <a:r>
              <a:rPr lang="en-US" sz="4000" b="1" u="sng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/>
            </a:r>
            <a:br>
              <a:rPr lang="en-US" sz="4000" b="1" u="sng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</a:br>
            <a:endParaRPr lang="en-US" sz="4000" b="1" dirty="0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3429000" y="3429000"/>
            <a:ext cx="2133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20000"/>
              </a:spcBef>
            </a:pPr>
            <a:r>
              <a:rPr lang="en-US" sz="4400" b="1">
                <a:solidFill>
                  <a:srgbClr val="FF0066"/>
                </a:solidFill>
                <a:latin typeface="Arial" charset="0"/>
              </a:rPr>
              <a:t>LỚP: 5</a:t>
            </a:r>
          </a:p>
        </p:txBody>
      </p:sp>
      <p:sp>
        <p:nvSpPr>
          <p:cNvPr id="67592" name="AutoShape 8"/>
          <p:cNvSpPr>
            <a:spLocks noChangeArrowheads="1"/>
          </p:cNvSpPr>
          <p:nvPr/>
        </p:nvSpPr>
        <p:spPr bwMode="auto">
          <a:xfrm>
            <a:off x="152400" y="1752600"/>
            <a:ext cx="8686800" cy="3048000"/>
          </a:xfrm>
          <a:prstGeom prst="flowChartAlternateProcess">
            <a:avLst/>
          </a:prstGeom>
          <a:gradFill rotWithShape="1">
            <a:gsLst>
              <a:gs pos="0">
                <a:schemeClr val="bg1">
                  <a:alpha val="88000"/>
                </a:schemeClr>
              </a:gs>
              <a:gs pos="100000">
                <a:schemeClr val="bg1">
                  <a:gamma/>
                  <a:tint val="72941"/>
                  <a:invGamma/>
                  <a:alpha val="60001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3077" name="Text Box 10"/>
          <p:cNvSpPr txBox="1">
            <a:spLocks noChangeArrowheads="1"/>
          </p:cNvSpPr>
          <p:nvPr/>
        </p:nvSpPr>
        <p:spPr bwMode="auto">
          <a:xfrm>
            <a:off x="0" y="2208212"/>
            <a:ext cx="91440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>
                <a:solidFill>
                  <a:srgbClr val="FFFF00"/>
                </a:solidFill>
                <a:latin typeface="Arial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Arial" charset="0"/>
              </a:rPr>
              <a:t> 19: </a:t>
            </a:r>
            <a:r>
              <a:rPr lang="en-US" sz="3600" b="1" i="1" dirty="0" err="1">
                <a:solidFill>
                  <a:srgbClr val="FFFF00"/>
                </a:solidFill>
                <a:latin typeface="Arial" charset="0"/>
              </a:rPr>
              <a:t>Vẽ</a:t>
            </a:r>
            <a:r>
              <a:rPr lang="en-US" sz="3600" b="1" i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Arial" charset="0"/>
              </a:rPr>
              <a:t>tranh</a:t>
            </a:r>
            <a:endParaRPr lang="en-US" sz="3600" b="1" i="1" dirty="0">
              <a:solidFill>
                <a:srgbClr val="FFFF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ĐỀ </a:t>
            </a:r>
            <a:r>
              <a:rPr lang="en-US" sz="3200" b="1" dirty="0" smtClean="0">
                <a:solidFill>
                  <a:srgbClr val="FF0000"/>
                </a:solidFill>
                <a:latin typeface="Arial" charset="0"/>
              </a:rPr>
              <a:t>TÀI 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NGÀY TẾT, LỄ HỘI VÀ </a:t>
            </a:r>
            <a:r>
              <a:rPr lang="en-US" sz="3200" b="1" dirty="0" smtClean="0">
                <a:solidFill>
                  <a:srgbClr val="FF0000"/>
                </a:solidFill>
                <a:latin typeface="Arial" charset="0"/>
              </a:rPr>
              <a:t>MÙA XUÂN</a:t>
            </a:r>
            <a:endParaRPr lang="en-US" sz="3200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26672" name="Picture 48" descr="woman_artist_painting_hg_clr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4191000"/>
            <a:ext cx="247173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8" name="Picture 14" descr="rose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3505200"/>
            <a:ext cx="2362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1" grpId="0"/>
      <p:bldP spid="6759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6D24A8-1D69-4DB2-9826-E26A6374DC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2CE8CD0-70E0-4F7D-AF7A-2748945C3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: 圆角 10">
            <a:extLst>
              <a:ext uri="{FF2B5EF4-FFF2-40B4-BE49-F238E27FC236}">
                <a16:creationId xmlns:a16="http://schemas.microsoft.com/office/drawing/2014/main" id="{FF42B6E8-B811-4DB7-B621-103A6E7CF660}"/>
              </a:ext>
            </a:extLst>
          </p:cNvPr>
          <p:cNvSpPr/>
          <p:nvPr/>
        </p:nvSpPr>
        <p:spPr>
          <a:xfrm>
            <a:off x="1600200" y="1371600"/>
            <a:ext cx="5334000" cy="1371600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. </a:t>
            </a:r>
            <a:r>
              <a:rPr lang="en-US" altLang="zh-CN" sz="5400" b="1" dirty="0" err="1" smtClean="0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Khám</a:t>
            </a:r>
            <a:r>
              <a:rPr lang="en-US" altLang="zh-CN" sz="5400" b="1" dirty="0" smtClean="0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phá</a:t>
            </a:r>
            <a:r>
              <a:rPr lang="en-US" altLang="zh-CN" sz="5400" b="1" dirty="0" smtClean="0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8561" y="3048001"/>
            <a:ext cx="1600200" cy="149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8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05995 L 0.44206 0.05995 C 0.64023 0.05995 0.88424 -0.05278 0.88424 -0.14398 L 0.88424 -0.34745 " pathEditMode="relative" rAng="0" ptsTypes="AAAA">
                                      <p:cBhvr>
                                        <p:cTn id="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19" y="-20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3" name="Picture 5" descr="untitled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1" y="1600200"/>
            <a:ext cx="3910012" cy="4419600"/>
          </a:xfrm>
          <a:noFill/>
        </p:spPr>
      </p:pic>
      <p:pic>
        <p:nvPicPr>
          <p:cNvPr id="68614" name="Picture 6" descr="Pictur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676400"/>
            <a:ext cx="820738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5" name="Picture 7" descr="6 [1600x1200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1600200"/>
            <a:ext cx="39782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6" name="Picture 8" descr="Picture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1600200"/>
            <a:ext cx="82232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7" name="Rectangle 9"/>
          <p:cNvSpPr>
            <a:spLocks noChangeArrowheads="1"/>
          </p:cNvSpPr>
          <p:nvPr/>
        </p:nvSpPr>
        <p:spPr bwMode="auto">
          <a:xfrm>
            <a:off x="228600" y="6165850"/>
            <a:ext cx="60198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4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Hình 1 vẽ về đề tài gì?</a:t>
            </a:r>
          </a:p>
        </p:txBody>
      </p:sp>
      <p:sp>
        <p:nvSpPr>
          <p:cNvPr id="68618" name="Rectangle 10"/>
          <p:cNvSpPr>
            <a:spLocks noChangeArrowheads="1"/>
          </p:cNvSpPr>
          <p:nvPr/>
        </p:nvSpPr>
        <p:spPr bwMode="auto">
          <a:xfrm>
            <a:off x="1600200" y="5410200"/>
            <a:ext cx="2667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4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Ngày Tết</a:t>
            </a:r>
          </a:p>
        </p:txBody>
      </p:sp>
      <p:sp>
        <p:nvSpPr>
          <p:cNvPr id="68619" name="Rectangle 11"/>
          <p:cNvSpPr>
            <a:spLocks noChangeArrowheads="1"/>
          </p:cNvSpPr>
          <p:nvPr/>
        </p:nvSpPr>
        <p:spPr bwMode="auto">
          <a:xfrm>
            <a:off x="228600" y="6019800"/>
            <a:ext cx="6934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4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Hình 2 vẽ về đề tài gì?</a:t>
            </a:r>
          </a:p>
        </p:txBody>
      </p:sp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6400800" y="5410200"/>
            <a:ext cx="19812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4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Lễ Hội</a:t>
            </a:r>
          </a:p>
        </p:txBody>
      </p:sp>
      <p:sp>
        <p:nvSpPr>
          <p:cNvPr id="68621" name="Rectangle 2"/>
          <p:cNvSpPr>
            <a:spLocks/>
          </p:cNvSpPr>
          <p:nvPr/>
        </p:nvSpPr>
        <p:spPr bwMode="auto">
          <a:xfrm>
            <a:off x="1219200" y="76200"/>
            <a:ext cx="69342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/>
            </a:r>
            <a:br>
              <a:rPr lang="en-US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</a:br>
            <a:r>
              <a:rPr lang="en-US" i="1" u="sng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MĨ THUẬT: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4107" name="Text Box 14"/>
          <p:cNvSpPr txBox="1">
            <a:spLocks noChangeArrowheads="1"/>
          </p:cNvSpPr>
          <p:nvPr/>
        </p:nvSpPr>
        <p:spPr bwMode="auto">
          <a:xfrm>
            <a:off x="1066800" y="457200"/>
            <a:ext cx="731520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err="1">
                <a:solidFill>
                  <a:srgbClr val="FFFF00"/>
                </a:solidFill>
                <a:latin typeface="Arial" charset="0"/>
              </a:rPr>
              <a:t>Bài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</a:rPr>
              <a:t> 19: </a:t>
            </a:r>
            <a:r>
              <a:rPr lang="en-US" sz="2000" b="1" i="1" dirty="0" err="1">
                <a:solidFill>
                  <a:srgbClr val="FFFF00"/>
                </a:solidFill>
                <a:latin typeface="Arial" charset="0"/>
              </a:rPr>
              <a:t>Vẽ</a:t>
            </a:r>
            <a:r>
              <a:rPr lang="en-US" sz="2000" b="1" i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latin typeface="Arial" charset="0"/>
              </a:rPr>
              <a:t>tranh</a:t>
            </a:r>
            <a:endParaRPr lang="en-US" sz="2000" b="1" i="1" dirty="0">
              <a:solidFill>
                <a:srgbClr val="FFFF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lang="en-US" sz="32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108" name="Text Box 15"/>
          <p:cNvSpPr txBox="1">
            <a:spLocks noChangeArrowheads="1"/>
          </p:cNvSpPr>
          <p:nvPr/>
        </p:nvSpPr>
        <p:spPr bwMode="auto">
          <a:xfrm>
            <a:off x="457200" y="762000"/>
            <a:ext cx="830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ĐỀ TÀI NGÀY TẾT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, LỄ 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HỘI VÀ MÙA XUÂN</a:t>
            </a:r>
          </a:p>
        </p:txBody>
      </p:sp>
      <p:sp>
        <p:nvSpPr>
          <p:cNvPr id="68624" name="Rectangle 16"/>
          <p:cNvSpPr>
            <a:spLocks noChangeArrowheads="1"/>
          </p:cNvSpPr>
          <p:nvPr/>
        </p:nvSpPr>
        <p:spPr bwMode="auto">
          <a:xfrm>
            <a:off x="0" y="1066800"/>
            <a:ext cx="6705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1.Tìm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nội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dung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tài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: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pic>
        <p:nvPicPr>
          <p:cNvPr id="4110" name="Picture 4" descr="Picture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72400" y="0"/>
            <a:ext cx="1371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8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8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68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68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8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68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8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7" grpId="0" build="allAtOnce"/>
      <p:bldP spid="68618" grpId="0"/>
      <p:bldP spid="68619" grpId="0"/>
      <p:bldP spid="68619" grpId="1"/>
      <p:bldP spid="686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untitled cun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562600" y="2438401"/>
            <a:ext cx="3200400" cy="3962400"/>
          </a:xfrm>
          <a:noFill/>
        </p:spPr>
      </p:pic>
      <p:sp>
        <p:nvSpPr>
          <p:cNvPr id="69637" name="Rectang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7391400" cy="609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 b="1" i="1" u="sng" dirty="0" err="1" smtClean="0">
                <a:solidFill>
                  <a:schemeClr val="tx1"/>
                </a:solidFill>
                <a:latin typeface="Arial"/>
              </a:rPr>
              <a:t>Mĩ</a:t>
            </a:r>
            <a:r>
              <a:rPr lang="en-US" sz="2400" b="1" i="1" u="sng" dirty="0" smtClean="0">
                <a:solidFill>
                  <a:schemeClr val="tx1"/>
                </a:solidFill>
                <a:latin typeface="Arial"/>
              </a:rPr>
              <a:t> </a:t>
            </a:r>
            <a:r>
              <a:rPr lang="en-US" sz="2400" b="1" i="1" u="sng" dirty="0" err="1" smtClean="0">
                <a:solidFill>
                  <a:schemeClr val="tx1"/>
                </a:solidFill>
                <a:latin typeface="Arial"/>
              </a:rPr>
              <a:t>thuật</a:t>
            </a:r>
            <a:r>
              <a:rPr lang="en-US" sz="2800" b="1" u="sng" dirty="0" smtClean="0">
                <a:solidFill>
                  <a:srgbClr val="FF0066"/>
                </a:solidFill>
                <a:latin typeface="Arial"/>
              </a:rPr>
              <a:t/>
            </a:r>
            <a:br>
              <a:rPr lang="en-US" sz="2800" b="1" u="sng" dirty="0" smtClean="0">
                <a:solidFill>
                  <a:srgbClr val="FF0066"/>
                </a:solidFill>
                <a:latin typeface="Arial"/>
              </a:rPr>
            </a:br>
            <a:endParaRPr lang="en-US" sz="2800" b="1" u="sng" dirty="0" smtClean="0">
              <a:solidFill>
                <a:srgbClr val="FF0066"/>
              </a:solidFill>
              <a:latin typeface="Arial"/>
            </a:endParaRPr>
          </a:p>
        </p:txBody>
      </p:sp>
      <p:sp>
        <p:nvSpPr>
          <p:cNvPr id="69638" name="AutoShape 6"/>
          <p:cNvSpPr>
            <a:spLocks noChangeArrowheads="1"/>
          </p:cNvSpPr>
          <p:nvPr/>
        </p:nvSpPr>
        <p:spPr bwMode="auto">
          <a:xfrm>
            <a:off x="0" y="2486977"/>
            <a:ext cx="5334000" cy="3837623"/>
          </a:xfrm>
          <a:prstGeom prst="vertic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- </a:t>
            </a:r>
            <a:r>
              <a:rPr lang="en-US" sz="21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Trong</a:t>
            </a:r>
            <a:r>
              <a:rPr lang="en-US" sz="21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tranh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những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hình</a:t>
            </a:r>
            <a:r>
              <a:rPr lang="en-US" sz="21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ảnh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gì</a:t>
            </a:r>
            <a:r>
              <a:rPr lang="en-US" sz="21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?</a:t>
            </a:r>
            <a:endParaRPr lang="en-US" sz="21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sz="21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- </a:t>
            </a:r>
            <a:r>
              <a:rPr lang="en-US" sz="21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Hình</a:t>
            </a:r>
            <a:r>
              <a:rPr lang="en-US" sz="21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ảnh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nào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là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chính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?</a:t>
            </a:r>
          </a:p>
          <a:p>
            <a:pPr eaLnBrk="0" hangingPunct="0">
              <a:spcBef>
                <a:spcPct val="50000"/>
              </a:spcBef>
            </a:pPr>
            <a:r>
              <a:rPr lang="en-US" sz="21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- </a:t>
            </a:r>
            <a:r>
              <a:rPr lang="en-US" sz="21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Hình</a:t>
            </a:r>
            <a:r>
              <a:rPr lang="en-US" sz="21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ảnh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nào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là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phụ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?</a:t>
            </a:r>
            <a:endParaRPr lang="en-US" sz="21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sz="21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- </a:t>
            </a:r>
            <a:r>
              <a:rPr lang="en-US" sz="21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Bức</a:t>
            </a:r>
            <a:r>
              <a:rPr lang="en-US" sz="21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tranh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màu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sắc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như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thế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nào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?</a:t>
            </a:r>
          </a:p>
          <a:p>
            <a:pPr eaLnBrk="0" hangingPunct="0">
              <a:spcBef>
                <a:spcPct val="50000"/>
              </a:spcBef>
            </a:pP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- </a:t>
            </a:r>
            <a:r>
              <a:rPr lang="en-US" sz="21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Em</a:t>
            </a:r>
            <a:r>
              <a:rPr lang="en-US" sz="21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cảm</a:t>
            </a:r>
            <a:r>
              <a:rPr lang="en-US" sz="21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nhận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thấy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không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khí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tết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bức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tranh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vui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không</a:t>
            </a:r>
            <a:r>
              <a:rPr lang="en-US" sz="2100" b="1" dirty="0">
                <a:solidFill>
                  <a:schemeClr val="bg1"/>
                </a:solidFill>
                <a:cs typeface="Times New Roman" panose="02020603050405020304" pitchFamily="18" charset="0"/>
              </a:rPr>
              <a:t>? </a:t>
            </a:r>
          </a:p>
          <a:p>
            <a:pPr eaLnBrk="0" hangingPunct="0">
              <a:spcBef>
                <a:spcPct val="50000"/>
              </a:spcBef>
            </a:pP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0" y="1447800"/>
            <a:ext cx="6705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1.Tìm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và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chọn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nội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dung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: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5126" name="Text Box 8"/>
          <p:cNvSpPr txBox="1">
            <a:spLocks noChangeArrowheads="1"/>
          </p:cNvSpPr>
          <p:nvPr/>
        </p:nvSpPr>
        <p:spPr bwMode="auto">
          <a:xfrm>
            <a:off x="457200" y="990600"/>
            <a:ext cx="7848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FFFF00"/>
                </a:solidFill>
                <a:latin typeface="Arial" charset="0"/>
              </a:rPr>
              <a:t>ĐỀ TÀI NGÀY TẾT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</a:rPr>
              <a:t>, LỄ 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</a:rPr>
              <a:t>HỘI VÀ MÙA XUÂN</a:t>
            </a:r>
          </a:p>
        </p:txBody>
      </p:sp>
      <p:sp>
        <p:nvSpPr>
          <p:cNvPr id="5127" name="Text Box 9"/>
          <p:cNvSpPr txBox="1">
            <a:spLocks noChangeArrowheads="1"/>
          </p:cNvSpPr>
          <p:nvPr/>
        </p:nvSpPr>
        <p:spPr bwMode="auto">
          <a:xfrm>
            <a:off x="2362200" y="425450"/>
            <a:ext cx="358140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FF0066"/>
                </a:solidFill>
                <a:latin typeface="Arial" charset="0"/>
              </a:rPr>
              <a:t>Bài</a:t>
            </a:r>
            <a:r>
              <a:rPr lang="en-US" sz="2800" b="1" dirty="0">
                <a:solidFill>
                  <a:srgbClr val="FF0066"/>
                </a:solidFill>
                <a:latin typeface="Arial" charset="0"/>
              </a:rPr>
              <a:t> 19: </a:t>
            </a:r>
            <a:r>
              <a:rPr lang="en-US" sz="2800" b="1" i="1" dirty="0" err="1">
                <a:solidFill>
                  <a:srgbClr val="FF0066"/>
                </a:solidFill>
                <a:latin typeface="Arial" charset="0"/>
              </a:rPr>
              <a:t>Vẽ</a:t>
            </a:r>
            <a:r>
              <a:rPr lang="en-US" sz="2800" b="1" i="1" dirty="0">
                <a:solidFill>
                  <a:srgbClr val="FF0066"/>
                </a:solidFill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FF0066"/>
                </a:solidFill>
                <a:latin typeface="Arial" charset="0"/>
              </a:rPr>
              <a:t>tranh</a:t>
            </a:r>
            <a:endParaRPr lang="en-US" sz="2800" b="1" i="1" dirty="0">
              <a:solidFill>
                <a:srgbClr val="FF0066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rgbClr val="FFFF00"/>
                </a:solidFill>
                <a:latin typeface="Arial" charset="0"/>
              </a:rPr>
              <a:t> </a:t>
            </a:r>
            <a:endParaRPr lang="en-US" sz="3200" b="1" dirty="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96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96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96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96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96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96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96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1118</TotalTime>
  <Words>722</Words>
  <Application>Microsoft Office PowerPoint</Application>
  <PresentationFormat>On-screen Show (4:3)</PresentationFormat>
  <Paragraphs>105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微软雅黑</vt:lpstr>
      <vt:lpstr>SimSun</vt:lpstr>
      <vt:lpstr>Arial</vt:lpstr>
      <vt:lpstr>Calibri</vt:lpstr>
      <vt:lpstr>Tahoma</vt:lpstr>
      <vt:lpstr>Times New Roman</vt:lpstr>
      <vt:lpstr>Wingdings</vt:lpstr>
      <vt:lpstr>Ocean</vt:lpstr>
      <vt:lpstr>CHÀO MỪNG QUÝ THẦY CÔ VỀ DỰ GIỜ &amp; THĂM LỚP!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Mĩ thuật </vt:lpstr>
      <vt:lpstr>PowerPoint Presentation</vt:lpstr>
      <vt:lpstr>PowerPoint Presentation</vt:lpstr>
      <vt:lpstr>- LỄ HỘI Ở MIỀN BẮC:</vt:lpstr>
      <vt:lpstr>- LỄ HỘI Ở MIỀN NAM:</vt:lpstr>
      <vt:lpstr>PowerPoint Presentation</vt:lpstr>
      <vt:lpstr>PowerPoint Presentation</vt:lpstr>
      <vt:lpstr>PowerPoint Presentation</vt:lpstr>
      <vt:lpstr>2. Cách vẽ: .Bước 4: Vẽ màu hoàn thiện.</vt:lpstr>
      <vt:lpstr>MINH HỌA CÁCH VẼ TRANH:</vt:lpstr>
      <vt:lpstr>PowerPoint Presentation</vt:lpstr>
      <vt:lpstr>BÀI THAM KHẢO CỦA CÁC BẠN: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0000000000000</dc:creator>
  <cp:lastModifiedBy>LAPTOP</cp:lastModifiedBy>
  <cp:revision>60</cp:revision>
  <dcterms:created xsi:type="dcterms:W3CDTF">2009-12-30T13:05:01Z</dcterms:created>
  <dcterms:modified xsi:type="dcterms:W3CDTF">2024-03-19T15:58:02Z</dcterms:modified>
</cp:coreProperties>
</file>