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0" r:id="rId16"/>
    <p:sldId id="259" r:id="rId17"/>
    <p:sldId id="261" r:id="rId18"/>
    <p:sldId id="274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9DDF-9006-4CDB-95EF-157048012B53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B9DDF-9006-4CDB-95EF-157048012B53}" type="datetimeFigureOut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D82F1-FA37-4911-B500-5F0CAEF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3.wav"/><Relationship Id="rId11" Type="http://schemas.openxmlformats.org/officeDocument/2006/relationships/image" Target="../media/image8.gif"/><Relationship Id="rId5" Type="http://schemas.openxmlformats.org/officeDocument/2006/relationships/audio" Target="../media/audio5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4.wav"/><Relationship Id="rId11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4.wav"/><Relationship Id="rId11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3.wav"/><Relationship Id="rId11" Type="http://schemas.openxmlformats.org/officeDocument/2006/relationships/image" Target="../media/image8.gif"/><Relationship Id="rId5" Type="http://schemas.openxmlformats.org/officeDocument/2006/relationships/audio" Target="../media/audio5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11" Type="http://schemas.openxmlformats.org/officeDocument/2006/relationships/image" Target="../media/image8.gif"/><Relationship Id="rId5" Type="http://schemas.openxmlformats.org/officeDocument/2006/relationships/audio" Target="../media/audio5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6"/>
          <p:cNvSpPr/>
          <p:nvPr/>
        </p:nvSpPr>
        <p:spPr>
          <a:xfrm>
            <a:off x="928662" y="228600"/>
            <a:ext cx="7200800" cy="89255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PHÒNG GD &amp; ĐT TP QUY NHƠN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u="sng" dirty="0">
                <a:ln w="11430"/>
                <a:solidFill>
                  <a:srgbClr val="F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 TIỂU HỌC NHƠN HỘI</a:t>
            </a:r>
            <a:endParaRPr lang="vi-VN" sz="2800" b="1" u="sng" dirty="0">
              <a:ln w="11430"/>
              <a:solidFill>
                <a:srgbClr val="F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2" descr="E:\20181219_163938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l="4411"/>
          <a:stretch>
            <a:fillRect/>
          </a:stretch>
        </p:blipFill>
        <p:spPr bwMode="auto">
          <a:xfrm>
            <a:off x="2286000" y="1320800"/>
            <a:ext cx="4495800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Hình Chữ nhật 6"/>
          <p:cNvSpPr/>
          <p:nvPr/>
        </p:nvSpPr>
        <p:spPr>
          <a:xfrm>
            <a:off x="381000" y="4760893"/>
            <a:ext cx="82296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QUÝ THẦY CÔ VỀ DỰ GIỜ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THĂM LỚP 1B</a:t>
            </a:r>
          </a:p>
          <a:p>
            <a:pPr algn="ctr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GV: Mai Thị Hạnh Tiếng</a:t>
            </a:r>
            <a:endParaRPr lang="vi-VN" sz="2800" b="1" dirty="0">
              <a:ln w="1143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4" descr="roses_swaying_back_an_a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8950"/>
            <a:ext cx="19050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429000" y="5638800"/>
          <a:ext cx="2295525" cy="1219200"/>
        </p:xfrm>
        <a:graphic>
          <a:graphicData uri="http://schemas.openxmlformats.org/presentationml/2006/ole">
            <p:oleObj spid="_x0000_s1026" name="Clip" r:id="rId5" imgW="4435200" imgH="3328560" progId="">
              <p:embed/>
            </p:oleObj>
          </a:graphicData>
        </a:graphic>
      </p:graphicFrame>
      <p:pic>
        <p:nvPicPr>
          <p:cNvPr id="1031" name="Picture 3" descr="red_mushroom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5494338"/>
            <a:ext cx="22860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AutoShape 5" descr="Káº¿t quáº£ hÃ¬nh áº£nh cho CHÃM NHO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AutoShape 7" descr="Káº¿t quáº£ hÃ¬nh áº£nh cho CHÃM NHO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4" name="Picture 9" descr="Káº¿t quáº£ hÃ¬nh áº£nh cho CHÃM NHO"/>
          <p:cNvPicPr>
            <a:picLocks noChangeAspect="1" noChangeArrowheads="1"/>
          </p:cNvPicPr>
          <p:nvPr/>
        </p:nvPicPr>
        <p:blipFill>
          <a:blip r:embed="rId7"/>
          <a:srcRect l="10750" t="6667" r="12750" b="10001"/>
          <a:stretch>
            <a:fillRect/>
          </a:stretch>
        </p:blipFill>
        <p:spPr bwMode="auto">
          <a:xfrm>
            <a:off x="7772400" y="0"/>
            <a:ext cx="137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9" descr="Káº¿t quáº£ hÃ¬nh áº£nh cho CHÃM NHO"/>
          <p:cNvPicPr>
            <a:picLocks noChangeAspect="1" noChangeArrowheads="1"/>
          </p:cNvPicPr>
          <p:nvPr/>
        </p:nvPicPr>
        <p:blipFill>
          <a:blip r:embed="rId7"/>
          <a:srcRect l="10750" t="6667" r="12750" b="10001"/>
          <a:stretch>
            <a:fillRect/>
          </a:stretch>
        </p:blipFill>
        <p:spPr bwMode="auto">
          <a:xfrm>
            <a:off x="0" y="0"/>
            <a:ext cx="137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19400" y="533400"/>
            <a:ext cx="4495800" cy="1524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000"/>
              <a:t> </a:t>
            </a:r>
            <a:r>
              <a:rPr lang="en-US" altLang="en-US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94 – 3 = ?</a:t>
            </a:r>
            <a:endParaRPr lang="en-US" altLang="en-US" sz="400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129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600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20713" y="419100"/>
            <a:ext cx="2122487" cy="1752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89025" y="914400"/>
            <a:ext cx="9683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5</a:t>
            </a:r>
          </a:p>
        </p:txBody>
      </p:sp>
      <p:pic>
        <p:nvPicPr>
          <p:cNvPr id="11282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752975" y="5566582"/>
            <a:ext cx="1524000" cy="1371600"/>
            <a:chOff x="4320" y="2928"/>
            <a:chExt cx="1104" cy="1104"/>
          </a:xfrm>
          <a:solidFill>
            <a:srgbClr val="FFFF00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617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2819400" y="2362200"/>
            <a:ext cx="32004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pt-BR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2743200" y="3546475"/>
            <a:ext cx="32766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pt-BR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2743200" y="4648200"/>
            <a:ext cx="32766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42020" grpId="0" animBg="1"/>
      <p:bldP spid="42021" grpId="0" animBg="1"/>
      <p:bldP spid="42022" grpId="0" animBg="1"/>
      <p:bldP spid="420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00400" y="561975"/>
            <a:ext cx="4495800" cy="14668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/>
              <a:t> </a:t>
            </a: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21 – 20 = ?</a:t>
            </a:r>
            <a:endParaRPr lang="en-US" altLang="en-US" sz="4400" b="1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232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14600" y="2362200"/>
            <a:ext cx="25146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447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16188" y="3521075"/>
            <a:ext cx="25130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514600" y="4664075"/>
            <a:ext cx="25908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09600" y="304800"/>
            <a:ext cx="2057400" cy="193516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6</a:t>
            </a:r>
          </a:p>
        </p:txBody>
      </p:sp>
      <p:pic>
        <p:nvPicPr>
          <p:cNvPr id="12309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4724400" y="5467597"/>
            <a:ext cx="1676400" cy="1600200"/>
            <a:chOff x="4320" y="2928"/>
            <a:chExt cx="1104" cy="1104"/>
          </a:xfrm>
          <a:solidFill>
            <a:srgbClr val="FFFF00"/>
          </a:solidFill>
        </p:grpSpPr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animBg="1"/>
      <p:bldP spid="4" grpId="1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429000" y="536575"/>
            <a:ext cx="3886200" cy="14668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>
                <a:latin typeface="Times New Roman" pitchFamily="18" charset="0"/>
              </a:rPr>
              <a:t> </a:t>
            </a:r>
            <a:r>
              <a:rPr lang="en-US" altLang="en-US" sz="5400" b="1">
                <a:latin typeface="Times New Roman" pitchFamily="18" charset="0"/>
              </a:rPr>
              <a:t>65 – 65 = ?</a:t>
            </a:r>
            <a:endParaRPr lang="en-US" altLang="en-US" sz="4400" b="1">
              <a:latin typeface="Times New Roman" pitchFamily="18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334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14600" y="2362200"/>
            <a:ext cx="23622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447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16188" y="3521075"/>
            <a:ext cx="24368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514600" y="4664075"/>
            <a:ext cx="24384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09600" y="381000"/>
            <a:ext cx="19050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91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7</a:t>
            </a:r>
          </a:p>
        </p:txBody>
      </p:sp>
      <p:pic>
        <p:nvPicPr>
          <p:cNvPr id="13333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4714875" y="5381625"/>
            <a:ext cx="1600200" cy="1600200"/>
            <a:chOff x="4320" y="2928"/>
            <a:chExt cx="1104" cy="1104"/>
          </a:xfrm>
          <a:solidFill>
            <a:srgbClr val="FFFF00"/>
          </a:solidFill>
        </p:grpSpPr>
        <p:sp>
          <p:nvSpPr>
            <p:cNvPr id="3106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0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19400" y="533400"/>
            <a:ext cx="4495800" cy="1524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000"/>
              <a:t> </a:t>
            </a:r>
            <a:r>
              <a:rPr lang="en-US" altLang="en-US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33 – 30 = ?</a:t>
            </a:r>
            <a:endParaRPr lang="en-US" altLang="en-US" sz="400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600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20713" y="419100"/>
            <a:ext cx="2122487" cy="1752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89025" y="914400"/>
            <a:ext cx="9683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8</a:t>
            </a:r>
          </a:p>
        </p:txBody>
      </p:sp>
      <p:pic>
        <p:nvPicPr>
          <p:cNvPr id="14354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752975" y="5566582"/>
            <a:ext cx="1524000" cy="1371600"/>
            <a:chOff x="4320" y="2928"/>
            <a:chExt cx="1104" cy="1104"/>
          </a:xfrm>
          <a:solidFill>
            <a:srgbClr val="FFFF00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617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2819400" y="2362200"/>
            <a:ext cx="32004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pt-BR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2743200" y="3546475"/>
            <a:ext cx="32766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pt-BR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2743200" y="4648200"/>
            <a:ext cx="32766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42020" grpId="0" animBg="1"/>
      <p:bldP spid="42021" grpId="0" animBg="1"/>
      <p:bldP spid="42022" grpId="0" animBg="1"/>
      <p:bldP spid="420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00400" y="561975"/>
            <a:ext cx="4495800" cy="14668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/>
              <a:t> </a:t>
            </a: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32 – 10 = ?</a:t>
            </a:r>
            <a:endParaRPr lang="en-US" altLang="en-US" sz="4400" b="1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539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14600" y="2362200"/>
            <a:ext cx="25146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447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16188" y="3521075"/>
            <a:ext cx="25130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514600" y="4664075"/>
            <a:ext cx="25908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09600" y="304800"/>
            <a:ext cx="2057400" cy="193516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9</a:t>
            </a:r>
          </a:p>
        </p:txBody>
      </p:sp>
      <p:pic>
        <p:nvPicPr>
          <p:cNvPr id="15381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0" name="AutoShape 34"/>
          <p:cNvSpPr>
            <a:spLocks noChangeArrowheads="1"/>
          </p:cNvSpPr>
          <p:nvPr/>
        </p:nvSpPr>
        <p:spPr bwMode="auto">
          <a:xfrm>
            <a:off x="4724400" y="5467597"/>
            <a:ext cx="1676400" cy="1600200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6000" b="1" smtClean="0">
              <a:solidFill>
                <a:srgbClr val="FF0066"/>
              </a:solidFill>
              <a:latin typeface=".VnHelvetInsH" pitchFamily="34" charset="0"/>
            </a:endParaRPr>
          </a:p>
        </p:txBody>
      </p: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animBg="1"/>
      <p:bldP spid="4" grpId="1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4130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800600" y="2209800"/>
            <a:ext cx="2386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35 - 4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362200" y="3505200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30 -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4953000" y="3530025"/>
            <a:ext cx="2386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40 -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4267200" y="35814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2286000" y="4318000"/>
            <a:ext cx="182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43 +   3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4800601" y="434340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43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2286000" y="5181600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31 +  42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4953000" y="5130225"/>
            <a:ext cx="182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41 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4267200" y="2261175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4267200" y="35814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4267200" y="44196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4267200" y="52578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971800" y="2229425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35 - 5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17012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&gt;, &lt;, =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sáu ngày 26 tháng 4 năm 2019</a:t>
            </a: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ight Brace 26"/>
          <p:cNvSpPr/>
          <p:nvPr/>
        </p:nvSpPr>
        <p:spPr>
          <a:xfrm rot="5400000">
            <a:off x="3416710" y="2349910"/>
            <a:ext cx="176980" cy="914399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200400" y="28194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5474108" y="2298291"/>
            <a:ext cx="176981" cy="914401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257800" y="2768025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4267200" y="22860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267200" y="44196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4267200" y="52578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30" grpId="0"/>
      <p:bldP spid="30" grpId="1"/>
      <p:bldP spid="31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sáu ngày 26 tháng 4 năm 2019</a:t>
            </a: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13582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1B có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trong đó có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bạn nữ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Hỏi lớp 1B có bao nhiêu bạn nam?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90800" y="2590800"/>
            <a:ext cx="4267200" cy="19812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         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Tóm tắt: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ó     :   35 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 bạn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am :  … bạn ?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286000" y="4495800"/>
            <a:ext cx="4114800" cy="2209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giải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smtClean="0">
                <a:solidFill>
                  <a:srgbClr val="0000FF"/>
                </a:solidFill>
                <a:latin typeface="Times New Roman" pitchFamily="18" charset="0"/>
              </a:rPr>
              <a:t>Số bạn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nam lớp 1B có là: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35 – 20 = 15 (bạn)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Đáp số: 15 bạn nam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uild="p"/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23925" y="3986213"/>
            <a:ext cx="1981200" cy="646331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68 - 14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919162" y="2876550"/>
            <a:ext cx="1981200" cy="646331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  -   5</a:t>
            </a: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900112" y="5029200"/>
            <a:ext cx="1981200" cy="646331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42 - 12 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6324600" y="2881313"/>
            <a:ext cx="1981200" cy="646331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 + 14 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6324600" y="3990975"/>
            <a:ext cx="1981200" cy="646331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+ 21 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6324600" y="5000625"/>
            <a:ext cx="1981200" cy="646331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 + 11</a:t>
            </a:r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>
            <a:off x="4119562" y="2819400"/>
            <a:ext cx="990600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4195762" y="3886200"/>
            <a:ext cx="990600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4195762" y="4876800"/>
            <a:ext cx="990600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>
            <a:off x="2867025" y="3138488"/>
            <a:ext cx="13716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 flipV="1">
            <a:off x="5110162" y="4419600"/>
            <a:ext cx="121443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V="1">
            <a:off x="5105400" y="3230880"/>
            <a:ext cx="1219200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5181600" y="4495800"/>
            <a:ext cx="11430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 flipV="1">
            <a:off x="2900362" y="3352800"/>
            <a:ext cx="1214438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5362" y="1905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Nối (theo mẫu)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sáu ngày 26 tháng 4 năm 2019</a:t>
            </a: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>
            <a:off x="381000" y="76200"/>
            <a:ext cx="86106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sz="6000" u="sng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Trò chơi</a:t>
            </a:r>
            <a:r>
              <a:rPr lang="vi-VN" sz="60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60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Tìm nhà cho con vật</a:t>
            </a:r>
            <a:endParaRPr lang="en-US" sz="60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632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1371600"/>
            <a:ext cx="2743200" cy="2514600"/>
          </a:xfrm>
          <a:prstGeom prst="actionButtonHome">
            <a:avLst/>
          </a:prstGeom>
          <a:solidFill>
            <a:srgbClr val="0000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563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1371600"/>
            <a:ext cx="2971800" cy="25146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563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1371600"/>
            <a:ext cx="2667000" cy="2514600"/>
          </a:xfrm>
          <a:prstGeom prst="actionButtonHom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  <a:p>
            <a:pPr defTabSz="639763"/>
            <a:endParaRPr lang="en-US" sz="240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31750" name="Text Box 14"/>
          <p:cNvSpPr txBox="1">
            <a:spLocks noChangeArrowheads="1"/>
          </p:cNvSpPr>
          <p:nvPr/>
        </p:nvSpPr>
        <p:spPr bwMode="auto">
          <a:xfrm>
            <a:off x="990600" y="4191000"/>
            <a:ext cx="457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39763">
              <a:spcBef>
                <a:spcPct val="50000"/>
              </a:spcBef>
            </a:pPr>
            <a:endParaRPr lang="vi-VN" sz="2400">
              <a:latin typeface=".VnArial" pitchFamily="34" charset="0"/>
            </a:endParaRP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7153275" y="3810000"/>
            <a:ext cx="191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39763"/>
            <a:r>
              <a:rPr lang="en-US" sz="4000" b="1" dirty="0" smtClean="0">
                <a:latin typeface=".VnArial" pitchFamily="34" charset="0"/>
              </a:rPr>
              <a:t>24 - </a:t>
            </a:r>
            <a:r>
              <a:rPr lang="en-US" sz="4000" b="1" dirty="0">
                <a:latin typeface=".VnArial" pitchFamily="34" charset="0"/>
              </a:rPr>
              <a:t>4 </a:t>
            </a: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3724275" y="3810000"/>
            <a:ext cx="192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39763"/>
            <a:r>
              <a:rPr lang="en-US" sz="4000" b="1" dirty="0">
                <a:latin typeface=".VnArial" pitchFamily="34" charset="0"/>
              </a:rPr>
              <a:t>56 - 30</a:t>
            </a: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752475" y="38100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39763"/>
            <a:r>
              <a:rPr lang="en-US" sz="4000" b="1" dirty="0">
                <a:latin typeface=".VnArial" pitchFamily="34" charset="0"/>
              </a:rPr>
              <a:t>37 - </a:t>
            </a:r>
            <a:r>
              <a:rPr lang="en-US" sz="4000" b="1" dirty="0" smtClean="0">
                <a:latin typeface=".VnArial" pitchFamily="34" charset="0"/>
              </a:rPr>
              <a:t>10</a:t>
            </a:r>
            <a:endParaRPr lang="en-US" sz="4000" b="1" dirty="0">
              <a:latin typeface=".Vn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435803" y="4647694"/>
            <a:ext cx="1870950" cy="1676656"/>
            <a:chOff x="4683" y="2910"/>
            <a:chExt cx="873" cy="1261"/>
          </a:xfrm>
        </p:grpSpPr>
        <p:pic>
          <p:nvPicPr>
            <p:cNvPr id="31755" name="Picture 34" descr="06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83" y="2910"/>
              <a:ext cx="873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6" name="Text Box 18"/>
            <p:cNvSpPr txBox="1">
              <a:spLocks noChangeArrowheads="1"/>
            </p:cNvSpPr>
            <p:nvPr/>
          </p:nvSpPr>
          <p:spPr bwMode="auto">
            <a:xfrm>
              <a:off x="5093" y="3798"/>
              <a:ext cx="340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4008" tIns="32004" rIns="64008" bIns="32004">
              <a:spAutoFit/>
            </a:bodyPr>
            <a:lstStyle/>
            <a:p>
              <a:pPr defTabSz="639763"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  <a:latin typeface=".VnArial" pitchFamily="34" charset="0"/>
                </a:rPr>
                <a:t>27</a:t>
              </a:r>
              <a:endParaRPr lang="en-US" sz="28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276600" y="4495801"/>
            <a:ext cx="2286000" cy="1757603"/>
            <a:chOff x="2448" y="3024"/>
            <a:chExt cx="912" cy="1054"/>
          </a:xfrm>
        </p:grpSpPr>
        <p:pic>
          <p:nvPicPr>
            <p:cNvPr id="31758" name="Picture 2" descr="ôncn g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3024"/>
              <a:ext cx="912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9" name="Text Box 16"/>
            <p:cNvSpPr txBox="1">
              <a:spLocks noChangeArrowheads="1"/>
            </p:cNvSpPr>
            <p:nvPr/>
          </p:nvSpPr>
          <p:spPr bwMode="auto">
            <a:xfrm>
              <a:off x="2725" y="3781"/>
              <a:ext cx="24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spAutoFit/>
            </a:bodyPr>
            <a:lstStyle/>
            <a:p>
              <a:pPr defTabSz="639763"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  <a:latin typeface=".VnArial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85800" y="4572000"/>
            <a:ext cx="2057400" cy="1752600"/>
            <a:chOff x="1333" y="2987"/>
            <a:chExt cx="912" cy="996"/>
          </a:xfrm>
        </p:grpSpPr>
        <p:pic>
          <p:nvPicPr>
            <p:cNvPr id="31761" name="Picture 37" descr="09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3" y="2987"/>
              <a:ext cx="912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2" name="Text Box 17"/>
            <p:cNvSpPr txBox="1">
              <a:spLocks noChangeArrowheads="1"/>
            </p:cNvSpPr>
            <p:nvPr/>
          </p:nvSpPr>
          <p:spPr bwMode="auto">
            <a:xfrm>
              <a:off x="1392" y="3696"/>
              <a:ext cx="24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spAutoFit/>
            </a:bodyPr>
            <a:lstStyle/>
            <a:p>
              <a:pPr defTabSz="639763"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  <a:latin typeface=".VnArial" pitchFamily="34" charset="0"/>
                </a:rPr>
                <a:t>26</a:t>
              </a:r>
              <a:endParaRPr lang="en-US" sz="28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sp>
        <p:nvSpPr>
          <p:cNvPr id="89115" name="Rectangle 27"/>
          <p:cNvSpPr>
            <a:spLocks noChangeArrowheads="1"/>
          </p:cNvSpPr>
          <p:nvPr/>
        </p:nvSpPr>
        <p:spPr bwMode="auto">
          <a:xfrm>
            <a:off x="76200" y="1371600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800">
                <a:solidFill>
                  <a:srgbClr val="FFFFFF"/>
                </a:solidFill>
              </a:rPr>
              <a:t> </a:t>
            </a:r>
            <a:r>
              <a:rPr lang="en-US" sz="4800" b="1">
                <a:solidFill>
                  <a:srgbClr val="FFFFFF"/>
                </a:solidFill>
              </a:rPr>
              <a:t>A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89116" name="Rectangle 28"/>
          <p:cNvSpPr>
            <a:spLocks noChangeArrowheads="1"/>
          </p:cNvSpPr>
          <p:nvPr/>
        </p:nvSpPr>
        <p:spPr bwMode="auto">
          <a:xfrm>
            <a:off x="3124200" y="1371600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800">
                <a:solidFill>
                  <a:srgbClr val="FFFFFF"/>
                </a:solidFill>
              </a:rPr>
              <a:t> </a:t>
            </a:r>
            <a:r>
              <a:rPr lang="en-US" sz="4800" b="1">
                <a:solidFill>
                  <a:srgbClr val="FFFFFF"/>
                </a:solidFill>
              </a:rPr>
              <a:t>B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89117" name="Rectangle 29"/>
          <p:cNvSpPr>
            <a:spLocks noChangeArrowheads="1"/>
          </p:cNvSpPr>
          <p:nvPr/>
        </p:nvSpPr>
        <p:spPr bwMode="auto">
          <a:xfrm>
            <a:off x="6324600" y="1295400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800">
                <a:solidFill>
                  <a:srgbClr val="FFFFFF"/>
                </a:solidFill>
              </a:rPr>
              <a:t> </a:t>
            </a:r>
            <a:r>
              <a:rPr lang="en-US" sz="4800" b="1">
                <a:solidFill>
                  <a:srgbClr val="FFFFFF"/>
                </a:solidFill>
              </a:rPr>
              <a:t>C</a:t>
            </a:r>
            <a:endParaRPr 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1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92" decel="1000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92" decel="100000"/>
                                        <p:tgtEl>
                                          <p:spTgt spid="563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92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92" decel="1000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92" decel="100000"/>
                                        <p:tgtEl>
                                          <p:spTgt spid="563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92" fill="hold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92" fill="hold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63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-0.0426 C 0.17257 -0.19306 0.27917 -0.34283 0.25781 -0.47524 C 0.23698 -0.60625 0.11875 -0.77338 -0.05851 -0.83102 C -0.23646 -0.88797 -0.71181 -0.88542 -0.80729 -0.82153 C -0.90417 -0.75695 -0.76997 -0.60116 -0.63594 -0.44514 " pathEditMode="relative" rAng="0" ptsTypes="aaaaA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" y="-4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2152 C 0.11233 0.09213 0.18802 0.20556 0.37431 0.18843 C 0.55972 0.17107 1.15833 0.05162 1.15295 -0.12314 C 1.14844 -0.29884 0.48646 -0.81041 0.34601 -0.86388 C 0.20573 -0.91782 0.31528 -0.51759 0.3092 -0.44861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-3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476 0.04393 C 0.70104 -0.02035 0.88767 -0.0844 0.94549 -0.21573 C 1.00417 -0.34798 0.95885 -0.72047 0.86128 -0.74891 C 0.76424 -0.77735 0.56302 -0.58359 0.3625 -0.3896 " pathEditMode="relative" rAng="0" ptsTypes="aaaA">
                                      <p:cBhvr>
                                        <p:cTn id="9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4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4" grpId="0" animBg="1"/>
      <p:bldP spid="56325" grpId="0" animBg="1"/>
      <p:bldP spid="56326" grpId="0" animBg="1"/>
      <p:bldP spid="56349" grpId="0"/>
      <p:bldP spid="56350" grpId="0"/>
      <p:bldP spid="56351" grpId="0"/>
      <p:bldP spid="89115" grpId="0"/>
      <p:bldP spid="89116" grpId="0"/>
      <p:bldP spid="891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sáu ngày 26 tháng 4 năm 2019</a:t>
            </a: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sáu ngày 26 tháng 4 năm 2019</a:t>
            </a: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19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53942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67 – 22	                   54 – 4 	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5362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Đặt tính rồi tính: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149025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67 			      54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22	 		                 4 	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3776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3776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4114800"/>
            <a:ext cx="533400" cy="15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29400" y="4114800"/>
            <a:ext cx="533400" cy="15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41396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114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sáu ngày 26 tháng 4 năm 2019</a:t>
            </a: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774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Đặt tính rồi tính: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 – 23	57 – 31 	72 – 60 	70 – 40 	66 - 25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3014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7586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505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4267200"/>
            <a:ext cx="533400" cy="15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62200" y="33014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37586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3505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38400" y="4267200"/>
            <a:ext cx="533400" cy="15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91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1000" y="3733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2400" y="34803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267200" y="4242375"/>
            <a:ext cx="533400" cy="15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198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9800" y="3733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1200" y="34803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096000" y="4242375"/>
            <a:ext cx="533400" cy="15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486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48600" y="3733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0" y="34803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7924800" y="4242375"/>
            <a:ext cx="533400" cy="158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38200" y="42920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4292025"/>
            <a:ext cx="38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2200" y="42920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91000" y="4267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9800" y="4267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48600" y="4267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6" grpId="0"/>
      <p:bldP spid="17" grpId="0"/>
      <p:bldP spid="18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sáu ngày 26 tháng 4 năm 2019</a:t>
            </a: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012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Tính nhẩm: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351782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65 – 5   =    	65 – 60 = 		65 – 65 = 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 – 30 = 		94 – 3   = 		33 – 30 =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 – 1   = 		21 – 20 = 		32 – 10 =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3108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819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3014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23108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8442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3014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23108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28442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33014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591" y="2625804"/>
            <a:ext cx="48006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768804"/>
            <a:ext cx="7848599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7012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Tính nhẩm: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sáu ngày 26 tháng 4 năm 2019</a:t>
            </a:r>
          </a:p>
          <a:p>
            <a:pPr algn="ctr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429000" y="536575"/>
            <a:ext cx="3886200" cy="14668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>
                <a:latin typeface="Times New Roman" pitchFamily="18" charset="0"/>
              </a:rPr>
              <a:t> </a:t>
            </a:r>
            <a:r>
              <a:rPr lang="en-US" altLang="en-US" sz="5400" b="1">
                <a:latin typeface="Times New Roman" pitchFamily="18" charset="0"/>
              </a:rPr>
              <a:t>65 – 5 = ?</a:t>
            </a:r>
            <a:endParaRPr lang="en-US" altLang="en-US" sz="4400" b="1">
              <a:latin typeface="Times New Roman" pitchFamily="18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720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14600" y="2362200"/>
            <a:ext cx="23622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447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16188" y="3521075"/>
            <a:ext cx="24368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514600" y="4664075"/>
            <a:ext cx="24384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09600" y="381000"/>
            <a:ext cx="19050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91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7189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4714875" y="5381625"/>
            <a:ext cx="1600200" cy="1600200"/>
            <a:chOff x="4320" y="2928"/>
            <a:chExt cx="1104" cy="1104"/>
          </a:xfrm>
          <a:solidFill>
            <a:srgbClr val="FFFF00"/>
          </a:solidFill>
        </p:grpSpPr>
        <p:sp>
          <p:nvSpPr>
            <p:cNvPr id="3106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0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00400" y="561975"/>
            <a:ext cx="4495800" cy="14668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/>
              <a:t> </a:t>
            </a: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70 – 30 = ?</a:t>
            </a:r>
            <a:endParaRPr lang="en-US" altLang="en-US" sz="4400" b="1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822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14600" y="2362200"/>
            <a:ext cx="25146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447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16188" y="3521075"/>
            <a:ext cx="25130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514600" y="4664075"/>
            <a:ext cx="25908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09600" y="304800"/>
            <a:ext cx="2057400" cy="193516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  <p:pic>
        <p:nvPicPr>
          <p:cNvPr id="8213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4724400" y="5467597"/>
            <a:ext cx="1676400" cy="1600200"/>
            <a:chOff x="4320" y="2928"/>
            <a:chExt cx="1104" cy="1104"/>
          </a:xfrm>
          <a:solidFill>
            <a:srgbClr val="FFFF00"/>
          </a:solidFill>
        </p:grpSpPr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animBg="1"/>
      <p:bldP spid="4" grpId="1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19400" y="533400"/>
            <a:ext cx="4495800" cy="1524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000"/>
              <a:t> </a:t>
            </a:r>
            <a:r>
              <a:rPr lang="en-US" altLang="en-US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21 – 1 = ?</a:t>
            </a:r>
            <a:endParaRPr lang="en-US" altLang="en-US" sz="400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925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600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20713" y="419100"/>
            <a:ext cx="2122487" cy="1752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89025" y="914400"/>
            <a:ext cx="9683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</a:t>
            </a:r>
            <a:r>
              <a:rPr lang="en-US" sz="3600" b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34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752975" y="5566582"/>
            <a:ext cx="1524000" cy="1371600"/>
            <a:chOff x="4320" y="2928"/>
            <a:chExt cx="1104" cy="1104"/>
          </a:xfrm>
          <a:solidFill>
            <a:srgbClr val="FFFF00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617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2819400" y="2362200"/>
            <a:ext cx="32004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pt-BR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2743200" y="3546475"/>
            <a:ext cx="32766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pt-BR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altLang="en-US"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2743200" y="4648200"/>
            <a:ext cx="32766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42020" grpId="0" animBg="1"/>
      <p:bldP spid="42021" grpId="0" animBg="1"/>
      <p:bldP spid="42022" grpId="0" animBg="1"/>
      <p:bldP spid="420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429000" y="536575"/>
            <a:ext cx="3886200" cy="14668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>
                <a:latin typeface="Times New Roman" pitchFamily="18" charset="0"/>
              </a:rPr>
              <a:t> </a:t>
            </a:r>
            <a:r>
              <a:rPr lang="en-US" altLang="en-US" sz="5400" b="1">
                <a:latin typeface="Times New Roman" pitchFamily="18" charset="0"/>
              </a:rPr>
              <a:t>65 – 60 = ?</a:t>
            </a:r>
            <a:endParaRPr lang="en-US" altLang="en-US" sz="4400" b="1">
              <a:latin typeface="Times New Roman" pitchFamily="18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027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14600" y="2362200"/>
            <a:ext cx="23622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620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51100"/>
            <a:ext cx="1447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16188" y="3521075"/>
            <a:ext cx="24368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763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41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514600" y="4664075"/>
            <a:ext cx="24384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906963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6847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72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09600" y="381000"/>
            <a:ext cx="19050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91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4</a:t>
            </a:r>
          </a:p>
        </p:txBody>
      </p:sp>
      <p:pic>
        <p:nvPicPr>
          <p:cNvPr id="10261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4714875" y="5381625"/>
            <a:ext cx="1600200" cy="1600200"/>
            <a:chOff x="4320" y="2928"/>
            <a:chExt cx="1104" cy="1104"/>
          </a:xfrm>
          <a:solidFill>
            <a:srgbClr val="FFFF00"/>
          </a:solidFill>
        </p:grpSpPr>
        <p:sp>
          <p:nvSpPr>
            <p:cNvPr id="3106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0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555</Words>
  <Application>Microsoft Office PowerPoint</Application>
  <PresentationFormat>On-screen Show (4:3)</PresentationFormat>
  <Paragraphs>255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45</cp:revision>
  <dcterms:created xsi:type="dcterms:W3CDTF">2019-04-21T00:17:46Z</dcterms:created>
  <dcterms:modified xsi:type="dcterms:W3CDTF">2023-12-14T09:52:01Z</dcterms:modified>
</cp:coreProperties>
</file>