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1.svg" ContentType="image/svg+xml"/>
  <Override PartName="/ppt/media/image13.svg" ContentType="image/svg+xml"/>
  <Override PartName="/ppt/media/image17.svg" ContentType="image/svg+xml"/>
  <Override PartName="/ppt/media/image19.svg" ContentType="image/svg+xml"/>
  <Override PartName="/ppt/media/image2.svg" ContentType="image/svg+xml"/>
  <Override PartName="/ppt/media/image45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3"/>
    <p:sldId id="270" r:id="rId4"/>
    <p:sldId id="305" r:id="rId5"/>
    <p:sldId id="381" r:id="rId6"/>
    <p:sldId id="268" r:id="rId7"/>
    <p:sldId id="271" r:id="rId8"/>
    <p:sldId id="339" r:id="rId9"/>
    <p:sldId id="340" r:id="rId10"/>
    <p:sldId id="341" r:id="rId11"/>
    <p:sldId id="373" r:id="rId12"/>
    <p:sldId id="374" r:id="rId13"/>
    <p:sldId id="375" r:id="rId14"/>
    <p:sldId id="376" r:id="rId15"/>
    <p:sldId id="379" r:id="rId16"/>
    <p:sldId id="382" r:id="rId17"/>
    <p:sldId id="266" r:id="rId18"/>
  </p:sldIdLst>
  <p:sldSz cx="18288000" cy="10287000"/>
  <p:notesSz cx="6858000" cy="9144000"/>
  <p:embeddedFontLst>
    <p:embeddedFont>
      <p:font typeface="Calibri" panose="020F050202020403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AA8795-5CFC-4AE5-BE4E-2E58B84C98C9}">
          <p14:sldIdLst>
            <p14:sldId id="256"/>
            <p14:sldId id="270"/>
            <p14:sldId id="305"/>
            <p14:sldId id="381"/>
            <p14:sldId id="268"/>
            <p14:sldId id="271"/>
            <p14:sldId id="339"/>
            <p14:sldId id="340"/>
            <p14:sldId id="341"/>
            <p14:sldId id="373"/>
            <p14:sldId id="374"/>
            <p14:sldId id="375"/>
            <p14:sldId id="376"/>
            <p14:sldId id="379"/>
            <p14:sldId id="382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 showGuides="1">
      <p:cViewPr varScale="1">
        <p:scale>
          <a:sx n="49" d="100"/>
          <a:sy n="49" d="100"/>
        </p:scale>
        <p:origin x="624" y="48"/>
      </p:cViewPr>
      <p:guideLst>
        <p:guide orient="horz" pos="2208"/>
        <p:guide pos="28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E8125-27DA-4497-87C9-24F862982AB4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C2F75-F7EB-407D-AA8C-82A83100019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pn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1" Type="http://schemas.openxmlformats.org/officeDocument/2006/relationships/slideLayout" Target="../slideLayouts/slideLayout7.xml"/><Relationship Id="rId10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image" Target="../media/image31.png"/><Relationship Id="rId7" Type="http://schemas.openxmlformats.org/officeDocument/2006/relationships/image" Target="../media/image30.jpeg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image27.wdp"/><Relationship Id="rId3" Type="http://schemas.openxmlformats.org/officeDocument/2006/relationships/image" Target="../media/image26.png"/><Relationship Id="rId2" Type="http://schemas.openxmlformats.org/officeDocument/2006/relationships/image" Target="../media/image33.GIF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10" Type="http://schemas.openxmlformats.org/officeDocument/2006/relationships/slide" Target="slide12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openxmlformats.org/officeDocument/2006/relationships/image" Target="../media/image33.GIF"/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7" Type="http://schemas.openxmlformats.org/officeDocument/2006/relationships/slideLayout" Target="../slideLayouts/slideLayout7.xml"/><Relationship Id="rId16" Type="http://schemas.openxmlformats.org/officeDocument/2006/relationships/audio" Target="../media/audio3.wav"/><Relationship Id="rId15" Type="http://schemas.openxmlformats.org/officeDocument/2006/relationships/audio" Target="../media/audio2.wav"/><Relationship Id="rId14" Type="http://schemas.openxmlformats.org/officeDocument/2006/relationships/image" Target="../media/image39.GIF"/><Relationship Id="rId13" Type="http://schemas.openxmlformats.org/officeDocument/2006/relationships/image" Target="../media/image38.jpeg"/><Relationship Id="rId12" Type="http://schemas.openxmlformats.org/officeDocument/2006/relationships/image" Target="../media/image37.jpeg"/><Relationship Id="rId11" Type="http://schemas.openxmlformats.org/officeDocument/2006/relationships/image" Target="../media/image32.jpeg"/><Relationship Id="rId10" Type="http://schemas.openxmlformats.org/officeDocument/2006/relationships/image" Target="../media/image31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jpeg"/><Relationship Id="rId7" Type="http://schemas.openxmlformats.org/officeDocument/2006/relationships/image" Target="../media/image28.jpeg"/><Relationship Id="rId6" Type="http://schemas.microsoft.com/office/2007/relationships/hdphoto" Target="../media/image27.wdp"/><Relationship Id="rId5" Type="http://schemas.openxmlformats.org/officeDocument/2006/relationships/image" Target="../media/image26.png"/><Relationship Id="rId4" Type="http://schemas.openxmlformats.org/officeDocument/2006/relationships/image" Target="../media/image35.GIF"/><Relationship Id="rId3" Type="http://schemas.openxmlformats.org/officeDocument/2006/relationships/image" Target="../media/image36.png"/><Relationship Id="rId2" Type="http://schemas.openxmlformats.org/officeDocument/2006/relationships/image" Target="../media/image40.GIF"/><Relationship Id="rId16" Type="http://schemas.openxmlformats.org/officeDocument/2006/relationships/slideLayout" Target="../slideLayouts/slideLayout7.xml"/><Relationship Id="rId15" Type="http://schemas.openxmlformats.org/officeDocument/2006/relationships/audio" Target="../media/audio3.wav"/><Relationship Id="rId14" Type="http://schemas.openxmlformats.org/officeDocument/2006/relationships/audio" Target="../media/audio2.wav"/><Relationship Id="rId13" Type="http://schemas.openxmlformats.org/officeDocument/2006/relationships/image" Target="../media/image39.GIF"/><Relationship Id="rId12" Type="http://schemas.openxmlformats.org/officeDocument/2006/relationships/image" Target="../media/image38.jpeg"/><Relationship Id="rId11" Type="http://schemas.openxmlformats.org/officeDocument/2006/relationships/image" Target="../media/image37.jpeg"/><Relationship Id="rId10" Type="http://schemas.openxmlformats.org/officeDocument/2006/relationships/image" Target="../media/image32.jpe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25.GIF"/><Relationship Id="rId6" Type="http://schemas.openxmlformats.org/officeDocument/2006/relationships/image" Target="../media/image32.jpeg"/><Relationship Id="rId5" Type="http://schemas.openxmlformats.org/officeDocument/2006/relationships/image" Target="../media/image28.jpeg"/><Relationship Id="rId4" Type="http://schemas.openxmlformats.org/officeDocument/2006/relationships/image" Target="../media/image43.GIF"/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4" Type="http://schemas.openxmlformats.org/officeDocument/2006/relationships/slideLayout" Target="../slideLayouts/slideLayout7.xml"/><Relationship Id="rId13" Type="http://schemas.openxmlformats.org/officeDocument/2006/relationships/audio" Target="../media/audio4.wav"/><Relationship Id="rId12" Type="http://schemas.openxmlformats.org/officeDocument/2006/relationships/audio" Target="../media/audio3.wav"/><Relationship Id="rId11" Type="http://schemas.openxmlformats.org/officeDocument/2006/relationships/audio" Target="../media/audio2.wav"/><Relationship Id="rId10" Type="http://schemas.openxmlformats.org/officeDocument/2006/relationships/image" Target="../media/image39.GIF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svg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sv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2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05000" y="-1485900"/>
            <a:ext cx="20616545" cy="11010900"/>
            <a:chOff x="0" y="0"/>
            <a:chExt cx="7521084" cy="3525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1084" cy="3525296"/>
            </a:xfrm>
            <a:custGeom>
              <a:avLst/>
              <a:gdLst/>
              <a:ahLst/>
              <a:cxnLst/>
              <a:rect l="l" t="t" r="r" b="b"/>
              <a:pathLst>
                <a:path w="7521084" h="3525296">
                  <a:moveTo>
                    <a:pt x="7396624" y="3525295"/>
                  </a:moveTo>
                  <a:lnTo>
                    <a:pt x="124460" y="3525295"/>
                  </a:lnTo>
                  <a:cubicBezTo>
                    <a:pt x="55880" y="3525295"/>
                    <a:pt x="0" y="3469415"/>
                    <a:pt x="0" y="3400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96624" y="0"/>
                  </a:lnTo>
                  <a:cubicBezTo>
                    <a:pt x="7465204" y="0"/>
                    <a:pt x="7521084" y="55880"/>
                    <a:pt x="7521084" y="124460"/>
                  </a:cubicBezTo>
                  <a:lnTo>
                    <a:pt x="7521084" y="3400835"/>
                  </a:lnTo>
                  <a:cubicBezTo>
                    <a:pt x="7521084" y="3469415"/>
                    <a:pt x="7465204" y="3525296"/>
                    <a:pt x="7396624" y="35252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240000" y="7797800"/>
            <a:ext cx="2852420" cy="2489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4800" y="8115300"/>
            <a:ext cx="3154680" cy="19831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16" y="266589"/>
            <a:ext cx="2487031" cy="2432965"/>
          </a:xfrm>
          <a:prstGeom prst="rect">
            <a:avLst/>
          </a:prstGeom>
        </p:spPr>
      </p:pic>
      <p:sp>
        <p:nvSpPr>
          <p:cNvPr id="3075" name="Text Box 3"/>
          <p:cNvSpPr txBox="1"/>
          <p:nvPr/>
        </p:nvSpPr>
        <p:spPr>
          <a:xfrm>
            <a:off x="4114800" y="571500"/>
            <a:ext cx="12637135" cy="1066800"/>
          </a:xfrm>
          <a:prstGeom prst="rect">
            <a:avLst/>
          </a:prstGeom>
          <a:noFill/>
          <a:ln w="9525">
            <a:noFill/>
          </a:ln>
        </p:spPr>
        <p:txBody>
          <a:bodyPr wrap="square" lIns="143689" tIns="71844" rIns="143689" bIns="71844"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NHƠN HỘI </a:t>
            </a:r>
            <a:endParaRPr lang="en-US" altLang="en-US" sz="6000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49563" y="5600700"/>
            <a:ext cx="14787563" cy="1990090"/>
          </a:xfrm>
          <a:prstGeom prst="rect">
            <a:avLst/>
          </a:prstGeom>
          <a:noFill/>
          <a:ln>
            <a:noFill/>
          </a:ln>
          <a:effectLst/>
        </p:spPr>
        <p:txBody>
          <a:bodyPr lIns="143689" tIns="71844" rIns="143689" bIns="71844">
            <a:spAutoFit/>
          </a:bodyPr>
          <a:lstStyle>
            <a:lvl1pPr marL="544830" indent="-54483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5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79830" indent="-452755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14830" indent="-36195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41905" indent="-36195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7075" indent="-361950" algn="l" defTabSz="145097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ts val="1800"/>
              </a:spcBef>
              <a:buFontTx/>
              <a:buNone/>
            </a:pPr>
            <a:r>
              <a:rPr sz="54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3</a:t>
            </a:r>
            <a:endParaRPr sz="54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sz="66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GIẢM MỘT SỐ ĐI MỘT SỐ LẦN</a:t>
            </a:r>
            <a:endParaRPr sz="66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2818130" y="2628900"/>
            <a:ext cx="15347950" cy="260540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CHÀO MỪNG QUÝ THẦY CÔ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 DỰ GIỜ THĂM LỚP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800600" y="1562100"/>
            <a:ext cx="11430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199925" s="0" l="0"/>
                                      </p:by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64" t="14186" r="164" b="3656"/>
          <a:stretch>
            <a:fillRect/>
          </a:stretch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605199" y="3696968"/>
            <a:ext cx="5143500" cy="51435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57" y="6253586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5682330" y="6268718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119" y="6040685"/>
            <a:ext cx="929291" cy="16014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33" y="6585030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/>
          <a:srcRect t="17199" b="17907"/>
          <a:stretch>
            <a:fillRect/>
          </a:stretch>
        </p:blipFill>
        <p:spPr>
          <a:xfrm>
            <a:off x="6055847" y="6668477"/>
            <a:ext cx="1332971" cy="1078598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4651088" y="4737849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914254" y="723598"/>
            <a:ext cx="16272978" cy="26289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33" name="TextBox 32"/>
          <p:cNvSpPr txBox="1"/>
          <p:nvPr/>
        </p:nvSpPr>
        <p:spPr>
          <a:xfrm>
            <a:off x="1828921" y="38018"/>
            <a:ext cx="14756123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900" dirty="0" smtClean="0">
              <a:solidFill>
                <a:schemeClr val="bg1"/>
              </a:solidFill>
              <a:latin typeface="Bungee Inline" pitchFamily="2" charset="0"/>
            </a:endParaRPr>
          </a:p>
          <a:p>
            <a:pPr algn="ctr"/>
            <a:r>
              <a:rPr lang="en-US" sz="9900" dirty="0" smtClean="0">
                <a:solidFill>
                  <a:schemeClr val="bg1"/>
                </a:solidFill>
                <a:latin typeface="Bungee Inline" pitchFamily="2" charset="0"/>
              </a:rPr>
              <a:t>GẤU CON HAM ĂN</a:t>
            </a:r>
            <a:endParaRPr lang="en-US" sz="9900" dirty="0">
              <a:solidFill>
                <a:schemeClr val="bg1"/>
              </a:solidFill>
              <a:latin typeface="Bungee Inline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64" t="14186" r="164" b="3656"/>
          <a:stretch>
            <a:fillRect/>
          </a:stretch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8979527" y="4062518"/>
            <a:ext cx="5143500" cy="51435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99" y="6275357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5268672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61" y="6062456"/>
            <a:ext cx="929291" cy="16014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5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8"/>
          <a:srcRect t="17199" b="17907"/>
          <a:stretch>
            <a:fillRect/>
          </a:stretch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4237430" y="4759620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34" y="3395471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1"/>
          <a:srcRect l="-164" t="14186" r="164" b="3656"/>
          <a:stretch>
            <a:fillRect/>
          </a:stretch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20088" y="4233204"/>
            <a:ext cx="18385517" cy="10362153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8979527" y="4062518"/>
            <a:ext cx="5143500" cy="51435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99" y="6275357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5268672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61" y="6062456"/>
            <a:ext cx="929291" cy="16014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5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0"/>
          <a:srcRect t="17199" b="17907"/>
          <a:stretch>
            <a:fillRect/>
          </a:stretch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4237430" y="4759620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900306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9625878" y="688590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FF00"/>
                </a:solidFill>
              </a:rPr>
              <a:t>B.  24</a:t>
            </a:r>
            <a:endParaRPr lang="en-US" sz="4200" b="1" dirty="0">
              <a:solidFill>
                <a:srgbClr val="FFFF00"/>
              </a:solidFill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933638" y="8510271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FF00"/>
                </a:solidFill>
              </a:rPr>
              <a:t>C.  2</a:t>
            </a:r>
            <a:endParaRPr lang="en-US" sz="4200" b="1" dirty="0">
              <a:solidFill>
                <a:srgbClr val="FFFF00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9625878" y="851027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FF00"/>
                </a:solidFill>
              </a:rPr>
              <a:t>D. 16</a:t>
            </a:r>
            <a:endParaRPr lang="en-US" sz="4200" b="1" dirty="0">
              <a:solidFill>
                <a:srgbClr val="FFFF00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914276" y="692754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FF00"/>
                </a:solidFill>
              </a:rPr>
              <a:t>A. 10</a:t>
            </a:r>
            <a:endParaRPr lang="en-US" sz="4200" b="1" dirty="0">
              <a:solidFill>
                <a:srgbClr val="FFFF00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84940" y="650716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618830" y="815784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016213" y="799843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5665769" y="642259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5884112" y="2236580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1144270" y="1348105"/>
            <a:ext cx="1514856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u="sng" dirty="0" smtClean="0">
                <a:solidFill>
                  <a:srgbClr val="FFFF00"/>
                </a:solidFill>
                <a:latin typeface="Montserrat Alternates Black" panose="00000A00000000000000" pitchFamily="50" charset="0"/>
              </a:rPr>
              <a:t>CÂU HỎI 1</a:t>
            </a:r>
            <a:r>
              <a:rPr lang="en-US" sz="8000" b="1" dirty="0" smtClean="0">
                <a:solidFill>
                  <a:srgbClr val="FFFF00"/>
                </a:solidFill>
                <a:latin typeface="Montserrat Alternates Black" panose="00000A00000000000000" pitchFamily="50" charset="0"/>
              </a:rPr>
              <a:t>: Gấp 6 lên 4 lần ta được bao nhiêu?</a:t>
            </a:r>
            <a:r>
              <a:rPr lang="en-US" sz="4800" b="1" dirty="0" smtClean="0">
                <a:solidFill>
                  <a:srgbClr val="FFFF00"/>
                </a:solidFill>
                <a:latin typeface="Montserrat Alternates Black" panose="00000A00000000000000" pitchFamily="50" charset="0"/>
              </a:rPr>
              <a:t> </a:t>
            </a:r>
            <a:endParaRPr lang="en-US" sz="4800" b="1" dirty="0" smtClean="0">
              <a:solidFill>
                <a:srgbClr val="FFFF00"/>
              </a:solidFill>
              <a:latin typeface="Montserrat Alternates Black" panose="00000A00000000000000" pitchFamily="50" charset="0"/>
            </a:endParaRPr>
          </a:p>
          <a:p>
            <a:endParaRPr lang="en-US" sz="4800" dirty="0" smtClean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bldLvl="0" animBg="1"/>
      <p:bldP spid="107" grpId="1" bldLvl="0" animBg="1"/>
      <p:bldP spid="108" grpId="0" bldLvl="0" animBg="1"/>
      <p:bldP spid="108" grpId="1" bldLvl="0" animBg="1"/>
      <p:bldP spid="109" grpId="0" bldLvl="0" animBg="1"/>
      <p:bldP spid="109" grpId="1" bldLvl="0" animBg="1"/>
      <p:bldP spid="110" grpId="0" bldLvl="0" animBg="1"/>
      <p:bldP spid="110" grpId="1" bldLvl="0" animBg="1"/>
      <p:bldP spid="111" grpId="0" bldLvl="0" animBg="1"/>
      <p:bldP spid="111" grpId="1" bldLvl="0" animBg="1"/>
      <p:bldP spid="117" grpId="0"/>
      <p:bldP spid="1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64" t="14186" r="164" b="3656"/>
          <a:stretch>
            <a:fillRect/>
          </a:stretch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5684" y="4239129"/>
            <a:ext cx="18385517" cy="1058328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9779681" y="4439697"/>
            <a:ext cx="4501100" cy="4501100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4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699" y="6275357"/>
            <a:ext cx="1545551" cy="15566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5268672" y="629048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775" y="6606801"/>
            <a:ext cx="1575308" cy="9694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>
            <a:fillRect/>
          </a:stretch>
        </p:blipFill>
        <p:spPr>
          <a:xfrm>
            <a:off x="5642189" y="6690248"/>
            <a:ext cx="1332971" cy="1078598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4237430" y="4759620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900306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6" name="Rectangle 95"/>
          <p:cNvSpPr/>
          <p:nvPr/>
        </p:nvSpPr>
        <p:spPr>
          <a:xfrm>
            <a:off x="900343" y="866199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C. 8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9651553" y="7200901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B. 32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9625878" y="851027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D. 36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900306" y="695802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A. 28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84940" y="650716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618830" y="815784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697298" y="660651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6933884" y="7911669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5943802" y="2236580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144270" y="1348105"/>
            <a:ext cx="151765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 smtClean="0">
                <a:solidFill>
                  <a:srgbClr val="FFFF00"/>
                </a:solidFill>
                <a:latin typeface="Montserrat Alternates Black" panose="00000A00000000000000" pitchFamily="50" charset="0"/>
              </a:rPr>
              <a:t>CÂU HỎI 2</a:t>
            </a:r>
            <a:r>
              <a:rPr lang="en-US" sz="7200" b="1" dirty="0" smtClean="0">
                <a:solidFill>
                  <a:srgbClr val="FFFF00"/>
                </a:solidFill>
                <a:latin typeface="Montserrat Alternates Black" panose="00000A00000000000000" pitchFamily="50" charset="0"/>
              </a:rPr>
              <a:t>: Giảm 32 đi 4 lần được:</a:t>
            </a:r>
            <a:endParaRPr lang="en-US" sz="7200" b="1" dirty="0" smtClean="0">
              <a:solidFill>
                <a:srgbClr val="FFFF00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6" y="12047226"/>
            <a:ext cx="18385517" cy="2754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bldLvl="0" animBg="1"/>
      <p:bldP spid="95" grpId="1" bldLvl="0" animBg="1"/>
      <p:bldP spid="96" grpId="0" bldLvl="0" animBg="1"/>
      <p:bldP spid="96" grpId="1" bldLvl="0" animBg="1"/>
      <p:bldP spid="97" grpId="0" bldLvl="0" animBg="1"/>
      <p:bldP spid="97" grpId="1" bldLvl="0" animBg="1"/>
      <p:bldP spid="98" grpId="0" bldLvl="0" animBg="1"/>
      <p:bldP spid="98" grpId="1" bldLvl="0" animBg="1"/>
      <p:bldP spid="99" grpId="0" bldLvl="0" animBg="1"/>
      <p:bldP spid="99" grpId="1" bldLvl="0" animBg="1"/>
      <p:bldP spid="105" grpId="0"/>
      <p:bldP spid="10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l="-164" t="14186" r="164" b="3656"/>
          <a:stretch>
            <a:fillRect/>
          </a:stretch>
        </p:blipFill>
        <p:spPr>
          <a:xfrm>
            <a:off x="-18297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104923" y="5858907"/>
            <a:ext cx="4425509" cy="442550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03" y="-60747"/>
            <a:ext cx="5753126" cy="57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8104923" y="4667319"/>
            <a:ext cx="4819193" cy="4819193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>
            <a:fillRect/>
          </a:stretch>
        </p:blipFill>
        <p:spPr bwMode="auto">
          <a:xfrm>
            <a:off x="5268672" y="6652439"/>
            <a:ext cx="1166411" cy="11980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>
            <a:fillRect/>
          </a:stretch>
        </p:blipFill>
        <p:spPr bwMode="auto">
          <a:xfrm>
            <a:off x="4237430" y="4759620"/>
            <a:ext cx="3005138" cy="40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024352" y="4486785"/>
            <a:ext cx="5143500" cy="51435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900306" y="1077722"/>
            <a:ext cx="15751277" cy="55748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92" name="Rectangle 91"/>
          <p:cNvSpPr/>
          <p:nvPr/>
        </p:nvSpPr>
        <p:spPr>
          <a:xfrm>
            <a:off x="9753513" y="8487373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FF00"/>
                </a:solidFill>
              </a:rPr>
              <a:t>D. 9 tuổi </a:t>
            </a:r>
            <a:endParaRPr lang="en-US" sz="4200" b="1" dirty="0">
              <a:solidFill>
                <a:srgbClr val="FFFF00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933638" y="8510271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FF00"/>
                </a:solidFill>
              </a:rPr>
              <a:t>C. 8 tuổi </a:t>
            </a:r>
            <a:endParaRPr lang="en-US" sz="4200" b="1" dirty="0">
              <a:solidFill>
                <a:srgbClr val="FFFF00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9524913" y="6972938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FF00"/>
                </a:solidFill>
              </a:rPr>
              <a:t>B. 7 tuổi </a:t>
            </a:r>
            <a:endParaRPr lang="en-US" sz="4200" b="1" dirty="0">
              <a:solidFill>
                <a:srgbClr val="FFFF00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900306" y="6958026"/>
            <a:ext cx="7025705" cy="9040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FFF00"/>
                </a:solidFill>
              </a:rPr>
              <a:t>A. 6 tuổi </a:t>
            </a:r>
            <a:endParaRPr lang="en-US" sz="4200" b="1" dirty="0">
              <a:solidFill>
                <a:srgbClr val="FFFF00"/>
              </a:solidFill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184940" y="650716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5618830" y="630237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016213" y="799843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6070899" y="796310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715202" y="2284205"/>
            <a:ext cx="7254618" cy="659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1144270" y="1348105"/>
            <a:ext cx="152774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Montserrat Alternates Black" panose="00000A00000000000000" pitchFamily="50" charset="0"/>
              </a:rPr>
              <a:t>CÂU HỎI 3: Năm nay ông nội của An 72 tuổi, Tuổi của An bằng tuổi của ông nội giảm đi 6 lần. Hỏi năm nay An bao nhiêu tuổi?</a:t>
            </a:r>
            <a:endParaRPr lang="en-US" sz="4800" b="1" dirty="0" smtClean="0">
              <a:solidFill>
                <a:srgbClr val="FFFF00"/>
              </a:solidFill>
              <a:latin typeface="Montserrat Alternates Black" panose="00000A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bldLvl="0" animBg="1"/>
      <p:bldP spid="91" grpId="1" bldLvl="0" animBg="1"/>
      <p:bldP spid="92" grpId="0" bldLvl="0" animBg="1"/>
      <p:bldP spid="92" grpId="1" bldLvl="0" animBg="1"/>
      <p:bldP spid="93" grpId="0" bldLvl="0" animBg="1"/>
      <p:bldP spid="93" grpId="1" bldLvl="0" animBg="1"/>
      <p:bldP spid="94" grpId="0" bldLvl="0" animBg="1"/>
      <p:bldP spid="94" grpId="1" bldLvl="0" animBg="1"/>
      <p:bldP spid="95" grpId="0" bldLvl="0" animBg="1"/>
      <p:bldP spid="95" grpId="1" bldLvl="0" animBg="1"/>
      <p:bldP spid="101" grpId="0"/>
      <p:bldP spid="10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990600" y="1264920"/>
            <a:ext cx="4343400" cy="1162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vi-VN" sz="6000" b="1">
                <a:solidFill>
                  <a:schemeClr val="tx2"/>
                </a:solidFill>
              </a:rPr>
              <a:t>Nhận xét:</a:t>
            </a:r>
            <a:endParaRPr lang="vi-VN" sz="6000" b="1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2552700"/>
            <a:ext cx="15627350" cy="31708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giảm một số đi một số lần, ta lấy số đó chia cho số lần.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022600" y="7059295"/>
            <a:ext cx="11550650" cy="268605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97225" y="255270"/>
            <a:ext cx="2207260" cy="21717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8192" y="-670758"/>
            <a:ext cx="20616852" cy="9663567"/>
            <a:chOff x="0" y="0"/>
            <a:chExt cx="7521084" cy="35252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21084" cy="3525296"/>
            </a:xfrm>
            <a:custGeom>
              <a:avLst/>
              <a:gdLst/>
              <a:ahLst/>
              <a:cxnLst/>
              <a:rect l="l" t="t" r="r" b="b"/>
              <a:pathLst>
                <a:path w="7521084" h="3525296">
                  <a:moveTo>
                    <a:pt x="7396624" y="3525295"/>
                  </a:moveTo>
                  <a:lnTo>
                    <a:pt x="124460" y="3525295"/>
                  </a:lnTo>
                  <a:cubicBezTo>
                    <a:pt x="55880" y="3525295"/>
                    <a:pt x="0" y="3469415"/>
                    <a:pt x="0" y="34008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96624" y="0"/>
                  </a:lnTo>
                  <a:cubicBezTo>
                    <a:pt x="7465204" y="0"/>
                    <a:pt x="7521084" y="55880"/>
                    <a:pt x="7521084" y="124460"/>
                  </a:cubicBezTo>
                  <a:lnTo>
                    <a:pt x="7521084" y="3400835"/>
                  </a:lnTo>
                  <a:cubicBezTo>
                    <a:pt x="7521084" y="3469415"/>
                    <a:pt x="7465204" y="3525296"/>
                    <a:pt x="7396624" y="352529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15414" y="3505637"/>
            <a:ext cx="17169641" cy="55157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67000" y="876300"/>
            <a:ext cx="12150734" cy="3974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7000" b="1">
                <a:solidFill>
                  <a:srgbClr val="742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7000" b="1">
              <a:solidFill>
                <a:srgbClr val="742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32130" y="496570"/>
            <a:ext cx="17259300" cy="9300845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 Box 1"/>
          <p:cNvSpPr txBox="1"/>
          <p:nvPr/>
        </p:nvSpPr>
        <p:spPr>
          <a:xfrm>
            <a:off x="5257800" y="571500"/>
            <a:ext cx="837120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17 tháng 10 năm 2023</a:t>
            </a:r>
            <a:endParaRPr lang="en-US" sz="3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7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 Box 14"/>
          <p:cNvSpPr txBox="1"/>
          <p:nvPr/>
        </p:nvSpPr>
        <p:spPr>
          <a:xfrm>
            <a:off x="4114800" y="1790700"/>
            <a:ext cx="10955338" cy="758825"/>
          </a:xfrm>
          <a:prstGeom prst="rect">
            <a:avLst/>
          </a:prstGeom>
          <a:noFill/>
          <a:ln w="9525">
            <a:noFill/>
          </a:ln>
        </p:spPr>
        <p:txBody>
          <a:bodyPr lIns="143689" tIns="71844" rIns="143689" bIns="71844">
            <a:spAutoFit/>
          </a:bodyPr>
          <a:p>
            <a:pPr algn="ctr" eaLnBrk="1" hangingPunct="1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MỘT SỐ ĐI MỘT SỐ LẦN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8435" y="3162300"/>
            <a:ext cx="15840075" cy="608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810500"/>
            <a:ext cx="1334770" cy="2352675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87980" y="8703310"/>
            <a:ext cx="2776220" cy="1898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409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32130" y="496570"/>
            <a:ext cx="17259300" cy="9300845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 Box 1"/>
          <p:cNvSpPr txBox="1"/>
          <p:nvPr/>
        </p:nvSpPr>
        <p:spPr>
          <a:xfrm>
            <a:off x="5257800" y="571500"/>
            <a:ext cx="8371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17 tháng 10 năm 2023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 Box 14"/>
          <p:cNvSpPr txBox="1"/>
          <p:nvPr/>
        </p:nvSpPr>
        <p:spPr>
          <a:xfrm>
            <a:off x="4114800" y="1714500"/>
            <a:ext cx="10955338" cy="697230"/>
          </a:xfrm>
          <a:prstGeom prst="rect">
            <a:avLst/>
          </a:prstGeom>
          <a:noFill/>
          <a:ln w="9525">
            <a:noFill/>
          </a:ln>
        </p:spPr>
        <p:txBody>
          <a:bodyPr lIns="143689" tIns="71844" rIns="143689" bIns="71844">
            <a:spAutoFit/>
          </a:bodyPr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MỘT SỐ ĐI MỘT SỐ LẦN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7810500"/>
            <a:ext cx="1334770" cy="2352675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87980" y="8703310"/>
            <a:ext cx="2776220" cy="1898015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685800" y="2476500"/>
            <a:ext cx="17013555" cy="1715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toán: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Đoạn thẳng AB dài 8cm. Độ dài đoạn thẳng AB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giảm 4 lần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thì được độ dài đoạn thẳng CD. Hỏi đoạn thẳng CD dài mấy xăng - ti - mét?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32130" y="496570"/>
            <a:ext cx="17259300" cy="9300845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 Box 1"/>
          <p:cNvSpPr txBox="1"/>
          <p:nvPr/>
        </p:nvSpPr>
        <p:spPr>
          <a:xfrm>
            <a:off x="5257800" y="571500"/>
            <a:ext cx="83712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17 tháng 10 năm 2023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 Box 14"/>
          <p:cNvSpPr txBox="1"/>
          <p:nvPr/>
        </p:nvSpPr>
        <p:spPr>
          <a:xfrm>
            <a:off x="4191000" y="1409700"/>
            <a:ext cx="10955338" cy="635635"/>
          </a:xfrm>
          <a:prstGeom prst="rect">
            <a:avLst/>
          </a:prstGeom>
          <a:noFill/>
          <a:ln w="9525">
            <a:noFill/>
          </a:ln>
        </p:spPr>
        <p:txBody>
          <a:bodyPr lIns="143689" tIns="71844" rIns="143689" bIns="71844">
            <a:spAutoFit/>
          </a:bodyPr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MỘT SỐ ĐI MỘT SỐ LẦN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7810500"/>
            <a:ext cx="1334770" cy="2352675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87980" y="8703310"/>
            <a:ext cx="2776220" cy="1898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2672" t="3092" r="1762" b="19596"/>
          <a:stretch>
            <a:fillRect/>
          </a:stretch>
        </p:blipFill>
        <p:spPr>
          <a:xfrm>
            <a:off x="4206875" y="2095500"/>
            <a:ext cx="10514330" cy="76568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990600" y="1264920"/>
            <a:ext cx="4343400" cy="1162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vi-VN" sz="6000" b="1">
                <a:solidFill>
                  <a:schemeClr val="tx2"/>
                </a:solidFill>
              </a:rPr>
              <a:t>Nhận xét:</a:t>
            </a:r>
            <a:endParaRPr lang="vi-VN" sz="6000" b="1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2552700"/>
            <a:ext cx="15627350" cy="317088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giảm một số đi một số lần, ta lấy số đó chia cho số lần.</a:t>
            </a:r>
            <a:endParaRPr lang="en-US" sz="6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3022600" y="7059295"/>
            <a:ext cx="11550650" cy="2686050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897225" y="255270"/>
            <a:ext cx="2207260" cy="21717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95350" y="808181"/>
            <a:ext cx="16497300" cy="8670637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1649785">
            <a:off x="-1337851" y="-1103841"/>
            <a:ext cx="5654601" cy="53382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" y="1257300"/>
            <a:ext cx="8145145" cy="6962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295" y="3010003"/>
            <a:ext cx="5901951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Giảm 12 đi 3 lần ta làm như thế nào?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1615" y="949960"/>
            <a:ext cx="8202930" cy="7374255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153026" y="7625061"/>
            <a:ext cx="4425383" cy="2067860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9067" y="7853065"/>
            <a:ext cx="3805733" cy="1778315"/>
          </a:xfrm>
          <a:prstGeom prst="rect">
            <a:avLst/>
          </a:prstGeom>
        </p:spPr>
      </p:pic>
      <p:sp>
        <p:nvSpPr>
          <p:cNvPr id="2" name="TextBox 10"/>
          <p:cNvSpPr txBox="1"/>
          <p:nvPr/>
        </p:nvSpPr>
        <p:spPr>
          <a:xfrm>
            <a:off x="10515495" y="3010003"/>
            <a:ext cx="5901951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Giảm 30 đi 6 lần ta làm như thế nào?</a:t>
            </a:r>
            <a:endParaRPr lang="en-US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39015" y="6210524"/>
            <a:ext cx="3426429" cy="3430717"/>
          </a:xfrm>
          <a:prstGeom prst="rect">
            <a:avLst/>
          </a:prstGeom>
        </p:spPr>
      </p:pic>
      <p:sp>
        <p:nvSpPr>
          <p:cNvPr id="8" name="TextBox 10"/>
          <p:cNvSpPr txBox="1"/>
          <p:nvPr/>
        </p:nvSpPr>
        <p:spPr>
          <a:xfrm>
            <a:off x="2286000" y="3314700"/>
            <a:ext cx="5358130" cy="2212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12 đi 3 lần ta được 12 : 3 = 4</a:t>
            </a:r>
            <a:endParaRPr lang="en-US" sz="5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10732135" y="3199130"/>
            <a:ext cx="5521960" cy="2159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30 đi 6 lần ta được 30 : 6 = 5</a:t>
            </a:r>
            <a:endParaRPr lang="en-US" sz="54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  <p:bldP spid="2" grpId="1"/>
      <p:bldP spid="8" grpId="0" bldLvl="0" animBg="1"/>
      <p:bldP spid="8" grpId="1"/>
      <p:bldP spid="9" grpId="0" bldLvl="0" animBg="1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32130" y="496570"/>
            <a:ext cx="17259300" cy="9300845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 Box 1"/>
          <p:cNvSpPr txBox="1"/>
          <p:nvPr/>
        </p:nvSpPr>
        <p:spPr>
          <a:xfrm>
            <a:off x="5257800" y="571500"/>
            <a:ext cx="8371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17 tháng 10 năm 2023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 Box 14"/>
          <p:cNvSpPr txBox="1"/>
          <p:nvPr/>
        </p:nvSpPr>
        <p:spPr>
          <a:xfrm>
            <a:off x="4114800" y="1714500"/>
            <a:ext cx="10955338" cy="697230"/>
          </a:xfrm>
          <a:prstGeom prst="rect">
            <a:avLst/>
          </a:prstGeom>
          <a:noFill/>
          <a:ln w="9525">
            <a:noFill/>
          </a:ln>
        </p:spPr>
        <p:txBody>
          <a:bodyPr lIns="143689" tIns="71844" rIns="143689" bIns="71844">
            <a:spAutoFit/>
          </a:bodyPr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MỘT SỐ ĐI MỘT SỐ LẦN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7810500"/>
            <a:ext cx="1334770" cy="2352675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87980" y="8703310"/>
            <a:ext cx="2776220" cy="1898015"/>
          </a:xfrm>
          <a:prstGeom prst="rect">
            <a:avLst/>
          </a:prstGeom>
        </p:spPr>
      </p:pic>
      <p:pic>
        <p:nvPicPr>
          <p:cNvPr id="6" name="Picture 5" descr="image (3)"/>
          <p:cNvPicPr>
            <a:picLocks noChangeAspect="1"/>
          </p:cNvPicPr>
          <p:nvPr/>
        </p:nvPicPr>
        <p:blipFill>
          <a:blip r:embed="rId4"/>
          <a:srcRect l="7242" t="13429" r="7984" b="18475"/>
          <a:stretch>
            <a:fillRect/>
          </a:stretch>
        </p:blipFill>
        <p:spPr>
          <a:xfrm>
            <a:off x="838200" y="2639060"/>
            <a:ext cx="16229330" cy="430212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1986895" y="5676900"/>
            <a:ext cx="662305" cy="9639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5400">
                <a:solidFill>
                  <a:srgbClr val="FF0000"/>
                </a:solidFill>
              </a:rPr>
              <a:t>4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13258800" y="5676900"/>
            <a:ext cx="731520" cy="103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5400">
                <a:solidFill>
                  <a:srgbClr val="FF0000"/>
                </a:solidFill>
              </a:rPr>
              <a:t>5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4554200" y="5676900"/>
            <a:ext cx="731520" cy="103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5400">
                <a:solidFill>
                  <a:srgbClr val="FF0000"/>
                </a:solidFill>
              </a:rPr>
              <a:t>8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5849600" y="5676900"/>
            <a:ext cx="731520" cy="10394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en-US" sz="5400">
                <a:solidFill>
                  <a:srgbClr val="FF0000"/>
                </a:solidFill>
              </a:rPr>
              <a:t>9</a:t>
            </a:r>
            <a:endParaRPr lang="en-US" sz="5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32130" y="496570"/>
            <a:ext cx="17259300" cy="9300845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 Box 1"/>
          <p:cNvSpPr txBox="1"/>
          <p:nvPr/>
        </p:nvSpPr>
        <p:spPr>
          <a:xfrm>
            <a:off x="5257800" y="571500"/>
            <a:ext cx="8371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17 tháng 10 năm 2023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 Box 14"/>
          <p:cNvSpPr txBox="1"/>
          <p:nvPr/>
        </p:nvSpPr>
        <p:spPr>
          <a:xfrm>
            <a:off x="4114800" y="1714500"/>
            <a:ext cx="10955338" cy="697230"/>
          </a:xfrm>
          <a:prstGeom prst="rect">
            <a:avLst/>
          </a:prstGeom>
          <a:noFill/>
          <a:ln w="9525">
            <a:noFill/>
          </a:ln>
        </p:spPr>
        <p:txBody>
          <a:bodyPr lIns="143689" tIns="71844" rIns="143689" bIns="71844">
            <a:spAutoFit/>
          </a:bodyPr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MỘT SỐ ĐI MỘT SỐ LẦN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image (4)"/>
          <p:cNvPicPr>
            <a:picLocks noChangeAspect="1"/>
          </p:cNvPicPr>
          <p:nvPr/>
        </p:nvPicPr>
        <p:blipFill>
          <a:blip r:embed="rId1"/>
          <a:srcRect l="4879" t="8070"/>
          <a:stretch>
            <a:fillRect/>
          </a:stretch>
        </p:blipFill>
        <p:spPr>
          <a:xfrm>
            <a:off x="871220" y="2519045"/>
            <a:ext cx="17144365" cy="6076315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87980" y="8703310"/>
            <a:ext cx="2776220" cy="1898015"/>
          </a:xfrm>
          <a:prstGeom prst="rect">
            <a:avLst/>
          </a:prstGeom>
        </p:spPr>
      </p:pic>
      <p:pic>
        <p:nvPicPr>
          <p:cNvPr id="13" name="Picture 12" descr="image (5)"/>
          <p:cNvPicPr>
            <a:picLocks noChangeAspect="1"/>
          </p:cNvPicPr>
          <p:nvPr/>
        </p:nvPicPr>
        <p:blipFill>
          <a:blip r:embed="rId4"/>
          <a:srcRect l="11312" t="55634" r="11802" b="7746"/>
          <a:stretch>
            <a:fillRect/>
          </a:stretch>
        </p:blipFill>
        <p:spPr>
          <a:xfrm>
            <a:off x="5105400" y="5905500"/>
            <a:ext cx="11963400" cy="198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7810500"/>
            <a:ext cx="1334770" cy="235267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5943600" y="5951220"/>
            <a:ext cx="1223645" cy="18592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8001000" y="5951220"/>
            <a:ext cx="1223645" cy="179768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  <a:endParaRPr lang="en-US" sz="36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</a:rPr>
              <a:t>●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287260" y="10791190"/>
            <a:ext cx="942340" cy="9055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48400" y="6819900"/>
            <a:ext cx="1905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1"/>
      <p:bldP spid="7" grpId="0"/>
      <p:bldP spid="7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8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32130" y="496570"/>
            <a:ext cx="17259300" cy="9300845"/>
            <a:chOff x="0" y="0"/>
            <a:chExt cx="5439686" cy="2050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39686" cy="2050937"/>
            </a:xfrm>
            <a:custGeom>
              <a:avLst/>
              <a:gdLst/>
              <a:ahLst/>
              <a:cxnLst/>
              <a:rect l="l" t="t" r="r" b="b"/>
              <a:pathLst>
                <a:path w="5439686" h="2050937">
                  <a:moveTo>
                    <a:pt x="5315226" y="2050937"/>
                  </a:moveTo>
                  <a:lnTo>
                    <a:pt x="124460" y="2050937"/>
                  </a:lnTo>
                  <a:cubicBezTo>
                    <a:pt x="55880" y="2050937"/>
                    <a:pt x="0" y="1995057"/>
                    <a:pt x="0" y="1926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15226" y="0"/>
                  </a:lnTo>
                  <a:cubicBezTo>
                    <a:pt x="5383806" y="0"/>
                    <a:pt x="5439686" y="55880"/>
                    <a:pt x="5439686" y="124460"/>
                  </a:cubicBezTo>
                  <a:lnTo>
                    <a:pt x="5439686" y="1926477"/>
                  </a:lnTo>
                  <a:cubicBezTo>
                    <a:pt x="5439686" y="1995057"/>
                    <a:pt x="5383806" y="2050937"/>
                    <a:pt x="5315226" y="205093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" name="Text Box 1"/>
          <p:cNvSpPr txBox="1"/>
          <p:nvPr/>
        </p:nvSpPr>
        <p:spPr>
          <a:xfrm>
            <a:off x="5257800" y="571500"/>
            <a:ext cx="83712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17 tháng 10 năm 2023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u="sng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 Box 14"/>
          <p:cNvSpPr txBox="1"/>
          <p:nvPr/>
        </p:nvSpPr>
        <p:spPr>
          <a:xfrm>
            <a:off x="4114800" y="1714500"/>
            <a:ext cx="10955338" cy="697230"/>
          </a:xfrm>
          <a:prstGeom prst="rect">
            <a:avLst/>
          </a:prstGeom>
          <a:noFill/>
          <a:ln w="9525">
            <a:noFill/>
          </a:ln>
        </p:spPr>
        <p:txBody>
          <a:bodyPr lIns="143689" tIns="71844" rIns="143689" bIns="71844">
            <a:spAutoFit/>
          </a:bodyPr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 MỘT SỐ ĐI MỘT SỐ LẦN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7810500"/>
            <a:ext cx="1334770" cy="2352675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587980" y="8703310"/>
            <a:ext cx="2776220" cy="189801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4"/>
          <a:srcRect l="33022" t="32915" r="32391" b="1662"/>
          <a:stretch>
            <a:fillRect/>
          </a:stretch>
        </p:blipFill>
        <p:spPr>
          <a:xfrm>
            <a:off x="12954000" y="2476500"/>
            <a:ext cx="4663440" cy="459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2"/>
          <p:cNvPicPr>
            <a:picLocks noChangeAspect="1"/>
          </p:cNvPicPr>
          <p:nvPr/>
        </p:nvPicPr>
        <p:blipFill>
          <a:blip r:embed="rId4"/>
          <a:srcRect l="1578" t="1662" r="2208" b="65710"/>
          <a:stretch>
            <a:fillRect/>
          </a:stretch>
        </p:blipFill>
        <p:spPr>
          <a:xfrm>
            <a:off x="567055" y="2247900"/>
            <a:ext cx="12865100" cy="2289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1"/>
          <p:cNvSpPr txBox="1"/>
          <p:nvPr/>
        </p:nvSpPr>
        <p:spPr>
          <a:xfrm>
            <a:off x="6850063" y="5060633"/>
            <a:ext cx="16814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en-US" sz="36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3600" u="sng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36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giải</a:t>
            </a:r>
            <a:endParaRPr lang="en-US" altLang="en-US" sz="3600" u="sng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2279015" y="5829300"/>
            <a:ext cx="10377805" cy="28352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Số bộ b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à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 học thông minh n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hôm sau cửa hàng đó bán đ</a:t>
            </a:r>
            <a:r>
              <a:rPr lang="vi-VN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ượ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 l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à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9 (bộ)</a:t>
            </a:r>
            <a:endParaRPr lang="en-US" alt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36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bộ bàn học thông minh </a:t>
            </a:r>
            <a:endParaRPr lang="en-US" altLang="en-US" sz="3600" dirty="0"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charRg st="0" end="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63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charRg st="63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charRg st="79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charRg st="79" end="10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1373</Words>
  <Application>WPS Presentation</Application>
  <PresentationFormat>Custom</PresentationFormat>
  <Paragraphs>112</Paragraphs>
  <Slides>16</Slides>
  <Notes>21</Notes>
  <HiddenSlides>0</HiddenSlides>
  <MMClips>3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7" baseType="lpstr">
      <vt:lpstr>Arial</vt:lpstr>
      <vt:lpstr>SimSun</vt:lpstr>
      <vt:lpstr>Wingdings</vt:lpstr>
      <vt:lpstr>Times New Roman</vt:lpstr>
      <vt:lpstr>Bungee Inline</vt:lpstr>
      <vt:lpstr>Segoe Print</vt:lpstr>
      <vt:lpstr>Montserrat Alternates Black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and Brown Illustrative Book Report Presentation</dc:title>
  <dc:creator>DAO THI THAO</dc:creator>
  <cp:lastModifiedBy>HP</cp:lastModifiedBy>
  <cp:revision>11</cp:revision>
  <dcterms:created xsi:type="dcterms:W3CDTF">2006-08-16T00:00:00Z</dcterms:created>
  <dcterms:modified xsi:type="dcterms:W3CDTF">2023-10-17T03:21:10Z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FD53553EAC3C4D6492D3A3AE954B0CEA_13</vt:lpwstr>
  </property>
  <property fmtid="{D5CDD505-2E9C-101B-9397-08002B2CF9AE}" pid="3" name="KSOProductBuildVer">
    <vt:lpwstr>1033-12.2.0.13266</vt:lpwstr>
  </property>
</Properties>
</file>