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2.svg" ContentType="image/svg+xml"/>
  <Override PartName="/ppt/media/image35.svg" ContentType="image/svg+xml"/>
  <Override PartName="/ppt/media/image37.svg" ContentType="image/svg+xml"/>
  <Override PartName="/ppt/media/image41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1" r:id="rId4"/>
    <p:sldMasterId id="2147483683" r:id="rId5"/>
    <p:sldMasterId id="2147483695" r:id="rId6"/>
    <p:sldMasterId id="2147483707" r:id="rId7"/>
  </p:sldMasterIdLst>
  <p:notesMasterIdLst>
    <p:notesMasterId r:id="rId9"/>
  </p:notesMasterIdLst>
  <p:sldIdLst>
    <p:sldId id="273" r:id="rId8"/>
    <p:sldId id="257" r:id="rId10"/>
    <p:sldId id="355" r:id="rId11"/>
    <p:sldId id="356" r:id="rId12"/>
    <p:sldId id="357" r:id="rId13"/>
    <p:sldId id="358" r:id="rId14"/>
    <p:sldId id="359" r:id="rId15"/>
    <p:sldId id="362" r:id="rId16"/>
    <p:sldId id="278" r:id="rId17"/>
    <p:sldId id="319" r:id="rId18"/>
    <p:sldId id="321" r:id="rId19"/>
    <p:sldId id="322" r:id="rId20"/>
    <p:sldId id="320" r:id="rId21"/>
    <p:sldId id="279" r:id="rId22"/>
    <p:sldId id="301" r:id="rId23"/>
    <p:sldId id="280" r:id="rId24"/>
    <p:sldId id="364" r:id="rId25"/>
    <p:sldId id="281" r:id="rId26"/>
    <p:sldId id="282" r:id="rId27"/>
    <p:sldId id="283" r:id="rId28"/>
    <p:sldId id="256" r:id="rId29"/>
    <p:sldId id="265" r:id="rId30"/>
    <p:sldId id="288" r:id="rId31"/>
    <p:sldId id="289" r:id="rId32"/>
    <p:sldId id="262" r:id="rId33"/>
    <p:sldId id="268" r:id="rId34"/>
    <p:sldId id="266" r:id="rId35"/>
    <p:sldId id="27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0" autoAdjust="0"/>
    <p:restoredTop sz="95194" autoAdjust="0"/>
  </p:normalViewPr>
  <p:slideViewPr>
    <p:cSldViewPr snapToGrid="0">
      <p:cViewPr varScale="1">
        <p:scale>
          <a:sx n="105" d="100"/>
          <a:sy n="105" d="100"/>
        </p:scale>
        <p:origin x="10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D1397-088E-428D-8037-CBDFA6AAC93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3319E-8957-499E-97B4-F77E4E9441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0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/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CB6B2-8165-4191-91FD-A0CFF2EF54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3572C-A57F-42D7-A0F3-B249EEE430E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hyperlink" Target="https://hoc10.vn/doc-sach/tieng-viet-3-tap-1/1/134/84/" TargetMode="Externa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hyperlink" Target="https://hoc10.vn/doc-sach/tieng-viet-3-tap-1/1/134/85/" TargetMode="External"/><Relationship Id="rId1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hyperlink" Target="https://hoc10.vn/doc-sach/tieng-viet-3-tap-1/1/134/84/" TargetMode="External"/><Relationship Id="rId1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0.png"/><Relationship Id="rId7" Type="http://schemas.openxmlformats.org/officeDocument/2006/relationships/image" Target="../media/image49.svg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3.xml"/><Relationship Id="rId5" Type="http://schemas.openxmlformats.org/officeDocument/2006/relationships/image" Target="../media/image55.png"/><Relationship Id="rId4" Type="http://schemas.microsoft.com/office/2007/relationships/hdphoto" Target="../media/image54.wdp"/><Relationship Id="rId3" Type="http://schemas.openxmlformats.org/officeDocument/2006/relationships/image" Target="../media/image53.png"/><Relationship Id="rId2" Type="http://schemas.openxmlformats.org/officeDocument/2006/relationships/hyperlink" Target="https://www.facebook.com/groups/hoc10donghanhcunggiaovientieuhoc" TargetMode="External"/><Relationship Id="rId1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slide" Target="slide4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3" Type="http://schemas.openxmlformats.org/officeDocument/2006/relationships/slideLayout" Target="../slideLayouts/slideLayout56.xml"/><Relationship Id="rId22" Type="http://schemas.openxmlformats.org/officeDocument/2006/relationships/audio" Target="../media/audio1.wav"/><Relationship Id="rId21" Type="http://schemas.openxmlformats.org/officeDocument/2006/relationships/image" Target="../media/image21.png"/><Relationship Id="rId20" Type="http://schemas.openxmlformats.org/officeDocument/2006/relationships/slide" Target="slide8.xml"/><Relationship Id="rId2" Type="http://schemas.openxmlformats.org/officeDocument/2006/relationships/image" Target="../media/image7.png"/><Relationship Id="rId19" Type="http://schemas.openxmlformats.org/officeDocument/2006/relationships/image" Target="../media/image20.GIF"/><Relationship Id="rId18" Type="http://schemas.openxmlformats.org/officeDocument/2006/relationships/image" Target="../media/image19.GIF"/><Relationship Id="rId17" Type="http://schemas.openxmlformats.org/officeDocument/2006/relationships/image" Target="../media/image18.GIF"/><Relationship Id="rId16" Type="http://schemas.openxmlformats.org/officeDocument/2006/relationships/image" Target="../media/image17.GIF"/><Relationship Id="rId15" Type="http://schemas.openxmlformats.org/officeDocument/2006/relationships/image" Target="../media/image16.png"/><Relationship Id="rId14" Type="http://schemas.openxmlformats.org/officeDocument/2006/relationships/slide" Target="slide7.xml"/><Relationship Id="rId13" Type="http://schemas.openxmlformats.org/officeDocument/2006/relationships/image" Target="../media/image15.png"/><Relationship Id="rId12" Type="http://schemas.openxmlformats.org/officeDocument/2006/relationships/slide" Target="slide6.xml"/><Relationship Id="rId11" Type="http://schemas.openxmlformats.org/officeDocument/2006/relationships/image" Target="../media/image14.png"/><Relationship Id="rId10" Type="http://schemas.openxmlformats.org/officeDocument/2006/relationships/slide" Target="slide5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6.xml"/><Relationship Id="rId3" Type="http://schemas.openxmlformats.org/officeDocument/2006/relationships/audio" Target="../media/audio2.wav"/><Relationship Id="rId2" Type="http://schemas.openxmlformats.org/officeDocument/2006/relationships/slide" Target="slide3.xml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6.xml"/><Relationship Id="rId3" Type="http://schemas.openxmlformats.org/officeDocument/2006/relationships/audio" Target="../media/audio2.wav"/><Relationship Id="rId2" Type="http://schemas.openxmlformats.org/officeDocument/2006/relationships/slide" Target="slide3.xml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6.xml"/><Relationship Id="rId3" Type="http://schemas.openxmlformats.org/officeDocument/2006/relationships/audio" Target="../media/audio2.wav"/><Relationship Id="rId2" Type="http://schemas.openxmlformats.org/officeDocument/2006/relationships/slide" Target="slide3.xml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6.xml"/><Relationship Id="rId3" Type="http://schemas.openxmlformats.org/officeDocument/2006/relationships/audio" Target="../media/audio2.wav"/><Relationship Id="rId2" Type="http://schemas.openxmlformats.org/officeDocument/2006/relationships/slide" Target="slide3.xml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;p1"/>
          <p:cNvSpPr txBox="1"/>
          <p:nvPr/>
        </p:nvSpPr>
        <p:spPr>
          <a:xfrm>
            <a:off x="-122555" y="2388870"/>
            <a:ext cx="13235940" cy="20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/>
            </a:pPr>
            <a:endParaRPr kumimoji="0" lang="en-US" sz="66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/>
            </a:pPr>
            <a:endParaRPr kumimoji="0" lang="en-US" sz="66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/>
            </a:pPr>
            <a:r>
              <a:rPr kumimoji="0" lang="en-US" b="1" i="0" u="sng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alibri" panose="020F0502020204030204"/>
              </a:rPr>
              <a:t>Tiếng Việt</a:t>
            </a: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alibri" panose="020F0502020204030204"/>
              </a:rPr>
              <a:t> </a:t>
            </a:r>
            <a:endParaRPr kumimoji="0" lang="en-US" sz="6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alibri" panose="020F0502020204030204"/>
              </a:rPr>
              <a:t>Bài đọc 2: Cái cầu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95005" y="141605"/>
            <a:ext cx="38969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TIẾNG VIỆT 3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71960" y="730646"/>
            <a:ext cx="12369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1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605"/>
            <a:ext cx="2649855" cy="1339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212280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593465" y="-10160"/>
            <a:ext cx="48069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Thứ năm ngày 23 tháng 11 năm 2023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u="sng">
                <a:latin typeface="Times New Roman" panose="02020603050405020304" charset="0"/>
                <a:cs typeface="Times New Roman" panose="02020603050405020304" charset="0"/>
              </a:rPr>
              <a:t>Tiếng Việt 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Bài đọc 2: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Cái cầu</a:t>
            </a:r>
            <a:endParaRPr lang="en-US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249736" y="1244757"/>
            <a:ext cx="609600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Luyện đọc từ khó: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3996871" y="1992152"/>
            <a:ext cx="6096000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latin typeface="Times New Roman" panose="02020603050405020304" charset="0"/>
                <a:cs typeface="Times New Roman" panose="02020603050405020304" charset="0"/>
              </a:rPr>
              <a:t>sắp qua</a:t>
            </a:r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2"/>
          <p:cNvSpPr txBox="1"/>
          <p:nvPr/>
        </p:nvSpPr>
        <p:spPr>
          <a:xfrm>
            <a:off x="3996871" y="2727482"/>
            <a:ext cx="6096000" cy="76835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4400">
                <a:latin typeface="Times New Roman" panose="02020603050405020304" charset="0"/>
                <a:cs typeface="Times New Roman" panose="02020603050405020304" charset="0"/>
              </a:rPr>
              <a:t>ngọn gió</a:t>
            </a:r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US" sz="4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3996871" y="3462812"/>
            <a:ext cx="6096000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latin typeface="Times New Roman" panose="02020603050405020304" charset="0"/>
                <a:cs typeface="Times New Roman" panose="02020603050405020304" charset="0"/>
              </a:rPr>
              <a:t>đãi đỗ</a:t>
            </a:r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271645" y="2622550"/>
            <a:ext cx="485140" cy="0"/>
          </a:xfrm>
          <a:prstGeom prst="line">
            <a:avLst/>
          </a:prstGeom>
          <a:ln w="41275" cmpd="sng">
            <a:solidFill>
              <a:srgbClr val="FF0000"/>
            </a:solidFill>
            <a:prstDash val="soli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59400" y="3354070"/>
            <a:ext cx="392430" cy="635"/>
          </a:xfrm>
          <a:prstGeom prst="line">
            <a:avLst/>
          </a:prstGeom>
          <a:ln w="41275" cmpd="sng">
            <a:solidFill>
              <a:srgbClr val="FF0000"/>
            </a:solidFill>
            <a:prstDash val="soli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96740" y="4100195"/>
            <a:ext cx="360000" cy="0"/>
          </a:xfrm>
          <a:prstGeom prst="line">
            <a:avLst/>
          </a:prstGeom>
          <a:ln w="41275" cmpd="sng">
            <a:solidFill>
              <a:srgbClr val="FF0000"/>
            </a:solidFill>
            <a:prstDash val="soli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10175" y="4100195"/>
            <a:ext cx="290195" cy="0"/>
          </a:xfrm>
          <a:prstGeom prst="line">
            <a:avLst/>
          </a:prstGeom>
          <a:ln w="41275" cmpd="sng">
            <a:solidFill>
              <a:srgbClr val="FF0000"/>
            </a:solidFill>
            <a:prstDash val="soli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8" grpId="0"/>
      <p:bldP spid="8" grpId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212280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593465" y="-10160"/>
            <a:ext cx="48069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Thứ năm ngày 23 tháng 11 năm 2023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u="sng">
                <a:latin typeface="Times New Roman" panose="02020603050405020304" charset="0"/>
                <a:cs typeface="Times New Roman" panose="02020603050405020304" charset="0"/>
              </a:rPr>
              <a:t>Tiếng Việt 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Bài đọc 2: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Cái cầu</a:t>
            </a:r>
            <a:endParaRPr lang="en-US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249736" y="1244757"/>
            <a:ext cx="609600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Luyện đọc câu: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Box 11"/>
          <p:cNvSpPr txBox="1"/>
          <p:nvPr/>
        </p:nvSpPr>
        <p:spPr>
          <a:xfrm>
            <a:off x="2981779" y="1998988"/>
            <a:ext cx="8763000" cy="309943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lvl="0" algn="l">
              <a:lnSpc>
                <a:spcPct val="150000"/>
              </a:lnSpc>
              <a:spcBef>
                <a:spcPts val="100"/>
              </a:spcBef>
              <a:spcAft>
                <a:spcPts val="1000"/>
              </a:spcAft>
            </a:pP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charset="0"/>
                <a:ea typeface="Noto Sans Symbols"/>
                <a:cs typeface="Times New Roman" panose="02020603050405020304" charset="0"/>
              </a:rPr>
              <a:t>Cha gửi cho con chiếc ảnh cái cầu  </a:t>
            </a:r>
            <a:endParaRPr lang="nl-NL" sz="2800" dirty="0">
              <a:solidFill>
                <a:srgbClr val="000000"/>
              </a:solidFill>
              <a:effectLst/>
              <a:latin typeface="Times New Roman" panose="02020603050405020304" charset="0"/>
              <a:ea typeface="Noto Sans Symbols"/>
              <a:cs typeface="Times New Roman" panose="02020603050405020304" charset="0"/>
            </a:endParaRPr>
          </a:p>
          <a:p>
            <a:pPr marR="0" lvl="0" algn="l">
              <a:lnSpc>
                <a:spcPct val="150000"/>
              </a:lnSpc>
              <a:spcBef>
                <a:spcPts val="100"/>
              </a:spcBef>
              <a:spcAft>
                <a:spcPts val="1000"/>
              </a:spcAft>
            </a:pP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charset="0"/>
                <a:ea typeface="Noto Sans Symbols"/>
                <a:cs typeface="Times New Roman" panose="02020603050405020304" charset="0"/>
              </a:rPr>
              <a:t>Cha vừa bắc xong qua dòng sông sâu </a:t>
            </a:r>
            <a:endParaRPr lang="nl-NL" sz="2800" dirty="0">
              <a:solidFill>
                <a:srgbClr val="C00000"/>
              </a:solidFill>
              <a:effectLst/>
              <a:latin typeface="Times New Roman" panose="02020603050405020304" charset="0"/>
              <a:ea typeface="Noto Sans Symbols"/>
              <a:cs typeface="Times New Roman" panose="02020603050405020304" charset="0"/>
            </a:endParaRPr>
          </a:p>
          <a:p>
            <a:pPr marR="0" lvl="0" algn="l">
              <a:lnSpc>
                <a:spcPct val="150000"/>
              </a:lnSpc>
              <a:spcBef>
                <a:spcPts val="100"/>
              </a:spcBef>
              <a:spcAft>
                <a:spcPts val="1000"/>
              </a:spcAft>
            </a:pP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charset="0"/>
                <a:ea typeface="Noto Sans Symbols"/>
                <a:cs typeface="Times New Roman" panose="02020603050405020304" charset="0"/>
              </a:rPr>
              <a:t>Xe lửa sắp qua, thư cha nói thế </a:t>
            </a:r>
            <a:r>
              <a:rPr lang="nl-NL" sz="2800" dirty="0">
                <a:solidFill>
                  <a:srgbClr val="C00000"/>
                </a:solidFill>
                <a:effectLst/>
                <a:latin typeface="Times New Roman" panose="02020603050405020304" charset="0"/>
                <a:ea typeface="Noto Sans Symbols"/>
                <a:cs typeface="Times New Roman" panose="02020603050405020304" charset="0"/>
              </a:rPr>
              <a:t> </a:t>
            </a:r>
            <a:endParaRPr lang="nl-NL" sz="2800" dirty="0">
              <a:solidFill>
                <a:srgbClr val="C00000"/>
              </a:solidFill>
              <a:effectLst/>
              <a:latin typeface="Times New Roman" panose="02020603050405020304" charset="0"/>
              <a:ea typeface="Noto Sans Symbols"/>
              <a:cs typeface="Times New Roman" panose="02020603050405020304" charset="0"/>
            </a:endParaRPr>
          </a:p>
          <a:p>
            <a:pPr marR="0" lvl="0" algn="l">
              <a:lnSpc>
                <a:spcPct val="150000"/>
              </a:lnSpc>
              <a:spcBef>
                <a:spcPts val="100"/>
              </a:spcBef>
              <a:spcAft>
                <a:spcPts val="1000"/>
              </a:spcAft>
            </a:pP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charset="0"/>
                <a:ea typeface="Noto Sans Symbols"/>
                <a:cs typeface="Times New Roman" panose="02020603050405020304" charset="0"/>
              </a:rPr>
              <a:t>Con cho mẹ xem -</a:t>
            </a:r>
            <a:r>
              <a:rPr lang="nl-NL" sz="2800" dirty="0">
                <a:solidFill>
                  <a:srgbClr val="C00000"/>
                </a:solidFill>
                <a:effectLst/>
                <a:latin typeface="Times New Roman" panose="02020603050405020304" charset="0"/>
                <a:ea typeface="Noto Sans Symbols"/>
                <a:cs typeface="Times New Roman" panose="02020603050405020304" charset="0"/>
              </a:rPr>
              <a:t> </a:t>
            </a: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charset="0"/>
                <a:ea typeface="Noto Sans Symbols"/>
                <a:cs typeface="Times New Roman" panose="02020603050405020304" charset="0"/>
              </a:rPr>
              <a:t>cho xem hơi lâu.</a:t>
            </a:r>
            <a:endParaRPr lang="nl-NL" sz="2800" dirty="0">
              <a:solidFill>
                <a:srgbClr val="000000"/>
              </a:solidFill>
              <a:effectLst/>
              <a:latin typeface="Times New Roman" panose="02020603050405020304" charset="0"/>
              <a:ea typeface="Noto Sans Symbols"/>
              <a:cs typeface="Times New Roman" panose="0202060305040502030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423535" y="2279015"/>
            <a:ext cx="114300" cy="3644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7943215" y="2279015"/>
            <a:ext cx="228600" cy="364490"/>
            <a:chOff x="12509" y="3589"/>
            <a:chExt cx="360" cy="574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12509" y="3589"/>
              <a:ext cx="180" cy="5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2689" y="3589"/>
              <a:ext cx="180" cy="5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/>
          <p:cNvCxnSpPr/>
          <p:nvPr/>
        </p:nvCxnSpPr>
        <p:spPr>
          <a:xfrm flipH="1">
            <a:off x="5630545" y="3028315"/>
            <a:ext cx="114300" cy="3644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8423910" y="3028315"/>
            <a:ext cx="228600" cy="364490"/>
            <a:chOff x="12509" y="3589"/>
            <a:chExt cx="360" cy="574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12509" y="3589"/>
              <a:ext cx="180" cy="5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12689" y="3589"/>
              <a:ext cx="180" cy="5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7557135" y="3818890"/>
            <a:ext cx="228600" cy="364490"/>
            <a:chOff x="12509" y="3589"/>
            <a:chExt cx="360" cy="574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12509" y="3589"/>
              <a:ext cx="180" cy="5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2689" y="3589"/>
              <a:ext cx="180" cy="5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 flipH="1">
            <a:off x="5309235" y="3818890"/>
            <a:ext cx="114300" cy="3644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516245" y="4592955"/>
            <a:ext cx="114300" cy="3644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8195310" y="4592955"/>
            <a:ext cx="228600" cy="364490"/>
            <a:chOff x="12509" y="3589"/>
            <a:chExt cx="360" cy="574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12509" y="3589"/>
              <a:ext cx="180" cy="5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2689" y="3589"/>
              <a:ext cx="180" cy="5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212280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593465" y="-10160"/>
            <a:ext cx="48069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Thứ năm ngày 23 tháng 11 năm 2023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u="sng">
                <a:latin typeface="Times New Roman" panose="02020603050405020304" charset="0"/>
                <a:cs typeface="Times New Roman" panose="02020603050405020304" charset="0"/>
              </a:rPr>
              <a:t>Tiếng Việt 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Bài đọc 2: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Cái cầu</a:t>
            </a:r>
            <a:endParaRPr lang="en-US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249736" y="1244757"/>
            <a:ext cx="609600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Luyện đọc câu: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4046855" y="2846070"/>
            <a:ext cx="114300" cy="3644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8171815" y="2846070"/>
            <a:ext cx="228600" cy="364490"/>
            <a:chOff x="12509" y="3589"/>
            <a:chExt cx="360" cy="574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12509" y="3589"/>
              <a:ext cx="180" cy="5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2689" y="3589"/>
              <a:ext cx="180" cy="5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/>
          <p:cNvCxnSpPr/>
          <p:nvPr/>
        </p:nvCxnSpPr>
        <p:spPr>
          <a:xfrm flipH="1">
            <a:off x="4595495" y="3624580"/>
            <a:ext cx="114300" cy="3644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7284085" y="3624580"/>
            <a:ext cx="228600" cy="364490"/>
            <a:chOff x="12509" y="3589"/>
            <a:chExt cx="360" cy="574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12509" y="3589"/>
              <a:ext cx="180" cy="5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2689" y="3589"/>
              <a:ext cx="180" cy="5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2619556" y="2545659"/>
            <a:ext cx="7140724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Hàm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Rồng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sông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Mã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3200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Con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cứ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cái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cha. </a:t>
            </a:r>
            <a:endParaRPr lang="en-US" sz="3200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60"/>
            <a:ext cx="12192000" cy="3448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735" y="1869440"/>
            <a:ext cx="5334635" cy="2859405"/>
          </a:xfrm>
          <a:prstGeom prst="roundRect">
            <a:avLst>
              <a:gd name="adj" fmla="val 243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162819" y="1453110"/>
            <a:ext cx="282929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CÁI CẦU</a:t>
            </a:r>
            <a:endParaRPr lang="en-US" sz="2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7243" y="1869650"/>
            <a:ext cx="7140724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Cha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gửi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con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chiếc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Cha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vừa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bắc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xong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qua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dòng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sông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sâu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lửa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sắp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qua,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thư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cha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thế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Con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xem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– cho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xem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hơi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lâu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63893" y="3351409"/>
            <a:ext cx="7140724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yêu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yêu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ghê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Nhện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qua chum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nước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bắc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tơ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nhỏ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Con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sáo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sang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sông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bắc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ngọn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gió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Con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kiến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qua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ngòi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bắc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lá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tre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5121" y="4919927"/>
            <a:ext cx="7140724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Yêu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hơn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ao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thường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đãi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đỗ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này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chụp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xa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xa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Hàm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Rồng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sông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Mã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Con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cứ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cha.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                                       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   Phạm Tiến Duật</a:t>
            </a:r>
            <a:endParaRPr lang="en-US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593465" y="-10160"/>
            <a:ext cx="48069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Thứ năm ngày 23 tháng 11 năm 2023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u="sng">
                <a:latin typeface="Times New Roman" panose="02020603050405020304" charset="0"/>
                <a:cs typeface="Times New Roman" panose="02020603050405020304" charset="0"/>
              </a:rPr>
              <a:t>Tiếng Việt 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Bài đọc 2: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Cái cầu</a:t>
            </a:r>
            <a:endParaRPr lang="en-US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55"/>
            <a:ext cx="12192000" cy="3448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736" y="1244757"/>
            <a:ext cx="60960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Giải thích từ khó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622300" y="2013585"/>
            <a:ext cx="2849880" cy="718185"/>
            <a:chOff x="0" y="0"/>
            <a:chExt cx="5449919" cy="1195732"/>
          </a:xfrm>
        </p:grpSpPr>
        <p:sp>
          <p:nvSpPr>
            <p:cNvPr id="4" name="Freeform 7"/>
            <p:cNvSpPr/>
            <p:nvPr/>
          </p:nvSpPr>
          <p:spPr>
            <a:xfrm>
              <a:off x="0" y="0"/>
              <a:ext cx="5451189" cy="1195732"/>
            </a:xfrm>
            <a:custGeom>
              <a:avLst/>
              <a:gdLst/>
              <a:ahLst/>
              <a:cxnLst/>
              <a:rect l="l" t="t" r="r" b="b"/>
              <a:pathLst>
                <a:path w="5451189" h="1195732">
                  <a:moveTo>
                    <a:pt x="4897469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4897469" y="0"/>
                  </a:lnTo>
                  <a:cubicBezTo>
                    <a:pt x="5203539" y="0"/>
                    <a:pt x="5451189" y="267705"/>
                    <a:pt x="5451189" y="598561"/>
                  </a:cubicBezTo>
                  <a:cubicBezTo>
                    <a:pt x="5449919" y="928044"/>
                    <a:pt x="5202269" y="1195732"/>
                    <a:pt x="4897469" y="1195732"/>
                  </a:cubicBezTo>
                  <a:close/>
                </a:path>
              </a:pathLst>
            </a:custGeom>
            <a:solidFill>
              <a:srgbClr val="F7DA7D"/>
            </a:solidFill>
          </p:spPr>
          <p:txBody>
            <a:bodyPr/>
            <a:lstStyle/>
            <a:p>
              <a:endParaRPr lang="en-US" sz="1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542290" y="4741545"/>
            <a:ext cx="2850515" cy="777240"/>
            <a:chOff x="-923190" y="-596129"/>
            <a:chExt cx="5451189" cy="1195732"/>
          </a:xfrm>
        </p:grpSpPr>
        <p:sp>
          <p:nvSpPr>
            <p:cNvPr id="8" name="Freeform 11"/>
            <p:cNvSpPr/>
            <p:nvPr/>
          </p:nvSpPr>
          <p:spPr>
            <a:xfrm>
              <a:off x="-923190" y="-596129"/>
              <a:ext cx="5451189" cy="1195732"/>
            </a:xfrm>
            <a:custGeom>
              <a:avLst/>
              <a:gdLst/>
              <a:ahLst/>
              <a:cxnLst/>
              <a:rect l="l" t="t" r="r" b="b"/>
              <a:pathLst>
                <a:path w="5451189" h="1195732">
                  <a:moveTo>
                    <a:pt x="4897469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4897469" y="0"/>
                  </a:lnTo>
                  <a:cubicBezTo>
                    <a:pt x="5203539" y="0"/>
                    <a:pt x="5451189" y="267705"/>
                    <a:pt x="5451189" y="598561"/>
                  </a:cubicBezTo>
                  <a:cubicBezTo>
                    <a:pt x="5449919" y="928044"/>
                    <a:pt x="5202269" y="1195732"/>
                    <a:pt x="4897469" y="1195732"/>
                  </a:cubicBezTo>
                  <a:close/>
                </a:path>
              </a:pathLst>
            </a:custGeom>
            <a:solidFill>
              <a:srgbClr val="F7DA7D"/>
            </a:solidFill>
          </p:spPr>
          <p:txBody>
            <a:bodyPr/>
            <a:lstStyle/>
            <a:p>
              <a:endParaRPr lang="en-US" sz="1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161415" y="2068195"/>
            <a:ext cx="212471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Yêu ghê</a:t>
            </a:r>
            <a:endParaRPr lang="nl-NL" sz="3600" dirty="0"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grpSp>
        <p:nvGrpSpPr>
          <p:cNvPr id="5" name="Group 8"/>
          <p:cNvGrpSpPr/>
          <p:nvPr/>
        </p:nvGrpSpPr>
        <p:grpSpPr>
          <a:xfrm rot="0">
            <a:off x="541655" y="3413760"/>
            <a:ext cx="2744470" cy="728980"/>
            <a:chOff x="-1261" y="-156682"/>
            <a:chExt cx="5451180" cy="1352414"/>
          </a:xfrm>
        </p:grpSpPr>
        <p:sp>
          <p:nvSpPr>
            <p:cNvPr id="6" name="Freeform 9"/>
            <p:cNvSpPr/>
            <p:nvPr/>
          </p:nvSpPr>
          <p:spPr>
            <a:xfrm>
              <a:off x="-1261" y="-156682"/>
              <a:ext cx="5451180" cy="1352414"/>
            </a:xfrm>
            <a:custGeom>
              <a:avLst/>
              <a:gdLst/>
              <a:ahLst/>
              <a:cxnLst/>
              <a:rect l="l" t="t" r="r" b="b"/>
              <a:pathLst>
                <a:path w="5451189" h="1195732">
                  <a:moveTo>
                    <a:pt x="4897469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4897469" y="0"/>
                  </a:lnTo>
                  <a:cubicBezTo>
                    <a:pt x="5203539" y="0"/>
                    <a:pt x="5451189" y="267705"/>
                    <a:pt x="5451189" y="598561"/>
                  </a:cubicBezTo>
                  <a:cubicBezTo>
                    <a:pt x="5449919" y="928044"/>
                    <a:pt x="5202269" y="1195732"/>
                    <a:pt x="4897469" y="1195732"/>
                  </a:cubicBezTo>
                  <a:close/>
                </a:path>
              </a:pathLst>
            </a:custGeom>
            <a:solidFill>
              <a:srgbClr val="F7DA7D"/>
            </a:solidFill>
          </p:spPr>
          <p:txBody>
            <a:bodyPr/>
            <a:lstStyle/>
            <a:p>
              <a:endParaRPr lang="en-US" sz="1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230630" y="3498215"/>
            <a:ext cx="179324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Chum</a:t>
            </a:r>
            <a:endParaRPr lang="nl-NL" sz="3600" dirty="0"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2372" y="4807585"/>
            <a:ext cx="1704794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dirty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Ngòi</a:t>
            </a:r>
            <a:endParaRPr lang="nl-NL" sz="3600" dirty="0"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62934" y="2009759"/>
            <a:ext cx="964150" cy="78857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84270" y="3375660"/>
            <a:ext cx="1310640" cy="7886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16630" y="4741545"/>
            <a:ext cx="1355090" cy="78867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871838" y="2173162"/>
            <a:ext cx="1704794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dirty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Yêu quá</a:t>
            </a:r>
            <a:endParaRPr lang="nl-NL" sz="3000" dirty="0"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79340" y="3152140"/>
            <a:ext cx="5403850" cy="1245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nl-NL" sz="3000" dirty="0">
                <a:solidFill>
                  <a:srgbClr val="00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Đồ dùng đựng bằng đất nung, loại to, miệng tròn, giữa phình ra.</a:t>
            </a:r>
            <a:endParaRPr lang="nl-NL" sz="3000" dirty="0">
              <a:solidFill>
                <a:srgbClr val="000000"/>
              </a:solidFill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95672" y="4481827"/>
            <a:ext cx="4016502" cy="1706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nl-NL" sz="2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D</a:t>
            </a: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òng nước chảy tự nhiên, thông với sông hoặc đầm, hồ.</a:t>
            </a:r>
            <a:endParaRPr lang="nl-NL" sz="2800" dirty="0">
              <a:solidFill>
                <a:srgbClr val="000000"/>
              </a:solidFill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36" name="Heart 35"/>
          <p:cNvSpPr/>
          <p:nvPr/>
        </p:nvSpPr>
        <p:spPr>
          <a:xfrm>
            <a:off x="6550660" y="1990725"/>
            <a:ext cx="906145" cy="897255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4" t="6211" r="16988" b="20649"/>
          <a:stretch>
            <a:fillRect/>
          </a:stretch>
        </p:blipFill>
        <p:spPr>
          <a:xfrm>
            <a:off x="10459085" y="2759710"/>
            <a:ext cx="1207770" cy="17221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920" y="4621530"/>
            <a:ext cx="3038475" cy="175069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3543935" y="-15875"/>
            <a:ext cx="600583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Thứ năm ngày 23 tháng 11 năm 2023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u="sng">
                <a:latin typeface="Times New Roman" panose="02020603050405020304" charset="0"/>
                <a:cs typeface="Times New Roman" panose="02020603050405020304" charset="0"/>
              </a:rPr>
              <a:t>Tiếng Việt 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</a:pP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Bài đọc 2: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Cái cầu</a:t>
            </a:r>
            <a:endParaRPr 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3" grpId="0"/>
      <p:bldP spid="31" grpId="0"/>
      <p:bldP spid="32" grpId="0"/>
      <p:bldP spid="33" grpId="0"/>
      <p:bldP spid="36" grpId="0" bldLvl="0" animBg="1"/>
      <p:bldP spid="22" grpId="0"/>
      <p:bldP spid="2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55"/>
            <a:ext cx="12192000" cy="3448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" y="1068862"/>
            <a:ext cx="60960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Giải thích từ khó</a:t>
            </a:r>
            <a:endParaRPr 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1" name="Group 12"/>
          <p:cNvGrpSpPr/>
          <p:nvPr/>
        </p:nvGrpSpPr>
        <p:grpSpPr>
          <a:xfrm>
            <a:off x="401698" y="3639996"/>
            <a:ext cx="2849667" cy="625227"/>
            <a:chOff x="0" y="0"/>
            <a:chExt cx="5449919" cy="1195732"/>
          </a:xfrm>
        </p:grpSpPr>
        <p:sp>
          <p:nvSpPr>
            <p:cNvPr id="18" name="Freeform 13"/>
            <p:cNvSpPr/>
            <p:nvPr/>
          </p:nvSpPr>
          <p:spPr>
            <a:xfrm>
              <a:off x="0" y="0"/>
              <a:ext cx="5451189" cy="1195732"/>
            </a:xfrm>
            <a:custGeom>
              <a:avLst/>
              <a:gdLst/>
              <a:ahLst/>
              <a:cxnLst/>
              <a:rect l="l" t="t" r="r" b="b"/>
              <a:pathLst>
                <a:path w="5451189" h="1195732">
                  <a:moveTo>
                    <a:pt x="4897469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4897469" y="0"/>
                  </a:lnTo>
                  <a:cubicBezTo>
                    <a:pt x="5203539" y="0"/>
                    <a:pt x="5451189" y="267705"/>
                    <a:pt x="5451189" y="598561"/>
                  </a:cubicBezTo>
                  <a:cubicBezTo>
                    <a:pt x="5449919" y="928044"/>
                    <a:pt x="5202269" y="1195732"/>
                    <a:pt x="4897469" y="1195732"/>
                  </a:cubicBezTo>
                  <a:close/>
                </a:path>
              </a:pathLst>
            </a:custGeom>
            <a:solidFill>
              <a:srgbClr val="F7DA7D"/>
            </a:solidFill>
          </p:spPr>
          <p:txBody>
            <a:bodyPr/>
            <a:lstStyle/>
            <a:p>
              <a:endParaRPr lang="en-US" sz="3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9" name="Group 14"/>
          <p:cNvGrpSpPr/>
          <p:nvPr/>
        </p:nvGrpSpPr>
        <p:grpSpPr>
          <a:xfrm>
            <a:off x="308935" y="2022263"/>
            <a:ext cx="2849667" cy="625227"/>
            <a:chOff x="0" y="0"/>
            <a:chExt cx="5449919" cy="1195732"/>
          </a:xfrm>
        </p:grpSpPr>
        <p:sp>
          <p:nvSpPr>
            <p:cNvPr id="20" name="Freeform 15"/>
            <p:cNvSpPr/>
            <p:nvPr/>
          </p:nvSpPr>
          <p:spPr>
            <a:xfrm>
              <a:off x="0" y="0"/>
              <a:ext cx="5451189" cy="1195732"/>
            </a:xfrm>
            <a:custGeom>
              <a:avLst/>
              <a:gdLst/>
              <a:ahLst/>
              <a:cxnLst/>
              <a:rect l="l" t="t" r="r" b="b"/>
              <a:pathLst>
                <a:path w="5451189" h="1195732">
                  <a:moveTo>
                    <a:pt x="4897469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4897469" y="0"/>
                  </a:lnTo>
                  <a:cubicBezTo>
                    <a:pt x="5203539" y="0"/>
                    <a:pt x="5451189" y="267705"/>
                    <a:pt x="5451189" y="598561"/>
                  </a:cubicBezTo>
                  <a:cubicBezTo>
                    <a:pt x="5449919" y="928044"/>
                    <a:pt x="5202269" y="1195732"/>
                    <a:pt x="4897469" y="1195732"/>
                  </a:cubicBezTo>
                  <a:close/>
                </a:path>
              </a:pathLst>
            </a:custGeom>
            <a:solidFill>
              <a:srgbClr val="F7DA7D"/>
            </a:solidFill>
          </p:spPr>
          <p:txBody>
            <a:bodyPr/>
            <a:lstStyle/>
            <a:p>
              <a:endParaRPr lang="en-US" sz="3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75023" y="2073266"/>
            <a:ext cx="1704794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latin typeface="Times New Roman" panose="02020603050405020304" charset="0"/>
                <a:cs typeface="Times New Roman" panose="02020603050405020304" charset="0"/>
              </a:rPr>
              <a:t>Đãi đỗ</a:t>
            </a:r>
            <a:endParaRPr lang="nl-NL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3598" y="3681474"/>
            <a:ext cx="286835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Cầu Hàm Rồng</a:t>
            </a:r>
            <a:endParaRPr lang="nl-NL" sz="3200" dirty="0"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44023" y="2022263"/>
            <a:ext cx="964150" cy="7885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32967" y="3650528"/>
            <a:ext cx="964150" cy="78857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763135" y="1590675"/>
            <a:ext cx="4631055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nl-NL" sz="3200" dirty="0">
                <a:solidFill>
                  <a:srgbClr val="00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Cho đỗ (đậu) đã ngâm nước nóng vào nước để bỏ vỏ, sạn. </a:t>
            </a:r>
            <a:endParaRPr lang="nl-NL" sz="3200" dirty="0">
              <a:solidFill>
                <a:srgbClr val="000000"/>
              </a:solidFill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91803" y="3528946"/>
            <a:ext cx="4438936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nl-NL" sz="3200" dirty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Cầu </a:t>
            </a:r>
            <a:r>
              <a:rPr lang="nl-NL" sz="3200" dirty="0">
                <a:solidFill>
                  <a:srgbClr val="00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bắc qua sông Mã ở thành phố Thanh Hóa, </a:t>
            </a:r>
            <a:r>
              <a:rPr lang="en-US" altLang="nl-NL" sz="3200" dirty="0">
                <a:solidFill>
                  <a:srgbClr val="00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tỉnh </a:t>
            </a:r>
            <a:r>
              <a:rPr lang="nl-NL" sz="3200">
                <a:solidFill>
                  <a:srgbClr val="00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Thanh Hóa.</a:t>
            </a:r>
            <a:endParaRPr lang="nl-NL" sz="3200" dirty="0">
              <a:solidFill>
                <a:srgbClr val="000000"/>
              </a:solidFill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005" y="1590675"/>
            <a:ext cx="2557780" cy="1447800"/>
          </a:xfrm>
          <a:prstGeom prst="rect">
            <a:avLst/>
          </a:prstGeom>
        </p:spPr>
      </p:pic>
      <p:pic>
        <p:nvPicPr>
          <p:cNvPr id="40" name="Picture 2" descr="Cầu Hàm Rồng - Hànộimớ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35" y="3681730"/>
            <a:ext cx="3326130" cy="187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9"/>
          <p:cNvSpPr txBox="1"/>
          <p:nvPr/>
        </p:nvSpPr>
        <p:spPr>
          <a:xfrm>
            <a:off x="3543935" y="-15875"/>
            <a:ext cx="60058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Thứ năm ngày 23 tháng 11 năm 2023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u="sng">
                <a:latin typeface="Times New Roman" panose="02020603050405020304" charset="0"/>
                <a:cs typeface="Times New Roman" panose="02020603050405020304" charset="0"/>
              </a:rPr>
              <a:t>Tiếng Việt 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Bài đọc 2: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Cái cầu</a:t>
            </a:r>
            <a:endParaRPr lang="en-US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5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0571" y="1684177"/>
            <a:ext cx="60960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Luyện đọc bài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9296312" y="983883"/>
            <a:ext cx="2315117" cy="1080994"/>
          </a:xfrm>
          <a:prstGeom prst="roundRect">
            <a:avLst>
              <a:gd name="adj" fmla="val 46836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Làm việc nhóm đôi</a:t>
            </a:r>
            <a:endParaRPr lang="en-US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6401" y="2267442"/>
            <a:ext cx="7086600" cy="2832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Lưu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ý: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nl-NL" sz="2800" dirty="0">
                <a:latin typeface="Times New Roman" panose="02020603050405020304" charset="0"/>
                <a:cs typeface="Times New Roman" panose="02020603050405020304" charset="0"/>
              </a:rPr>
              <a:t>Ngắt nhịp dòng thơ </a:t>
            </a:r>
            <a:r>
              <a:rPr lang="nl-NL" sz="2800">
                <a:latin typeface="Times New Roman" panose="02020603050405020304" charset="0"/>
                <a:cs typeface="Times New Roman" panose="02020603050405020304" charset="0"/>
              </a:rPr>
              <a:t>8 chữ.</a:t>
            </a:r>
            <a:endParaRPr lang="nl-NL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theo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Lưu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ý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khi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khó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sz="2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24796" y="4394721"/>
            <a:ext cx="2830490" cy="2278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60"/>
            <a:ext cx="12192000" cy="3448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735" y="1869440"/>
            <a:ext cx="5334635" cy="2859405"/>
          </a:xfrm>
          <a:prstGeom prst="roundRect">
            <a:avLst>
              <a:gd name="adj" fmla="val 243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162819" y="1453110"/>
            <a:ext cx="282929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CÁI CẦU</a:t>
            </a:r>
            <a:endParaRPr lang="en-US" sz="2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7243" y="1869650"/>
            <a:ext cx="7140724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Cha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gửi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con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chiếc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Cha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vừa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bắc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xong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qua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dòng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sông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sâu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lửa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sắp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qua,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thư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cha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thế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Con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xem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– cho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xem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hơi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lâu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63893" y="3351409"/>
            <a:ext cx="7140724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yêu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yêu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ghê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Nhện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qua chum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nước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bắc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tơ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nhỏ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Con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sáo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sang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sông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bắc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ngọn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gió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Con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kiến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qua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ngòi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bắc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lá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tre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5121" y="4919927"/>
            <a:ext cx="7140724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Yêu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hơn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ao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thường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đãi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đỗ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này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chụp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xa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xa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Hàm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Rồng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sông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Mã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Con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cứ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cha.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                                       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   Phạm Tiến Duật</a:t>
            </a:r>
            <a:endParaRPr lang="en-US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593465" y="-10160"/>
            <a:ext cx="48069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Thứ năm ngày 23 tháng 11 năm 2023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u="sng">
                <a:latin typeface="Times New Roman" panose="02020603050405020304" charset="0"/>
                <a:cs typeface="Times New Roman" panose="02020603050405020304" charset="0"/>
              </a:rPr>
              <a:t>Tiếng Việt 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Bài đọc 2: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Cái cầu</a:t>
            </a:r>
            <a:endParaRPr lang="en-US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740" y="2674247"/>
            <a:ext cx="9639435" cy="97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latin typeface="UTM Avo" panose="02040603050506020204" pitchFamily="18" charset="0"/>
                <a:cs typeface="Arial" panose="020B0604020202020204" pitchFamily="34" charset="0"/>
              </a:rPr>
              <a:t>LUYỆN ĐỌC HIỂU</a:t>
            </a:r>
            <a:endParaRPr lang="en-US" sz="4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76705" y="2340418"/>
            <a:ext cx="2793755" cy="4198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9296312" y="983883"/>
            <a:ext cx="2315117" cy="1080994"/>
          </a:xfrm>
          <a:prstGeom prst="roundRect">
            <a:avLst>
              <a:gd name="adj" fmla="val 46836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Làm việc nhóm đôi</a:t>
            </a:r>
            <a:endParaRPr lang="en-US" sz="2400" b="1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632758" y="3212231"/>
            <a:ext cx="495001" cy="5301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7778" y="1589714"/>
            <a:ext cx="8528534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cá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chung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thống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án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chung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khăn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err="1">
                <a:latin typeface="UTM Avo" panose="02040603050506020204" pitchFamily="18" charset="0"/>
                <a:cs typeface="Arial" panose="020B0604020202020204" pitchFamily="34" charset="0"/>
              </a:rPr>
              <a:t>trải</a:t>
            </a:r>
            <a:r>
              <a:rPr lang="en-US" sz="2000" i="1">
                <a:latin typeface="UTM Avo" panose="02040603050506020204" pitchFamily="18" charset="0"/>
                <a:cs typeface="Arial" panose="020B0604020202020204" pitchFamily="34" charset="0"/>
              </a:rPr>
              <a:t> bàn.</a:t>
            </a:r>
            <a:endParaRPr lang="en-US" sz="2000" i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7275" y="3133084"/>
            <a:ext cx="4514875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 cha trong bài thơ làm nghề gì?</a:t>
            </a:r>
            <a:endParaRPr lang="en-US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600888" y="4600193"/>
            <a:ext cx="495001" cy="5301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5405" y="4441902"/>
            <a:ext cx="4870595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cha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gợi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nghĩ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6514995" y="3257349"/>
            <a:ext cx="495001" cy="5301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39512" y="3044683"/>
            <a:ext cx="4312790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thơ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thấy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cha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6497549" y="4543027"/>
            <a:ext cx="495001" cy="5301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39512" y="4456673"/>
            <a:ext cx="4312790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4: </a:t>
            </a: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thơ nào cho thấy bạn nhỏ rất tự hào về cha?</a:t>
            </a:r>
            <a:endParaRPr lang="en-US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/>
      <p:bldP spid="7" grpId="0"/>
      <p:bldP spid="11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71356" y="746199"/>
            <a:ext cx="1510717" cy="1729393"/>
            <a:chOff x="930253" y="1555705"/>
            <a:chExt cx="1279160" cy="1392063"/>
          </a:xfrm>
        </p:grpSpPr>
        <p:pic>
          <p:nvPicPr>
            <p:cNvPr id="3" name="Picture 2">
              <a:hlinkClick r:id="rId2"/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>
              <a:fillRect/>
            </a:stretch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930253" y="2526606"/>
              <a:ext cx="1279160" cy="421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4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0571" y="168417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Nội dung chính</a:t>
            </a:r>
            <a:endParaRPr lang="en-US" sz="2400" b="1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82321" y="1666554"/>
            <a:ext cx="3429108" cy="41302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0570" y="2158542"/>
            <a:ext cx="7839529" cy="3335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 thơ thể hiện tình yêu và niềm tự hào của một bạn nhỏ về </a:t>
            </a:r>
            <a:r>
              <a:rPr lang="nl-NL" sz="200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 cha </a:t>
            </a: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 chiếc cầu mà cha vừa bắc qua dòng sông sâu. </a:t>
            </a:r>
            <a:endParaRPr lang="nl-NL" sz="2000" dirty="0">
              <a:solidFill>
                <a:srgbClr val="00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 bài thơ, các em:</a:t>
            </a:r>
            <a:endParaRPr lang="nl-NL" sz="2000" dirty="0">
              <a:solidFill>
                <a:srgbClr val="00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Biết chia sẻ với tình yêu và niềm tự hào của </a:t>
            </a:r>
            <a:r>
              <a:rPr lang="nl-NL" sz="200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 nhỏ. </a:t>
            </a:r>
            <a:endParaRPr lang="nl-NL" sz="2000" dirty="0">
              <a:solidFill>
                <a:srgbClr val="00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</a:t>
            </a: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iết trân trọng thành quả lao động sáng tạo của những người đã làm nên chiếc cầu. </a:t>
            </a:r>
            <a:endParaRPr lang="en-US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71356" y="746199"/>
            <a:ext cx="1510717" cy="1729393"/>
            <a:chOff x="930253" y="1555705"/>
            <a:chExt cx="1279160" cy="1392063"/>
          </a:xfrm>
        </p:grpSpPr>
        <p:pic>
          <p:nvPicPr>
            <p:cNvPr id="3" name="Picture 2">
              <a:hlinkClick r:id="rId2"/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>
              <a:fillRect/>
            </a:stretch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930253" y="2526606"/>
              <a:ext cx="1279160" cy="421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4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742950" y="1676400"/>
            <a:ext cx="657225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  <a:endParaRPr lang="en-US" sz="2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6850" y="1644134"/>
            <a:ext cx="68008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>
                <a:latin typeface="UTM Avo" panose="02040603050506020204" pitchFamily="18" charset="0"/>
                <a:cs typeface="Arial" panose="020B0604020202020204" pitchFamily="34" charset="0"/>
              </a:rPr>
              <a:t>Tìm từ có nghĩa trái ngược nhau</a:t>
            </a:r>
            <a:endParaRPr lang="en-US" sz="2200" dirty="0"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1350" y="2057400"/>
            <a:ext cx="17572272" cy="48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000" i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Xếp các từ ngữ dưới đây thành các cặp từ có nghĩa trái </a:t>
            </a:r>
            <a:r>
              <a:rPr lang="nl-NL" sz="2000" i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ngược nhau: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2715332" y="2832326"/>
            <a:ext cx="2429885" cy="6514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sâu</a:t>
            </a:r>
            <a:endParaRPr lang="en-US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2708404" y="4505528"/>
            <a:ext cx="2429885" cy="6514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c)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endParaRPr lang="en-US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2715332" y="3656864"/>
            <a:ext cx="2429885" cy="6514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lâu</a:t>
            </a:r>
            <a:endParaRPr lang="en-US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6473372" y="2832326"/>
            <a:ext cx="2530180" cy="6514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1)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gần</a:t>
            </a:r>
            <a:endParaRPr lang="en-US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6473371" y="4536977"/>
            <a:ext cx="2530179" cy="6514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3)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mau</a:t>
            </a:r>
            <a:endParaRPr lang="en-US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6473372" y="3656864"/>
            <a:ext cx="2530179" cy="6514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2)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nông</a:t>
            </a:r>
            <a:endParaRPr lang="en-US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2708404" y="5360528"/>
            <a:ext cx="2429885" cy="6514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d)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</a:t>
            </a:r>
            <a:endParaRPr lang="en-US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6473371" y="5391977"/>
            <a:ext cx="2530179" cy="6514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4) to</a:t>
            </a:r>
            <a:endParaRPr lang="en-US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>
            <a:stCxn id="5" idx="3"/>
            <a:endCxn id="10" idx="1"/>
          </p:cNvCxnSpPr>
          <p:nvPr/>
        </p:nvCxnSpPr>
        <p:spPr>
          <a:xfrm>
            <a:off x="5145217" y="3158066"/>
            <a:ext cx="1328155" cy="8245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7" idx="3"/>
            <a:endCxn id="9" idx="1"/>
          </p:cNvCxnSpPr>
          <p:nvPr/>
        </p:nvCxnSpPr>
        <p:spPr>
          <a:xfrm>
            <a:off x="5145217" y="3982604"/>
            <a:ext cx="1328154" cy="88011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3"/>
            <a:endCxn id="12" idx="1"/>
          </p:cNvCxnSpPr>
          <p:nvPr/>
        </p:nvCxnSpPr>
        <p:spPr>
          <a:xfrm>
            <a:off x="5138289" y="4831268"/>
            <a:ext cx="1335082" cy="8864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1" idx="3"/>
            <a:endCxn id="8" idx="1"/>
          </p:cNvCxnSpPr>
          <p:nvPr/>
        </p:nvCxnSpPr>
        <p:spPr>
          <a:xfrm flipV="1">
            <a:off x="5138289" y="3158066"/>
            <a:ext cx="1335083" cy="25282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742950" y="1676400"/>
            <a:ext cx="657225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02</a:t>
            </a:r>
            <a:endParaRPr 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6850" y="1658648"/>
            <a:ext cx="680085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latin typeface="Times New Roman" panose="02020603050405020304" charset="0"/>
                <a:cs typeface="Times New Roman" panose="02020603050405020304" charset="0"/>
              </a:rPr>
              <a:t>Đặt câu</a:t>
            </a:r>
            <a:r>
              <a:rPr lang="en-US" altLang="vi-VN" sz="2800" b="1">
                <a:latin typeface="Times New Roman" panose="02020603050405020304" charset="0"/>
                <a:cs typeface="Times New Roman" panose="02020603050405020304" charset="0"/>
              </a:rPr>
              <a:t> với một từ trong bài tập trên:</a:t>
            </a:r>
            <a:endParaRPr lang="en-US" altLang="vi-VN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2950" y="2180294"/>
            <a:ext cx="12014126" cy="3322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Ví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dụ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nước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bên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cạnh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rất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sâu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nên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bố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lại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gần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rất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mong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mau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chóng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ngày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sinh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nhật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mình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Chủm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vải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này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thật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nhỏ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Bố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đang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xa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rất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ít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khi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7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742950" y="1676400"/>
            <a:ext cx="657225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03</a:t>
            </a:r>
            <a:endParaRPr 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6850" y="1658648"/>
            <a:ext cx="680085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latin typeface="Times New Roman" panose="02020603050405020304" charset="0"/>
                <a:cs typeface="Times New Roman" panose="02020603050405020304" charset="0"/>
              </a:rPr>
              <a:t>Học thuộc lòng hai khổ thơ cuối</a:t>
            </a:r>
            <a:endParaRPr lang="vi-VN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1010" y="2057400"/>
            <a:ext cx="17572272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solidFill>
                  <a:srgbClr val="00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Các em hãy cùng nhau học thuộc lòng hai khổ thơ cuối nhé!</a:t>
            </a:r>
            <a:endParaRPr lang="vi-VN" sz="2800">
              <a:solidFill>
                <a:srgbClr val="000000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pic>
        <p:nvPicPr>
          <p:cNvPr id="8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27630" y="3917950"/>
            <a:ext cx="6589395" cy="2940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71356" y="746199"/>
            <a:ext cx="1510717" cy="1729393"/>
            <a:chOff x="930253" y="1555705"/>
            <a:chExt cx="1279160" cy="1392063"/>
          </a:xfrm>
        </p:grpSpPr>
        <p:pic>
          <p:nvPicPr>
            <p:cNvPr id="3" name="Picture 2">
              <a:hlinkClick r:id="rId2"/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>
              <a:fillRect/>
            </a:stretch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930253" y="2526606"/>
              <a:ext cx="1279160" cy="421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4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1875" y="2206798"/>
            <a:ext cx="3332984" cy="22683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3571" y="2632750"/>
            <a:ext cx="3189592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Ôn tập lại 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nội dung của bài học 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09857" y="2185283"/>
            <a:ext cx="3250271" cy="22683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49342" y="2632750"/>
            <a:ext cx="2699553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Chuẩn bị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i="1">
                <a:latin typeface="Times New Roman" panose="02020603050405020304" charset="0"/>
                <a:cs typeface="Times New Roman" panose="02020603050405020304" charset="0"/>
              </a:rPr>
              <a:t>Bài viết 2: Tả đồ vật</a:t>
            </a:r>
            <a:endParaRPr lang="en-US" sz="2400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17996" y="3641510"/>
            <a:ext cx="973058" cy="123825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465640" y="2206798"/>
            <a:ext cx="3332984" cy="22683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37336" y="2632750"/>
            <a:ext cx="3189592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đầy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đủ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err="1"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tập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75274" y="1611987"/>
            <a:ext cx="1041452" cy="95032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885619" y="3598057"/>
            <a:ext cx="637785" cy="1189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2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  <a:endParaRPr kumimoji="0" lang="en-US" sz="2400" b="1" i="0" u="sng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Ngón Trỏ, ngón tay, Máy tính Biểu tượng Tay - tay png tải về - Miễn phí  trong suốt Tay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20" y="1099185"/>
            <a:ext cx="6858000" cy="4799330"/>
          </a:xfrm>
          <a:prstGeom prst="roundRect">
            <a:avLst>
              <a:gd name="adj" fmla="val 243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5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877185" y="1386840"/>
            <a:ext cx="69957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  <a:sym typeface="+mn-ea"/>
              </a:rPr>
              <a:t>Ai là người phát minh ra bóng đèn điện?</a:t>
            </a:r>
            <a:endParaRPr lang="en-US" sz="32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3335020" y="2501900"/>
            <a:ext cx="5681980" cy="1499235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>
                <a:solidFill>
                  <a:schemeClr val="tx1"/>
                </a:solidFill>
              </a:rPr>
              <a:t>Ê - đi - xơn</a:t>
            </a:r>
            <a:endParaRPr lang="en-US" sz="32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900045" y="965200"/>
            <a:ext cx="742823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Ai là người viết cuốn sách toán đầu tiên ở Việt Nam?</a:t>
            </a:r>
            <a:endParaRPr lang="en-US" sz="3200" b="1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sym typeface="+mn-ea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3335020" y="2501900"/>
            <a:ext cx="5681980" cy="1499235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>
                <a:solidFill>
                  <a:schemeClr val="tx1"/>
                </a:solidFill>
              </a:rPr>
              <a:t>Lương Thế Vinh</a:t>
            </a:r>
            <a:endParaRPr lang="en-US" sz="32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350010" y="1045210"/>
            <a:ext cx="97415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Lương Thế Vinh đỗ trạng nguyên năm mấy tuổi ?</a:t>
            </a:r>
            <a:endParaRPr lang="en-US" sz="3200" b="1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sym typeface="+mn-ea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3335020" y="2501900"/>
            <a:ext cx="5681980" cy="1499235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>
                <a:solidFill>
                  <a:schemeClr val="tx1"/>
                </a:solidFill>
              </a:rPr>
              <a:t>Lương Thế Vinh đỗ trạng nguyên năm 21 tuổi </a:t>
            </a:r>
            <a:endParaRPr lang="en-US" sz="32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752090" y="1000760"/>
            <a:ext cx="713232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vi-VN" sz="32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Một cây mà có hai đầu,</a:t>
            </a:r>
            <a:endParaRPr lang="vi-VN" sz="32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vi-VN" sz="32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Không cành không lá dãi dầu nắng mưa.</a:t>
            </a:r>
            <a:endParaRPr lang="vi-VN" sz="32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r>
              <a:rPr lang="vi-VN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Là cây gì?</a:t>
            </a:r>
            <a:endParaRPr lang="vi-VN" sz="32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3334385" y="2877820"/>
            <a:ext cx="5681980" cy="1499235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>
                <a:solidFill>
                  <a:schemeClr val="tx1"/>
                </a:solidFill>
              </a:rPr>
              <a:t>cây cầu  </a:t>
            </a:r>
            <a:endParaRPr lang="en-US" sz="32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212280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593465" y="-10160"/>
            <a:ext cx="48069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Thứ năm ngày 23 tháng 11 năm 2023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u="sng">
                <a:latin typeface="Times New Roman" panose="02020603050405020304" charset="0"/>
                <a:cs typeface="Times New Roman" panose="02020603050405020304" charset="0"/>
              </a:rPr>
              <a:t>Tiếng Việt 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Bài đọc 2: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Cái cầu</a:t>
            </a:r>
            <a:endParaRPr lang="en-US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855" y="1376680"/>
            <a:ext cx="7644765" cy="4540250"/>
          </a:xfrm>
          <a:prstGeom prst="roundRect">
            <a:avLst>
              <a:gd name="adj" fmla="val 243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Text Box 6"/>
          <p:cNvSpPr txBox="1"/>
          <p:nvPr/>
        </p:nvSpPr>
        <p:spPr>
          <a:xfrm>
            <a:off x="4305935" y="6019800"/>
            <a:ext cx="4094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Cầu Hàm Rồng</a:t>
            </a:r>
            <a:r>
              <a:rPr lang="en-US"/>
              <a:t> 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60"/>
            <a:ext cx="12192000" cy="3448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511" y="1091087"/>
            <a:ext cx="2797629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Giọng đọc: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510" y="2196465"/>
            <a:ext cx="5151755" cy="2619375"/>
          </a:xfrm>
          <a:prstGeom prst="roundRect">
            <a:avLst>
              <a:gd name="adj" fmla="val 243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162819" y="1643610"/>
            <a:ext cx="282929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CÁI CẦU</a:t>
            </a:r>
            <a:endParaRPr lang="en-US" sz="2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7243" y="2013795"/>
            <a:ext cx="7140724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Cha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gửi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con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chiếc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Cha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vừa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bắc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xong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qua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dòng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sông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sâu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lửa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sắp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qua,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thư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cha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thế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Con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xem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– cho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xem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hơi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lâu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63893" y="3474599"/>
            <a:ext cx="7140724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yêu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yêu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ghê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Nhện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qua chum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nước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bắc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tơ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nhỏ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Con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sáo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sang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sông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bắc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ngọn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gió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Con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kiến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qua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ngòi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bắc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lá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tre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67286" y="4919927"/>
            <a:ext cx="7140724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Yêu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hơn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ao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thường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đãi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đỗ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này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chụp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xa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xa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Hàm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Rồng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sông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Mã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Con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cứ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cha.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                                       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   Phạm Tiến Duật</a:t>
            </a:r>
            <a:endParaRPr lang="en-US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2167255" y="1090930"/>
            <a:ext cx="1562735" cy="518160"/>
          </a:xfrm>
          <a:prstGeom prst="roundRect">
            <a:avLst>
              <a:gd name="adj" fmla="val 46836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Vui vẻ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4283710" y="1090930"/>
            <a:ext cx="1955800" cy="52832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Tình cảm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6793230" y="1090930"/>
            <a:ext cx="1829435" cy="55626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Tha thiết</a:t>
            </a:r>
            <a:endParaRPr 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593465" y="-10160"/>
            <a:ext cx="48069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Thứ năm ngày 23 tháng 11 năm 2023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u="sng">
                <a:latin typeface="Times New Roman" panose="02020603050405020304" charset="0"/>
                <a:cs typeface="Times New Roman" panose="02020603050405020304" charset="0"/>
              </a:rPr>
              <a:t>Tiếng Việt 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Bài đọc 2: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Cái cầu</a:t>
            </a:r>
            <a:endParaRPr lang="en-US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3" grpId="0"/>
      <p:bldP spid="14" grpId="0"/>
      <p:bldP spid="15" grpId="0" bldLvl="0" animBg="1"/>
      <p:bldP spid="16" grpId="0" bldLvl="0" animBg="1"/>
      <p:bldP spid="17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4470</Words>
  <Application>WPS Presentation</Application>
  <PresentationFormat>Widescreen</PresentationFormat>
  <Paragraphs>261</Paragraphs>
  <Slides>28</Slides>
  <Notes>9</Notes>
  <HiddenSlides>0</HiddenSlides>
  <MMClips>11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28</vt:i4>
      </vt:variant>
    </vt:vector>
  </HeadingPairs>
  <TitlesOfParts>
    <vt:vector size="47" baseType="lpstr">
      <vt:lpstr>Arial</vt:lpstr>
      <vt:lpstr>SimSun</vt:lpstr>
      <vt:lpstr>Wingdings</vt:lpstr>
      <vt:lpstr>Calibri</vt:lpstr>
      <vt:lpstr>Arial</vt:lpstr>
      <vt:lpstr>Times New Roman</vt:lpstr>
      <vt:lpstr>UTM Avo</vt:lpstr>
      <vt:lpstr>Segoe Print</vt:lpstr>
      <vt:lpstr>Microsoft YaHei</vt:lpstr>
      <vt:lpstr>Arial Unicode MS</vt:lpstr>
      <vt:lpstr>Noto Sans Symbols</vt:lpstr>
      <vt:lpstr>Calibri</vt:lpstr>
      <vt:lpstr>Calibri Light</vt:lpstr>
      <vt:lpstr>Office Theme</vt:lpstr>
      <vt:lpstr>1_Office Theme</vt:lpstr>
      <vt:lpstr>2_Office Theme</vt:lpstr>
      <vt:lpstr>3_Office Theme</vt:lpstr>
      <vt:lpstr>5_Office Theme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HP</cp:lastModifiedBy>
  <cp:revision>22</cp:revision>
  <dcterms:created xsi:type="dcterms:W3CDTF">2023-10-19T01:35:00Z</dcterms:created>
  <dcterms:modified xsi:type="dcterms:W3CDTF">2023-11-23T06:54:08Z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19052A37A3794577ABF8BFBA136623D8_13</vt:lpwstr>
  </property>
  <property fmtid="{D5CDD505-2E9C-101B-9397-08002B2CF9AE}" pid="3" name="KSOProductBuildVer">
    <vt:lpwstr>1033-12.2.0.13306</vt:lpwstr>
  </property>
</Properties>
</file>