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84" r:id="rId3"/>
    <p:sldId id="297" r:id="rId4"/>
    <p:sldId id="290" r:id="rId5"/>
    <p:sldId id="283" r:id="rId6"/>
    <p:sldId id="274" r:id="rId7"/>
    <p:sldId id="282" r:id="rId8"/>
    <p:sldId id="256" r:id="rId9"/>
    <p:sldId id="293" r:id="rId10"/>
    <p:sldId id="307" r:id="rId11"/>
    <p:sldId id="303" r:id="rId12"/>
    <p:sldId id="278" r:id="rId13"/>
    <p:sldId id="305" r:id="rId14"/>
    <p:sldId id="298" r:id="rId15"/>
    <p:sldId id="292" r:id="rId16"/>
    <p:sldId id="301" r:id="rId17"/>
    <p:sldId id="300" r:id="rId18"/>
    <p:sldId id="302" r:id="rId19"/>
    <p:sldId id="288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6600"/>
    <a:srgbClr val="FF0066"/>
    <a:srgbClr val="5B0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9FC04-D309-43BE-83DF-09004E39676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346DF-BAB2-45AB-91F5-C0C462BD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58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923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6DF-BAB2-45AB-91F5-C0C462BD9AD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46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719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6DF-BAB2-45AB-91F5-C0C462BD9AD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27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6DF-BAB2-45AB-91F5-C0C462BD9AD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27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6DF-BAB2-45AB-91F5-C0C462BD9AD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27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6DF-BAB2-45AB-91F5-C0C462BD9A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27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07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>
            <a:extLst>
              <a:ext uri="{FF2B5EF4-FFF2-40B4-BE49-F238E27FC236}">
                <a16:creationId xmlns:a16="http://schemas.microsoft.com/office/drawing/2014/main" id="{E44B2F96-B988-44AC-90D6-E393D73F35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备注占位符 2">
            <a:extLst>
              <a:ext uri="{FF2B5EF4-FFF2-40B4-BE49-F238E27FC236}">
                <a16:creationId xmlns:a16="http://schemas.microsoft.com/office/drawing/2014/main" id="{8CCD8316-F9E0-4F17-9F14-FBE508A687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612" name="灯片编号占位符 3">
            <a:extLst>
              <a:ext uri="{FF2B5EF4-FFF2-40B4-BE49-F238E27FC236}">
                <a16:creationId xmlns:a16="http://schemas.microsoft.com/office/drawing/2014/main" id="{0FC73F0E-37A2-45F7-87F0-EA8C518CFF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4501D2-AB67-4766-A575-982DFBFCCA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722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>
            <a:extLst>
              <a:ext uri="{FF2B5EF4-FFF2-40B4-BE49-F238E27FC236}">
                <a16:creationId xmlns:a16="http://schemas.microsoft.com/office/drawing/2014/main" id="{08B55FB3-5D7E-460A-9AD8-AB7809E555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备注占位符 2">
            <a:extLst>
              <a:ext uri="{FF2B5EF4-FFF2-40B4-BE49-F238E27FC236}">
                <a16:creationId xmlns:a16="http://schemas.microsoft.com/office/drawing/2014/main" id="{0A1DD899-48F3-433A-B18B-E227330A15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732" name="灯片编号占位符 3">
            <a:extLst>
              <a:ext uri="{FF2B5EF4-FFF2-40B4-BE49-F238E27FC236}">
                <a16:creationId xmlns:a16="http://schemas.microsoft.com/office/drawing/2014/main" id="{692D6339-7BEA-49CA-B983-872D79B0B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54554F-EC41-4DAE-9ACC-C32D1D16BD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446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6DF-BAB2-45AB-91F5-C0C462BD9A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2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5DC-9520-4629-924D-E3C04C88894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CBE3-0B44-491F-887D-8CB18AD4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43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5DC-9520-4629-924D-E3C04C88894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CBE3-0B44-491F-887D-8CB18AD4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6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5DC-9520-4629-924D-E3C04C88894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CBE3-0B44-491F-887D-8CB18AD4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88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6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41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98839-16AE-47B8-BA96-85DDE56FEC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50400"/>
      </p:ext>
    </p:extLst>
  </p:cSld>
  <p:clrMapOvr>
    <a:masterClrMapping/>
  </p:clrMapOvr>
  <p:transition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E8DC8-A4A5-49ED-9B14-A9006F8E8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22330"/>
      </p:ext>
    </p:extLst>
  </p:cSld>
  <p:clrMapOvr>
    <a:masterClrMapping/>
  </p:clrMapOvr>
  <p:transition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642C4-1154-4700-A7F1-74A844DBA0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43732"/>
      </p:ext>
    </p:extLst>
  </p:cSld>
  <p:clrMapOvr>
    <a:masterClrMapping/>
  </p:clrMapOvr>
  <p:transition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C0AAC-7322-4F69-9A9A-3BE5F249F1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24900"/>
      </p:ext>
    </p:extLst>
  </p:cSld>
  <p:clrMapOvr>
    <a:masterClrMapping/>
  </p:clrMapOvr>
  <p:transition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257AE-C81F-4DF6-82A0-463E1DE313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99853"/>
      </p:ext>
    </p:extLst>
  </p:cSld>
  <p:clrMapOvr>
    <a:masterClrMapping/>
  </p:clrMapOvr>
  <p:transition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019CE-33CE-41C1-8625-FD1D7C3532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47050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5DC-9520-4629-924D-E3C04C88894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CBE3-0B44-491F-887D-8CB18AD4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58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83D9D-2BD9-48D6-984D-033BD52591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47517"/>
      </p:ext>
    </p:extLst>
  </p:cSld>
  <p:clrMapOvr>
    <a:masterClrMapping/>
  </p:clrMapOvr>
  <p:transition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0CD89-A661-4B79-9348-2573899B5E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36542"/>
      </p:ext>
    </p:extLst>
  </p:cSld>
  <p:clrMapOvr>
    <a:masterClrMapping/>
  </p:clrMapOvr>
  <p:transition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55DEA-A0AC-41AC-B0BF-90A49D10CB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47609"/>
      </p:ext>
    </p:extLst>
  </p:cSld>
  <p:clrMapOvr>
    <a:masterClrMapping/>
  </p:clrMapOvr>
  <p:transition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BF737-B9EC-4B56-A1DA-0CC2328FFE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20882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6381F-407A-4B70-9142-A22AC751A3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74861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E18FD0F4-550E-40EF-82CF-DB0BDEB279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46753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5DC-9520-4629-924D-E3C04C88894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CBE3-0B44-491F-887D-8CB18AD4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18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5DC-9520-4629-924D-E3C04C88894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CBE3-0B44-491F-887D-8CB18AD4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49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5DC-9520-4629-924D-E3C04C88894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CBE3-0B44-491F-887D-8CB18AD4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31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5DC-9520-4629-924D-E3C04C88894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CBE3-0B44-491F-887D-8CB18AD4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3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5DC-9520-4629-924D-E3C04C88894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CBE3-0B44-491F-887D-8CB18AD4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5DC-9520-4629-924D-E3C04C88894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CBE3-0B44-491F-887D-8CB18AD4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5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5DC-9520-4629-924D-E3C04C88894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CBE3-0B44-491F-887D-8CB18AD4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7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3B5DC-9520-4629-924D-E3C04C88894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8CBE3-0B44-491F-887D-8CB18AD4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9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9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C9D2486-0781-4A8D-8763-069DC148CBAF}" type="slidenum">
              <a:rPr lang="en-US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9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randomBar dir="vert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duonghuong\Local%20Settings\Temporary%20Internet%20Files\Content.IE5\W5EJOTMF\MSj04379120000%5b1%5d.wav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2.mp4"/><Relationship Id="rId7" Type="http://schemas.openxmlformats.org/officeDocument/2006/relationships/image" Target="../media/image16.jpeg"/><Relationship Id="rId2" Type="http://schemas.microsoft.com/office/2007/relationships/media" Target="../media/media2.mp4"/><Relationship Id="rId1" Type="http://schemas.openxmlformats.org/officeDocument/2006/relationships/audio" Target="file:///C:\Users\Administrator\Downloads\Chiec-Bung-Doi-Be-Thanh-Ngan.mp3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Administrator\Downloads\Chiec-Bung-Doi-Be-Thanh-Ngan.mp3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500064" y="357189"/>
            <a:ext cx="8286751" cy="8751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i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thầy cô về dự giờ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416300" y="1093192"/>
            <a:ext cx="2971800" cy="22736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4175" dirty="0">
                <a:solidFill>
                  <a:srgbClr val="FF3300"/>
                </a:solidFill>
                <a:sym typeface="Wingdings" pitchFamily="2" charset="2"/>
              </a:rPr>
              <a:t>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40890" y="1919017"/>
            <a:ext cx="1143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700" b="1" dirty="0" err="1">
                <a:solidFill>
                  <a:srgbClr val="3333FF"/>
                </a:solidFill>
              </a:rPr>
              <a:t>Lớp</a:t>
            </a:r>
            <a:endParaRPr lang="en-US" sz="2700" b="1" dirty="0">
              <a:solidFill>
                <a:srgbClr val="3333FF"/>
              </a:solidFill>
              <a:latin typeface=".VnTime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686300" y="1941406"/>
            <a:ext cx="603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FF"/>
                </a:solidFill>
                <a:latin typeface=".VnTime" pitchFamily="34" charset="0"/>
              </a:rPr>
              <a:t>1E </a:t>
            </a:r>
            <a:endParaRPr lang="en-US" sz="24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2054" name="Picture 6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8953"/>
            <a:ext cx="9144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91"/>
            <a:ext cx="9144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7881938" y="39433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91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41148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71937"/>
            <a:ext cx="1428751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anim1690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24025" y="2338388"/>
            <a:ext cx="3829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66584">
            <a:off x="7803356" y="3774282"/>
            <a:ext cx="1071563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!PC8_C2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48000" y="2514600"/>
            <a:ext cx="3276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anim1690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58026" y="2352675"/>
            <a:ext cx="3829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MSj04379120000[1]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7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609600" y="3486151"/>
            <a:ext cx="8077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300" b="1" dirty="0">
                <a:latin typeface="Arial" pitchFamily="34" charset="0"/>
                <a:cs typeface="Arial" pitchFamily="34" charset="0"/>
              </a:rPr>
              <a:t>MÔN: </a:t>
            </a: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HOẠT ĐỘNG TRẢI NGHIỆM</a:t>
            </a:r>
            <a:endParaRPr lang="en-US" sz="3300" b="1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endParaRPr lang="en-US" sz="2100" b="1" i="1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ea typeface="HP001 5Ha" pitchFamily="34" charset="-127"/>
                <a:cs typeface="Arial" pitchFamily="34" charset="0"/>
              </a:rPr>
              <a:t>Giáo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ea typeface="HP001 5Ha" pitchFamily="34" charset="-127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ea typeface="HP001 5Ha" pitchFamily="34" charset="-127"/>
                <a:cs typeface="Arial" pitchFamily="34" charset="0"/>
              </a:rPr>
              <a:t>viên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ea typeface="HP001 5Ha" pitchFamily="34" charset="-127"/>
                <a:cs typeface="Arial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ea typeface="HP001 5Ha" pitchFamily="34" charset="-127"/>
                <a:cs typeface="Arial" pitchFamily="34" charset="0"/>
              </a:rPr>
              <a:t>Nguyễn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ea typeface="HP001 5Ha" pitchFamily="34" charset="-127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ea typeface="HP001 5Ha" pitchFamily="34" charset="-127"/>
                <a:cs typeface="Arial" pitchFamily="34" charset="0"/>
              </a:rPr>
              <a:t>Thị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ea typeface="HP001 5Ha" pitchFamily="34" charset="-127"/>
                <a:cs typeface="Arial" pitchFamily="34" charset="0"/>
              </a:rPr>
              <a:t> Minh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ea typeface="HP001 5Ha" pitchFamily="34" charset="-127"/>
                <a:cs typeface="Arial" pitchFamily="34" charset="0"/>
              </a:rPr>
              <a:t>Lý</a:t>
            </a:r>
            <a:endParaRPr lang="en-US" sz="3000" b="1" dirty="0">
              <a:solidFill>
                <a:srgbClr val="FF0000"/>
              </a:solidFill>
              <a:latin typeface="Arial" pitchFamily="34" charset="0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6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图片 15">
            <a:extLst>
              <a:ext uri="{FF2B5EF4-FFF2-40B4-BE49-F238E27FC236}">
                <a16:creationId xmlns:a16="http://schemas.microsoft.com/office/drawing/2014/main" id="{C52CEFEC-F06F-4BB5-B7AA-47D303A07D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913"/>
            <a:ext cx="9143999" cy="48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图片 5">
            <a:extLst>
              <a:ext uri="{FF2B5EF4-FFF2-40B4-BE49-F238E27FC236}">
                <a16:creationId xmlns:a16="http://schemas.microsoft.com/office/drawing/2014/main" id="{A9E99869-DC58-4C8A-A077-9B05376E0D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557588"/>
            <a:ext cx="553878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图片 4">
            <a:extLst>
              <a:ext uri="{FF2B5EF4-FFF2-40B4-BE49-F238E27FC236}">
                <a16:creationId xmlns:a16="http://schemas.microsoft.com/office/drawing/2014/main" id="{64B44CF4-71E5-4C9D-87F2-3872AA5795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45" y="1262196"/>
            <a:ext cx="5108972" cy="423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D955575E-6978-49E1-84E5-B223BA05C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0728" y="2121694"/>
            <a:ext cx="1327547" cy="1357313"/>
          </a:xfrm>
          <a:prstGeom prst="rect">
            <a:avLst/>
          </a:prstGeom>
        </p:spPr>
        <p:txBody>
          <a:bodyPr lIns="91440" tIns="45720" rIns="91440" bIns="45720" anchor="ctr">
            <a:normAutofit fontScale="92500" lnSpcReduction="10000"/>
          </a:bodyPr>
          <a:lstStyle/>
          <a:p>
            <a:pPr algn="ctr" defTabSz="68578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400" dirty="0">
                <a:solidFill>
                  <a:prstClr val="white"/>
                </a:solidFill>
                <a:latin typeface="UTM Avo" panose="02040603050506020204" pitchFamily="18" charset="0"/>
                <a:ea typeface="方正粗圆简体" panose="02010601030101010101" pitchFamily="2" charset="-122"/>
              </a:rPr>
              <a:t>校园</a:t>
            </a:r>
            <a:endParaRPr lang="en-US" altLang="zh-CN" sz="4400" dirty="0">
              <a:solidFill>
                <a:prstClr val="white"/>
              </a:solidFill>
              <a:latin typeface="UTM Avo" panose="02040603050506020204" pitchFamily="18" charset="0"/>
              <a:ea typeface="方正粗圆简体" panose="02010601030101010101" pitchFamily="2" charset="-122"/>
            </a:endParaRPr>
          </a:p>
          <a:p>
            <a:pPr algn="ctr" defTabSz="68578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400" dirty="0">
                <a:solidFill>
                  <a:prstClr val="white"/>
                </a:solidFill>
                <a:latin typeface="UTM Avo" panose="02040603050506020204" pitchFamily="18" charset="0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72710" name="TextBox 1">
            <a:extLst>
              <a:ext uri="{FF2B5EF4-FFF2-40B4-BE49-F238E27FC236}">
                <a16:creationId xmlns:a16="http://schemas.microsoft.com/office/drawing/2014/main" id="{E86BAD16-9C1A-4560-BCD8-66CCACEDF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729" y="2657475"/>
            <a:ext cx="3276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400" b="1">
                <a:solidFill>
                  <a:srgbClr val="FF0000"/>
                </a:solidFill>
                <a:latin typeface="+mj-lt"/>
              </a:rPr>
              <a:t>Thư giãn</a:t>
            </a:r>
          </a:p>
        </p:txBody>
      </p:sp>
      <p:pic>
        <p:nvPicPr>
          <p:cNvPr id="2" name="Chiec-Bung-Doi-Be-Thanh-Ngan.mp3">
            <a:hlinkClick r:id="" action="ppaction://media"/>
            <a:extLst>
              <a:ext uri="{FF2B5EF4-FFF2-40B4-BE49-F238E27FC236}">
                <a16:creationId xmlns:a16="http://schemas.microsoft.com/office/drawing/2014/main" id="{DABC8912-F295-46F3-B897-3EF281498D89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697" y="930076"/>
            <a:ext cx="622697" cy="6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m bé chă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75388"/>
      </p:ext>
    </p:extLst>
  </p:cSld>
  <p:clrMapOvr>
    <a:masterClrMapping/>
  </p:clrMapOvr>
  <p:transition spd="slow">
    <p:fade/>
    <p:sndAc>
      <p:stSnd>
        <p:snd r:embed="rId6" name="Am-thanh-phep-thuat-www_nhacchuongvui_com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27546" y="70264"/>
            <a:ext cx="6515100" cy="811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1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31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657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ADMIN\Desktop\trang 12- 27\tr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9150"/>
            <a:ext cx="60960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8"/>
          <p:cNvSpPr/>
          <p:nvPr/>
        </p:nvSpPr>
        <p:spPr>
          <a:xfrm>
            <a:off x="5970042" y="18481"/>
            <a:ext cx="2985164" cy="275288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04"/>
            <a:ext cx="9144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80030" y="1138131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28750" y="570966"/>
            <a:ext cx="6515100" cy="811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3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657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063486"/>
            <a:ext cx="8153400" cy="2489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en-US" sz="2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600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Kể</a:t>
            </a:r>
            <a:r>
              <a:rPr lang="en-US" sz="2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tên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en-US" sz="2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2. </a:t>
            </a:r>
            <a:r>
              <a:rPr lang="en-US" sz="2600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mọi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tâm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sóc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? </a:t>
            </a:r>
            <a:endParaRPr lang="en-US" sz="2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en-US" sz="2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2600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thương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tâm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2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6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259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 txBox="1"/>
          <p:nvPr/>
        </p:nvSpPr>
        <p:spPr>
          <a:xfrm>
            <a:off x="122515" y="1704578"/>
            <a:ext cx="9021485" cy="9321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  <a:sym typeface="+mn-lt"/>
              </a:rPr>
              <a:t>HOẠT ĐỘNG GIÁO DỤC THEO CHỦ ĐỀ: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  <a:sym typeface="+mn-lt"/>
              </a:rPr>
              <a:t>EM YÊU THƯƠNG NGƯỜI THÂN</a:t>
            </a:r>
          </a:p>
          <a:p>
            <a:pPr algn="ctr"/>
            <a:endParaRPr lang="en-AU" sz="2400" b="1" dirty="0">
              <a:solidFill>
                <a:srgbClr val="FF0000"/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094842" y="69949"/>
            <a:ext cx="696537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EM LÀ MẦM NON CỦA ĐẢNG</a:t>
            </a:r>
            <a:endParaRPr lang="en-US" sz="24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ba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28 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10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2025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400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Hoạt</a:t>
            </a:r>
            <a:r>
              <a:rPr lang="en-US" sz="24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động</a:t>
            </a: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trải</a:t>
            </a: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nghiệm</a:t>
            </a: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657" y="3333750"/>
            <a:ext cx="883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/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Mọi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luôn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thương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sóc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cần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quý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tâm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sóc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mình</a:t>
            </a:r>
            <a:r>
              <a:rPr lang="en-US" sz="2800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-76200" y="2636719"/>
            <a:ext cx="8980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lang="vi-VN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7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auernb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3714750"/>
            <a:ext cx="3886200" cy="106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514850"/>
            <a:ext cx="68580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2" name="Group 64"/>
          <p:cNvGrpSpPr>
            <a:grpSpLocks/>
          </p:cNvGrpSpPr>
          <p:nvPr/>
        </p:nvGrpSpPr>
        <p:grpSpPr bwMode="auto">
          <a:xfrm>
            <a:off x="1143000" y="2857501"/>
            <a:ext cx="3943350" cy="635794"/>
            <a:chOff x="2350" y="1008"/>
            <a:chExt cx="1826" cy="534"/>
          </a:xfrm>
        </p:grpSpPr>
        <p:pic>
          <p:nvPicPr>
            <p:cNvPr id="32825" name="Picture 65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26" name="Picture 66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27" name="Picture 67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28" name="Picture 68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773" name="Group 69"/>
          <p:cNvGrpSpPr>
            <a:grpSpLocks/>
          </p:cNvGrpSpPr>
          <p:nvPr/>
        </p:nvGrpSpPr>
        <p:grpSpPr bwMode="auto">
          <a:xfrm>
            <a:off x="4057650" y="3371851"/>
            <a:ext cx="3600450" cy="635794"/>
            <a:chOff x="2350" y="1008"/>
            <a:chExt cx="1826" cy="534"/>
          </a:xfrm>
        </p:grpSpPr>
        <p:pic>
          <p:nvPicPr>
            <p:cNvPr id="32821" name="Picture 70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22" name="Picture 71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23" name="Picture 72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24" name="Picture 73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774" name="Group 74"/>
          <p:cNvGrpSpPr>
            <a:grpSpLocks/>
          </p:cNvGrpSpPr>
          <p:nvPr/>
        </p:nvGrpSpPr>
        <p:grpSpPr bwMode="auto">
          <a:xfrm>
            <a:off x="3600450" y="2571751"/>
            <a:ext cx="3600450" cy="635794"/>
            <a:chOff x="2350" y="1008"/>
            <a:chExt cx="1826" cy="534"/>
          </a:xfrm>
        </p:grpSpPr>
        <p:pic>
          <p:nvPicPr>
            <p:cNvPr id="32817" name="Picture 75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8" name="Picture 76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9" name="Picture 77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20" name="Picture 78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775" name="Group 79"/>
          <p:cNvGrpSpPr>
            <a:grpSpLocks/>
          </p:cNvGrpSpPr>
          <p:nvPr/>
        </p:nvGrpSpPr>
        <p:grpSpPr bwMode="auto">
          <a:xfrm>
            <a:off x="1143000" y="3600450"/>
            <a:ext cx="4057650" cy="971550"/>
            <a:chOff x="2350" y="1008"/>
            <a:chExt cx="1826" cy="534"/>
          </a:xfrm>
        </p:grpSpPr>
        <p:pic>
          <p:nvPicPr>
            <p:cNvPr id="32813" name="Picture 80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4" name="Picture 81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5" name="Picture 82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6" name="Picture 83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780" name="Group 104"/>
          <p:cNvGrpSpPr>
            <a:grpSpLocks/>
          </p:cNvGrpSpPr>
          <p:nvPr/>
        </p:nvGrpSpPr>
        <p:grpSpPr bwMode="auto">
          <a:xfrm>
            <a:off x="3771900" y="228601"/>
            <a:ext cx="4057650" cy="978694"/>
            <a:chOff x="2350" y="1008"/>
            <a:chExt cx="1826" cy="534"/>
          </a:xfrm>
        </p:grpSpPr>
        <p:pic>
          <p:nvPicPr>
            <p:cNvPr id="32793" name="Picture 105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4" name="Picture 106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5" name="Picture 107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6" name="Picture 108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781" name="Group 109"/>
          <p:cNvGrpSpPr>
            <a:grpSpLocks/>
          </p:cNvGrpSpPr>
          <p:nvPr/>
        </p:nvGrpSpPr>
        <p:grpSpPr bwMode="auto">
          <a:xfrm>
            <a:off x="3714750" y="4171951"/>
            <a:ext cx="3600450" cy="635794"/>
            <a:chOff x="2350" y="1008"/>
            <a:chExt cx="1826" cy="534"/>
          </a:xfrm>
        </p:grpSpPr>
        <p:pic>
          <p:nvPicPr>
            <p:cNvPr id="32789" name="Picture 110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0" name="Picture 111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1" name="Picture 112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2" name="Picture 113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782" name="Group 114"/>
          <p:cNvGrpSpPr>
            <a:grpSpLocks/>
          </p:cNvGrpSpPr>
          <p:nvPr/>
        </p:nvGrpSpPr>
        <p:grpSpPr bwMode="auto">
          <a:xfrm>
            <a:off x="1143000" y="171451"/>
            <a:ext cx="3600450" cy="978694"/>
            <a:chOff x="2350" y="1008"/>
            <a:chExt cx="1826" cy="534"/>
          </a:xfrm>
        </p:grpSpPr>
        <p:pic>
          <p:nvPicPr>
            <p:cNvPr id="32785" name="Picture 115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6" name="Picture 116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7" name="Picture 117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8" name="Picture 118" descr="SPARKLES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Heart 1"/>
          <p:cNvSpPr/>
          <p:nvPr/>
        </p:nvSpPr>
        <p:spPr>
          <a:xfrm>
            <a:off x="990600" y="305577"/>
            <a:ext cx="7315200" cy="3816367"/>
          </a:xfrm>
          <a:prstGeom prst="hear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413510" y="1053465"/>
            <a:ext cx="6181249" cy="2223135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Đáp án A"/>
          <p:cNvSpPr/>
          <p:nvPr/>
        </p:nvSpPr>
        <p:spPr>
          <a:xfrm>
            <a:off x="533400" y="3486286"/>
            <a:ext cx="3862409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Bày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khắp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endParaRPr lang="en-US" sz="21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4721560" y="3486286"/>
            <a:ext cx="373664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Xem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endParaRPr lang="en-US" sz="21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533400" y="4263443"/>
            <a:ext cx="3862409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Quét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endParaRPr lang="en-US" sz="21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4721560" y="4263443"/>
            <a:ext cx="373664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dồ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1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944404" y="316231"/>
            <a:ext cx="7158038" cy="1092041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38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2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47 -0.03334 L -0.34861 -0.49568 " pathEditMode="relative" rAng="0" ptsTypes="AA"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7" y="-23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74 -0.02439 L 0.56614 -0.48673 " pathEditMode="relative" rAng="0" ptsTypes="AA"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23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58 0.0216 L -0.63264 -0.29167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2" y="-156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6 -0.00124 L 0.57031 -0.30556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-15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09600" y="3486286"/>
            <a:ext cx="3786209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endParaRPr lang="en-US" sz="21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4721560" y="3486286"/>
            <a:ext cx="396524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ngồi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xem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</a:t>
            </a:r>
            <a:endParaRPr lang="en-US" sz="21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09600" y="4263443"/>
            <a:ext cx="3786209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1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endParaRPr lang="en-US" sz="21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4721560" y="4263443"/>
            <a:ext cx="396524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ồn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nghỉ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ngơi</a:t>
            </a:r>
            <a:endParaRPr lang="en-US" sz="21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3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8 0.025 L -0.62049 -0.44908 " pathEditMode="relative" rAng="0" ptsTypes="AA">
                                      <p:cBhvr>
                                        <p:cTn id="3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-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13 -0.00124 L 0.56753 -0.46358 " pathEditMode="relative" rAng="0" ptsTypes="AA"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23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18 -0.00926 L -0.29861 -0.31358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-15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78 0.02438 L 0.59323 -0.27994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-15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nhờ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rót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cốc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381000" y="3486286"/>
            <a:ext cx="4014809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rót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endParaRPr lang="en-US" sz="21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381000" y="4310198"/>
            <a:ext cx="4012239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Nhờ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rót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</a:t>
            </a:r>
            <a:endParaRPr lang="en-US" sz="21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4678204" y="3486679"/>
            <a:ext cx="4160995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Rót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mời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uống</a:t>
            </a:r>
            <a:endParaRPr lang="en-US" sz="21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4721559" y="4263443"/>
            <a:ext cx="4117639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1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rót</a:t>
            </a:r>
            <a:endParaRPr lang="en-US" sz="21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35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3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86 -0.02809 L -0.32899 -0.49044 " pathEditMode="relative" rAng="0" ptsTypes="AA"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7" y="-23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73 -0.01482 L -0.32274 -0.31821 " pathEditMode="relative" rAng="0" ptsTypes="AA"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1" y="-15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45 -0.02593 L 0.28611 -0.51513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244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87 -0.01173 L 0.21632 -0.31605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-15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467351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 descr="tinh8x_hongli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2944">
            <a:off x="5715000" y="2"/>
            <a:ext cx="1276351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 descr="tinh8x_hongli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281" flipH="1">
            <a:off x="304800" y="228602"/>
            <a:ext cx="1066800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10"/>
          <p:cNvSpPr>
            <a:spLocks noChangeArrowheads="1"/>
          </p:cNvSpPr>
          <p:nvPr/>
        </p:nvSpPr>
        <p:spPr bwMode="auto">
          <a:xfrm>
            <a:off x="304800" y="4457700"/>
            <a:ext cx="8534400" cy="400050"/>
          </a:xfrm>
          <a:prstGeom prst="ribbon">
            <a:avLst>
              <a:gd name="adj1" fmla="val 33333"/>
              <a:gd name="adj2" fmla="val 47111"/>
            </a:avLst>
          </a:prstGeom>
          <a:solidFill>
            <a:srgbClr val="F4F428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sz="1350" b="1" i="1">
              <a:solidFill>
                <a:srgbClr val="FF0066"/>
              </a:solidFill>
              <a:latin typeface="Tahoma" pitchFamily="34" charset="0"/>
            </a:endParaRPr>
          </a:p>
        </p:txBody>
      </p:sp>
      <p:pic>
        <p:nvPicPr>
          <p:cNvPr id="3078" name="Picture 1" descr="A4-2-04"/>
          <p:cNvPicPr>
            <a:picLocks noChangeAspect="1" noChangeArrowheads="1"/>
          </p:cNvPicPr>
          <p:nvPr/>
        </p:nvPicPr>
        <p:blipFill>
          <a:blip r:embed="rId4">
            <a:lum bright="10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583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2771775" y="-696330"/>
            <a:ext cx="6096000" cy="406074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56338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vi-VN" sz="27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r>
              <a:rPr lang="en-US" sz="27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</a:t>
            </a:r>
            <a:endParaRPr lang="vi-VN" sz="27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3300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vi-VN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quý thầy cô</a:t>
            </a:r>
          </a:p>
          <a:p>
            <a:pPr algn="ctr"/>
            <a:endParaRPr lang="vi-VN" sz="27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3300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MẠNH KHỎE- HẠNH PHÚC</a:t>
            </a:r>
          </a:p>
        </p:txBody>
      </p:sp>
    </p:spTree>
    <p:extLst>
      <p:ext uri="{BB962C8B-B14F-4D97-AF65-F5344CB8AC3E}">
        <p14:creationId xmlns:p14="http://schemas.microsoft.com/office/powerpoint/2010/main" val="277396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-0.00208 L 0.125 -0.00208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46 0.12014 L -0.41146 0.12014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Nhà Thương Nhau - Xuân Mai - Ca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2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 txBox="1"/>
          <p:nvPr/>
        </p:nvSpPr>
        <p:spPr>
          <a:xfrm>
            <a:off x="122515" y="1792009"/>
            <a:ext cx="9021485" cy="1670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  <a:sym typeface="+mn-lt"/>
              </a:rPr>
              <a:t>HOẠT ĐỘNG GIÁO DỤC THEO CHỦ ĐỀ: </a:t>
            </a:r>
          </a:p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  <a:sym typeface="+mn-lt"/>
              </a:rPr>
              <a:t>EM YÊU THƯƠNG NGƯỜI THÂN</a:t>
            </a:r>
            <a:endParaRPr lang="en-AU" sz="2700" b="1" dirty="0">
              <a:solidFill>
                <a:srgbClr val="FF0000"/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125124" y="53465"/>
            <a:ext cx="759284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EM LÀ MẦM NON CỦA ĐẢNG</a:t>
            </a:r>
            <a:endParaRPr lang="en-US" sz="24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ba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28 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10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2025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400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Hoạt</a:t>
            </a:r>
            <a:r>
              <a:rPr lang="en-US" sz="24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động</a:t>
            </a: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trải</a:t>
            </a: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nghiệm</a:t>
            </a: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729" y="2982391"/>
            <a:ext cx="8568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vi-VN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4019550"/>
            <a:ext cx="6515100" cy="811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lang="en-US" sz="28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948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2"/>
            <a:ext cx="9144000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819150"/>
            <a:ext cx="86868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vi-VN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trang 12- 27\tr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24024"/>
            <a:ext cx="37338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rang 12- 27\tr23.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695449"/>
            <a:ext cx="36576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6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7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713096"/>
            <a:ext cx="8534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 smtClean="0">
                <a:solidFill>
                  <a:srgbClr val="000099"/>
                </a:solidFill>
              </a:rPr>
              <a:t>Hoạt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động</a:t>
            </a:r>
            <a:r>
              <a:rPr lang="en-US" sz="2800" b="1" dirty="0" smtClean="0">
                <a:solidFill>
                  <a:srgbClr val="000099"/>
                </a:solidFill>
              </a:rPr>
              <a:t> 1: </a:t>
            </a:r>
            <a:r>
              <a:rPr lang="en-US" sz="2800" b="1" dirty="0" err="1" smtClean="0">
                <a:solidFill>
                  <a:srgbClr val="000099"/>
                </a:solidFill>
              </a:rPr>
              <a:t>Đóng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vai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và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thực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hành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nói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yêu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thương</a:t>
            </a:r>
            <a:endParaRPr lang="vi-VN" sz="2800" b="1" dirty="0">
              <a:solidFill>
                <a:srgbClr val="00009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2925" y="19431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 err="1">
                <a:solidFill>
                  <a:srgbClr val="FF0066"/>
                </a:solidFill>
                <a:latin typeface="Times New Roman"/>
                <a:ea typeface="Calibri"/>
              </a:rPr>
              <a:t>Tình</a:t>
            </a:r>
            <a:r>
              <a:rPr lang="en-US" sz="2400" b="1" dirty="0">
                <a:solidFill>
                  <a:srgbClr val="FF0066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/>
                <a:ea typeface="Calibri"/>
              </a:rPr>
              <a:t>huống</a:t>
            </a:r>
            <a:r>
              <a:rPr lang="en-US" sz="2400" b="1" dirty="0">
                <a:solidFill>
                  <a:srgbClr val="FF0066"/>
                </a:solidFill>
                <a:latin typeface="Times New Roman"/>
                <a:ea typeface="Calibri"/>
              </a:rPr>
              <a:t> 1</a:t>
            </a:r>
            <a:r>
              <a:rPr lang="en-US" sz="2400" dirty="0">
                <a:solidFill>
                  <a:srgbClr val="FF0066"/>
                </a:solidFill>
                <a:latin typeface="Times New Roman"/>
                <a:ea typeface="Calibri"/>
              </a:rPr>
              <a:t>: </a:t>
            </a:r>
            <a:endParaRPr lang="en-US" sz="2400" dirty="0" smtClean="0">
              <a:solidFill>
                <a:srgbClr val="FF0066"/>
              </a:solidFill>
              <a:latin typeface="Times New Roman"/>
              <a:ea typeface="Calibri"/>
            </a:endParaRPr>
          </a:p>
          <a:p>
            <a:pPr algn="just"/>
            <a:r>
              <a:rPr lang="en-US" sz="2400" dirty="0" err="1" smtClean="0">
                <a:solidFill>
                  <a:srgbClr val="0070C0"/>
                </a:solidFill>
                <a:latin typeface="Times New Roman"/>
                <a:ea typeface="Calibri"/>
              </a:rPr>
              <a:t>Lan</a:t>
            </a:r>
            <a:r>
              <a:rPr lang="en-US" sz="2400" dirty="0" smtClean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đang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ngồi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thì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bố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Bố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mệt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mỏi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ngồi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xuống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chiếc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ghế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lấy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lau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mồ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hôi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mặt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Nếu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/>
                <a:ea typeface="Calibri"/>
              </a:rPr>
              <a:t>Lan</a:t>
            </a:r>
            <a:r>
              <a:rPr lang="en-US" sz="2400" dirty="0" smtClean="0">
                <a:solidFill>
                  <a:srgbClr val="0070C0"/>
                </a:solidFill>
                <a:latin typeface="Times New Roman"/>
                <a:ea typeface="Calibri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</a:rPr>
              <a:t>? 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1" name="Picture 2" descr="C:\Users\ADMIN\Desktop\trang 12- 27\tr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581150"/>
            <a:ext cx="35814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809625"/>
            <a:ext cx="8534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 smtClean="0">
                <a:solidFill>
                  <a:srgbClr val="000099"/>
                </a:solidFill>
              </a:rPr>
              <a:t>Hoạt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động</a:t>
            </a:r>
            <a:r>
              <a:rPr lang="en-US" sz="2800" b="1" dirty="0" smtClean="0">
                <a:solidFill>
                  <a:srgbClr val="000099"/>
                </a:solidFill>
              </a:rPr>
              <a:t> 1: </a:t>
            </a:r>
            <a:r>
              <a:rPr lang="en-US" sz="2800" b="1" dirty="0" err="1" smtClean="0">
                <a:solidFill>
                  <a:srgbClr val="000099"/>
                </a:solidFill>
              </a:rPr>
              <a:t>Đóng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vai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và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thực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hành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nói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yêu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thương</a:t>
            </a:r>
            <a:endParaRPr lang="vi-VN" sz="2800" b="1" dirty="0">
              <a:solidFill>
                <a:srgbClr val="00009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15620"/>
            <a:ext cx="3429000" cy="314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0" y="2038350"/>
            <a:ext cx="4572000" cy="21770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FF0066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400" b="1" dirty="0">
                <a:solidFill>
                  <a:srgbClr val="FF0066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/>
                <a:ea typeface="Calibri"/>
                <a:cs typeface="Times New Roman"/>
              </a:rPr>
              <a:t>huống</a:t>
            </a:r>
            <a:r>
              <a:rPr lang="en-US" sz="2400" b="1" dirty="0">
                <a:solidFill>
                  <a:srgbClr val="FF0066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400" dirty="0">
                <a:solidFill>
                  <a:srgbClr val="FF0066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24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en-US" sz="2400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nhờ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Hùng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quét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Hùng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đang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vui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vẻ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cùng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đá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sân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Nếu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Hùng</a:t>
            </a:r>
            <a:r>
              <a:rPr lang="en-US" sz="24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54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381000" y="1504950"/>
            <a:ext cx="86868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vi-VN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trang 12- 27\tr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36527"/>
            <a:ext cx="3124200" cy="275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rang 12- 27\tr23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36527"/>
            <a:ext cx="33528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2514600" y="133350"/>
            <a:ext cx="3684327" cy="13716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3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 txBox="1"/>
          <p:nvPr/>
        </p:nvSpPr>
        <p:spPr>
          <a:xfrm>
            <a:off x="122515" y="1704578"/>
            <a:ext cx="9021485" cy="9321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  <a:sym typeface="+mn-lt"/>
              </a:rPr>
              <a:t>HOẠT ĐỘNG GIÁO DỤC THEO CHỦ ĐỀ: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  <a:sym typeface="+mn-lt"/>
              </a:rPr>
              <a:t>EM YÊU THƯƠNG NGƯỜI THÂN</a:t>
            </a:r>
          </a:p>
          <a:p>
            <a:pPr algn="ctr"/>
            <a:endParaRPr lang="en-AU" sz="2400" b="1" dirty="0">
              <a:solidFill>
                <a:srgbClr val="FF0000"/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094842" y="69949"/>
            <a:ext cx="696537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EM LÀ MẦM NON CỦA ĐẢNG</a:t>
            </a:r>
            <a:endParaRPr lang="en-US" sz="24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ba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28 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10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2025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400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Hoạt</a:t>
            </a:r>
            <a:r>
              <a:rPr lang="en-US" sz="24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động</a:t>
            </a: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trải</a:t>
            </a: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nghiệm</a:t>
            </a: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657" y="3333750"/>
            <a:ext cx="883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cần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nói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thương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ông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bà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bố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mẹ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anh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chị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phù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tâm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sóc</a:t>
            </a:r>
            <a:r>
              <a:rPr lang="en-US" sz="2800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-76200" y="2636719"/>
            <a:ext cx="8980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vi-VN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22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15">
            <a:extLst>
              <a:ext uri="{FF2B5EF4-FFF2-40B4-BE49-F238E27FC236}">
                <a16:creationId xmlns:a16="http://schemas.microsoft.com/office/drawing/2014/main" id="{5B3117DE-0CEE-4A09-888C-1682EBF90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6173"/>
            <a:ext cx="9143999" cy="481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图片 5">
            <a:extLst>
              <a:ext uri="{FF2B5EF4-FFF2-40B4-BE49-F238E27FC236}">
                <a16:creationId xmlns:a16="http://schemas.microsoft.com/office/drawing/2014/main" id="{A8C3D453-088E-4A01-BA44-27EF6B216D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557588"/>
            <a:ext cx="553878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图片 4">
            <a:extLst>
              <a:ext uri="{FF2B5EF4-FFF2-40B4-BE49-F238E27FC236}">
                <a16:creationId xmlns:a16="http://schemas.microsoft.com/office/drawing/2014/main" id="{6C60DD50-1E2A-4126-96CF-F21FAC719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1" y="682229"/>
            <a:ext cx="5108972" cy="423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D06FD0C4-385C-40BA-A487-7715203BC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0728" y="2121694"/>
            <a:ext cx="1327547" cy="1357313"/>
          </a:xfrm>
          <a:prstGeom prst="rect">
            <a:avLst/>
          </a:prstGeom>
        </p:spPr>
        <p:txBody>
          <a:bodyPr lIns="91440" tIns="45720" rIns="91440" bIns="45720" anchor="ctr">
            <a:normAutofit fontScale="92500" lnSpcReduction="10000"/>
          </a:bodyPr>
          <a:lstStyle/>
          <a:p>
            <a:pPr algn="ctr" defTabSz="68578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400" dirty="0">
                <a:solidFill>
                  <a:prstClr val="white"/>
                </a:solidFill>
                <a:latin typeface="UTM Avo" panose="02040603050506020204" pitchFamily="18" charset="0"/>
                <a:ea typeface="方正粗圆简体" panose="02010601030101010101" pitchFamily="2" charset="-122"/>
              </a:rPr>
              <a:t>校园</a:t>
            </a:r>
            <a:endParaRPr lang="en-US" altLang="zh-CN" sz="4400" dirty="0">
              <a:solidFill>
                <a:prstClr val="white"/>
              </a:solidFill>
              <a:latin typeface="UTM Avo" panose="02040603050506020204" pitchFamily="18" charset="0"/>
              <a:ea typeface="方正粗圆简体" panose="02010601030101010101" pitchFamily="2" charset="-122"/>
            </a:endParaRPr>
          </a:p>
          <a:p>
            <a:pPr algn="ctr" defTabSz="68578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400" dirty="0">
                <a:solidFill>
                  <a:prstClr val="white"/>
                </a:solidFill>
                <a:latin typeface="UTM Avo" panose="02040603050506020204" pitchFamily="18" charset="0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67590" name="TextBox 1">
            <a:extLst>
              <a:ext uri="{FF2B5EF4-FFF2-40B4-BE49-F238E27FC236}">
                <a16:creationId xmlns:a16="http://schemas.microsoft.com/office/drawing/2014/main" id="{05028E96-8E85-48AE-91A1-AE08CE4B0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729" y="2657475"/>
            <a:ext cx="3276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400" b="1">
                <a:solidFill>
                  <a:srgbClr val="FF0000"/>
                </a:solidFill>
                <a:latin typeface="+mj-lt"/>
              </a:rPr>
              <a:t>Thư giãn</a:t>
            </a:r>
          </a:p>
        </p:txBody>
      </p:sp>
      <p:pic>
        <p:nvPicPr>
          <p:cNvPr id="8" name="Chiec-Bung-Doi-Be-Thanh-Ngan.mp3">
            <a:hlinkClick r:id="" action="ppaction://media"/>
            <a:extLst>
              <a:ext uri="{FF2B5EF4-FFF2-40B4-BE49-F238E27FC236}">
                <a16:creationId xmlns:a16="http://schemas.microsoft.com/office/drawing/2014/main" id="{FC63F85F-BBA8-454E-AA1C-45F5F428D3B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164" y="1114071"/>
            <a:ext cx="622697" cy="6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387720"/>
      </p:ext>
    </p:extLst>
  </p:cSld>
  <p:clrMapOvr>
    <a:masterClrMapping/>
  </p:clrMapOvr>
  <p:transition spd="slow">
    <p:fade/>
    <p:sndAc>
      <p:stSnd>
        <p:snd r:embed="rId4" name="Am-thanh-phep-thuat-www_nhacchuongvui_com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</TotalTime>
  <Words>640</Words>
  <Application>Microsoft Office PowerPoint</Application>
  <PresentationFormat>On-screen Show (16:9)</PresentationFormat>
  <Paragraphs>86</Paragraphs>
  <Slides>18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.VnTime</vt:lpstr>
      <vt:lpstr>Arial</vt:lpstr>
      <vt:lpstr>Calibri</vt:lpstr>
      <vt:lpstr>HP001 5Ha</vt:lpstr>
      <vt:lpstr>Tahoma</vt:lpstr>
      <vt:lpstr>Times New Roman</vt:lpstr>
      <vt:lpstr>UTM Avo</vt:lpstr>
      <vt:lpstr>Wingdings</vt:lpstr>
      <vt:lpstr>方正稚艺简体</vt:lpstr>
      <vt:lpstr>方正粗圆简体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</dc:creator>
  <cp:lastModifiedBy>DELL</cp:lastModifiedBy>
  <cp:revision>82</cp:revision>
  <dcterms:created xsi:type="dcterms:W3CDTF">2020-08-18T05:53:59Z</dcterms:created>
  <dcterms:modified xsi:type="dcterms:W3CDTF">2025-10-17T02:37:19Z</dcterms:modified>
</cp:coreProperties>
</file>