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7"/>
  </p:notesMasterIdLst>
  <p:sldIdLst>
    <p:sldId id="517" r:id="rId2"/>
    <p:sldId id="454" r:id="rId3"/>
    <p:sldId id="505" r:id="rId4"/>
    <p:sldId id="257" r:id="rId5"/>
    <p:sldId id="537" r:id="rId6"/>
    <p:sldId id="451" r:id="rId7"/>
    <p:sldId id="512" r:id="rId8"/>
    <p:sldId id="276" r:id="rId9"/>
    <p:sldId id="321" r:id="rId10"/>
    <p:sldId id="280" r:id="rId11"/>
    <p:sldId id="291" r:id="rId12"/>
    <p:sldId id="514" r:id="rId13"/>
    <p:sldId id="534" r:id="rId14"/>
    <p:sldId id="536" r:id="rId15"/>
    <p:sldId id="322" r:id="rId16"/>
    <p:sldId id="535" r:id="rId17"/>
    <p:sldId id="325" r:id="rId18"/>
    <p:sldId id="326" r:id="rId19"/>
    <p:sldId id="529" r:id="rId20"/>
    <p:sldId id="530" r:id="rId21"/>
    <p:sldId id="531" r:id="rId22"/>
    <p:sldId id="532" r:id="rId23"/>
    <p:sldId id="511" r:id="rId24"/>
    <p:sldId id="533" r:id="rId25"/>
    <p:sldId id="29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F17"/>
    <a:srgbClr val="336600"/>
    <a:srgbClr val="A0AC2A"/>
    <a:srgbClr val="EE9012"/>
    <a:srgbClr val="FF6600"/>
    <a:srgbClr val="A4460C"/>
    <a:srgbClr val="B5F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2" y="-45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CAAB-4BCF-4FED-97B4-21992FCE6EAA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D0267-E74F-40A8-86EB-0821A42D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D0267-E74F-40A8-86EB-0821A42D55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D0267-E74F-40A8-86EB-0821A42D55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D0267-E74F-40A8-86EB-0821A42D559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7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14886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299050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6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4" y="1505"/>
            <a:ext cx="9124379" cy="514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8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29D5DB-084A-4C58-8A54-6B99A2EA6B88}" type="datetimeFigureOut">
              <a:rPr lang="en-US" smtClean="0"/>
              <a:pPr/>
              <a:t>28/03/2025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84DA0C-4CE9-4492-8629-F3027718A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microsoft.com/office/2007/relationships/hdphoto" Target="../media/hdphoto4.wdp"/><Relationship Id="rId5" Type="http://schemas.openxmlformats.org/officeDocument/2006/relationships/image" Target="../media/image20.jpe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slide" Target="slide1.xml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53E99F9-1031-9D90-EF52-602D7A1D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F7AA1C-7B93-D131-82D1-DD6C6386DF45}"/>
              </a:ext>
            </a:extLst>
          </p:cNvPr>
          <p:cNvSpPr txBox="1"/>
          <p:nvPr/>
        </p:nvSpPr>
        <p:spPr>
          <a:xfrm>
            <a:off x="314654" y="1485900"/>
            <a:ext cx="8730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Bức</a:t>
            </a:r>
            <a:r>
              <a:rPr lang="en-US" sz="3000" dirty="0"/>
              <a:t> </a:t>
            </a:r>
            <a:r>
              <a:rPr lang="en-US" sz="3000" dirty="0" err="1"/>
              <a:t>tranh</a:t>
            </a:r>
            <a:r>
              <a:rPr lang="en-US" sz="3000" dirty="0"/>
              <a:t> </a:t>
            </a:r>
            <a:r>
              <a:rPr lang="en-US" sz="3000" dirty="0" err="1"/>
              <a:t>dưới</a:t>
            </a:r>
            <a:r>
              <a:rPr lang="en-US" sz="3000" dirty="0"/>
              <a:t> </a:t>
            </a:r>
            <a:r>
              <a:rPr lang="en-US" sz="3000" dirty="0" err="1"/>
              <a:t>đây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mùa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năm</a:t>
            </a:r>
            <a:r>
              <a:rPr lang="en-US" sz="3000" dirty="0"/>
              <a:t>?</a:t>
            </a:r>
          </a:p>
        </p:txBody>
      </p:sp>
      <p:pic>
        <p:nvPicPr>
          <p:cNvPr id="7" name="Picture 5" descr="WhitecornerFlower">
            <a:extLst>
              <a:ext uri="{FF2B5EF4-FFF2-40B4-BE49-F238E27FC236}">
                <a16:creationId xmlns="" xmlns:a16="http://schemas.microsoft.com/office/drawing/2014/main" id="{238ADF3B-5507-C72F-F881-6552B232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WhitecornerFlower">
            <a:extLst>
              <a:ext uri="{FF2B5EF4-FFF2-40B4-BE49-F238E27FC236}">
                <a16:creationId xmlns="" xmlns:a16="http://schemas.microsoft.com/office/drawing/2014/main" id="{9A2B3800-9E32-32D5-2A8E-FEAD3004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1497">
            <a:off x="7342209" y="-339544"/>
            <a:ext cx="1433079" cy="211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2BA1C4F-B902-2B1E-CA4D-1C1B5537A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15" y="4302245"/>
            <a:ext cx="719055" cy="501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8765AB-0632-BCFF-3BBC-8EBE34CCD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039898"/>
            <a:ext cx="3384376" cy="31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394125" y="3471587"/>
            <a:ext cx="2458641" cy="3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936635" y="2712003"/>
            <a:ext cx="2427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4930924" y="2712536"/>
            <a:ext cx="1800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alt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333" y="3288508"/>
            <a:ext cx="2680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kern="0" dirty="0">
                <a:latin typeface="Times New Roman" pitchFamily="18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55107" y="322785"/>
            <a:ext cx="7772400" cy="9762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Tiến bước lên Đoàn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bảy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3 năm 2025</a:t>
            </a:r>
          </a:p>
          <a:p>
            <a:pPr algn="ctr" eaLnBrk="1" hangingPunct="1"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344" y="1518363"/>
            <a:ext cx="793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 Buổi trưa hè (Tiết 1)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17" y="3257731"/>
            <a:ext cx="1766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6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406986" y="3620884"/>
            <a:ext cx="2458641" cy="3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938313" y="2196943"/>
            <a:ext cx="242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5670925" y="220779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400" y="343780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832794" y="114300"/>
            <a:ext cx="7772400" cy="9762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Tiến bước lên Đoàn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bảy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3 năm 2025</a:t>
            </a:r>
          </a:p>
          <a:p>
            <a:pPr algn="ctr" eaLnBrk="1" hangingPunct="1"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379" y="1212107"/>
            <a:ext cx="7866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 Buổi trưa hè (Tiết 1)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61" y="2600205"/>
            <a:ext cx="1766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61" y="2969041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thơ: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400" y="343780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771799" y="463532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735403" y="3900479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983975" y="3533690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93368" y="2759690"/>
            <a:ext cx="2415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Chập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chờn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907704" y="4209420"/>
            <a:ext cx="88730" cy="278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37693" y="463532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91822" y="3893486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622983" y="3419682"/>
            <a:ext cx="3127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Bé nằm   bé nghe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Âm thầm  rạo rực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Cả buổi trưa hè.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967678" y="4218453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407551341519">
            <a:hlinkClick r:id="" action="ppaction://media"/>
            <a:extLst>
              <a:ext uri="{FF2B5EF4-FFF2-40B4-BE49-F238E27FC236}">
                <a16:creationId xmlns="" xmlns:a16="http://schemas.microsoft.com/office/drawing/2014/main" id="{D17CA081-62E3-5067-31A6-59FCD2244A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1650" r="21651"/>
          <a:stretch/>
        </p:blipFill>
        <p:spPr>
          <a:xfrm>
            <a:off x="83473" y="0"/>
            <a:ext cx="9031846" cy="50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3406986" y="3542934"/>
            <a:ext cx="2458641" cy="3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38313" y="2118993"/>
            <a:ext cx="242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975243" y="212984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400" y="33598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2794" y="114300"/>
            <a:ext cx="7772400" cy="9762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Tiến bước lên Đoàn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bảy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3 năm 2025</a:t>
            </a:r>
          </a:p>
          <a:p>
            <a:pPr algn="ctr" eaLnBrk="1" hangingPunct="1"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379" y="1212107"/>
            <a:ext cx="7866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 Buổi trưa hè (Tiết 1)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Huy Cận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61" y="2522255"/>
            <a:ext cx="1766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61" y="2891091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thơ: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400" y="33598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771799" y="455737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735403" y="3822529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3059832" y="3422134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3368" y="2681740"/>
            <a:ext cx="2415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457200" indent="-457200"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Chập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chờn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Lao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xao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907704" y="4131470"/>
            <a:ext cx="88730" cy="278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37693" y="455737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91822" y="3815536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609546" y="3346640"/>
            <a:ext cx="3127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Bé nằm   bé nghe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Âm thầm  rạo rực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Cả buổi trưa hè.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967678" y="4140503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64" y="1701267"/>
            <a:ext cx="3533013" cy="225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6462" y="53302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THEO NHÓM ĐÔI</a:t>
            </a:r>
            <a:endParaRPr lang="en-US" sz="32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B48B9518-7AFE-4EB2-8382-5A2F40D657EB}"/>
              </a:ext>
            </a:extLst>
          </p:cNvPr>
          <p:cNvSpPr txBox="1"/>
          <p:nvPr/>
        </p:nvSpPr>
        <p:spPr>
          <a:xfrm>
            <a:off x="1259632" y="88540"/>
            <a:ext cx="421881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 TRƯA HÈ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(Trích)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="" xmlns:a16="http://schemas.microsoft.com/office/drawing/2014/main" id="{119F54A6-D385-4978-9682-1F39622375E7}"/>
              </a:ext>
            </a:extLst>
          </p:cNvPr>
          <p:cNvSpPr txBox="1"/>
          <p:nvPr/>
        </p:nvSpPr>
        <p:spPr>
          <a:xfrm>
            <a:off x="733923" y="685800"/>
            <a:ext cx="3127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CD63466E-AE77-44B0-9D3A-E6E5FC408E13}"/>
              </a:ext>
            </a:extLst>
          </p:cNvPr>
          <p:cNvSpPr txBox="1"/>
          <p:nvPr/>
        </p:nvSpPr>
        <p:spPr>
          <a:xfrm>
            <a:off x="733923" y="2167450"/>
            <a:ext cx="3517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EC30C485-3E2D-4370-A784-806D8C25CB63}"/>
              </a:ext>
            </a:extLst>
          </p:cNvPr>
          <p:cNvSpPr txBox="1"/>
          <p:nvPr/>
        </p:nvSpPr>
        <p:spPr>
          <a:xfrm>
            <a:off x="737334" y="3657600"/>
            <a:ext cx="351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chờn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4244644" y="685800"/>
            <a:ext cx="3127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643CCE0A-F048-475B-9334-1001A68DFB9F}"/>
              </a:ext>
            </a:extLst>
          </p:cNvPr>
          <p:cNvSpPr txBox="1"/>
          <p:nvPr/>
        </p:nvSpPr>
        <p:spPr>
          <a:xfrm>
            <a:off x="4248057" y="2179928"/>
            <a:ext cx="3127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Tay già lao xao…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HUY CẬN</a:t>
            </a:r>
          </a:p>
        </p:txBody>
      </p:sp>
    </p:spTree>
    <p:extLst>
      <p:ext uri="{BB962C8B-B14F-4D97-AF65-F5344CB8AC3E}">
        <p14:creationId xmlns:p14="http://schemas.microsoft.com/office/powerpoint/2010/main" val="34201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411510"/>
            <a:ext cx="2334560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32" y="2211710"/>
            <a:ext cx="4081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HIỂU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4" y="3386789"/>
            <a:ext cx="2610189" cy="1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1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18140AB1-DC1D-46F5-8F45-73AF8CF3CA63}"/>
              </a:ext>
            </a:extLst>
          </p:cNvPr>
          <p:cNvGrpSpPr/>
          <p:nvPr/>
        </p:nvGrpSpPr>
        <p:grpSpPr>
          <a:xfrm>
            <a:off x="99171" y="857251"/>
            <a:ext cx="8865318" cy="1138436"/>
            <a:chOff x="0" y="0"/>
            <a:chExt cx="16820536" cy="2311400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BE7D6A4A-94C7-47AE-9770-32FC532AA224}"/>
                </a:ext>
              </a:extLst>
            </p:cNvPr>
            <p:cNvSpPr/>
            <p:nvPr/>
          </p:nvSpPr>
          <p:spPr>
            <a:xfrm>
              <a:off x="0" y="0"/>
              <a:ext cx="16820536" cy="2311400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="" xmlns:a16="http://schemas.microsoft.com/office/drawing/2014/main" id="{C0C0FBA3-7FEC-44E1-BA60-C4FA2D34C311}"/>
              </a:ext>
            </a:extLst>
          </p:cNvPr>
          <p:cNvSpPr txBox="1"/>
          <p:nvPr/>
        </p:nvSpPr>
        <p:spPr>
          <a:xfrm>
            <a:off x="185308" y="852357"/>
            <a:ext cx="877918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1.Tìm những từ ngữ, hình ảnh ở khổ thơ 1 tả buổi trưa hè yên tĩnh.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02D46E93-BA3D-4D1F-84EF-C3AA6EA3849E}"/>
              </a:ext>
            </a:extLst>
          </p:cNvPr>
          <p:cNvSpPr/>
          <p:nvPr/>
        </p:nvSpPr>
        <p:spPr>
          <a:xfrm>
            <a:off x="217207" y="1995686"/>
            <a:ext cx="790492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lim dim, nằm im, êm ả.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308" y="363"/>
            <a:ext cx="354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ĐỌC HIỂU</a:t>
            </a:r>
          </a:p>
        </p:txBody>
      </p:sp>
      <p:pic>
        <p:nvPicPr>
          <p:cNvPr id="9" name="Picture 8" descr="Bài tập đọc: buổi trưa hè tiếng Việt 2 CD có lời giải">
            <a:extLst>
              <a:ext uri="{FF2B5EF4-FFF2-40B4-BE49-F238E27FC236}">
                <a16:creationId xmlns="" xmlns:a16="http://schemas.microsoft.com/office/drawing/2014/main" id="{733E243E-E9F0-C9B9-4780-9CE7F00E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83" y="2844296"/>
            <a:ext cx="4001770" cy="22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09EA2395-2C33-48A1-B06C-F8B7F6BDCA80}"/>
              </a:ext>
            </a:extLst>
          </p:cNvPr>
          <p:cNvGrpSpPr/>
          <p:nvPr/>
        </p:nvGrpSpPr>
        <p:grpSpPr>
          <a:xfrm>
            <a:off x="52040" y="172214"/>
            <a:ext cx="8912448" cy="699542"/>
            <a:chOff x="125866" y="379905"/>
            <a:chExt cx="16202305" cy="1136633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9E044CFA-0EE7-49A5-9279-775AAD1947F8}"/>
                </a:ext>
              </a:extLst>
            </p:cNvPr>
            <p:cNvSpPr/>
            <p:nvPr/>
          </p:nvSpPr>
          <p:spPr>
            <a:xfrm>
              <a:off x="125866" y="379905"/>
              <a:ext cx="16202305" cy="1136633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  <p:txBody>
            <a:bodyPr/>
            <a:lstStyle/>
            <a:p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2. Giữa buổi trưa hè yên tĩnh có những hoạt động gì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DA34A2CB-CCCB-4760-B208-8B2FD0785D5B}"/>
              </a:ext>
            </a:extLst>
          </p:cNvPr>
          <p:cNvSpPr/>
          <p:nvPr/>
        </p:nvSpPr>
        <p:spPr>
          <a:xfrm>
            <a:off x="314977" y="758415"/>
            <a:ext cx="511336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Hoạt động của con vật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="" xmlns:a16="http://schemas.microsoft.com/office/drawing/2014/main" id="{BF123E33-21D0-4E53-88A5-77563CE4C94C}"/>
              </a:ext>
            </a:extLst>
          </p:cNvPr>
          <p:cNvSpPr txBox="1"/>
          <p:nvPr/>
        </p:nvSpPr>
        <p:spPr>
          <a:xfrm>
            <a:off x="539254" y="1419622"/>
            <a:ext cx="820921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Bò 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nghỉ, ngẫm nghĩ gì đó, cứ nhai mãi, nhai hoài.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bướm chập chờn vờn đôi cánh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ăn dâu nghe như mưa rào.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2">
            <a:extLst>
              <a:ext uri="{FF2B5EF4-FFF2-40B4-BE49-F238E27FC236}">
                <a16:creationId xmlns="" xmlns:a16="http://schemas.microsoft.com/office/drawing/2014/main" id="{C9AB3EFB-4A1A-4334-AD6C-EF716A8137CB}"/>
              </a:ext>
            </a:extLst>
          </p:cNvPr>
          <p:cNvSpPr/>
          <p:nvPr/>
        </p:nvSpPr>
        <p:spPr>
          <a:xfrm>
            <a:off x="384510" y="2804617"/>
            <a:ext cx="58753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Hoạt động của con người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="" xmlns:a16="http://schemas.microsoft.com/office/drawing/2014/main" id="{B2C7234B-F036-460B-B96A-84D979ECE42F}"/>
              </a:ext>
            </a:extLst>
          </p:cNvPr>
          <p:cNvSpPr txBox="1"/>
          <p:nvPr/>
        </p:nvSpPr>
        <p:spPr>
          <a:xfrm>
            <a:off x="333128" y="3616895"/>
            <a:ext cx="8631360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 ngủ được, âm thầm rạo rực nằm nghe những âm thanh của buổi trưa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dậy thay lá dâu, tay già lao xao.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hool Bell Ringing Sound Effect 1">
            <a:hlinkClick r:id="" action="ppaction://media"/>
            <a:extLst>
              <a:ext uri="{FF2B5EF4-FFF2-40B4-BE49-F238E27FC236}">
                <a16:creationId xmlns="" xmlns:a16="http://schemas.microsoft.com/office/drawing/2014/main" id="{CDD979F0-5F9E-1EB6-C94F-5D44613CF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445" y="-479502"/>
            <a:ext cx="365522" cy="365522"/>
          </a:xfrm>
          <a:prstGeom prst="rect">
            <a:avLst/>
          </a:prstGeom>
        </p:spPr>
      </p:pic>
      <p:sp>
        <p:nvSpPr>
          <p:cNvPr id="3" name="Rectangle 42">
            <a:extLst>
              <a:ext uri="{FF2B5EF4-FFF2-40B4-BE49-F238E27FC236}">
                <a16:creationId xmlns="" xmlns:a16="http://schemas.microsoft.com/office/drawing/2014/main" id="{F0A4A66E-5F98-777B-1872-174C6668654A}"/>
              </a:ext>
            </a:extLst>
          </p:cNvPr>
          <p:cNvSpPr/>
          <p:nvPr/>
        </p:nvSpPr>
        <p:spPr>
          <a:xfrm>
            <a:off x="130294" y="1203598"/>
            <a:ext cx="7133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Tiếng tằm ăn dâu.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Tiếng mọi người lao xao.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Tiếng mưa rào.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="" xmlns:a16="http://schemas.microsoft.com/office/drawing/2014/main" id="{FE468ED2-4A29-A50C-CAE3-5C847E92743A}"/>
              </a:ext>
            </a:extLst>
          </p:cNvPr>
          <p:cNvSpPr>
            <a:spLocks noGrp="1"/>
          </p:cNvSpPr>
          <p:nvPr/>
        </p:nvSpPr>
        <p:spPr>
          <a:xfrm>
            <a:off x="148179" y="588894"/>
            <a:ext cx="8340027" cy="614704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3.Giữa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buổi trưa hè, có thể nghe thấy âm thanh nào? 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="" xmlns:a16="http://schemas.microsoft.com/office/drawing/2014/main" id="{B5727E35-E0C5-562E-89F3-6AF50C77F97A}"/>
              </a:ext>
            </a:extLst>
          </p:cNvPr>
          <p:cNvSpPr>
            <a:spLocks noGrp="1"/>
          </p:cNvSpPr>
          <p:nvPr/>
        </p:nvSpPr>
        <p:spPr>
          <a:xfrm>
            <a:off x="130294" y="2715766"/>
            <a:ext cx="8929412" cy="864096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sao giữa buổi trưa hè có thể nghe thấy âm thanh nói trên? 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CED2D519-644C-6D03-83DD-53B729EC6E1F}"/>
              </a:ext>
            </a:extLst>
          </p:cNvPr>
          <p:cNvSpPr/>
          <p:nvPr/>
        </p:nvSpPr>
        <p:spPr>
          <a:xfrm>
            <a:off x="148179" y="3579862"/>
            <a:ext cx="479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Vì trưa hè rất nắng.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Vì trưa hè rất yên tĩnh.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Vì trưa hè nhiều gió.</a:t>
            </a:r>
          </a:p>
        </p:txBody>
      </p:sp>
      <p:sp>
        <p:nvSpPr>
          <p:cNvPr id="7" name="Oval 5">
            <a:extLst>
              <a:ext uri="{FF2B5EF4-FFF2-40B4-BE49-F238E27FC236}">
                <a16:creationId xmlns="" xmlns:a16="http://schemas.microsoft.com/office/drawing/2014/main" id="{6986D9E5-ADC1-D04E-93B6-43A48B09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8" name="Oval 6">
            <a:extLst>
              <a:ext uri="{FF2B5EF4-FFF2-40B4-BE49-F238E27FC236}">
                <a16:creationId xmlns="" xmlns:a16="http://schemas.microsoft.com/office/drawing/2014/main" id="{51A3EA15-EC24-E5EC-33AA-D06C949D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Oval 7">
            <a:extLst>
              <a:ext uri="{FF2B5EF4-FFF2-40B4-BE49-F238E27FC236}">
                <a16:creationId xmlns="" xmlns:a16="http://schemas.microsoft.com/office/drawing/2014/main" id="{A214EE0A-7FC6-D6C9-ABD1-16E896D5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" name="Oval 8">
            <a:extLst>
              <a:ext uri="{FF2B5EF4-FFF2-40B4-BE49-F238E27FC236}">
                <a16:creationId xmlns="" xmlns:a16="http://schemas.microsoft.com/office/drawing/2014/main" id="{7A4F38AA-29EB-2E7E-35EF-E6F7C9A0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" name="Oval 9">
            <a:extLst>
              <a:ext uri="{FF2B5EF4-FFF2-40B4-BE49-F238E27FC236}">
                <a16:creationId xmlns="" xmlns:a16="http://schemas.microsoft.com/office/drawing/2014/main" id="{42D05D61-1E0B-C11C-BE44-9B919BBD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7496925F-9716-4479-52FD-C6136178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Oval 11">
            <a:extLst>
              <a:ext uri="{FF2B5EF4-FFF2-40B4-BE49-F238E27FC236}">
                <a16:creationId xmlns="" xmlns:a16="http://schemas.microsoft.com/office/drawing/2014/main" id="{37585940-0C8C-220B-C0F3-C7A54E1D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4" name="Oval 12">
            <a:extLst>
              <a:ext uri="{FF2B5EF4-FFF2-40B4-BE49-F238E27FC236}">
                <a16:creationId xmlns="" xmlns:a16="http://schemas.microsoft.com/office/drawing/2014/main" id="{4E5A7833-92A6-881E-4939-FC19522C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399"/>
            <a:ext cx="919312" cy="9641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5" name="Oval 13">
            <a:extLst>
              <a:ext uri="{FF2B5EF4-FFF2-40B4-BE49-F238E27FC236}">
                <a16:creationId xmlns="" xmlns:a16="http://schemas.microsoft.com/office/drawing/2014/main" id="{617147F0-052C-1D28-164E-EA317539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Oval 14">
            <a:extLst>
              <a:ext uri="{FF2B5EF4-FFF2-40B4-BE49-F238E27FC236}">
                <a16:creationId xmlns="" xmlns:a16="http://schemas.microsoft.com/office/drawing/2014/main" id="{80D65C36-E8F3-BA59-0F69-A3F3D41D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" name="Oval 25">
            <a:extLst>
              <a:ext uri="{FF2B5EF4-FFF2-40B4-BE49-F238E27FC236}">
                <a16:creationId xmlns="" xmlns:a16="http://schemas.microsoft.com/office/drawing/2014/main" id="{4F41929D-F325-AFB8-2DD9-34A0F59B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399"/>
            <a:ext cx="919312" cy="9641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8" name="Oval 15">
            <a:extLst>
              <a:ext uri="{FF2B5EF4-FFF2-40B4-BE49-F238E27FC236}">
                <a16:creationId xmlns="" xmlns:a16="http://schemas.microsoft.com/office/drawing/2014/main" id="{6E8033A2-8B8D-DE4C-1539-083CF789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9" name="Oval 16">
            <a:extLst>
              <a:ext uri="{FF2B5EF4-FFF2-40B4-BE49-F238E27FC236}">
                <a16:creationId xmlns="" xmlns:a16="http://schemas.microsoft.com/office/drawing/2014/main" id="{660A9FF3-681C-2DCF-99A1-1525718B3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0" name="Oval 17">
            <a:extLst>
              <a:ext uri="{FF2B5EF4-FFF2-40B4-BE49-F238E27FC236}">
                <a16:creationId xmlns="" xmlns:a16="http://schemas.microsoft.com/office/drawing/2014/main" id="{49992967-468A-8B9E-A51C-5BAADB19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21" name="Oval 18">
            <a:extLst>
              <a:ext uri="{FF2B5EF4-FFF2-40B4-BE49-F238E27FC236}">
                <a16:creationId xmlns="" xmlns:a16="http://schemas.microsoft.com/office/drawing/2014/main" id="{1F3C631D-884C-AF2A-CB11-50B9BB7E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2" name="Oval 19">
            <a:extLst>
              <a:ext uri="{FF2B5EF4-FFF2-40B4-BE49-F238E27FC236}">
                <a16:creationId xmlns="" xmlns:a16="http://schemas.microsoft.com/office/drawing/2014/main" id="{D59448B1-3D83-1340-7DCD-6FA2C205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3" name="Oval 20">
            <a:extLst>
              <a:ext uri="{FF2B5EF4-FFF2-40B4-BE49-F238E27FC236}">
                <a16:creationId xmlns="" xmlns:a16="http://schemas.microsoft.com/office/drawing/2014/main" id="{33843358-BC6D-2A1E-8282-02477214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4" name="Oval 21">
            <a:extLst>
              <a:ext uri="{FF2B5EF4-FFF2-40B4-BE49-F238E27FC236}">
                <a16:creationId xmlns="" xmlns:a16="http://schemas.microsoft.com/office/drawing/2014/main" id="{A30AA901-97B3-9626-7353-55BD3FAA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25" name="Oval 22">
            <a:extLst>
              <a:ext uri="{FF2B5EF4-FFF2-40B4-BE49-F238E27FC236}">
                <a16:creationId xmlns="" xmlns:a16="http://schemas.microsoft.com/office/drawing/2014/main" id="{230A2CCA-0597-E677-F8B3-1CE6E8454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6" name="Oval 23">
            <a:extLst>
              <a:ext uri="{FF2B5EF4-FFF2-40B4-BE49-F238E27FC236}">
                <a16:creationId xmlns="" xmlns:a16="http://schemas.microsoft.com/office/drawing/2014/main" id="{2C5EB698-403B-5C57-796F-0898E10E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1"/>
            <a:ext cx="919312" cy="96417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27" name="Oval 24">
            <a:extLst>
              <a:ext uri="{FF2B5EF4-FFF2-40B4-BE49-F238E27FC236}">
                <a16:creationId xmlns="" xmlns:a16="http://schemas.microsoft.com/office/drawing/2014/main" id="{0715EF9B-4ECF-37EB-97D5-1A439ED6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136400"/>
            <a:ext cx="959314" cy="973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800" b="1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28" name="Star: 5 Points 2">
            <a:extLst>
              <a:ext uri="{FF2B5EF4-FFF2-40B4-BE49-F238E27FC236}">
                <a16:creationId xmlns="" xmlns:a16="http://schemas.microsoft.com/office/drawing/2014/main" id="{CBC6779D-FB26-A17B-50C3-1E76A7319E04}"/>
              </a:ext>
            </a:extLst>
          </p:cNvPr>
          <p:cNvSpPr/>
          <p:nvPr/>
        </p:nvSpPr>
        <p:spPr>
          <a:xfrm>
            <a:off x="8464699" y="1203598"/>
            <a:ext cx="280052" cy="3159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29" name="Rectangle 28"/>
          <p:cNvSpPr/>
          <p:nvPr/>
        </p:nvSpPr>
        <p:spPr>
          <a:xfrm>
            <a:off x="683568" y="7815"/>
            <a:ext cx="63979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ý đúng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các câu hỏi sau</a:t>
            </a:r>
            <a:r>
              <a:rPr lang="vi-VN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9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5C6AC6F-31EE-7069-4A39-A2755E99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3F7758-F22E-B7C0-C240-5248F401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50" y="1505428"/>
            <a:ext cx="9115426" cy="1714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/>
              <a:t>   Đọc đoạn 5 bài “Chuyện bốn mùa” và trả lời câu hỏi: </a:t>
            </a:r>
          </a:p>
          <a:p>
            <a:pPr marL="0" indent="0">
              <a:buNone/>
            </a:pPr>
            <a:r>
              <a:rPr lang="en-US" sz="2900" dirty="0"/>
              <a:t>   Theo lời bà Đất, mỗi mùa đều có ích, đều đáng yêu như thế nào?</a:t>
            </a:r>
          </a:p>
        </p:txBody>
      </p:sp>
      <p:pic>
        <p:nvPicPr>
          <p:cNvPr id="5" name="Picture 6" descr="WhitecornerFlower">
            <a:extLst>
              <a:ext uri="{FF2B5EF4-FFF2-40B4-BE49-F238E27FC236}">
                <a16:creationId xmlns="" xmlns:a16="http://schemas.microsoft.com/office/drawing/2014/main" id="{2B10C7F7-813F-12A6-68F2-D78BD0F7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1497">
            <a:off x="7456993" y="-206362"/>
            <a:ext cx="1481825" cy="191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hitecornerFlower">
            <a:extLst>
              <a:ext uri="{FF2B5EF4-FFF2-40B4-BE49-F238E27FC236}">
                <a16:creationId xmlns="" xmlns:a16="http://schemas.microsoft.com/office/drawing/2014/main" id="{434DB74F-CB04-C670-003E-3FEB91A9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759496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76AAC6CE-3E3B-C6F2-1366-4304DE4B4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0" y="4299942"/>
            <a:ext cx="792089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0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>
            <a:extLst>
              <a:ext uri="{FF2B5EF4-FFF2-40B4-BE49-F238E27FC236}">
                <a16:creationId xmlns="" xmlns:a16="http://schemas.microsoft.com/office/drawing/2014/main" id="{47DE901A-0E75-DBF7-7F07-5F74E05035BE}"/>
              </a:ext>
            </a:extLst>
          </p:cNvPr>
          <p:cNvSpPr/>
          <p:nvPr/>
        </p:nvSpPr>
        <p:spPr>
          <a:xfrm>
            <a:off x="55098" y="1563637"/>
            <a:ext cx="5741037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Tiếng tằm ăn dâu.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Tiếng mọi người lao xao.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Tiếng mưa rào.</a:t>
            </a:r>
          </a:p>
        </p:txBody>
      </p:sp>
      <p:sp>
        <p:nvSpPr>
          <p:cNvPr id="16" name="Freeform 12">
            <a:extLst>
              <a:ext uri="{FF2B5EF4-FFF2-40B4-BE49-F238E27FC236}">
                <a16:creationId xmlns="" xmlns:a16="http://schemas.microsoft.com/office/drawing/2014/main" id="{D5E4ACEE-E0C6-68B2-5173-B9B1049FB1B9}"/>
              </a:ext>
            </a:extLst>
          </p:cNvPr>
          <p:cNvSpPr>
            <a:spLocks noGrp="1"/>
          </p:cNvSpPr>
          <p:nvPr/>
        </p:nvSpPr>
        <p:spPr>
          <a:xfrm>
            <a:off x="192640" y="473805"/>
            <a:ext cx="8699840" cy="1286893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Giữa buổi trưa hè, có thể nghe thấy âm thanh nào?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E6721B-B17E-8BD0-0981-52BD15AFC396}"/>
              </a:ext>
            </a:extLst>
          </p:cNvPr>
          <p:cNvSpPr txBox="1"/>
          <p:nvPr/>
        </p:nvSpPr>
        <p:spPr>
          <a:xfrm>
            <a:off x="2797754" y="-178498"/>
            <a:ext cx="354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HIỂU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BBFFD57-EDC4-0CC6-E0BA-2ACB6C45DBEE}"/>
              </a:ext>
            </a:extLst>
          </p:cNvPr>
          <p:cNvSpPr/>
          <p:nvPr/>
        </p:nvSpPr>
        <p:spPr>
          <a:xfrm>
            <a:off x="87863" y="1760698"/>
            <a:ext cx="484454" cy="630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01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79DEC762-3EB2-F456-F39D-5987DC7D8496}"/>
              </a:ext>
            </a:extLst>
          </p:cNvPr>
          <p:cNvSpPr/>
          <p:nvPr/>
        </p:nvSpPr>
        <p:spPr>
          <a:xfrm>
            <a:off x="539552" y="2704464"/>
            <a:ext cx="504056" cy="5690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E6721B-B17E-8BD0-0981-52BD15AFC396}"/>
              </a:ext>
            </a:extLst>
          </p:cNvPr>
          <p:cNvSpPr txBox="1"/>
          <p:nvPr/>
        </p:nvSpPr>
        <p:spPr>
          <a:xfrm>
            <a:off x="2797754" y="-78354"/>
            <a:ext cx="354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HIỂU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B5B2D604-BC6F-5D39-B062-B48910327F50}"/>
              </a:ext>
            </a:extLst>
          </p:cNvPr>
          <p:cNvSpPr>
            <a:spLocks noGrp="1"/>
          </p:cNvSpPr>
          <p:nvPr/>
        </p:nvSpPr>
        <p:spPr>
          <a:xfrm>
            <a:off x="179512" y="780984"/>
            <a:ext cx="8280920" cy="1010944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Vì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sao giữa buổi trưa hè có thể nghe thấy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thanh nói trên? </a:t>
            </a:r>
          </a:p>
        </p:txBody>
      </p:sp>
      <p:pic>
        <p:nvPicPr>
          <p:cNvPr id="18" name="Picture 17" descr="Bài tập đọc: buổi trưa hè tiếng Việt 2 CD có lời giải">
            <a:extLst>
              <a:ext uri="{FF2B5EF4-FFF2-40B4-BE49-F238E27FC236}">
                <a16:creationId xmlns="" xmlns:a16="http://schemas.microsoft.com/office/drawing/2014/main" id="{775AEC0D-CEA2-BA83-38D6-D9468822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72" y="2119164"/>
            <a:ext cx="39239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2">
            <a:extLst>
              <a:ext uri="{FF2B5EF4-FFF2-40B4-BE49-F238E27FC236}">
                <a16:creationId xmlns="" xmlns:a16="http://schemas.microsoft.com/office/drawing/2014/main" id="{984D6AED-DA13-0328-F6DA-843E087B8C21}"/>
              </a:ext>
            </a:extLst>
          </p:cNvPr>
          <p:cNvSpPr/>
          <p:nvPr/>
        </p:nvSpPr>
        <p:spPr>
          <a:xfrm>
            <a:off x="539551" y="1779662"/>
            <a:ext cx="4680519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Vì trưa hè rất nắng.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Vì trưa hè rất yên tĩnh.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Vì trưa hè nhiều gió.</a:t>
            </a:r>
          </a:p>
        </p:txBody>
      </p:sp>
    </p:spTree>
    <p:extLst>
      <p:ext uri="{BB962C8B-B14F-4D97-AF65-F5344CB8AC3E}">
        <p14:creationId xmlns:p14="http://schemas.microsoft.com/office/powerpoint/2010/main" val="3843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>
            <a:extLst>
              <a:ext uri="{FF2B5EF4-FFF2-40B4-BE49-F238E27FC236}">
                <a16:creationId xmlns="" xmlns:a16="http://schemas.microsoft.com/office/drawing/2014/main" id="{F0A4A66E-5F98-777B-1872-174C6668654A}"/>
              </a:ext>
            </a:extLst>
          </p:cNvPr>
          <p:cNvSpPr/>
          <p:nvPr/>
        </p:nvSpPr>
        <p:spPr>
          <a:xfrm>
            <a:off x="163909" y="1098496"/>
            <a:ext cx="7133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Tiếng tằm ăn dâu.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Tiếng mọi người lao xao.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Tiếng mưa rào.</a:t>
            </a:r>
          </a:p>
        </p:txBody>
      </p:sp>
      <p:sp>
        <p:nvSpPr>
          <p:cNvPr id="3" name="Freeform 12">
            <a:extLst>
              <a:ext uri="{FF2B5EF4-FFF2-40B4-BE49-F238E27FC236}">
                <a16:creationId xmlns="" xmlns:a16="http://schemas.microsoft.com/office/drawing/2014/main" id="{FE468ED2-4A29-A50C-CAE3-5C847E92743A}"/>
              </a:ext>
            </a:extLst>
          </p:cNvPr>
          <p:cNvSpPr>
            <a:spLocks noGrp="1"/>
          </p:cNvSpPr>
          <p:nvPr/>
        </p:nvSpPr>
        <p:spPr>
          <a:xfrm>
            <a:off x="163909" y="0"/>
            <a:ext cx="8895127" cy="992786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Giữa buổi trưa hè, có thể nghe thấy âm thanh nào? 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="" xmlns:a16="http://schemas.microsoft.com/office/drawing/2014/main" id="{B5727E35-E0C5-562E-89F3-6AF50C77F97A}"/>
              </a:ext>
            </a:extLst>
          </p:cNvPr>
          <p:cNvSpPr>
            <a:spLocks noGrp="1"/>
          </p:cNvSpPr>
          <p:nvPr/>
        </p:nvSpPr>
        <p:spPr>
          <a:xfrm>
            <a:off x="102532" y="2460001"/>
            <a:ext cx="8586319" cy="1010944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Vì sao giữa buổi trưa hè có thể nghe thấy âm thanh nói trên? 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CED2D519-644C-6D03-83DD-53B729EC6E1F}"/>
              </a:ext>
            </a:extLst>
          </p:cNvPr>
          <p:cNvSpPr/>
          <p:nvPr/>
        </p:nvSpPr>
        <p:spPr>
          <a:xfrm>
            <a:off x="163909" y="3470944"/>
            <a:ext cx="479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Vì trưa hè rất nắng.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Vì trưa hè rất yên tĩnh.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Vì trưa hè nhiều gió.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BBFFD57-EDC4-0CC6-E0BA-2ACB6C45DBEE}"/>
              </a:ext>
            </a:extLst>
          </p:cNvPr>
          <p:cNvSpPr/>
          <p:nvPr/>
        </p:nvSpPr>
        <p:spPr>
          <a:xfrm>
            <a:off x="130294" y="1098496"/>
            <a:ext cx="477762" cy="537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BBFFD57-EDC4-0CC6-E0BA-2ACB6C45DBEE}"/>
              </a:ext>
            </a:extLst>
          </p:cNvPr>
          <p:cNvSpPr/>
          <p:nvPr/>
        </p:nvSpPr>
        <p:spPr>
          <a:xfrm>
            <a:off x="130294" y="3901648"/>
            <a:ext cx="484454" cy="523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862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B1AA5C-A91A-6FF7-4F18-1D30E4FD1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E7953322-EAE0-CB14-40F6-0DA7C0DD7233}"/>
              </a:ext>
            </a:extLst>
          </p:cNvPr>
          <p:cNvSpPr>
            <a:spLocks noGrp="1"/>
          </p:cNvSpPr>
          <p:nvPr/>
        </p:nvSpPr>
        <p:spPr>
          <a:xfrm>
            <a:off x="1" y="514350"/>
            <a:ext cx="9036495" cy="1125141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bài thơ, buổi trưa hè được miêu tả như thế nào?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6A5A4A-7564-7194-A7D9-0290451DE928}"/>
              </a:ext>
            </a:extLst>
          </p:cNvPr>
          <p:cNvSpPr txBox="1"/>
          <p:nvPr/>
        </p:nvSpPr>
        <p:spPr>
          <a:xfrm>
            <a:off x="1" y="1943100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3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 hè được miêu tả yên ả nhưng vẫn thấy hoạt động của muôn loài: cây cỏ, con vật,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0799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3406986" y="3542934"/>
            <a:ext cx="2458641" cy="3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38313" y="2118993"/>
            <a:ext cx="242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975243" y="212984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alt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400" y="33598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2794" y="114300"/>
            <a:ext cx="7772400" cy="9762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Tiến bước lên Đoàn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bảy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3 năm 2025</a:t>
            </a:r>
          </a:p>
          <a:p>
            <a:pPr algn="ctr" eaLnBrk="1" hangingPunct="1"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379" y="1212107"/>
            <a:ext cx="7866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 Buổi trưa hè (Tiết 1)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61" y="2522255"/>
            <a:ext cx="1766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61" y="2891091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thơ: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400" y="33598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771799" y="455737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735403" y="3822529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3059832" y="3422134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3368" y="2681740"/>
            <a:ext cx="2415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457200" indent="-457200"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Chập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chờn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Lao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xao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1907704" y="4131470"/>
            <a:ext cx="88730" cy="278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37693" y="4557373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891822" y="3815536"/>
            <a:ext cx="88731" cy="21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609546" y="3346640"/>
            <a:ext cx="3127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Bé nằm   bé nghe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Âm thầm  rạo rực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Cả buổi trưa hè.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69940E-49B7-4F01-9D4B-45F3EE2C288C}"/>
              </a:ext>
            </a:extLst>
          </p:cNvPr>
          <p:cNvCxnSpPr>
            <a:cxnSpLocks/>
          </p:cNvCxnSpPr>
          <p:nvPr/>
        </p:nvCxnSpPr>
        <p:spPr>
          <a:xfrm flipH="1">
            <a:off x="2967678" y="4140503"/>
            <a:ext cx="75857" cy="26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381002" y="742950"/>
            <a:ext cx="8077199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</a:t>
            </a:r>
            <a:r>
              <a:rPr lang="en-US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quý </a:t>
            </a:r>
            <a:r>
              <a:rPr lang="vi-VN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sức khoẻ</a:t>
            </a:r>
            <a:endParaRPr lang="en-US" sz="36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học giỏi</a:t>
            </a:r>
          </a:p>
          <a:p>
            <a:pPr algn="ctr"/>
            <a:r>
              <a:rPr lang="vi-VN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</a:t>
            </a:r>
            <a:r>
              <a:rPr lang="en-US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9459" name="Picture 3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1143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4300"/>
            <a:ext cx="16764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7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971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BD4CF4-3977-3A36-29B2-FE2C5188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z6330543921107_286f78c80b36515cd6d737c0ca7933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535767"/>
            <a:ext cx="2667000" cy="2428878"/>
          </a:xfrm>
          <a:prstGeom prst="rect">
            <a:avLst/>
          </a:prstGeom>
        </p:spPr>
      </p:pic>
      <p:pic>
        <p:nvPicPr>
          <p:cNvPr id="46" name="Picture 4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7AE40DF-E21C-A2B2-EF31-C14905A60A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105" y="4102805"/>
            <a:ext cx="758390" cy="465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272CE4-3C5C-AE5A-3BAE-FF4A170A9B65}"/>
              </a:ext>
            </a:extLst>
          </p:cNvPr>
          <p:cNvSpPr/>
          <p:nvPr/>
        </p:nvSpPr>
        <p:spPr>
          <a:xfrm>
            <a:off x="714778" y="4163700"/>
            <a:ext cx="6684135" cy="22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3">
              <a:defRPr/>
            </a:pPr>
            <a:endParaRPr lang="en-US" sz="1350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4EF672-4D6C-4A86-A537-AEA68E4703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642924"/>
            <a:ext cx="2992268" cy="2244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21" y="2928504"/>
            <a:ext cx="1428750" cy="1178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26" y="1358929"/>
            <a:ext cx="1428750" cy="1178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4" y="2612505"/>
            <a:ext cx="1428750" cy="1178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13" y="2877061"/>
            <a:ext cx="1428750" cy="1178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08" y="1444043"/>
            <a:ext cx="1428750" cy="11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5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1497">
            <a:off x="7265988" y="-268288"/>
            <a:ext cx="16097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718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00550"/>
            <a:ext cx="510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58955">
            <a:off x="635794" y="-7144"/>
            <a:ext cx="1071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613">
            <a:off x="7391400" y="285750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ABARBLY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1341"/>
            <a:ext cx="8839200" cy="1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ABARBLY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8839200" cy="1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9402">
            <a:off x="7162204" y="3086697"/>
            <a:ext cx="1368029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3494">
            <a:off x="341316" y="3810004"/>
            <a:ext cx="1462087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487021" y="1423585"/>
            <a:ext cx="8169959" cy="123181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423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spc="-300" dirty="0">
                <a:ln w="9525">
                  <a:solidFill>
                    <a:srgbClr val="FF17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>
                    <a:schemeClr val="accent1"/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</a:rPr>
              <a:t>KÍNH CHÀO QUÝ THẦY CÔ VỀ DỰ GIỜ LỚP 2K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348860" y="3526983"/>
            <a:ext cx="4691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649886" y="453610"/>
            <a:ext cx="5844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cs typeface="Arial" charset="0"/>
              </a:rPr>
              <a:t>Trường Tiểu học Nguyễn Văn Cừ</a:t>
            </a:r>
          </a:p>
        </p:txBody>
      </p:sp>
      <p:sp>
        <p:nvSpPr>
          <p:cNvPr id="43024" name="WordArt 16"/>
          <p:cNvSpPr>
            <a:spLocks noChangeArrowheads="1" noChangeShapeType="1" noTextEdit="1"/>
          </p:cNvSpPr>
          <p:nvPr/>
        </p:nvSpPr>
        <p:spPr bwMode="auto">
          <a:xfrm>
            <a:off x="2895601" y="2032343"/>
            <a:ext cx="3412671" cy="781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Môn :T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iếng Việt</a:t>
            </a: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D4FE76A0-FE57-8B91-6CE4-ADCFD444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102285"/>
            <a:ext cx="488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Giỏi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5">
            <a:extLst>
              <a:ext uri="{FF2B5EF4-FFF2-40B4-BE49-F238E27FC236}">
                <a16:creationId xmlns:a16="http://schemas.microsoft.com/office/drawing/2014/main" xmlns="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" y="2530026"/>
            <a:ext cx="2661935" cy="2484667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xmlns="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7" y="2694348"/>
            <a:ext cx="2694068" cy="2449153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xmlns="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13" y="230542"/>
            <a:ext cx="1633397" cy="2468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111" y="1083476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488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ài tập đọc: buổi trưa hè tiếng Việt 2 CD có lời giải">
            <a:extLst>
              <a:ext uri="{FF2B5EF4-FFF2-40B4-BE49-F238E27FC236}">
                <a16:creationId xmlns="" xmlns:a16="http://schemas.microsoft.com/office/drawing/2014/main" id="{7627390E-53D0-7599-6CDB-BC07CC8D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43" y="1386229"/>
            <a:ext cx="4902924" cy="26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z3318658857954_57034751665afc325f9df50bc22e91d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873023"/>
            <a:ext cx="3265652" cy="3627791"/>
          </a:xfrm>
          <a:prstGeom prst="rect">
            <a:avLst/>
          </a:prstGeom>
        </p:spPr>
      </p:pic>
      <p:pic>
        <p:nvPicPr>
          <p:cNvPr id="16" name="Picture 15" descr="z3318669270693_0905ed5230178afc96c8088adfa437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005" y="3031782"/>
            <a:ext cx="974387" cy="1288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7" y="3590987"/>
            <a:ext cx="1428750" cy="909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33" y="3652409"/>
            <a:ext cx="1428750" cy="8484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642686"/>
            <a:ext cx="1428750" cy="1178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8896">
            <a:off x="3537794" y="97485"/>
            <a:ext cx="1212743" cy="1778920"/>
          </a:xfrm>
          <a:prstGeom prst="rect">
            <a:avLst/>
          </a:prstGeom>
        </p:spPr>
      </p:pic>
      <p:pic>
        <p:nvPicPr>
          <p:cNvPr id="7" name="mau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1F52F5D-A216-404F-A9F2-FE82E25924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302631" y="1569007"/>
            <a:ext cx="3231038" cy="197852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mau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84F59D3-DE86-4E2A-AC0D-CEE05CFD12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1716" y="1569008"/>
            <a:ext cx="3231038" cy="1978524"/>
          </a:xfrm>
          <a:prstGeom prst="rect">
            <a:avLst/>
          </a:prstGeom>
        </p:spPr>
      </p:pic>
      <p:pic>
        <p:nvPicPr>
          <p:cNvPr id="27" name="Trigger: mau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5C6112A-CA6D-4E8D-BC94-BB47234656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8632" y="1386229"/>
            <a:ext cx="1768490" cy="3231039"/>
          </a:xfrm>
          <a:prstGeom prst="rect">
            <a:avLst/>
          </a:prstGeom>
        </p:spPr>
      </p:pic>
      <p:sp>
        <p:nvSpPr>
          <p:cNvPr id="13" name="Oval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432054">
            <a:off x="7782964" y="2668095"/>
            <a:ext cx="629734" cy="542283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950898" y="2245583"/>
            <a:ext cx="879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yt1s.com - - Nhạc Thiếu Nhi Mùa Hè Sôi Động Cho Bé Mùa Hè Đến Mưa Hè Bé Candy Ngọc Hà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F31C8B14-B365-C090-2C81-00C4CE138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69879" y="218621"/>
            <a:ext cx="406400" cy="304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7C17569A-4ADB-0B30-C87C-47F8BBC5624D}"/>
              </a:ext>
            </a:extLst>
          </p:cNvPr>
          <p:cNvSpPr/>
          <p:nvPr/>
        </p:nvSpPr>
        <p:spPr>
          <a:xfrm rot="6432054">
            <a:off x="4562265" y="2328638"/>
            <a:ext cx="629734" cy="542283"/>
          </a:xfrm>
          <a:prstGeom prst="ellipse">
            <a:avLst/>
          </a:prstGeom>
          <a:solidFill>
            <a:srgbClr val="244F17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0BE1B96-6553-9130-2693-325CE735AC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6432054">
            <a:off x="6113822" y="2287126"/>
            <a:ext cx="629734" cy="542283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4F8548-1036-3BD2-9955-BD34512AB84A}"/>
              </a:ext>
            </a:extLst>
          </p:cNvPr>
          <p:cNvSpPr>
            <a:spLocks/>
          </p:cNvSpPr>
          <p:nvPr/>
        </p:nvSpPr>
        <p:spPr>
          <a:xfrm>
            <a:off x="6248594" y="2218812"/>
            <a:ext cx="879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73CEFE-DCAD-B511-8D56-09421C9FC66F}"/>
              </a:ext>
            </a:extLst>
          </p:cNvPr>
          <p:cNvSpPr>
            <a:spLocks/>
          </p:cNvSpPr>
          <p:nvPr/>
        </p:nvSpPr>
        <p:spPr>
          <a:xfrm>
            <a:off x="4623616" y="2211305"/>
            <a:ext cx="879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" grpId="0" animBg="1"/>
      <p:bldP spid="4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ài tập đọc: buổi trưa hè tiếng Việt 2 CD có lời giải">
            <a:extLst>
              <a:ext uri="{FF2B5EF4-FFF2-40B4-BE49-F238E27FC236}">
                <a16:creationId xmlns="" xmlns:a16="http://schemas.microsoft.com/office/drawing/2014/main" id="{733E243E-E9F0-C9B9-4780-9CE7F00E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713653" cy="47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925452" y="2326856"/>
            <a:ext cx="2427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85812" y="81176"/>
            <a:ext cx="8826748" cy="97629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Tiến bước lên Đoàn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bảy ngày 29 tháng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năm 2025</a:t>
            </a:r>
          </a:p>
          <a:p>
            <a:pPr algn="ctr" eaLnBrk="1" hangingPunct="1">
              <a:defRPr/>
            </a:pP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180" y="915566"/>
            <a:ext cx="786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 Buổi trưa hè (Tiết 1)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DRLC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1" y="536351"/>
            <a:ext cx="1752600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331" y="536351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lang="en-US" sz="4000" b="1" dirty="0">
                <a:solidFill>
                  <a:srgbClr val="FF19C3"/>
                </a:solidFill>
                <a:latin typeface="Times New Roman" pitchFamily="18" charset="0"/>
              </a:rPr>
              <a:t>S  84</a:t>
            </a:r>
            <a:endParaRPr lang="en-US" sz="4000" dirty="0">
              <a:solidFill>
                <a:srgbClr val="FF19C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B48B9518-7AFE-4EB2-8382-5A2F40D657EB}"/>
              </a:ext>
            </a:extLst>
          </p:cNvPr>
          <p:cNvSpPr txBox="1"/>
          <p:nvPr/>
        </p:nvSpPr>
        <p:spPr>
          <a:xfrm>
            <a:off x="1265467" y="113753"/>
            <a:ext cx="442696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 TRƯA HÈ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(Trích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="" xmlns:a16="http://schemas.microsoft.com/office/drawing/2014/main" id="{119F54A6-D385-4978-9682-1F39622375E7}"/>
              </a:ext>
            </a:extLst>
          </p:cNvPr>
          <p:cNvSpPr txBox="1"/>
          <p:nvPr/>
        </p:nvSpPr>
        <p:spPr>
          <a:xfrm>
            <a:off x="673756" y="827306"/>
            <a:ext cx="3127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CD63466E-AE77-44B0-9D3A-E6E5FC408E13}"/>
              </a:ext>
            </a:extLst>
          </p:cNvPr>
          <p:cNvSpPr txBox="1"/>
          <p:nvPr/>
        </p:nvSpPr>
        <p:spPr>
          <a:xfrm>
            <a:off x="677167" y="2308956"/>
            <a:ext cx="351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EC30C485-3E2D-4370-A784-806D8C25CB63}"/>
              </a:ext>
            </a:extLst>
          </p:cNvPr>
          <p:cNvSpPr txBox="1"/>
          <p:nvPr/>
        </p:nvSpPr>
        <p:spPr>
          <a:xfrm>
            <a:off x="677167" y="3799106"/>
            <a:ext cx="3514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chờn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4184477" y="827306"/>
            <a:ext cx="3127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643CCE0A-F048-475B-9334-1001A68DFB9F}"/>
              </a:ext>
            </a:extLst>
          </p:cNvPr>
          <p:cNvSpPr txBox="1"/>
          <p:nvPr/>
        </p:nvSpPr>
        <p:spPr>
          <a:xfrm>
            <a:off x="4128805" y="2308956"/>
            <a:ext cx="3127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Tay già lao xao…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HUY CẬN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B5FCFEC-171E-4B7F-8F0F-8240D1604E67}"/>
              </a:ext>
            </a:extLst>
          </p:cNvPr>
          <p:cNvSpPr/>
          <p:nvPr/>
        </p:nvSpPr>
        <p:spPr>
          <a:xfrm>
            <a:off x="312188" y="908162"/>
            <a:ext cx="396224" cy="32037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7">
            <a:extLst>
              <a:ext uri="{FF2B5EF4-FFF2-40B4-BE49-F238E27FC236}">
                <a16:creationId xmlns="" xmlns:a16="http://schemas.microsoft.com/office/drawing/2014/main" id="{F9D03618-2807-46F9-B50C-405DC3AA01C9}"/>
              </a:ext>
            </a:extLst>
          </p:cNvPr>
          <p:cNvSpPr/>
          <p:nvPr/>
        </p:nvSpPr>
        <p:spPr>
          <a:xfrm>
            <a:off x="291534" y="2387149"/>
            <a:ext cx="396224" cy="32037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2547BC81-2694-4A4F-82E9-8A2627FD5ECB}"/>
              </a:ext>
            </a:extLst>
          </p:cNvPr>
          <p:cNvSpPr/>
          <p:nvPr/>
        </p:nvSpPr>
        <p:spPr>
          <a:xfrm>
            <a:off x="312188" y="3900206"/>
            <a:ext cx="396224" cy="31309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="" xmlns:a16="http://schemas.microsoft.com/office/drawing/2014/main" id="{D42B671E-2A17-4514-80FA-F0765A3055F6}"/>
              </a:ext>
            </a:extLst>
          </p:cNvPr>
          <p:cNvSpPr/>
          <p:nvPr/>
        </p:nvSpPr>
        <p:spPr>
          <a:xfrm>
            <a:off x="3788252" y="908162"/>
            <a:ext cx="396224" cy="32037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>
            <a:extLst>
              <a:ext uri="{FF2B5EF4-FFF2-40B4-BE49-F238E27FC236}">
                <a16:creationId xmlns="" xmlns:a16="http://schemas.microsoft.com/office/drawing/2014/main" id="{C086380E-36A9-4F4D-AAE8-5AA7606703FC}"/>
              </a:ext>
            </a:extLst>
          </p:cNvPr>
          <p:cNvSpPr/>
          <p:nvPr/>
        </p:nvSpPr>
        <p:spPr>
          <a:xfrm>
            <a:off x="3732581" y="2387149"/>
            <a:ext cx="396224" cy="32037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15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FF6600"/>
        </a:solidFill>
        <a:ln>
          <a:solidFill>
            <a:srgbClr val="FF6600"/>
          </a:solidFill>
        </a:ln>
      </a:spPr>
      <a:bodyPr rtlCol="0" anchor="ctr"/>
      <a:lstStyle>
        <a:defPPr algn="ctr">
          <a:defRPr sz="135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1024</Words>
  <Application>Microsoft Office PowerPoint</Application>
  <PresentationFormat>On-screen Show (16:9)</PresentationFormat>
  <Paragraphs>202</Paragraphs>
  <Slides>25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183</cp:revision>
  <dcterms:created xsi:type="dcterms:W3CDTF">2024-03-02T03:00:14Z</dcterms:created>
  <dcterms:modified xsi:type="dcterms:W3CDTF">2025-03-28T16:20:38Z</dcterms:modified>
</cp:coreProperties>
</file>