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54" r:id="rId2"/>
    <p:sldId id="458" r:id="rId3"/>
    <p:sldId id="467" r:id="rId4"/>
    <p:sldId id="460" r:id="rId5"/>
    <p:sldId id="468" r:id="rId6"/>
    <p:sldId id="461" r:id="rId7"/>
    <p:sldId id="463" r:id="rId8"/>
    <p:sldId id="366" r:id="rId9"/>
    <p:sldId id="365" r:id="rId10"/>
    <p:sldId id="368" r:id="rId11"/>
    <p:sldId id="459" r:id="rId12"/>
    <p:sldId id="383" r:id="rId13"/>
    <p:sldId id="464" r:id="rId14"/>
    <p:sldId id="370" r:id="rId15"/>
    <p:sldId id="469" r:id="rId16"/>
    <p:sldId id="470" r:id="rId17"/>
    <p:sldId id="386" r:id="rId18"/>
    <p:sldId id="453" r:id="rId19"/>
    <p:sldId id="388" r:id="rId20"/>
    <p:sldId id="377" r:id="rId21"/>
    <p:sldId id="390" r:id="rId22"/>
    <p:sldId id="391" r:id="rId23"/>
    <p:sldId id="472" r:id="rId24"/>
    <p:sldId id="392" r:id="rId25"/>
    <p:sldId id="394" r:id="rId26"/>
    <p:sldId id="375" r:id="rId27"/>
    <p:sldId id="395" r:id="rId28"/>
    <p:sldId id="371" r:id="rId29"/>
    <p:sldId id="465" r:id="rId30"/>
    <p:sldId id="396" r:id="rId31"/>
    <p:sldId id="397" r:id="rId32"/>
    <p:sldId id="398" r:id="rId33"/>
    <p:sldId id="399" r:id="rId34"/>
    <p:sldId id="400" r:id="rId35"/>
    <p:sldId id="473" r:id="rId36"/>
    <p:sldId id="46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67" d="100"/>
          <a:sy n="67" d="100"/>
        </p:scale>
        <p:origin x="-864" y="-12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59694989106753"/>
          <c:y val="8.0128205128205135E-2"/>
          <c:w val="0.57080610021786493"/>
          <c:h val="0.83974358974358976"/>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0-368C-4918-9442-F0C909556544}"/>
              </c:ext>
            </c:extLst>
          </c:dPt>
          <c:dPt>
            <c:idx val="1"/>
            <c:bubble3D val="0"/>
            <c:spPr>
              <a:solidFill>
                <a:schemeClr val="accent2"/>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368C-4918-9442-F0C909556544}"/>
              </c:ext>
            </c:extLst>
          </c:dPt>
          <c:dPt>
            <c:idx val="2"/>
            <c:bubble3D val="0"/>
            <c:spPr>
              <a:solidFill>
                <a:schemeClr val="accent3"/>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2-368C-4918-9442-F0C909556544}"/>
              </c:ext>
            </c:extLst>
          </c:dPt>
          <c:dPt>
            <c:idx val="3"/>
            <c:bubble3D val="0"/>
            <c:spPr>
              <a:solidFill>
                <a:schemeClr val="accent4"/>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368C-4918-9442-F0C909556544}"/>
              </c:ext>
            </c:extLst>
          </c:dPt>
          <c:dPt>
            <c:idx val="4"/>
            <c:bubble3D val="0"/>
            <c:spPr>
              <a:solidFill>
                <a:schemeClr val="accent5"/>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4-368C-4918-9442-F0C909556544}"/>
              </c:ext>
            </c:extLst>
          </c:dPt>
          <c:dPt>
            <c:idx val="5"/>
            <c:bubble3D val="0"/>
            <c:spPr>
              <a:solidFill>
                <a:schemeClr val="accent6"/>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5-368C-4918-9442-F0C909556544}"/>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6-368C-4918-9442-F0C909556544}"/>
              </c:ext>
            </c:extLst>
          </c:dPt>
          <c:dPt>
            <c:idx val="7"/>
            <c:bubble3D val="0"/>
            <c:spPr>
              <a:solidFill>
                <a:schemeClr val="accent2">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7-368C-4918-9442-F0C909556544}"/>
              </c:ext>
            </c:extLst>
          </c:dPt>
          <c:dPt>
            <c:idx val="8"/>
            <c:bubble3D val="0"/>
            <c:spPr>
              <a:solidFill>
                <a:schemeClr val="accent3">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8-368C-4918-9442-F0C909556544}"/>
              </c:ext>
            </c:extLst>
          </c:dPt>
          <c:dPt>
            <c:idx val="9"/>
            <c:bubble3D val="0"/>
            <c:spPr>
              <a:solidFill>
                <a:schemeClr val="accent4">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9-368C-4918-9442-F0C909556544}"/>
              </c:ext>
            </c:extLst>
          </c:dPt>
          <c:dPt>
            <c:idx val="10"/>
            <c:bubble3D val="0"/>
            <c:spPr>
              <a:solidFill>
                <a:schemeClr val="accent5">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A-368C-4918-9442-F0C909556544}"/>
              </c:ext>
            </c:extLst>
          </c:dPt>
          <c:dPt>
            <c:idx val="11"/>
            <c:bubble3D val="0"/>
            <c:spPr>
              <a:solidFill>
                <a:schemeClr val="accent6">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B-368C-4918-9442-F0C909556544}"/>
              </c:ext>
            </c:extLst>
          </c:dPt>
          <c:dPt>
            <c:idx val="12"/>
            <c:bubble3D val="0"/>
            <c:spPr>
              <a:solidFill>
                <a:schemeClr val="accent1">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C-368C-4918-9442-F0C909556544}"/>
              </c:ext>
            </c:extLst>
          </c:dPt>
          <c:dPt>
            <c:idx val="13"/>
            <c:bubble3D val="0"/>
            <c:spPr>
              <a:solidFill>
                <a:schemeClr val="accent2">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D-368C-4918-9442-F0C909556544}"/>
              </c:ext>
            </c:extLst>
          </c:dPt>
          <c:dPt>
            <c:idx val="14"/>
            <c:bubble3D val="0"/>
            <c:spPr>
              <a:solidFill>
                <a:schemeClr val="accent3">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E-368C-4918-9442-F0C909556544}"/>
              </c:ext>
            </c:extLst>
          </c:dPt>
          <c:dPt>
            <c:idx val="15"/>
            <c:bubble3D val="0"/>
            <c:spPr>
              <a:solidFill>
                <a:schemeClr val="accent4">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F-368C-4918-9442-F0C909556544}"/>
              </c:ext>
            </c:extLst>
          </c:dPt>
          <c:dPt>
            <c:idx val="16"/>
            <c:bubble3D val="0"/>
            <c:spPr>
              <a:solidFill>
                <a:schemeClr val="accent5">
                  <a:lumMod val="80000"/>
                  <a:lumOff val="20000"/>
                </a:schemeClr>
              </a:solidFill>
              <a:ln>
                <a:noFill/>
              </a:ln>
              <a:effectLst>
                <a:outerShdw blurRad="317500" algn="ctr" rotWithShape="0">
                  <a:prstClr val="black">
                    <a:alpha val="25000"/>
                  </a:prstClr>
                </a:outerShdw>
              </a:effectLst>
            </c:spPr>
          </c:dPt>
          <c:dLbls>
            <c:dLbl>
              <c:idx val="0"/>
              <c:layout/>
              <c:tx>
                <c:rich>
                  <a:bodyPr/>
                  <a:lstStyle/>
                  <a:p>
                    <a:r>
                      <a:rPr lang="en-US" smtClean="0"/>
                      <a:t>Phong Hào</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68C-4918-9442-F0C909556544}"/>
                </c:ext>
              </c:extLst>
            </c:dLbl>
            <c:dLbl>
              <c:idx val="1"/>
              <c:layout/>
              <c:tx>
                <c:rich>
                  <a:bodyPr/>
                  <a:lstStyle/>
                  <a:p>
                    <a:r>
                      <a:rPr lang="en-US" sz="1593" smtClean="0">
                        <a:solidFill>
                          <a:schemeClr val="bg1"/>
                        </a:solidFill>
                      </a:rPr>
                      <a:t>Phú</a:t>
                    </a:r>
                    <a:r>
                      <a:rPr lang="en-US" sz="1593" baseline="0" smtClean="0">
                        <a:solidFill>
                          <a:schemeClr val="bg1"/>
                        </a:solidFill>
                      </a:rPr>
                      <a:t> Lộc</a:t>
                    </a:r>
                    <a:endParaRPr lang="en-US" sz="1600" dirty="0">
                      <a:solidFill>
                        <a:schemeClr val="bg1"/>
                      </a:solidFill>
                    </a:endParaRPr>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68C-4918-9442-F0C909556544}"/>
                </c:ext>
              </c:extLst>
            </c:dLbl>
            <c:dLbl>
              <c:idx val="2"/>
              <c:layout>
                <c:manualLayout>
                  <c:x val="-9.7504514365935158E-2"/>
                  <c:y val="6.0102759521576593E-2"/>
                </c:manualLayout>
              </c:layout>
              <c:tx>
                <c:rich>
                  <a:bodyPr/>
                  <a:lstStyle/>
                  <a:p>
                    <a:r>
                      <a:rPr lang="vi-VN" smtClean="0"/>
                      <a:t>Phương</a:t>
                    </a:r>
                    <a:r>
                      <a:rPr lang="vi-VN" baseline="0" smtClean="0"/>
                      <a:t> Thảo</a:t>
                    </a:r>
                    <a:endParaRPr lang="vi-VN"/>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68C-4918-9442-F0C909556544}"/>
                </c:ext>
              </c:extLst>
            </c:dLbl>
            <c:dLbl>
              <c:idx val="3"/>
              <c:layout/>
              <c:tx>
                <c:rich>
                  <a:bodyPr/>
                  <a:lstStyle/>
                  <a:p>
                    <a:r>
                      <a:rPr lang="vi-VN" smtClean="0"/>
                      <a:t>Khánh</a:t>
                    </a:r>
                    <a:r>
                      <a:rPr lang="vi-VN" baseline="0" smtClean="0"/>
                      <a:t> Phương</a:t>
                    </a:r>
                    <a:endParaRPr lang="vi-VN"/>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68C-4918-9442-F0C909556544}"/>
                </c:ext>
              </c:extLst>
            </c:dLbl>
            <c:dLbl>
              <c:idx val="4"/>
              <c:layout/>
              <c:tx>
                <c:rich>
                  <a:bodyPr/>
                  <a:lstStyle/>
                  <a:p>
                    <a:r>
                      <a:rPr lang="en-US" smtClean="0"/>
                      <a:t>Quang Minh</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68C-4918-9442-F0C909556544}"/>
                </c:ext>
              </c:extLst>
            </c:dLbl>
            <c:dLbl>
              <c:idx val="5"/>
              <c:layout/>
              <c:tx>
                <c:rich>
                  <a:bodyPr/>
                  <a:lstStyle/>
                  <a:p>
                    <a:r>
                      <a:rPr lang="en-US" smtClean="0"/>
                      <a:t>Thiên</a:t>
                    </a:r>
                    <a:r>
                      <a:rPr lang="en-US" baseline="0" smtClean="0"/>
                      <a:t> Bách</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68C-4918-9442-F0C909556544}"/>
                </c:ext>
              </c:extLst>
            </c:dLbl>
            <c:dLbl>
              <c:idx val="6"/>
              <c:layout/>
              <c:tx>
                <c:rich>
                  <a:bodyPr/>
                  <a:lstStyle/>
                  <a:p>
                    <a:r>
                      <a:rPr lang="en-US" smtClean="0"/>
                      <a:t>An Nhiên</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368C-4918-9442-F0C909556544}"/>
                </c:ext>
              </c:extLst>
            </c:dLbl>
            <c:dLbl>
              <c:idx val="7"/>
              <c:layout/>
              <c:tx>
                <c:rich>
                  <a:bodyPr/>
                  <a:lstStyle/>
                  <a:p>
                    <a:r>
                      <a:rPr lang="en-US" smtClean="0"/>
                      <a:t>An Phúc</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368C-4918-9442-F0C909556544}"/>
                </c:ext>
              </c:extLst>
            </c:dLbl>
            <c:dLbl>
              <c:idx val="8"/>
              <c:layout/>
              <c:tx>
                <c:rich>
                  <a:bodyPr/>
                  <a:lstStyle/>
                  <a:p>
                    <a:r>
                      <a:rPr lang="en-US" smtClean="0"/>
                      <a:t>Mộc</a:t>
                    </a:r>
                    <a:r>
                      <a:rPr lang="en-US" baseline="0" smtClean="0"/>
                      <a:t> Trà</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368C-4918-9442-F0C909556544}"/>
                </c:ext>
              </c:extLst>
            </c:dLbl>
            <c:dLbl>
              <c:idx val="9"/>
              <c:layout>
                <c:manualLayout>
                  <c:x val="6.6910446968205653E-2"/>
                  <c:y val="-8.0893788989980606E-2"/>
                </c:manualLayout>
              </c:layout>
              <c:tx>
                <c:rich>
                  <a:bodyPr/>
                  <a:lstStyle/>
                  <a:p>
                    <a:r>
                      <a:rPr lang="en-US" smtClean="0">
                        <a:solidFill>
                          <a:schemeClr val="bg1"/>
                        </a:solidFill>
                      </a:rPr>
                      <a:t>Hoàng</a:t>
                    </a:r>
                    <a:r>
                      <a:rPr lang="en-US" baseline="0" smtClean="0">
                        <a:solidFill>
                          <a:schemeClr val="bg1"/>
                        </a:solidFill>
                      </a:rPr>
                      <a:t> Phúc</a:t>
                    </a:r>
                    <a:endParaRPr lang="en-US" dirty="0">
                      <a:solidFill>
                        <a:schemeClr val="bg1"/>
                      </a:solidFill>
                    </a:endParaRP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368C-4918-9442-F0C909556544}"/>
                </c:ext>
              </c:extLst>
            </c:dLbl>
            <c:dLbl>
              <c:idx val="10"/>
              <c:layout/>
              <c:tx>
                <c:rich>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r>
                      <a:rPr lang="vi-VN" sz="1600" smtClean="0">
                        <a:solidFill>
                          <a:schemeClr val="bg1"/>
                        </a:solidFill>
                      </a:rPr>
                      <a:t>Anh</a:t>
                    </a:r>
                    <a:r>
                      <a:rPr lang="vi-VN" sz="1600" baseline="0" smtClean="0">
                        <a:solidFill>
                          <a:schemeClr val="bg1"/>
                        </a:solidFill>
                      </a:rPr>
                      <a:t> Thơ</a:t>
                    </a:r>
                    <a:endParaRPr lang="vi-VN" sz="2000" dirty="0">
                      <a:solidFill>
                        <a:schemeClr val="bg1"/>
                      </a:solidFill>
                    </a:endParaRPr>
                  </a:p>
                </c:rich>
              </c:tx>
              <c:spPr>
                <a:noFill/>
                <a:ln>
                  <a:noFill/>
                </a:ln>
                <a:effectLst/>
              </c:spPr>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1760076521142082"/>
                      <c:h val="6.1734967973426695E-2"/>
                    </c:manualLayout>
                  </c15:layout>
                </c:ext>
                <c:ext xmlns:c16="http://schemas.microsoft.com/office/drawing/2014/chart" uri="{C3380CC4-5D6E-409C-BE32-E72D297353CC}">
                  <c16:uniqueId val="{0000000A-368C-4918-9442-F0C909556544}"/>
                </c:ext>
              </c:extLst>
            </c:dLbl>
            <c:dLbl>
              <c:idx val="11"/>
              <c:layout/>
              <c:tx>
                <c:rich>
                  <a:bodyPr/>
                  <a:lstStyle/>
                  <a:p>
                    <a:r>
                      <a:rPr lang="en-US" smtClean="0">
                        <a:solidFill>
                          <a:schemeClr val="bg1"/>
                        </a:solidFill>
                      </a:rPr>
                      <a:t>Linh Ngân</a:t>
                    </a:r>
                    <a:endParaRPr lang="en-US" dirty="0">
                      <a:solidFill>
                        <a:schemeClr val="bg1"/>
                      </a:solidFill>
                    </a:endParaRPr>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368C-4918-9442-F0C909556544}"/>
                </c:ext>
              </c:extLst>
            </c:dLbl>
            <c:dLbl>
              <c:idx val="12"/>
              <c:layout/>
              <c:tx>
                <c:rich>
                  <a:bodyPr rot="0" spcFirstLastPara="1" vertOverflow="overflow" horzOverflow="overflow" vert="horz" wrap="square" lIns="38100" tIns="19050" rIns="38100" bIns="19050" anchor="ctr" anchorCtr="0">
                    <a:spAutoFit/>
                  </a:bodyPr>
                  <a:lstStyle/>
                  <a:p>
                    <a:pPr algn="l">
                      <a:defRPr sz="1600" b="1" i="0" u="none" strike="noStrike" kern="1200" baseline="0">
                        <a:solidFill>
                          <a:schemeClr val="lt1"/>
                        </a:solidFill>
                        <a:latin typeface="+mn-lt"/>
                        <a:ea typeface="+mn-ea"/>
                        <a:cs typeface="+mn-cs"/>
                      </a:defRPr>
                    </a:pPr>
                    <a:r>
                      <a:rPr lang="en-US" sz="1600" smtClean="0"/>
                      <a:t>Gia </a:t>
                    </a:r>
                    <a:endParaRPr lang="en-US" sz="1600"/>
                  </a:p>
                  <a:p>
                    <a:pPr algn="l">
                      <a:defRPr sz="1600" b="1" i="0" u="none" strike="noStrike" kern="1200" baseline="0">
                        <a:solidFill>
                          <a:schemeClr val="lt1"/>
                        </a:solidFill>
                        <a:latin typeface="+mn-lt"/>
                        <a:ea typeface="+mn-ea"/>
                        <a:cs typeface="+mn-cs"/>
                      </a:defRPr>
                    </a:pPr>
                    <a:r>
                      <a:rPr lang="en-US" sz="1600"/>
                      <a:t>Khang</a:t>
                    </a:r>
                  </a:p>
                </c:rich>
              </c:tx>
              <c:spPr>
                <a:noFill/>
                <a:ln>
                  <a:noFill/>
                </a:ln>
                <a:effectLst/>
              </c:spPr>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368C-4918-9442-F0C909556544}"/>
                </c:ext>
              </c:extLst>
            </c:dLbl>
            <c:dLbl>
              <c:idx val="13"/>
              <c:layout/>
              <c:tx>
                <c:rich>
                  <a:bodyPr/>
                  <a:lstStyle/>
                  <a:p>
                    <a:r>
                      <a:rPr lang="en-US" dirty="0" smtClean="0"/>
                      <a:t>Anh Thư</a:t>
                    </a:r>
                    <a:endParaRPr lang="en-US" dirty="0"/>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368C-4918-9442-F0C909556544}"/>
                </c:ext>
              </c:extLst>
            </c:dLbl>
            <c:dLbl>
              <c:idx val="14"/>
              <c:layout/>
              <c:tx>
                <c:rich>
                  <a:bodyPr rot="0" spcFirstLastPara="1" vertOverflow="overflow" horzOverflow="overflow" vert="horz" wrap="none" lIns="38100" tIns="19050" rIns="38100" bIns="19050" anchor="ctr" anchorCtr="1">
                    <a:noAutofit/>
                  </a:bodyPr>
                  <a:lstStyle/>
                  <a:p>
                    <a:pPr>
                      <a:defRPr sz="1400" b="1" i="0" u="none" strike="noStrike" kern="1200" baseline="0">
                        <a:solidFill>
                          <a:prstClr val="white"/>
                        </a:solidFill>
                        <a:effectLst>
                          <a:outerShdw blurRad="50800" dist="50800" dir="5400000" sx="1000" sy="1000" algn="ctr" rotWithShape="0">
                            <a:srgbClr val="000000">
                              <a:alpha val="43137"/>
                            </a:srgbClr>
                          </a:outerShdw>
                        </a:effectLst>
                        <a:latin typeface="+mn-lt"/>
                        <a:ea typeface="+mn-ea"/>
                        <a:cs typeface="+mn-cs"/>
                      </a:defRPr>
                    </a:pPr>
                    <a:r>
                      <a:rPr lang="en-US" sz="1800" smtClean="0">
                        <a:effectLst/>
                      </a:rPr>
                      <a:t>Lê Thành</a:t>
                    </a:r>
                    <a:endParaRPr lang="en-US" sz="1800">
                      <a:effectLst/>
                    </a:endParaRPr>
                  </a:p>
                </c:rich>
              </c:tx>
              <c:spPr>
                <a:noFill/>
                <a:ln w="9525">
                  <a:noFill/>
                </a:ln>
                <a:effectLst/>
              </c:spPr>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layout>
                    <c:manualLayout>
                      <c:w val="9.7151930636452374E-2"/>
                      <c:h val="6.1689714712811802E-2"/>
                    </c:manualLayout>
                  </c15:layout>
                </c:ext>
                <c:ext xmlns:c16="http://schemas.microsoft.com/office/drawing/2014/chart" uri="{C3380CC4-5D6E-409C-BE32-E72D297353CC}">
                  <c16:uniqueId val="{0000000E-368C-4918-9442-F0C909556544}"/>
                </c:ext>
              </c:extLst>
            </c:dLbl>
            <c:dLbl>
              <c:idx val="15"/>
              <c:layout/>
              <c:tx>
                <c:rich>
                  <a:bodyPr/>
                  <a:lstStyle/>
                  <a:p>
                    <a:r>
                      <a:rPr lang="en-US" smtClean="0"/>
                      <a:t>Thanh Dung</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368C-4918-9442-F0C909556544}"/>
                </c:ext>
              </c:extLst>
            </c:dLbl>
            <c:dLbl>
              <c:idx val="16"/>
              <c:layout/>
              <c:tx>
                <c:rich>
                  <a:bodyPr/>
                  <a:lstStyle/>
                  <a:p>
                    <a:r>
                      <a:rPr lang="en-US" smtClean="0"/>
                      <a:t>Minh Anh</a:t>
                    </a:r>
                    <a:endParaRPr lang="en-US" dirty="0"/>
                  </a:p>
                </c:rich>
              </c:tx>
              <c:dLblPos val="inEnd"/>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numRef>
              <c:f>Sheet1!$A$2:$A$43</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Sheet1!$B$2:$B$43</c:f>
              <c:numCache>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extLst xmlns:c16r2="http://schemas.microsoft.com/office/drawing/2015/06/chart">
            <c:ext xmlns:c15="http://schemas.microsoft.com/office/drawing/2012/chart" uri="{02D57815-91ED-43cb-92C2-25804820EDAC}">
              <c15:categoryFilterExceptions/>
            </c:ext>
            <c:ext xmlns:c16="http://schemas.microsoft.com/office/drawing/2014/chart" uri="{C3380CC4-5D6E-409C-BE32-E72D297353CC}">
              <c16:uniqueId val="{0000002A-368C-4918-9442-F0C909556544}"/>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59694989106753"/>
          <c:y val="8.0128205128205135E-2"/>
          <c:w val="0.57080610021786493"/>
          <c:h val="0.83974358974358976"/>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0-368C-4918-9442-F0C909556544}"/>
              </c:ext>
            </c:extLst>
          </c:dPt>
          <c:dPt>
            <c:idx val="1"/>
            <c:bubble3D val="0"/>
            <c:spPr>
              <a:solidFill>
                <a:schemeClr val="accent2"/>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368C-4918-9442-F0C909556544}"/>
              </c:ext>
            </c:extLst>
          </c:dPt>
          <c:dPt>
            <c:idx val="2"/>
            <c:bubble3D val="0"/>
            <c:spPr>
              <a:solidFill>
                <a:schemeClr val="accent3"/>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2-368C-4918-9442-F0C909556544}"/>
              </c:ext>
            </c:extLst>
          </c:dPt>
          <c:dPt>
            <c:idx val="3"/>
            <c:bubble3D val="0"/>
            <c:spPr>
              <a:solidFill>
                <a:schemeClr val="accent4"/>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368C-4918-9442-F0C909556544}"/>
              </c:ext>
            </c:extLst>
          </c:dPt>
          <c:dPt>
            <c:idx val="4"/>
            <c:bubble3D val="0"/>
            <c:spPr>
              <a:solidFill>
                <a:schemeClr val="accent5"/>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4-368C-4918-9442-F0C909556544}"/>
              </c:ext>
            </c:extLst>
          </c:dPt>
          <c:dPt>
            <c:idx val="5"/>
            <c:bubble3D val="0"/>
            <c:spPr>
              <a:solidFill>
                <a:schemeClr val="accent6"/>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5-368C-4918-9442-F0C909556544}"/>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6-368C-4918-9442-F0C909556544}"/>
              </c:ext>
            </c:extLst>
          </c:dPt>
          <c:dPt>
            <c:idx val="7"/>
            <c:bubble3D val="0"/>
            <c:spPr>
              <a:solidFill>
                <a:schemeClr val="accent2">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7-368C-4918-9442-F0C909556544}"/>
              </c:ext>
            </c:extLst>
          </c:dPt>
          <c:dPt>
            <c:idx val="8"/>
            <c:bubble3D val="0"/>
            <c:spPr>
              <a:solidFill>
                <a:schemeClr val="accent3">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8-368C-4918-9442-F0C909556544}"/>
              </c:ext>
            </c:extLst>
          </c:dPt>
          <c:dPt>
            <c:idx val="9"/>
            <c:bubble3D val="0"/>
            <c:spPr>
              <a:solidFill>
                <a:schemeClr val="accent4">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9-368C-4918-9442-F0C909556544}"/>
              </c:ext>
            </c:extLst>
          </c:dPt>
          <c:dPt>
            <c:idx val="10"/>
            <c:bubble3D val="0"/>
            <c:spPr>
              <a:solidFill>
                <a:schemeClr val="accent5">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A-368C-4918-9442-F0C909556544}"/>
              </c:ext>
            </c:extLst>
          </c:dPt>
          <c:dPt>
            <c:idx val="11"/>
            <c:bubble3D val="0"/>
            <c:spPr>
              <a:solidFill>
                <a:schemeClr val="accent6">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B-368C-4918-9442-F0C909556544}"/>
              </c:ext>
            </c:extLst>
          </c:dPt>
          <c:dPt>
            <c:idx val="12"/>
            <c:bubble3D val="0"/>
            <c:spPr>
              <a:solidFill>
                <a:schemeClr val="accent1">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C-368C-4918-9442-F0C909556544}"/>
              </c:ext>
            </c:extLst>
          </c:dPt>
          <c:dPt>
            <c:idx val="13"/>
            <c:bubble3D val="0"/>
            <c:spPr>
              <a:solidFill>
                <a:schemeClr val="accent2">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D-368C-4918-9442-F0C909556544}"/>
              </c:ext>
            </c:extLst>
          </c:dPt>
          <c:dPt>
            <c:idx val="14"/>
            <c:bubble3D val="0"/>
            <c:spPr>
              <a:solidFill>
                <a:schemeClr val="accent3">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E-368C-4918-9442-F0C909556544}"/>
              </c:ext>
            </c:extLst>
          </c:dPt>
          <c:dPt>
            <c:idx val="15"/>
            <c:bubble3D val="0"/>
            <c:spPr>
              <a:solidFill>
                <a:schemeClr val="accent4">
                  <a:lumMod val="80000"/>
                  <a:lumOff val="2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F-368C-4918-9442-F0C909556544}"/>
              </c:ext>
            </c:extLst>
          </c:dPt>
          <c:dPt>
            <c:idx val="16"/>
            <c:bubble3D val="0"/>
            <c:spPr>
              <a:solidFill>
                <a:schemeClr val="accent5">
                  <a:lumMod val="80000"/>
                  <a:lumOff val="20000"/>
                </a:schemeClr>
              </a:solidFill>
              <a:ln>
                <a:noFill/>
              </a:ln>
              <a:effectLst>
                <a:outerShdw blurRad="317500" algn="ctr" rotWithShape="0">
                  <a:prstClr val="black">
                    <a:alpha val="25000"/>
                  </a:prstClr>
                </a:outerShdw>
              </a:effectLst>
            </c:spPr>
          </c:dPt>
          <c:dLbls>
            <c:dLbl>
              <c:idx val="0"/>
              <c:layout/>
              <c:tx>
                <c:rich>
                  <a:bodyPr/>
                  <a:lstStyle/>
                  <a:p>
                    <a:r>
                      <a:rPr lang="en-US" smtClean="0"/>
                      <a:t>Phong Hào</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68C-4918-9442-F0C909556544}"/>
                </c:ext>
              </c:extLst>
            </c:dLbl>
            <c:dLbl>
              <c:idx val="1"/>
              <c:layout/>
              <c:tx>
                <c:rich>
                  <a:bodyPr/>
                  <a:lstStyle/>
                  <a:p>
                    <a:r>
                      <a:rPr lang="en-US" sz="1593" smtClean="0">
                        <a:solidFill>
                          <a:schemeClr val="bg1"/>
                        </a:solidFill>
                      </a:rPr>
                      <a:t>Phú</a:t>
                    </a:r>
                    <a:r>
                      <a:rPr lang="en-US" sz="1593" baseline="0" smtClean="0">
                        <a:solidFill>
                          <a:schemeClr val="bg1"/>
                        </a:solidFill>
                      </a:rPr>
                      <a:t> Lộc</a:t>
                    </a:r>
                    <a:endParaRPr lang="en-US" sz="1600" dirty="0">
                      <a:solidFill>
                        <a:schemeClr val="bg1"/>
                      </a:solidFill>
                    </a:endParaRPr>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68C-4918-9442-F0C909556544}"/>
                </c:ext>
              </c:extLst>
            </c:dLbl>
            <c:dLbl>
              <c:idx val="2"/>
              <c:layout>
                <c:manualLayout>
                  <c:x val="-9.7504514365935158E-2"/>
                  <c:y val="6.0102759521576593E-2"/>
                </c:manualLayout>
              </c:layout>
              <c:tx>
                <c:rich>
                  <a:bodyPr/>
                  <a:lstStyle/>
                  <a:p>
                    <a:r>
                      <a:rPr lang="vi-VN" smtClean="0"/>
                      <a:t>Phương</a:t>
                    </a:r>
                    <a:r>
                      <a:rPr lang="vi-VN" baseline="0" smtClean="0"/>
                      <a:t> Thảo</a:t>
                    </a:r>
                    <a:endParaRPr lang="vi-VN"/>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68C-4918-9442-F0C909556544}"/>
                </c:ext>
              </c:extLst>
            </c:dLbl>
            <c:dLbl>
              <c:idx val="3"/>
              <c:layout/>
              <c:tx>
                <c:rich>
                  <a:bodyPr/>
                  <a:lstStyle/>
                  <a:p>
                    <a:r>
                      <a:rPr lang="vi-VN" smtClean="0"/>
                      <a:t>Khánh</a:t>
                    </a:r>
                    <a:r>
                      <a:rPr lang="vi-VN" baseline="0" smtClean="0"/>
                      <a:t> Phương</a:t>
                    </a:r>
                    <a:endParaRPr lang="vi-VN"/>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68C-4918-9442-F0C909556544}"/>
                </c:ext>
              </c:extLst>
            </c:dLbl>
            <c:dLbl>
              <c:idx val="4"/>
              <c:layout/>
              <c:tx>
                <c:rich>
                  <a:bodyPr/>
                  <a:lstStyle/>
                  <a:p>
                    <a:r>
                      <a:rPr lang="en-US" smtClean="0"/>
                      <a:t>Quang Minh</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68C-4918-9442-F0C909556544}"/>
                </c:ext>
              </c:extLst>
            </c:dLbl>
            <c:dLbl>
              <c:idx val="5"/>
              <c:layout/>
              <c:tx>
                <c:rich>
                  <a:bodyPr/>
                  <a:lstStyle/>
                  <a:p>
                    <a:r>
                      <a:rPr lang="en-US" smtClean="0"/>
                      <a:t>Thiên</a:t>
                    </a:r>
                    <a:r>
                      <a:rPr lang="en-US" baseline="0" smtClean="0"/>
                      <a:t> Bách</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68C-4918-9442-F0C909556544}"/>
                </c:ext>
              </c:extLst>
            </c:dLbl>
            <c:dLbl>
              <c:idx val="6"/>
              <c:layout/>
              <c:tx>
                <c:rich>
                  <a:bodyPr/>
                  <a:lstStyle/>
                  <a:p>
                    <a:r>
                      <a:rPr lang="en-US" smtClean="0"/>
                      <a:t>An Nhiên</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368C-4918-9442-F0C909556544}"/>
                </c:ext>
              </c:extLst>
            </c:dLbl>
            <c:dLbl>
              <c:idx val="7"/>
              <c:layout/>
              <c:tx>
                <c:rich>
                  <a:bodyPr/>
                  <a:lstStyle/>
                  <a:p>
                    <a:r>
                      <a:rPr lang="en-US" smtClean="0"/>
                      <a:t>An Phúc</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368C-4918-9442-F0C909556544}"/>
                </c:ext>
              </c:extLst>
            </c:dLbl>
            <c:dLbl>
              <c:idx val="8"/>
              <c:layout/>
              <c:tx>
                <c:rich>
                  <a:bodyPr/>
                  <a:lstStyle/>
                  <a:p>
                    <a:r>
                      <a:rPr lang="en-US" smtClean="0"/>
                      <a:t>Mộc</a:t>
                    </a:r>
                    <a:r>
                      <a:rPr lang="en-US" baseline="0" smtClean="0"/>
                      <a:t> Trà</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368C-4918-9442-F0C909556544}"/>
                </c:ext>
              </c:extLst>
            </c:dLbl>
            <c:dLbl>
              <c:idx val="9"/>
              <c:layout>
                <c:manualLayout>
                  <c:x val="6.6910446968205653E-2"/>
                  <c:y val="-8.0893788989980606E-2"/>
                </c:manualLayout>
              </c:layout>
              <c:tx>
                <c:rich>
                  <a:bodyPr/>
                  <a:lstStyle/>
                  <a:p>
                    <a:r>
                      <a:rPr lang="en-US" smtClean="0">
                        <a:solidFill>
                          <a:schemeClr val="bg1"/>
                        </a:solidFill>
                      </a:rPr>
                      <a:t>Hoàng</a:t>
                    </a:r>
                    <a:r>
                      <a:rPr lang="en-US" baseline="0" smtClean="0">
                        <a:solidFill>
                          <a:schemeClr val="bg1"/>
                        </a:solidFill>
                      </a:rPr>
                      <a:t> Phúc</a:t>
                    </a:r>
                    <a:endParaRPr lang="en-US" dirty="0">
                      <a:solidFill>
                        <a:schemeClr val="bg1"/>
                      </a:solidFill>
                    </a:endParaRP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368C-4918-9442-F0C909556544}"/>
                </c:ext>
              </c:extLst>
            </c:dLbl>
            <c:dLbl>
              <c:idx val="10"/>
              <c:layout/>
              <c:tx>
                <c:rich>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r>
                      <a:rPr lang="vi-VN" sz="1600" smtClean="0">
                        <a:solidFill>
                          <a:schemeClr val="bg1"/>
                        </a:solidFill>
                      </a:rPr>
                      <a:t>Anh</a:t>
                    </a:r>
                    <a:r>
                      <a:rPr lang="vi-VN" sz="1600" baseline="0" smtClean="0">
                        <a:solidFill>
                          <a:schemeClr val="bg1"/>
                        </a:solidFill>
                      </a:rPr>
                      <a:t> Thơ</a:t>
                    </a:r>
                    <a:endParaRPr lang="vi-VN" sz="2000" dirty="0">
                      <a:solidFill>
                        <a:schemeClr val="bg1"/>
                      </a:solidFill>
                    </a:endParaRPr>
                  </a:p>
                </c:rich>
              </c:tx>
              <c:spPr>
                <a:noFill/>
                <a:ln>
                  <a:noFill/>
                </a:ln>
                <a:effectLst/>
              </c:spPr>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1760076521142082"/>
                      <c:h val="6.1734967973426695E-2"/>
                    </c:manualLayout>
                  </c15:layout>
                </c:ext>
                <c:ext xmlns:c16="http://schemas.microsoft.com/office/drawing/2014/chart" uri="{C3380CC4-5D6E-409C-BE32-E72D297353CC}">
                  <c16:uniqueId val="{0000000A-368C-4918-9442-F0C909556544}"/>
                </c:ext>
              </c:extLst>
            </c:dLbl>
            <c:dLbl>
              <c:idx val="11"/>
              <c:layout/>
              <c:tx>
                <c:rich>
                  <a:bodyPr/>
                  <a:lstStyle/>
                  <a:p>
                    <a:r>
                      <a:rPr lang="en-US" smtClean="0">
                        <a:solidFill>
                          <a:schemeClr val="bg1"/>
                        </a:solidFill>
                      </a:rPr>
                      <a:t>Linh Ngân</a:t>
                    </a:r>
                    <a:endParaRPr lang="en-US" dirty="0">
                      <a:solidFill>
                        <a:schemeClr val="bg1"/>
                      </a:solidFill>
                    </a:endParaRPr>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368C-4918-9442-F0C909556544}"/>
                </c:ext>
              </c:extLst>
            </c:dLbl>
            <c:dLbl>
              <c:idx val="12"/>
              <c:layout/>
              <c:tx>
                <c:rich>
                  <a:bodyPr rot="0" spcFirstLastPara="1" vertOverflow="overflow" horzOverflow="overflow" vert="horz" wrap="square" lIns="38100" tIns="19050" rIns="38100" bIns="19050" anchor="ctr" anchorCtr="0">
                    <a:spAutoFit/>
                  </a:bodyPr>
                  <a:lstStyle/>
                  <a:p>
                    <a:pPr algn="l">
                      <a:defRPr sz="1600" b="1" i="0" u="none" strike="noStrike" kern="1200" baseline="0">
                        <a:solidFill>
                          <a:schemeClr val="lt1"/>
                        </a:solidFill>
                        <a:latin typeface="+mn-lt"/>
                        <a:ea typeface="+mn-ea"/>
                        <a:cs typeface="+mn-cs"/>
                      </a:defRPr>
                    </a:pPr>
                    <a:r>
                      <a:rPr lang="en-US" sz="1600" smtClean="0"/>
                      <a:t>Gia </a:t>
                    </a:r>
                    <a:endParaRPr lang="en-US" sz="1600"/>
                  </a:p>
                  <a:p>
                    <a:pPr algn="l">
                      <a:defRPr sz="1600" b="1" i="0" u="none" strike="noStrike" kern="1200" baseline="0">
                        <a:solidFill>
                          <a:schemeClr val="lt1"/>
                        </a:solidFill>
                        <a:latin typeface="+mn-lt"/>
                        <a:ea typeface="+mn-ea"/>
                        <a:cs typeface="+mn-cs"/>
                      </a:defRPr>
                    </a:pPr>
                    <a:r>
                      <a:rPr lang="en-US" sz="1600"/>
                      <a:t>Khang</a:t>
                    </a:r>
                  </a:p>
                </c:rich>
              </c:tx>
              <c:spPr>
                <a:noFill/>
                <a:ln>
                  <a:noFill/>
                </a:ln>
                <a:effectLst/>
              </c:spPr>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368C-4918-9442-F0C909556544}"/>
                </c:ext>
              </c:extLst>
            </c:dLbl>
            <c:dLbl>
              <c:idx val="13"/>
              <c:layout/>
              <c:tx>
                <c:rich>
                  <a:bodyPr/>
                  <a:lstStyle/>
                  <a:p>
                    <a:r>
                      <a:rPr lang="en-US" dirty="0" smtClean="0"/>
                      <a:t>Minh Anh</a:t>
                    </a:r>
                    <a:endParaRPr lang="en-US" dirty="0"/>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368C-4918-9442-F0C909556544}"/>
                </c:ext>
              </c:extLst>
            </c:dLbl>
            <c:dLbl>
              <c:idx val="14"/>
              <c:layout/>
              <c:tx>
                <c:rich>
                  <a:bodyPr rot="0" spcFirstLastPara="1" vertOverflow="overflow" horzOverflow="overflow" vert="horz" wrap="none" lIns="38100" tIns="19050" rIns="38100" bIns="19050" anchor="ctr" anchorCtr="1">
                    <a:noAutofit/>
                  </a:bodyPr>
                  <a:lstStyle/>
                  <a:p>
                    <a:pPr>
                      <a:defRPr sz="1400" b="1" i="0" u="none" strike="noStrike" kern="1200" baseline="0">
                        <a:solidFill>
                          <a:prstClr val="white"/>
                        </a:solidFill>
                        <a:effectLst>
                          <a:outerShdw blurRad="50800" dist="50800" dir="5400000" sx="1000" sy="1000" algn="ctr" rotWithShape="0">
                            <a:srgbClr val="000000">
                              <a:alpha val="43137"/>
                            </a:srgbClr>
                          </a:outerShdw>
                        </a:effectLst>
                        <a:latin typeface="+mn-lt"/>
                        <a:ea typeface="+mn-ea"/>
                        <a:cs typeface="+mn-cs"/>
                      </a:defRPr>
                    </a:pPr>
                    <a:r>
                      <a:rPr lang="en-US" sz="1800" smtClean="0">
                        <a:effectLst/>
                      </a:rPr>
                      <a:t>Lê Thành</a:t>
                    </a:r>
                    <a:endParaRPr lang="en-US" sz="1800">
                      <a:effectLst/>
                    </a:endParaRPr>
                  </a:p>
                </c:rich>
              </c:tx>
              <c:spPr>
                <a:noFill/>
                <a:ln w="9525">
                  <a:noFill/>
                </a:ln>
                <a:effectLst/>
              </c:spPr>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layout>
                    <c:manualLayout>
                      <c:w val="9.7151930636452374E-2"/>
                      <c:h val="6.1689714712811802E-2"/>
                    </c:manualLayout>
                  </c15:layout>
                </c:ext>
                <c:ext xmlns:c16="http://schemas.microsoft.com/office/drawing/2014/chart" uri="{C3380CC4-5D6E-409C-BE32-E72D297353CC}">
                  <c16:uniqueId val="{0000000E-368C-4918-9442-F0C909556544}"/>
                </c:ext>
              </c:extLst>
            </c:dLbl>
            <c:dLbl>
              <c:idx val="15"/>
              <c:layout/>
              <c:tx>
                <c:rich>
                  <a:bodyPr/>
                  <a:lstStyle/>
                  <a:p>
                    <a:r>
                      <a:rPr lang="en-US" smtClean="0"/>
                      <a:t>Thanh Dung</a:t>
                    </a:r>
                    <a:endParaRPr lang="en-US"/>
                  </a:p>
                </c:rich>
              </c:tx>
              <c:dLblPos val="inEnd"/>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368C-4918-9442-F0C909556544}"/>
                </c:ext>
              </c:extLst>
            </c:dLbl>
            <c:dLbl>
              <c:idx val="16"/>
              <c:layout/>
              <c:tx>
                <c:rich>
                  <a:bodyPr/>
                  <a:lstStyle/>
                  <a:p>
                    <a:r>
                      <a:rPr lang="en-US" smtClean="0"/>
                      <a:t>Anh Thư</a:t>
                    </a:r>
                    <a:endParaRPr lang="en-US" dirty="0"/>
                  </a:p>
                </c:rich>
              </c:tx>
              <c:dLblPos val="inEnd"/>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numRef>
              <c:f>Sheet1!$A$2:$A$43</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cat>
          <c:val>
            <c:numRef>
              <c:f>Sheet1!$B$2:$B$43</c:f>
              <c:numCache>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extLst xmlns:c16r2="http://schemas.microsoft.com/office/drawing/2015/06/chart">
            <c:ext xmlns:c15="http://schemas.microsoft.com/office/drawing/2012/chart" uri="{02D57815-91ED-43cb-92C2-25804820EDAC}">
              <c15:categoryFilterExceptions/>
            </c:ext>
            <c:ext xmlns:c16="http://schemas.microsoft.com/office/drawing/2014/chart" uri="{C3380CC4-5D6E-409C-BE32-E72D297353CC}">
              <c16:uniqueId val="{0000002A-368C-4918-9442-F0C909556544}"/>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25/12/2024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smtClean="0">
              <a:latin typeface="Calibri" pitchFamily="34"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34B3A9A5-B426-4E2D-8442-363ADF2D2DF7}" type="slidenum">
              <a:rPr lang="en-US" altLang="vi-VN"/>
              <a:pPr/>
              <a:t>1</a:t>
            </a:fld>
            <a:endParaRPr lang="en-US" alt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8</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15</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16</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27</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60E560E-A861-6C6D-885B-4CC8ECBD7932}"/>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5" name="Footer Placeholder 4">
            <a:extLst>
              <a:ext uri="{FF2B5EF4-FFF2-40B4-BE49-F238E27FC236}">
                <a16:creationId xmlns:a16="http://schemas.microsoft.com/office/drawing/2014/main" xmlns=""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08C848-70A3-6BAB-AD4C-63C7B13C6D26}"/>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5" name="Footer Placeholder 4">
            <a:extLst>
              <a:ext uri="{FF2B5EF4-FFF2-40B4-BE49-F238E27FC236}">
                <a16:creationId xmlns:a16="http://schemas.microsoft.com/office/drawing/2014/main" xmlns=""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65A1E6-2595-9F61-478B-BAA4F3F45AAC}"/>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5" name="Footer Placeholder 4">
            <a:extLst>
              <a:ext uri="{FF2B5EF4-FFF2-40B4-BE49-F238E27FC236}">
                <a16:creationId xmlns:a16="http://schemas.microsoft.com/office/drawing/2014/main" xmlns=""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A9FE6C-AB72-A400-781B-26D2FE59239D}"/>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5" name="Footer Placeholder 4">
            <a:extLst>
              <a:ext uri="{FF2B5EF4-FFF2-40B4-BE49-F238E27FC236}">
                <a16:creationId xmlns:a16="http://schemas.microsoft.com/office/drawing/2014/main" xmlns=""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4D585C-4839-FD34-BAD0-BA53879F0E90}"/>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5" name="Footer Placeholder 4">
            <a:extLst>
              <a:ext uri="{FF2B5EF4-FFF2-40B4-BE49-F238E27FC236}">
                <a16:creationId xmlns:a16="http://schemas.microsoft.com/office/drawing/2014/main" xmlns=""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B2D5B40-D701-DB06-C367-350B5801BFAB}"/>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6" name="Footer Placeholder 5">
            <a:extLst>
              <a:ext uri="{FF2B5EF4-FFF2-40B4-BE49-F238E27FC236}">
                <a16:creationId xmlns:a16="http://schemas.microsoft.com/office/drawing/2014/main" xmlns=""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DA1CFD-72CA-2E57-A75F-DA2C24975A47}"/>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8" name="Footer Placeholder 7">
            <a:extLst>
              <a:ext uri="{FF2B5EF4-FFF2-40B4-BE49-F238E27FC236}">
                <a16:creationId xmlns:a16="http://schemas.microsoft.com/office/drawing/2014/main" xmlns=""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47A91A1-FBB2-94BB-99C2-77DA75E1E27F}"/>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4" name="Footer Placeholder 3">
            <a:extLst>
              <a:ext uri="{FF2B5EF4-FFF2-40B4-BE49-F238E27FC236}">
                <a16:creationId xmlns:a16="http://schemas.microsoft.com/office/drawing/2014/main" xmlns=""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C555BED-E8E0-1418-6CBF-44727691579C}"/>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3" name="Footer Placeholder 2">
            <a:extLst>
              <a:ext uri="{FF2B5EF4-FFF2-40B4-BE49-F238E27FC236}">
                <a16:creationId xmlns:a16="http://schemas.microsoft.com/office/drawing/2014/main" xmlns=""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FDFF16-6865-024C-7F6B-24F715BB9C22}"/>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6" name="Footer Placeholder 5">
            <a:extLst>
              <a:ext uri="{FF2B5EF4-FFF2-40B4-BE49-F238E27FC236}">
                <a16:creationId xmlns:a16="http://schemas.microsoft.com/office/drawing/2014/main" xmlns=""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313360-2095-C2A0-F970-8A90147EF247}"/>
              </a:ext>
            </a:extLst>
          </p:cNvPr>
          <p:cNvSpPr>
            <a:spLocks noGrp="1"/>
          </p:cNvSpPr>
          <p:nvPr>
            <p:ph type="dt" sz="half" idx="10"/>
          </p:nvPr>
        </p:nvSpPr>
        <p:spPr/>
        <p:txBody>
          <a:bodyPr/>
          <a:lstStyle/>
          <a:p>
            <a:fld id="{F0D68094-898F-49E7-B660-A16B91AFF3C6}" type="datetimeFigureOut">
              <a:rPr lang="en-US" smtClean="0"/>
              <a:t>25/12/2024</a:t>
            </a:fld>
            <a:endParaRPr lang="en-US"/>
          </a:p>
        </p:txBody>
      </p:sp>
      <p:sp>
        <p:nvSpPr>
          <p:cNvPr id="6" name="Footer Placeholder 5">
            <a:extLst>
              <a:ext uri="{FF2B5EF4-FFF2-40B4-BE49-F238E27FC236}">
                <a16:creationId xmlns:a16="http://schemas.microsoft.com/office/drawing/2014/main" xmlns=""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25/12/2024</a:t>
            </a:fld>
            <a:endParaRPr lang="en-US"/>
          </a:p>
        </p:txBody>
      </p:sp>
      <p:sp>
        <p:nvSpPr>
          <p:cNvPr id="5" name="Footer Placeholder 4">
            <a:extLst>
              <a:ext uri="{FF2B5EF4-FFF2-40B4-BE49-F238E27FC236}">
                <a16:creationId xmlns:a16="http://schemas.microsoft.com/office/drawing/2014/main" xmlns=""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8E16DFD0-766E-7416-BBAC-3866CF7B322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363F661D-368C-670E-2E10-E67772124B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file:///D:\My%20Documents\Nhung%20bong%20hoa%20nhung%20bai%20ca%20-%20Dang%20cap%20nhat%20%5bNCT%2031633937436606361250%5d.mp3" TargetMode="Externa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5.wdp"/><Relationship Id="rId18" Type="http://schemas.openxmlformats.org/officeDocument/2006/relationships/image" Target="../media/image25.png"/><Relationship Id="rId26" Type="http://schemas.openxmlformats.org/officeDocument/2006/relationships/image" Target="../media/image29.png"/><Relationship Id="rId39" Type="http://schemas.openxmlformats.org/officeDocument/2006/relationships/image" Target="../media/image36.png"/><Relationship Id="rId3" Type="http://schemas.openxmlformats.org/officeDocument/2006/relationships/image" Target="../media/image17.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19.jpg"/><Relationship Id="rId12" Type="http://schemas.openxmlformats.org/officeDocument/2006/relationships/image" Target="../media/image22.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3.png"/><Relationship Id="rId38" Type="http://schemas.microsoft.com/office/2007/relationships/hdphoto" Target="../media/hdphoto17.wdp"/><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6.png"/><Relationship Id="rId29" Type="http://schemas.microsoft.com/office/2007/relationships/hdphoto" Target="../media/hdphoto13.wdp"/><Relationship Id="rId41" Type="http://schemas.openxmlformats.org/officeDocument/2006/relationships/image" Target="../media/image37.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28.png"/><Relationship Id="rId32" Type="http://schemas.openxmlformats.org/officeDocument/2006/relationships/image" Target="../media/image32.png"/><Relationship Id="rId37" Type="http://schemas.openxmlformats.org/officeDocument/2006/relationships/image" Target="../media/image35.png"/><Relationship Id="rId40" Type="http://schemas.microsoft.com/office/2007/relationships/hdphoto" Target="../media/hdphoto18.wdp"/><Relationship Id="rId45" Type="http://schemas.openxmlformats.org/officeDocument/2006/relationships/image" Target="../media/image39.png"/><Relationship Id="rId5" Type="http://schemas.openxmlformats.org/officeDocument/2006/relationships/image" Target="../media/image18.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0.png"/><Relationship Id="rId36" Type="http://schemas.microsoft.com/office/2007/relationships/hdphoto" Target="../media/hdphoto16.wdp"/><Relationship Id="rId10" Type="http://schemas.openxmlformats.org/officeDocument/2006/relationships/image" Target="../media/image21.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3.png"/><Relationship Id="rId22" Type="http://schemas.openxmlformats.org/officeDocument/2006/relationships/image" Target="../media/image27.png"/><Relationship Id="rId27" Type="http://schemas.microsoft.com/office/2007/relationships/hdphoto" Target="../media/hdphoto12.wdp"/><Relationship Id="rId30" Type="http://schemas.openxmlformats.org/officeDocument/2006/relationships/image" Target="../media/image31.png"/><Relationship Id="rId35" Type="http://schemas.openxmlformats.org/officeDocument/2006/relationships/image" Target="../media/image34.png"/><Relationship Id="rId43"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7.jpg"/><Relationship Id="rId7"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5.wdp"/><Relationship Id="rId18" Type="http://schemas.openxmlformats.org/officeDocument/2006/relationships/image" Target="../media/image25.png"/><Relationship Id="rId26" Type="http://schemas.openxmlformats.org/officeDocument/2006/relationships/image" Target="../media/image29.png"/><Relationship Id="rId39" Type="http://schemas.openxmlformats.org/officeDocument/2006/relationships/image" Target="../media/image36.png"/><Relationship Id="rId3" Type="http://schemas.openxmlformats.org/officeDocument/2006/relationships/image" Target="../media/image17.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19.jpg"/><Relationship Id="rId12" Type="http://schemas.openxmlformats.org/officeDocument/2006/relationships/image" Target="../media/image22.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3.png"/><Relationship Id="rId38" Type="http://schemas.microsoft.com/office/2007/relationships/hdphoto" Target="../media/hdphoto17.wdp"/><Relationship Id="rId2" Type="http://schemas.openxmlformats.org/officeDocument/2006/relationships/notesSlide" Target="../notesSlides/notesSlide8.xml"/><Relationship Id="rId16" Type="http://schemas.openxmlformats.org/officeDocument/2006/relationships/image" Target="../media/image24.png"/><Relationship Id="rId20" Type="http://schemas.openxmlformats.org/officeDocument/2006/relationships/image" Target="../media/image26.png"/><Relationship Id="rId29" Type="http://schemas.microsoft.com/office/2007/relationships/hdphoto" Target="../media/hdphoto13.wdp"/><Relationship Id="rId41" Type="http://schemas.openxmlformats.org/officeDocument/2006/relationships/image" Target="../media/image37.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28.png"/><Relationship Id="rId32" Type="http://schemas.openxmlformats.org/officeDocument/2006/relationships/image" Target="../media/image32.png"/><Relationship Id="rId37" Type="http://schemas.openxmlformats.org/officeDocument/2006/relationships/image" Target="../media/image35.png"/><Relationship Id="rId40" Type="http://schemas.microsoft.com/office/2007/relationships/hdphoto" Target="../media/hdphoto18.wdp"/><Relationship Id="rId45" Type="http://schemas.openxmlformats.org/officeDocument/2006/relationships/image" Target="../media/image64.png"/><Relationship Id="rId5" Type="http://schemas.openxmlformats.org/officeDocument/2006/relationships/image" Target="../media/image18.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0.png"/><Relationship Id="rId36" Type="http://schemas.microsoft.com/office/2007/relationships/hdphoto" Target="../media/hdphoto16.wdp"/><Relationship Id="rId10" Type="http://schemas.openxmlformats.org/officeDocument/2006/relationships/image" Target="../media/image21.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3.png"/><Relationship Id="rId22" Type="http://schemas.openxmlformats.org/officeDocument/2006/relationships/image" Target="../media/image27.png"/><Relationship Id="rId27" Type="http://schemas.microsoft.com/office/2007/relationships/hdphoto" Target="../media/hdphoto12.wdp"/><Relationship Id="rId30" Type="http://schemas.openxmlformats.org/officeDocument/2006/relationships/image" Target="../media/image31.png"/><Relationship Id="rId35" Type="http://schemas.openxmlformats.org/officeDocument/2006/relationships/image" Target="../media/image34.png"/><Relationship Id="rId43"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 descr="blumen-pflanzen10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5334000"/>
            <a:ext cx="2133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Nhung bong hoa nhung bai ca - Dang cap nhat [NCT 31633937436606361250].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1785600" y="65532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6" descr="blumen-pflanzen10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0"/>
            <a:ext cx="219498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7"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83726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8"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402094" y="-343693"/>
            <a:ext cx="14462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5"/>
          <p:cNvGrpSpPr>
            <a:grpSpLocks/>
          </p:cNvGrpSpPr>
          <p:nvPr/>
        </p:nvGrpSpPr>
        <p:grpSpPr bwMode="auto">
          <a:xfrm>
            <a:off x="0" y="0"/>
            <a:ext cx="12192000" cy="6858000"/>
            <a:chOff x="0" y="-10"/>
            <a:chExt cx="5760" cy="4330"/>
          </a:xfrm>
        </p:grpSpPr>
        <p:pic>
          <p:nvPicPr>
            <p:cNvPr id="3083" name="Picture 6"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7"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8"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9"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WordArt 5"/>
          <p:cNvSpPr>
            <a:spLocks noChangeArrowheads="1" noChangeShapeType="1" noTextEdit="1"/>
          </p:cNvSpPr>
          <p:nvPr/>
        </p:nvSpPr>
        <p:spPr bwMode="auto">
          <a:xfrm>
            <a:off x="711200" y="685800"/>
            <a:ext cx="10871200" cy="5181600"/>
          </a:xfrm>
          <a:prstGeom prst="rect">
            <a:avLst/>
          </a:prstGeom>
        </p:spPr>
        <p:txBody>
          <a:bodyPr spcFirstLastPara="1" wrap="none" fromWordArt="1">
            <a:prstTxWarp prst="textArchUp">
              <a:avLst>
                <a:gd name="adj" fmla="val 9485240"/>
              </a:avLst>
            </a:prstTxWarp>
          </a:bodyPr>
          <a:lstStyle/>
          <a:p>
            <a:pPr algn="ctr"/>
            <a:r>
              <a:rPr lang="en-US" sz="3600" kern="10" dirty="0">
                <a:ln w="9525">
                  <a:solidFill>
                    <a:srgbClr val="FF0000"/>
                  </a:solidFill>
                  <a:round/>
                  <a:headEnd/>
                  <a:tailEnd/>
                </a:ln>
                <a:solidFill>
                  <a:srgbClr val="FF0000"/>
                </a:solidFill>
                <a:latin typeface="#9Slide07 Stormtrooper"/>
              </a:rPr>
              <a:t>KÍNH CHÀO QUÝ THẦY CÔ VỀ DỰ GIỜ THĂM LỚP 4M</a:t>
            </a:r>
          </a:p>
        </p:txBody>
      </p:sp>
      <p:pic>
        <p:nvPicPr>
          <p:cNvPr id="3081" name="Picture 6" descr="BOOK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2400" y="1752600"/>
            <a:ext cx="4572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WordArt 7"/>
          <p:cNvSpPr>
            <a:spLocks noChangeArrowheads="1" noChangeShapeType="1" noTextEdit="1"/>
          </p:cNvSpPr>
          <p:nvPr/>
        </p:nvSpPr>
        <p:spPr bwMode="auto">
          <a:xfrm>
            <a:off x="558800" y="4413250"/>
            <a:ext cx="11074400" cy="914400"/>
          </a:xfrm>
          <a:prstGeom prst="rect">
            <a:avLst/>
          </a:prstGeom>
        </p:spPr>
        <p:txBody>
          <a:bodyPr wrap="none" fromWordArt="1">
            <a:prstTxWarp prst="textPlain">
              <a:avLst>
                <a:gd name="adj" fmla="val 50000"/>
              </a:avLst>
            </a:prstTxWarp>
          </a:bodyPr>
          <a:lstStyle/>
          <a:p>
            <a:pPr algn="ctr"/>
            <a:r>
              <a:rPr lang="vi-VN" sz="2400" kern="10" dirty="0">
                <a:ln w="12700">
                  <a:solidFill>
                    <a:srgbClr val="3333CC"/>
                  </a:solidFill>
                  <a:round/>
                  <a:headEnd/>
                  <a:tailEnd/>
                </a:ln>
                <a:solidFill>
                  <a:srgbClr val="0070C0">
                    <a:alpha val="50195"/>
                  </a:srgbClr>
                </a:solidFill>
                <a:effectLst>
                  <a:outerShdw blurRad="38100" dist="38100" dir="2700000" algn="tl" rotWithShape="0">
                    <a:srgbClr val="000000">
                      <a:alpha val="43137"/>
                    </a:srgbClr>
                  </a:outerShdw>
                </a:effectLst>
                <a:latin typeface="#9Slide03 Open Sans SemiBold"/>
              </a:rPr>
              <a:t>Môn: </a:t>
            </a:r>
            <a:r>
              <a:rPr lang="en-US" sz="2400" kern="10" dirty="0" smtClean="0">
                <a:ln w="12700">
                  <a:solidFill>
                    <a:srgbClr val="3333CC"/>
                  </a:solidFill>
                  <a:round/>
                  <a:headEnd/>
                  <a:tailEnd/>
                </a:ln>
                <a:solidFill>
                  <a:srgbClr val="0070C0">
                    <a:alpha val="50195"/>
                  </a:srgbClr>
                </a:solidFill>
                <a:effectLst>
                  <a:outerShdw blurRad="38100" dist="38100" dir="2700000" algn="tl" rotWithShape="0">
                    <a:srgbClr val="000000">
                      <a:alpha val="43137"/>
                    </a:srgbClr>
                  </a:outerShdw>
                </a:effectLst>
                <a:latin typeface="#9Slide03 Open Sans SemiBold"/>
              </a:rPr>
              <a:t>Khoa học</a:t>
            </a:r>
            <a:endParaRPr lang="vi-VN" sz="2400" kern="10" dirty="0">
              <a:ln w="12700">
                <a:solidFill>
                  <a:srgbClr val="3333CC"/>
                </a:solidFill>
                <a:round/>
                <a:headEnd/>
                <a:tailEnd/>
              </a:ln>
              <a:solidFill>
                <a:srgbClr val="0070C0">
                  <a:alpha val="50195"/>
                </a:srgbClr>
              </a:solidFill>
              <a:effectLst>
                <a:outerShdw blurRad="38100" dist="38100" dir="2700000" algn="tl" rotWithShape="0">
                  <a:srgbClr val="000000">
                    <a:alpha val="43137"/>
                  </a:srgbClr>
                </a:outerShdw>
              </a:effectLst>
              <a:latin typeface="#9Slide03 Open Sans SemiBold"/>
            </a:endParaRPr>
          </a:p>
          <a:p>
            <a:pPr algn="ctr"/>
            <a:r>
              <a:rPr lang="vi-VN" sz="2400" kern="10" dirty="0">
                <a:ln w="12700">
                  <a:solidFill>
                    <a:srgbClr val="3333CC"/>
                  </a:solidFill>
                  <a:round/>
                  <a:headEnd/>
                  <a:tailEnd/>
                </a:ln>
                <a:solidFill>
                  <a:srgbClr val="0070C0">
                    <a:alpha val="50195"/>
                  </a:srgbClr>
                </a:solidFill>
                <a:effectLst>
                  <a:outerShdw blurRad="38100" dist="38100" dir="2700000" algn="tl" rotWithShape="0">
                    <a:srgbClr val="000000">
                      <a:alpha val="43137"/>
                    </a:srgbClr>
                  </a:outerShdw>
                </a:effectLst>
                <a:latin typeface="#9Slide03 Open Sans SemiBold"/>
              </a:rPr>
              <a:t>Giáo viên thực hiện: Trần Phan Tường Vi</a:t>
            </a:r>
            <a:endParaRPr lang="en-US" sz="2400" kern="10" dirty="0">
              <a:ln w="12700">
                <a:solidFill>
                  <a:srgbClr val="3333CC"/>
                </a:solidFill>
                <a:round/>
                <a:headEnd/>
                <a:tailEnd/>
              </a:ln>
              <a:solidFill>
                <a:srgbClr val="0070C0">
                  <a:alpha val="50195"/>
                </a:srgbClr>
              </a:solidFill>
              <a:effectLst>
                <a:outerShdw blurRad="38100" dist="38100" dir="2700000" algn="tl" rotWithShape="0">
                  <a:srgbClr val="000000">
                    <a:alpha val="43137"/>
                  </a:srgbClr>
                </a:outerShdw>
              </a:effectLst>
              <a:latin typeface="#9Slide03 Open Sans SemiBold"/>
            </a:endParaRPr>
          </a:p>
        </p:txBody>
      </p:sp>
    </p:spTree>
    <p:extLst>
      <p:ext uri="{BB962C8B-B14F-4D97-AF65-F5344CB8AC3E}">
        <p14:creationId xmlns:p14="http://schemas.microsoft.com/office/powerpoint/2010/main" val="1384475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2665" fill="hold"/>
                                        <p:tgtEl>
                                          <p:spTgt spid="8207"/>
                                        </p:tgtEl>
                                      </p:cBhvr>
                                    </p:cmd>
                                  </p:childTnLst>
                                </p:cTn>
                              </p:par>
                              <p:par>
                                <p:cTn id="7"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8" dur="3000" fill="hold"/>
                                        <p:tgtEl>
                                          <p:spTgt spid="21"/>
                                        </p:tgtEl>
                                        <p:attrNameLst>
                                          <p:attrName>style.color</p:attrName>
                                        </p:attrNameLst>
                                      </p:cBhvr>
                                      <p:by>
                                        <p:hsl h="7200000" s="0" l="0"/>
                                      </p:by>
                                    </p:animClr>
                                    <p:animClr clrSpc="hsl" dir="cw">
                                      <p:cBhvr>
                                        <p:cTn id="9" dur="3000" fill="hold"/>
                                        <p:tgtEl>
                                          <p:spTgt spid="21"/>
                                        </p:tgtEl>
                                        <p:attrNameLst>
                                          <p:attrName>fillcolor</p:attrName>
                                        </p:attrNameLst>
                                      </p:cBhvr>
                                      <p:by>
                                        <p:hsl h="7200000" s="0" l="0"/>
                                      </p:by>
                                    </p:animClr>
                                    <p:animClr clrSpc="hsl" dir="cw">
                                      <p:cBhvr>
                                        <p:cTn id="10" dur="3000" fill="hold"/>
                                        <p:tgtEl>
                                          <p:spTgt spid="21"/>
                                        </p:tgtEl>
                                        <p:attrNameLst>
                                          <p:attrName>stroke.color</p:attrName>
                                        </p:attrNameLst>
                                      </p:cBhvr>
                                      <p:by>
                                        <p:hsl h="7200000" s="0" l="0"/>
                                      </p:by>
                                    </p:animClr>
                                    <p:set>
                                      <p:cBhvr>
                                        <p:cTn id="11" dur="30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207"/>
                </p:tgtEl>
              </p:cMediaNode>
            </p:audio>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FAA469F1-1EDE-42F1-B418-08C106A038B6}"/>
              </a:ext>
            </a:extLst>
          </p:cNvPr>
          <p:cNvSpPr/>
          <p:nvPr/>
        </p:nvSpPr>
        <p:spPr>
          <a:xfrm>
            <a:off x="3761326" y="3829878"/>
            <a:ext cx="8576476" cy="27034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51BF236-8440-4F81-B550-EDE1778F9E0F}"/>
              </a:ext>
            </a:extLst>
          </p:cNvPr>
          <p:cNvGrpSpPr/>
          <p:nvPr/>
        </p:nvGrpSpPr>
        <p:grpSpPr>
          <a:xfrm>
            <a:off x="5486400" y="556892"/>
            <a:ext cx="4871719" cy="1051092"/>
            <a:chOff x="2926032" y="389890"/>
            <a:chExt cx="9335077" cy="822960"/>
          </a:xfrm>
        </p:grpSpPr>
        <p:sp>
          <p:nvSpPr>
            <p:cNvPr id="19" name="Arrow: Pentagon 18">
              <a:extLst>
                <a:ext uri="{FF2B5EF4-FFF2-40B4-BE49-F238E27FC236}">
                  <a16:creationId xmlns:a16="http://schemas.microsoft.com/office/drawing/2014/main" xmlns=""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xmlns=""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mj-lt"/>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mj-lt"/>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mj-lt"/>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mj-lt"/>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mj-lt"/>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mj-lt"/>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xmlns="" id="{06C26544-469C-4B52-A4ED-85E27913F16B}"/>
              </a:ext>
            </a:extLst>
          </p:cNvPr>
          <p:cNvSpPr txBox="1"/>
          <p:nvPr/>
        </p:nvSpPr>
        <p:spPr>
          <a:xfrm>
            <a:off x="3882887" y="3686953"/>
            <a:ext cx="8221842"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endParaRPr lang="en-US" sz="3600" b="1" dirty="0" smtClean="0">
              <a:solidFill>
                <a:srgbClr val="FF0000"/>
              </a:solidFill>
              <a:latin typeface="Calibri" panose="020F0502020204030204" pitchFamily="34" charset="0"/>
              <a:cs typeface="Calibri" panose="020F0502020204030204" pitchFamily="34" charset="0"/>
            </a:endParaRPr>
          </a:p>
          <a:p>
            <a:pPr lvl="0" algn="just"/>
            <a:r>
              <a:rPr lang="vi-VN" sz="3600" b="1" dirty="0" smtClean="0">
                <a:solidFill>
                  <a:srgbClr val="FF0000"/>
                </a:solidFill>
                <a:latin typeface="Calibri" panose="020F0502020204030204" pitchFamily="34" charset="0"/>
                <a:cs typeface="Calibri" panose="020F0502020204030204" pitchFamily="34" charset="0"/>
              </a:rPr>
              <a:t>Thức </a:t>
            </a:r>
            <a:r>
              <a:rPr lang="vi-VN" sz="3600" b="1" dirty="0">
                <a:solidFill>
                  <a:srgbClr val="FF0000"/>
                </a:solidFill>
                <a:latin typeface="Calibri" panose="020F0502020204030204" pitchFamily="34" charset="0"/>
                <a:cs typeface="Calibri" panose="020F0502020204030204" pitchFamily="34" charset="0"/>
              </a:rPr>
              <a:t>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C048C2F7-B189-4A7C-9799-A59FA700E4AD}"/>
              </a:ext>
            </a:extLst>
          </p:cNvPr>
          <p:cNvSpPr txBox="1"/>
          <p:nvPr/>
        </p:nvSpPr>
        <p:spPr>
          <a:xfrm>
            <a:off x="5486399" y="2578957"/>
            <a:ext cx="6480313" cy="1107996"/>
          </a:xfrm>
          <a:prstGeom prst="rect">
            <a:avLst/>
          </a:prstGeom>
          <a:solidFill>
            <a:schemeClr val="bg1"/>
          </a:solidFill>
          <a:effectLst/>
        </p:spPr>
        <p:txBody>
          <a:bodyPr wrap="square" lIns="0" tIns="0" rIns="0" bIns="0" rtlCol="0">
            <a:spAutoFit/>
          </a:bodyPr>
          <a:lstStyle/>
          <a:p>
            <a:pPr lvl="0" algn="ctr"/>
            <a:r>
              <a:rPr lang="en-US" sz="3600" b="1" dirty="0" smtClean="0">
                <a:solidFill>
                  <a:srgbClr val="0070C0"/>
                </a:solidFill>
                <a:latin typeface="Calibri" panose="020F0502020204030204" pitchFamily="34" charset="0"/>
                <a:cs typeface="Calibri" panose="020F0502020204030204" pitchFamily="34" charset="0"/>
              </a:rPr>
              <a:t>    </a:t>
            </a:r>
            <a:r>
              <a:rPr lang="vi-VN" sz="3600" b="1" dirty="0" smtClean="0">
                <a:solidFill>
                  <a:srgbClr val="0070C0"/>
                </a:solidFill>
                <a:latin typeface="Calibri" panose="020F0502020204030204" pitchFamily="34" charset="0"/>
                <a:cs typeface="Calibri" panose="020F0502020204030204" pitchFamily="34" charset="0"/>
              </a:rPr>
              <a:t>Hươu </a:t>
            </a:r>
            <a:r>
              <a:rPr lang="vi-VN" sz="3600" b="1" dirty="0">
                <a:solidFill>
                  <a:srgbClr val="0070C0"/>
                </a:solidFill>
                <a:latin typeface="Calibri" panose="020F0502020204030204" pitchFamily="34" charset="0"/>
                <a:cs typeface="Calibri" panose="020F0502020204030204" pitchFamily="34" charset="0"/>
              </a:rPr>
              <a:t>cao cổ là loài động vật </a:t>
            </a:r>
            <a:endParaRPr lang="en-US" sz="3600" b="1" dirty="0" smtClean="0">
              <a:solidFill>
                <a:srgbClr val="0070C0"/>
              </a:solidFill>
              <a:latin typeface="Calibri" panose="020F0502020204030204" pitchFamily="34" charset="0"/>
              <a:cs typeface="Calibri" panose="020F0502020204030204" pitchFamily="34" charset="0"/>
            </a:endParaRPr>
          </a:p>
          <a:p>
            <a:pPr lvl="0" algn="ctr"/>
            <a:r>
              <a:rPr lang="vi-VN" sz="3600" b="1" dirty="0" smtClean="0">
                <a:solidFill>
                  <a:srgbClr val="0070C0"/>
                </a:solidFill>
                <a:latin typeface="Calibri" panose="020F0502020204030204" pitchFamily="34" charset="0"/>
                <a:cs typeface="Calibri" panose="020F0502020204030204" pitchFamily="34" charset="0"/>
              </a:rPr>
              <a:t>chuyên </a:t>
            </a:r>
            <a:r>
              <a:rPr lang="vi-VN" sz="3600" b="1" dirty="0">
                <a:solidFill>
                  <a:srgbClr val="0070C0"/>
                </a:solidFill>
                <a:latin typeface="Calibri" panose="020F0502020204030204" pitchFamily="34" charset="0"/>
                <a:cs typeface="Calibri" panose="020F0502020204030204" pitchFamily="34" charset="0"/>
              </a:rPr>
              <a:t>ăn thực vật.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5049D1DE-DC44-2BBD-F566-A1AA6A75A192}"/>
              </a:ext>
            </a:extLst>
          </p:cNvPr>
          <p:cNvPicPr>
            <a:picLocks noChangeAspect="1"/>
          </p:cNvPicPr>
          <p:nvPr/>
        </p:nvPicPr>
        <p:blipFill rotWithShape="1">
          <a:blip r:embed="rId4"/>
          <a:srcRect t="853"/>
          <a:stretch/>
        </p:blipFill>
        <p:spPr>
          <a:xfrm>
            <a:off x="-8896" y="139797"/>
            <a:ext cx="5796101" cy="3547156"/>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4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26 </a:t>
            </a: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 12 năm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4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4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048C2F7-B189-4A7C-9799-A59FA700E4AD}"/>
              </a:ext>
            </a:extLst>
          </p:cNvPr>
          <p:cNvSpPr txBox="1"/>
          <p:nvPr/>
        </p:nvSpPr>
        <p:spPr>
          <a:xfrm>
            <a:off x="2875721" y="1470961"/>
            <a:ext cx="7354957" cy="553998"/>
          </a:xfrm>
          <a:prstGeom prst="rect">
            <a:avLst/>
          </a:prstGeom>
          <a:solidFill>
            <a:schemeClr val="bg1"/>
          </a:solidFill>
          <a:effectLst/>
        </p:spPr>
        <p:txBody>
          <a:bodyPr wrap="square" lIns="0" tIns="0" rIns="0" bIns="0" rtlCol="0">
            <a:spAutoFit/>
          </a:bodyPr>
          <a:lstStyle/>
          <a:p>
            <a:pPr lvl="0" algn="ctr"/>
            <a:r>
              <a:rPr lang="en-US" sz="3600" b="1" dirty="0" smtClean="0">
                <a:solidFill>
                  <a:srgbClr val="0070C0"/>
                </a:solidFill>
                <a:latin typeface="Calibri" panose="020F0502020204030204" pitchFamily="34" charset="0"/>
                <a:cs typeface="Calibri" panose="020F0502020204030204" pitchFamily="34" charset="0"/>
              </a:rPr>
              <a:t>    Bài 16: Động vật cần gì để sống?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9176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xmlns="" id="{E46B0DF1-24C9-D65B-50D5-7218F4EE4874}"/>
              </a:ext>
            </a:extLst>
          </p:cNvPr>
          <p:cNvPicPr>
            <a:picLocks noChangeAspect="1"/>
          </p:cNvPicPr>
          <p:nvPr/>
        </p:nvPicPr>
        <p:blipFill>
          <a:blip r:embed="rId45"/>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4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26 </a:t>
            </a: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 12 năm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4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4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048C2F7-B189-4A7C-9799-A59FA700E4AD}"/>
              </a:ext>
            </a:extLst>
          </p:cNvPr>
          <p:cNvSpPr txBox="1"/>
          <p:nvPr/>
        </p:nvSpPr>
        <p:spPr>
          <a:xfrm>
            <a:off x="2875721" y="1470961"/>
            <a:ext cx="7354957" cy="553998"/>
          </a:xfrm>
          <a:prstGeom prst="rect">
            <a:avLst/>
          </a:prstGeom>
          <a:solidFill>
            <a:schemeClr val="bg1"/>
          </a:solidFill>
          <a:effectLst/>
        </p:spPr>
        <p:txBody>
          <a:bodyPr wrap="square" lIns="0" tIns="0" rIns="0" bIns="0" rtlCol="0">
            <a:spAutoFit/>
          </a:bodyPr>
          <a:lstStyle/>
          <a:p>
            <a:pPr lvl="0" algn="ctr"/>
            <a:r>
              <a:rPr lang="en-US" sz="3600" b="1" dirty="0" smtClean="0">
                <a:solidFill>
                  <a:srgbClr val="0070C0"/>
                </a:solidFill>
                <a:latin typeface="Calibri" panose="020F0502020204030204" pitchFamily="34" charset="0"/>
                <a:cs typeface="Calibri" panose="020F0502020204030204" pitchFamily="34" charset="0"/>
              </a:rPr>
              <a:t>    Bài 16: Động vật cần gì để sống?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2" name="Rectangle 1"/>
          <p:cNvSpPr/>
          <p:nvPr/>
        </p:nvSpPr>
        <p:spPr>
          <a:xfrm>
            <a:off x="1431235" y="2252047"/>
            <a:ext cx="9135165" cy="1077218"/>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Hoạt động 1: Các yếu tố cần thiết cho sự sống và phát triển của động vật</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9253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3"/>
          <a:stretch>
            <a:fillRect/>
          </a:stretch>
        </p:blipFill>
        <p:spPr>
          <a:xfrm>
            <a:off x="2258770" y="1471448"/>
            <a:ext cx="7335551" cy="525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3"/>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xmlns=""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xmlns=""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a:t>
              </a:r>
              <a:r>
                <a:rPr lang="nl-NL" sz="3600" b="1" dirty="0" smtClean="0">
                  <a:solidFill>
                    <a:srgbClr val="FF0000"/>
                  </a:solidFill>
                  <a:effectLst/>
                  <a:latin typeface="Cambria" panose="02040503050406030204" pitchFamily="18" charset="0"/>
                  <a:ea typeface="Cambria" panose="02040503050406030204" pitchFamily="18" charset="0"/>
                </a:rPr>
                <a:t>sống.</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xmlns=""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823CD9-A98F-DAC6-6EA9-4B272D0A8B59}"/>
                </a:ext>
              </a:extLst>
            </p:cNvPr>
            <p:cNvSpPr txBox="1"/>
            <p:nvPr/>
          </p:nvSpPr>
          <p:spPr>
            <a:xfrm>
              <a:off x="5566328" y="411806"/>
              <a:ext cx="6258272" cy="812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b="1" dirty="0">
                <a:solidFill>
                  <a:srgbClr val="FF0000"/>
                </a:solidFill>
                <a:effectLst/>
                <a:latin typeface="Cambria" panose="02040503050406030204" pitchFamily="18" charset="0"/>
                <a:ea typeface="Cambria" panose="02040503050406030204" pitchFamily="18" charset="0"/>
              </a:endParaRPr>
            </a:p>
          </p:txBody>
        </p:sp>
      </p:grpSp>
      <p:sp>
        <p:nvSpPr>
          <p:cNvPr id="4" name="Rectangle 3"/>
          <p:cNvSpPr/>
          <p:nvPr/>
        </p:nvSpPr>
        <p:spPr>
          <a:xfrm>
            <a:off x="7231118" y="3656199"/>
            <a:ext cx="4561488" cy="2308324"/>
          </a:xfrm>
          <a:prstGeom prst="rect">
            <a:avLst/>
          </a:prstGeom>
        </p:spPr>
        <p:txBody>
          <a:bodyPr wrap="square">
            <a:spAutoFit/>
          </a:bodyPr>
          <a:lstStyle/>
          <a:p>
            <a:r>
              <a:rPr lang="en-US" sz="3600" b="1" dirty="0">
                <a:solidFill>
                  <a:schemeClr val="accent1"/>
                </a:solidFill>
              </a:rPr>
              <a:t>Ngoài những yếu tố trên, các con vật còn cần yếu tố nào để sống và phát triển?</a:t>
            </a:r>
          </a:p>
        </p:txBody>
      </p:sp>
    </p:spTree>
    <p:extLst>
      <p:ext uri="{BB962C8B-B14F-4D97-AF65-F5344CB8AC3E}">
        <p14:creationId xmlns:p14="http://schemas.microsoft.com/office/powerpoint/2010/main" val="68959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
                                            <p:txEl>
                                              <p:pRg st="0" end="0"/>
                                            </p:txEl>
                                          </p:spTgt>
                                        </p:tgtEl>
                                        <p:attrNameLst>
                                          <p:attrName>style.visibility</p:attrName>
                                        </p:attrNameLst>
                                      </p:cBhvr>
                                      <p:to>
                                        <p:strVal val="visible"/>
                                      </p:to>
                                    </p:set>
                                    <p:animEffect transition="in" filter="fade">
                                      <p:cBhvr>
                                        <p:cTn id="58" dur="1000"/>
                                        <p:tgtEl>
                                          <p:spTgt spid="4">
                                            <p:txEl>
                                              <p:pRg st="0" end="0"/>
                                            </p:txEl>
                                          </p:spTgt>
                                        </p:tgtEl>
                                      </p:cBhvr>
                                    </p:animEffect>
                                    <p:anim calcmode="lin" valueType="num">
                                      <p:cBhvr>
                                        <p:cTn id="5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3"/>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xmlns=""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xmlns=""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a:t>
              </a:r>
              <a:r>
                <a:rPr lang="nl-NL" sz="3600" b="1" dirty="0" smtClean="0">
                  <a:solidFill>
                    <a:srgbClr val="FF0000"/>
                  </a:solidFill>
                  <a:effectLst/>
                  <a:latin typeface="Cambria" panose="02040503050406030204" pitchFamily="18" charset="0"/>
                  <a:ea typeface="Cambria" panose="02040503050406030204" pitchFamily="18" charset="0"/>
                </a:rPr>
                <a:t>sống.</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xmlns=""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42617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xmlns=""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xmlns=""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77AB484D-8306-310F-E0B7-1F7D5F5CF34C}"/>
              </a:ext>
            </a:extLst>
          </p:cNvPr>
          <p:cNvPicPr>
            <a:picLocks noChangeAspect="1"/>
          </p:cNvPicPr>
          <p:nvPr/>
        </p:nvPicPr>
        <p:blipFill>
          <a:blip r:embed="rId2"/>
          <a:stretch>
            <a:fillRect/>
          </a:stretch>
        </p:blipFill>
        <p:spPr>
          <a:xfrm>
            <a:off x="-65297" y="742122"/>
            <a:ext cx="8614365" cy="3284161"/>
          </a:xfrm>
          <a:prstGeom prst="rect">
            <a:avLst/>
          </a:prstGeom>
        </p:spPr>
      </p:pic>
      <p:pic>
        <p:nvPicPr>
          <p:cNvPr id="7" name="Picture 6">
            <a:extLst>
              <a:ext uri="{FF2B5EF4-FFF2-40B4-BE49-F238E27FC236}">
                <a16:creationId xmlns:a16="http://schemas.microsoft.com/office/drawing/2014/main" xmlns="" id="{D228F9EA-028F-EEA0-2E4D-2322DECBE753}"/>
              </a:ext>
            </a:extLst>
          </p:cNvPr>
          <p:cNvPicPr>
            <a:picLocks noChangeAspect="1"/>
          </p:cNvPicPr>
          <p:nvPr/>
        </p:nvPicPr>
        <p:blipFill>
          <a:blip r:embed="rId3"/>
          <a:stretch>
            <a:fillRect/>
          </a:stretch>
        </p:blipFill>
        <p:spPr>
          <a:xfrm>
            <a:off x="8255382" y="742122"/>
            <a:ext cx="4006416" cy="3013726"/>
          </a:xfrm>
          <a:prstGeom prst="rect">
            <a:avLst/>
          </a:prstGeom>
        </p:spPr>
      </p:pic>
      <p:pic>
        <p:nvPicPr>
          <p:cNvPr id="10" name="Picture 9">
            <a:extLst>
              <a:ext uri="{FF2B5EF4-FFF2-40B4-BE49-F238E27FC236}">
                <a16:creationId xmlns:a16="http://schemas.microsoft.com/office/drawing/2014/main" xmlns="" id="{A8E3F763-9E36-12B4-A8DE-DE35F1CED259}"/>
              </a:ext>
            </a:extLst>
          </p:cNvPr>
          <p:cNvPicPr>
            <a:picLocks noChangeAspect="1"/>
          </p:cNvPicPr>
          <p:nvPr/>
        </p:nvPicPr>
        <p:blipFill>
          <a:blip r:embed="rId4"/>
          <a:stretch>
            <a:fillRect/>
          </a:stretch>
        </p:blipFill>
        <p:spPr>
          <a:xfrm>
            <a:off x="2291174" y="4026283"/>
            <a:ext cx="8097461" cy="2831717"/>
          </a:xfrm>
          <a:prstGeom prst="rect">
            <a:avLst/>
          </a:prstGeom>
        </p:spPr>
      </p:pic>
      <p:sp>
        <p:nvSpPr>
          <p:cNvPr id="6" name="Speech Bubble: Rectangle with Corners Rounded 10">
            <a:extLst>
              <a:ext uri="{FF2B5EF4-FFF2-40B4-BE49-F238E27FC236}">
                <a16:creationId xmlns:a16="http://schemas.microsoft.com/office/drawing/2014/main" xmlns="" id="{9BD8C0E1-CC1A-A738-A5B4-029A39362185}"/>
              </a:ext>
            </a:extLst>
          </p:cNvPr>
          <p:cNvSpPr/>
          <p:nvPr/>
        </p:nvSpPr>
        <p:spPr>
          <a:xfrm>
            <a:off x="47296" y="57807"/>
            <a:ext cx="12097407" cy="684315"/>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V</a:t>
            </a:r>
            <a:r>
              <a:rPr lang="vi-VN" sz="2400" b="1" dirty="0" smtClean="0">
                <a:solidFill>
                  <a:srgbClr val="002060"/>
                </a:solidFill>
                <a:latin typeface="Cambria" panose="02040503050406030204" pitchFamily="18" charset="0"/>
                <a:ea typeface="Cambria" panose="02040503050406030204" pitchFamily="18" charset="0"/>
              </a:rPr>
              <a:t>ai </a:t>
            </a:r>
            <a:r>
              <a:rPr lang="vi-VN" sz="2400" b="1" dirty="0">
                <a:solidFill>
                  <a:srgbClr val="002060"/>
                </a:solidFill>
                <a:latin typeface="Cambria" panose="02040503050406030204" pitchFamily="18" charset="0"/>
                <a:ea typeface="Cambria" panose="02040503050406030204" pitchFamily="18" charset="0"/>
              </a:rPr>
              <a:t>trò quan trọng của thức ăn, nước uống, ánh sáng và nhiệt độ trong sự sống và phát triển của một số con vật.</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90C0E9C5-0558-CAE1-9F37-610B18857345}"/>
              </a:ext>
            </a:extLst>
          </p:cNvPr>
          <p:cNvGrpSpPr/>
          <p:nvPr/>
        </p:nvGrpSpPr>
        <p:grpSpPr>
          <a:xfrm>
            <a:off x="0" y="4429698"/>
            <a:ext cx="1994110" cy="2024886"/>
            <a:chOff x="5124733" y="2646390"/>
            <a:chExt cx="3152954" cy="2890208"/>
          </a:xfrm>
        </p:grpSpPr>
        <p:pic>
          <p:nvPicPr>
            <p:cNvPr id="9" name="Graphic 5">
              <a:extLst>
                <a:ext uri="{FF2B5EF4-FFF2-40B4-BE49-F238E27FC236}">
                  <a16:creationId xmlns:a16="http://schemas.microsoft.com/office/drawing/2014/main" xmlns="" id="{B18486A1-32CE-4A02-D22C-9075ED5DDAE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24733" y="2646390"/>
              <a:ext cx="3152954" cy="2890208"/>
            </a:xfrm>
            <a:prstGeom prst="rect">
              <a:avLst/>
            </a:prstGeom>
          </p:spPr>
        </p:pic>
        <p:sp>
          <p:nvSpPr>
            <p:cNvPr id="11" name="TextBox 10">
              <a:extLst>
                <a:ext uri="{FF2B5EF4-FFF2-40B4-BE49-F238E27FC236}">
                  <a16:creationId xmlns:a16="http://schemas.microsoft.com/office/drawing/2014/main" xmlns="" id="{457B5C8D-E21B-5025-273F-11956EC83396}"/>
                </a:ext>
              </a:extLst>
            </p:cNvPr>
            <p:cNvSpPr txBox="1"/>
            <p:nvPr/>
          </p:nvSpPr>
          <p:spPr>
            <a:xfrm>
              <a:off x="5171440" y="3594463"/>
              <a:ext cx="3003004" cy="1502416"/>
            </a:xfrm>
            <a:prstGeom prst="rect">
              <a:avLst/>
            </a:prstGeom>
            <a:noFill/>
          </p:spPr>
          <p:txBody>
            <a:bodyPr wrap="square" rtlCol="0">
              <a:spAutoFit/>
            </a:bodyPr>
            <a:lstStyle/>
            <a:p>
              <a:pPr algn="ctr" defTabSz="914400">
                <a:lnSpc>
                  <a:spcPct val="130000"/>
                </a:lnSpc>
              </a:pPr>
              <a:r>
                <a:rPr lang="en-US" sz="2400" b="1" dirty="0">
                  <a:ln>
                    <a:solidFill>
                      <a:srgbClr val="108539"/>
                    </a:solidFill>
                  </a:ln>
                  <a:solidFill>
                    <a:srgbClr val="03C400"/>
                  </a:solidFill>
                  <a:latin typeface="Cambria" panose="02040503050406030204" pitchFamily="18" charset="0"/>
                  <a:ea typeface="Cambria" panose="02040503050406030204" pitchFamily="18" charset="0"/>
                </a:rPr>
                <a:t>THẢO LUẬN NHÓM </a:t>
              </a:r>
            </a:p>
          </p:txBody>
        </p:sp>
      </p:grpSp>
    </p:spTree>
    <p:extLst>
      <p:ext uri="{BB962C8B-B14F-4D97-AF65-F5344CB8AC3E}">
        <p14:creationId xmlns:p14="http://schemas.microsoft.com/office/powerpoint/2010/main" val="1121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C83E2E2-89B0-4D44-4A60-3B8167508F94}"/>
              </a:ext>
            </a:extLst>
          </p:cNvPr>
          <p:cNvPicPr>
            <a:picLocks noChangeAspect="1"/>
          </p:cNvPicPr>
          <p:nvPr/>
        </p:nvPicPr>
        <p:blipFill>
          <a:blip r:embed="rId3"/>
          <a:stretch>
            <a:fillRect/>
          </a:stretch>
        </p:blipFill>
        <p:spPr>
          <a:xfrm>
            <a:off x="-1" y="611841"/>
            <a:ext cx="5986463" cy="4289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B7518061-FE66-8FCD-CAB0-95081F368492}"/>
              </a:ext>
            </a:extLst>
          </p:cNvPr>
          <p:cNvSpPr txBox="1"/>
          <p:nvPr/>
        </p:nvSpPr>
        <p:spPr>
          <a:xfrm>
            <a:off x="0" y="4901240"/>
            <a:ext cx="6201104" cy="181588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2800" b="1" dirty="0">
                <a:latin typeface="Cambria" panose="02040503050406030204" pitchFamily="18" charset="0"/>
                <a:ea typeface="Cambria" panose="02040503050406030204" pitchFamily="18" charset="0"/>
                <a:cs typeface="Calibri" panose="020F0502020204030204" pitchFamily="34" charset="0"/>
              </a:rPr>
              <a:t>Hình 2a cho thấy đàn cừu trong điều kiện khô hạn thiếu thức ăn</a:t>
            </a:r>
            <a:r>
              <a:rPr lang="en-US" sz="2800" b="1" dirty="0">
                <a:latin typeface="Cambria" panose="02040503050406030204" pitchFamily="18" charset="0"/>
                <a:ea typeface="Cambria" panose="02040503050406030204" pitchFamily="18" charset="0"/>
                <a:cs typeface="Calibri" panose="020F0502020204030204" pitchFamily="34" charset="0"/>
              </a:rPr>
              <a:t>, </a:t>
            </a:r>
            <a:r>
              <a:rPr lang="vi-VN" sz="2800" b="1" dirty="0">
                <a:latin typeface="Cambria" panose="02040503050406030204" pitchFamily="18" charset="0"/>
                <a:ea typeface="Cambria" panose="02040503050406030204" pitchFamily="18" charset="0"/>
                <a:cs typeface="Calibri" panose="020F0502020204030204" pitchFamily="34" charset="0"/>
              </a:rPr>
              <a:t>nước uống trông còi cọc, chậm lớn, kém phát triển. </a:t>
            </a:r>
            <a:endParaRPr kumimoji="0" lang="vi-VN"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4FA1C7E0-9CF3-8CF0-36F5-F782817DD055}"/>
              </a:ext>
            </a:extLst>
          </p:cNvPr>
          <p:cNvPicPr>
            <a:picLocks noChangeAspect="1"/>
          </p:cNvPicPr>
          <p:nvPr/>
        </p:nvPicPr>
        <p:blipFill>
          <a:blip r:embed="rId4"/>
          <a:stretch>
            <a:fillRect/>
          </a:stretch>
        </p:blipFill>
        <p:spPr>
          <a:xfrm>
            <a:off x="6096000" y="509081"/>
            <a:ext cx="6027359" cy="4797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xmlns="" id="{B7518061-FE66-8FCD-CAB0-95081F368492}"/>
              </a:ext>
            </a:extLst>
          </p:cNvPr>
          <p:cNvSpPr txBox="1"/>
          <p:nvPr/>
        </p:nvSpPr>
        <p:spPr>
          <a:xfrm>
            <a:off x="6201104" y="4901240"/>
            <a:ext cx="5922255" cy="1815882"/>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2800" b="1" dirty="0">
                <a:solidFill>
                  <a:schemeClr val="accent2"/>
                </a:solidFill>
                <a:latin typeface="Cambria" panose="02040503050406030204" pitchFamily="18" charset="0"/>
                <a:ea typeface="Cambria" panose="02040503050406030204" pitchFamily="18" charset="0"/>
                <a:cs typeface="Calibri" panose="020F0502020204030204" pitchFamily="34" charset="0"/>
              </a:rPr>
              <a:t>Hình 2b đàn cừu ở điều kiện đầy đủ thức </a:t>
            </a:r>
            <a:r>
              <a:rPr lang="vi-VN" sz="2800" b="1" dirty="0" smtClean="0">
                <a:solidFill>
                  <a:schemeClr val="accent2"/>
                </a:solidFill>
                <a:latin typeface="Cambria" panose="02040503050406030204" pitchFamily="18" charset="0"/>
                <a:ea typeface="Cambria" panose="02040503050406030204" pitchFamily="18" charset="0"/>
                <a:cs typeface="Calibri" panose="020F0502020204030204" pitchFamily="34" charset="0"/>
              </a:rPr>
              <a:t>ăn</a:t>
            </a:r>
            <a:r>
              <a:rPr lang="en-US" sz="2800" b="1" dirty="0" smtClean="0">
                <a:solidFill>
                  <a:schemeClr val="accent2"/>
                </a:solidFill>
                <a:latin typeface="Cambria" panose="02040503050406030204" pitchFamily="18" charset="0"/>
                <a:ea typeface="Cambria" panose="02040503050406030204" pitchFamily="18" charset="0"/>
                <a:cs typeface="Calibri" panose="020F0502020204030204" pitchFamily="34" charset="0"/>
              </a:rPr>
              <a:t>,</a:t>
            </a:r>
            <a:r>
              <a:rPr lang="vi-VN" sz="2800" b="1" dirty="0" smtClean="0">
                <a:solidFill>
                  <a:schemeClr val="accent2"/>
                </a:solidFill>
                <a:latin typeface="Cambria" panose="02040503050406030204" pitchFamily="18" charset="0"/>
                <a:ea typeface="Cambria" panose="02040503050406030204" pitchFamily="18" charset="0"/>
                <a:cs typeface="Calibri" panose="020F0502020204030204" pitchFamily="34" charset="0"/>
              </a:rPr>
              <a:t> </a:t>
            </a:r>
            <a:r>
              <a:rPr lang="vi-VN" sz="2800" b="1" dirty="0">
                <a:solidFill>
                  <a:schemeClr val="accent2"/>
                </a:solidFill>
                <a:latin typeface="Cambria" panose="02040503050406030204" pitchFamily="18" charset="0"/>
                <a:ea typeface="Cambria" panose="02040503050406030204" pitchFamily="18" charset="0"/>
                <a:cs typeface="Calibri" panose="020F0502020204030204" pitchFamily="34" charset="0"/>
              </a:rPr>
              <a:t>nước uống phát triển khoẻ mạnh</a:t>
            </a:r>
            <a:r>
              <a:rPr lang="en-US" sz="2800" b="1" dirty="0">
                <a:solidFill>
                  <a:schemeClr val="accent2"/>
                </a:solidFill>
                <a:latin typeface="Cambria" panose="02040503050406030204" pitchFamily="18" charset="0"/>
                <a:ea typeface="Cambria" panose="02040503050406030204" pitchFamily="18" charset="0"/>
                <a:cs typeface="Calibri" panose="020F0502020204030204" pitchFamily="34" charset="0"/>
              </a:rPr>
              <a:t>,</a:t>
            </a:r>
            <a:r>
              <a:rPr lang="vi-VN" sz="2800" b="1" dirty="0">
                <a:solidFill>
                  <a:schemeClr val="accent2"/>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28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1" y="0"/>
            <a:ext cx="12123358" cy="523220"/>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ăn</a:t>
            </a:r>
            <a:r>
              <a:rPr kumimoji="0" lang="en-US"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nước uống để sống và phát </a:t>
            </a:r>
            <a:r>
              <a:rPr kumimoji="0" lang="vi-VN"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triển</a:t>
            </a:r>
            <a:r>
              <a:rPr kumimoji="0" lang="en-US" sz="28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4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26 </a:t>
            </a: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 12 năm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4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4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56466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a:t>
              </a:r>
              <a:r>
                <a:rPr lang="nl-NL" sz="3600" b="1" dirty="0" smtClean="0">
                  <a:solidFill>
                    <a:srgbClr val="002060"/>
                  </a:solidFill>
                  <a:effectLst/>
                  <a:ea typeface="Times New Roman" panose="02020603050405020304" pitchFamily="18" charset="0"/>
                  <a:cs typeface="Times New Roman" panose="02020603050405020304" pitchFamily="18" charset="0"/>
                </a:rPr>
                <a:t>thể </a:t>
              </a:r>
              <a:r>
                <a:rPr lang="nl-NL" sz="3600" b="1" dirty="0">
                  <a:solidFill>
                    <a:srgbClr val="002060"/>
                  </a:solidFill>
                  <a:effectLst/>
                  <a:ea typeface="Times New Roman" panose="02020603050405020304" pitchFamily="18" charset="0"/>
                  <a:cs typeface="Times New Roman" panose="02020603050405020304" pitchFamily="18" charset="0"/>
                </a:rPr>
                <a:t>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a:t>
              </a:r>
              <a:r>
                <a:rPr lang="nl-NL" sz="3600" b="1" dirty="0" smtClean="0">
                  <a:solidFill>
                    <a:srgbClr val="002060"/>
                  </a:solidFill>
                  <a:effectLst/>
                  <a:ea typeface="Times New Roman" panose="02020603050405020304" pitchFamily="18" charset="0"/>
                  <a:cs typeface="Times New Roman" panose="02020603050405020304" pitchFamily="18" charset="0"/>
                </a:rPr>
                <a:t>vật </a:t>
              </a:r>
              <a:r>
                <a:rPr lang="nl-NL" sz="3600" b="1" dirty="0">
                  <a:solidFill>
                    <a:srgbClr val="002060"/>
                  </a:solidFill>
                  <a:effectLst/>
                  <a:ea typeface="Times New Roman" panose="02020603050405020304" pitchFamily="18" charset="0"/>
                  <a:cs typeface="Times New Roman" panose="02020603050405020304" pitchFamily="18" charset="0"/>
                </a:rPr>
                <a:t>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19802" y="45222"/>
            <a:ext cx="11752394" cy="954107"/>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a:t>
            </a:r>
            <a:r>
              <a:rPr lang="vi-VN" sz="28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thể</a:t>
            </a:r>
            <a:r>
              <a:rPr lang="en-US" sz="28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7B063729-7F0D-81F9-BA78-E2481CAAA957}"/>
              </a:ext>
            </a:extLst>
          </p:cNvPr>
          <p:cNvPicPr>
            <a:picLocks noChangeAspect="1"/>
          </p:cNvPicPr>
          <p:nvPr/>
        </p:nvPicPr>
        <p:blipFill>
          <a:blip r:embed="rId3"/>
          <a:stretch>
            <a:fillRect/>
          </a:stretch>
        </p:blipFill>
        <p:spPr>
          <a:xfrm>
            <a:off x="2044966" y="882095"/>
            <a:ext cx="7270484" cy="5137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D971D0BE-B163-B058-F912-BF869A7D30DC}"/>
              </a:ext>
            </a:extLst>
          </p:cNvPr>
          <p:cNvSpPr txBox="1"/>
          <p:nvPr/>
        </p:nvSpPr>
        <p:spPr>
          <a:xfrm>
            <a:off x="46382" y="5873484"/>
            <a:ext cx="12099235" cy="954107"/>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a:t>
            </a:r>
            <a:r>
              <a:rPr lang="vi-VN" sz="28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s</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ă</a:t>
            </a:r>
            <a:r>
              <a:rPr lang="vi-VN" sz="28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n m</a:t>
            </a:r>
            <a:r>
              <a:rPr lang="en-US" sz="28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ồi</a:t>
            </a:r>
            <a:r>
              <a:rPr lang="vi-VN" sz="28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A8E3F763-9E36-12B4-A8DE-DE35F1CED259}"/>
              </a:ext>
            </a:extLst>
          </p:cNvPr>
          <p:cNvPicPr>
            <a:picLocks noChangeAspect="1"/>
          </p:cNvPicPr>
          <p:nvPr/>
        </p:nvPicPr>
        <p:blipFill>
          <a:blip r:embed="rId2"/>
          <a:stretch>
            <a:fillRect/>
          </a:stretch>
        </p:blipFill>
        <p:spPr>
          <a:xfrm>
            <a:off x="0" y="794544"/>
            <a:ext cx="11986679" cy="4191794"/>
          </a:xfrm>
          <a:prstGeom prst="rect">
            <a:avLst/>
          </a:prstGeom>
        </p:spPr>
      </p:pic>
    </p:spTree>
    <p:extLst>
      <p:ext uri="{BB962C8B-B14F-4D97-AF65-F5344CB8AC3E}">
        <p14:creationId xmlns:p14="http://schemas.microsoft.com/office/powerpoint/2010/main" val="95457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2362"/>
            <a:ext cx="11624442" cy="954107"/>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a:t>
            </a:r>
            <a:r>
              <a:rPr lang="vi-VN" sz="28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tránh</a:t>
            </a:r>
            <a:r>
              <a:rPr lang="en-US" sz="28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24B909CA-9442-F7A7-BDBD-A3B6385E1EBE}"/>
              </a:ext>
            </a:extLst>
          </p:cNvPr>
          <p:cNvPicPr>
            <a:picLocks noChangeAspect="1"/>
          </p:cNvPicPr>
          <p:nvPr/>
        </p:nvPicPr>
        <p:blipFill>
          <a:blip r:embed="rId3"/>
          <a:stretch>
            <a:fillRect/>
          </a:stretch>
        </p:blipFill>
        <p:spPr>
          <a:xfrm>
            <a:off x="0" y="951744"/>
            <a:ext cx="6332556" cy="4336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B47374F7-50C5-9047-F9F4-AA2A7E5E1665}"/>
              </a:ext>
            </a:extLst>
          </p:cNvPr>
          <p:cNvSpPr txBox="1"/>
          <p:nvPr/>
        </p:nvSpPr>
        <p:spPr>
          <a:xfrm>
            <a:off x="0" y="5288340"/>
            <a:ext cx="6201104" cy="1569660"/>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a:t>
            </a:r>
            <a:r>
              <a:rPr lang="vi-VN"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2d</a:t>
            </a:r>
            <a:r>
              <a:rPr lang="en-US" sz="24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209F1C66-4A18-1B43-04D5-D88205131578}"/>
              </a:ext>
            </a:extLst>
          </p:cNvPr>
          <p:cNvPicPr>
            <a:picLocks noChangeAspect="1"/>
          </p:cNvPicPr>
          <p:nvPr/>
        </p:nvPicPr>
        <p:blipFill>
          <a:blip r:embed="rId4"/>
          <a:stretch>
            <a:fillRect/>
          </a:stretch>
        </p:blipFill>
        <p:spPr>
          <a:xfrm>
            <a:off x="6094530" y="1032584"/>
            <a:ext cx="6097470" cy="4174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4D742952-E451-E481-0B79-8F79625B8DE3}"/>
              </a:ext>
            </a:extLst>
          </p:cNvPr>
          <p:cNvSpPr txBox="1"/>
          <p:nvPr/>
        </p:nvSpPr>
        <p:spPr>
          <a:xfrm>
            <a:off x="6201103" y="5302627"/>
            <a:ext cx="5990897" cy="1200329"/>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2400" b="1" dirty="0">
                <a:solidFill>
                  <a:srgbClr val="C00000"/>
                </a:solidFill>
                <a:latin typeface="Cambria" panose="02040503050406030204" pitchFamily="18" charset="0"/>
                <a:ea typeface="Cambria" panose="02040503050406030204" pitchFamily="18" charset="0"/>
                <a:cs typeface="Calibri" panose="020F0502020204030204" pitchFamily="34" charset="0"/>
              </a:rPr>
              <a:t>M</a:t>
            </a:r>
            <a:r>
              <a:rPr lang="vi-VN" sz="24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ùa </a:t>
            </a:r>
            <a:r>
              <a:rPr lang="vi-VN" sz="2400" b="1" dirty="0">
                <a:solidFill>
                  <a:srgbClr val="C00000"/>
                </a:solidFill>
                <a:latin typeface="Cambria" panose="02040503050406030204" pitchFamily="18" charset="0"/>
                <a:ea typeface="Cambria" panose="02040503050406030204" pitchFamily="18" charset="0"/>
                <a:cs typeface="Calibri" panose="020F0502020204030204" pitchFamily="34" charset="0"/>
              </a:rPr>
              <a:t>đông khi nhiệt độ th</a:t>
            </a:r>
            <a:r>
              <a:rPr lang="en-US" sz="2400" b="1" dirty="0">
                <a:solidFill>
                  <a:srgbClr val="C00000"/>
                </a:solidFill>
                <a:latin typeface="Cambria" panose="02040503050406030204" pitchFamily="18" charset="0"/>
                <a:ea typeface="Cambria" panose="02040503050406030204" pitchFamily="18" charset="0"/>
                <a:cs typeface="Calibri" panose="020F0502020204030204" pitchFamily="34" charset="0"/>
              </a:rPr>
              <a:t>ấ</a:t>
            </a:r>
            <a:r>
              <a:rPr lang="vi-VN" sz="2400" b="1" dirty="0">
                <a:solidFill>
                  <a:srgbClr val="C00000"/>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2400" b="1" dirty="0">
                <a:solidFill>
                  <a:srgbClr val="C00000"/>
                </a:solidFill>
                <a:latin typeface="Cambria" panose="02040503050406030204" pitchFamily="18" charset="0"/>
                <a:ea typeface="Cambria" panose="02040503050406030204" pitchFamily="18" charset="0"/>
                <a:cs typeface="Calibri" panose="020F0502020204030204" pitchFamily="34" charset="0"/>
              </a:rPr>
              <a:t>ể</a:t>
            </a:r>
            <a:r>
              <a:rPr lang="vi-VN" sz="2400" b="1" dirty="0">
                <a:solidFill>
                  <a:srgbClr val="C00000"/>
                </a:solidFill>
                <a:latin typeface="Cambria" panose="02040503050406030204" pitchFamily="18" charset="0"/>
                <a:ea typeface="Cambria" panose="02040503050406030204" pitchFamily="18" charset="0"/>
                <a:cs typeface="Calibri" panose="020F0502020204030204" pitchFamily="34" charset="0"/>
              </a:rPr>
              <a:t> tránh rét,</a:t>
            </a:r>
            <a:r>
              <a:rPr lang="en-US" sz="24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vi-VN" sz="2400" b="1" dirty="0">
                <a:solidFill>
                  <a:srgbClr val="C00000"/>
                </a:solidFill>
                <a:latin typeface="Cambria" panose="02040503050406030204" pitchFamily="18" charset="0"/>
                <a:ea typeface="Cambria" panose="02040503050406030204" pitchFamily="18" charset="0"/>
                <a:cs typeface="Calibri" panose="020F0502020204030204" pitchFamily="34" charset="0"/>
              </a:rPr>
              <a:t>cơ thể hầu như không phát </a:t>
            </a:r>
            <a:r>
              <a:rPr lang="vi-VN" sz="24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triển</a:t>
            </a:r>
            <a:r>
              <a:rPr lang="en-US" sz="24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273269" y="989234"/>
            <a:ext cx="11740055" cy="4915506"/>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278686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smtClean="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smtClean="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smtClean="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smtClean="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0" y="588578"/>
            <a:ext cx="12192000" cy="626942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a:t>
              </a:r>
              <a:r>
                <a:rPr lang="nl-NL" sz="3200" b="1" dirty="0" smtClean="0">
                  <a:effectLst/>
                  <a:ea typeface="Times New Roman" panose="02020603050405020304" pitchFamily="18" charset="0"/>
                  <a:cs typeface="Times New Roman" panose="02020603050405020304" pitchFamily="18" charset="0"/>
                </a:rPr>
                <a:t>thường </a:t>
              </a:r>
              <a:r>
                <a:rPr lang="nl-NL" sz="3200" b="1" dirty="0">
                  <a:effectLst/>
                  <a:ea typeface="Times New Roman" panose="02020603050405020304" pitchFamily="18" charset="0"/>
                  <a:cs typeface="Times New Roman" panose="02020603050405020304" pitchFamily="18" charset="0"/>
                </a:rPr>
                <a:t>sống ở nơi có nhiệt độ thấp như chim cánh cụt, gấu Bắc Cực, tuần lộc, hải cẩu, cá voi </a:t>
              </a:r>
              <a:r>
                <a:rPr lang="nl-NL" sz="3200" b="1" dirty="0" smtClean="0">
                  <a:effectLst/>
                  <a:ea typeface="Times New Roman" panose="02020603050405020304" pitchFamily="18" charset="0"/>
                  <a:cs typeface="Times New Roman" panose="02020603050405020304" pitchFamily="18" charset="0"/>
                </a:rPr>
                <a:t>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xmlns=""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4" y="1784987"/>
            <a:ext cx="3676336" cy="2757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xmlns=""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643" y="1783556"/>
            <a:ext cx="3990216" cy="26804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xmlns=""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1595" y="1772009"/>
            <a:ext cx="3955118" cy="2692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xmlns=""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2643" y="4464361"/>
            <a:ext cx="3825451" cy="239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185530" y="434886"/>
            <a:ext cx="11873948" cy="642311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53156" y="0"/>
            <a:ext cx="10573027" cy="1417205"/>
            <a:chOff x="938916" y="50059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938916" y="50059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8641" y="50059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xmlns="" id="{5049D1DE-DC44-2BBD-F566-A1AA6A75A192}"/>
              </a:ext>
            </a:extLst>
          </p:cNvPr>
          <p:cNvPicPr>
            <a:picLocks noChangeAspect="1"/>
          </p:cNvPicPr>
          <p:nvPr/>
        </p:nvPicPr>
        <p:blipFill rotWithShape="1">
          <a:blip r:embed="rId4"/>
          <a:srcRect t="853"/>
          <a:stretch/>
        </p:blipFill>
        <p:spPr>
          <a:xfrm>
            <a:off x="4188484" y="1417205"/>
            <a:ext cx="4419737" cy="2704835"/>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xmlns=""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47557" y="1417205"/>
            <a:ext cx="4236041" cy="26646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15872" y="1417206"/>
            <a:ext cx="3743606" cy="2664662"/>
          </a:xfrm>
          <a:prstGeom prst="rect">
            <a:avLst/>
          </a:prstGeom>
        </p:spPr>
      </p:pic>
      <p:pic>
        <p:nvPicPr>
          <p:cNvPr id="8" name="Picture 7">
            <a:extLst>
              <a:ext uri="{FF2B5EF4-FFF2-40B4-BE49-F238E27FC236}">
                <a16:creationId xmlns:a16="http://schemas.microsoft.com/office/drawing/2014/main" xmlns=""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1777306" y="4122040"/>
            <a:ext cx="4070084" cy="2735959"/>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xmlns=""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5" y="4081869"/>
            <a:ext cx="4930285" cy="277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xmlns=""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4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2</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 12 năm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4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4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048C2F7-B189-4A7C-9799-A59FA700E4AD}"/>
              </a:ext>
            </a:extLst>
          </p:cNvPr>
          <p:cNvSpPr txBox="1"/>
          <p:nvPr/>
        </p:nvSpPr>
        <p:spPr>
          <a:xfrm>
            <a:off x="2875721" y="1470961"/>
            <a:ext cx="7354957" cy="553998"/>
          </a:xfrm>
          <a:prstGeom prst="rect">
            <a:avLst/>
          </a:prstGeom>
          <a:solidFill>
            <a:schemeClr val="bg1"/>
          </a:solidFill>
          <a:effectLst/>
        </p:spPr>
        <p:txBody>
          <a:bodyPr wrap="square" lIns="0" tIns="0" rIns="0" bIns="0" rtlCol="0">
            <a:spAutoFit/>
          </a:bodyPr>
          <a:lstStyle/>
          <a:p>
            <a:pPr lvl="0" algn="ctr"/>
            <a:r>
              <a:rPr lang="en-US" sz="3600" b="1" dirty="0" smtClean="0">
                <a:solidFill>
                  <a:srgbClr val="0070C0"/>
                </a:solidFill>
                <a:latin typeface="Calibri" panose="020F0502020204030204" pitchFamily="34" charset="0"/>
                <a:cs typeface="Calibri" panose="020F0502020204030204" pitchFamily="34" charset="0"/>
              </a:rPr>
              <a:t>    Bài 16: Động vật cần gì để sống?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2" name="Rectangle 1"/>
          <p:cNvSpPr/>
          <p:nvPr/>
        </p:nvSpPr>
        <p:spPr>
          <a:xfrm>
            <a:off x="980661" y="2252047"/>
            <a:ext cx="10093739" cy="1077218"/>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Hoạt động 1: Các yếu tố cần thiết cho sự sống và phát triển của động vật</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60400" y="3329265"/>
            <a:ext cx="10718800" cy="2751522"/>
          </a:xfrm>
          <a:prstGeom prst="rect">
            <a:avLst/>
          </a:prstGeom>
        </p:spPr>
        <p:txBody>
          <a:bodyPr wrap="square">
            <a:spAutoFit/>
          </a:bodyPr>
          <a:lstStyle/>
          <a:p>
            <a:pPr algn="just">
              <a:lnSpc>
                <a:spcPct val="120000"/>
              </a:lnSpc>
            </a:pPr>
            <a:r>
              <a:rPr lang="nl-NL" sz="3600" b="1" dirty="0">
                <a:solidFill>
                  <a:srgbClr val="002060"/>
                </a:solidFill>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đều ảnh hưởng đến sự phát triển hoặc sự sống</a:t>
            </a:r>
            <a:r>
              <a:rPr lang="en-US" sz="3600" b="1" dirty="0">
                <a:solidFill>
                  <a:srgbClr val="002060"/>
                </a:solidFill>
                <a:latin typeface="Cambria" panose="02040503050406030204" pitchFamily="18" charset="0"/>
                <a:ea typeface="Cambria" panose="02040503050406030204" pitchFamily="18" charset="0"/>
              </a:rPr>
              <a:t> c</a:t>
            </a:r>
            <a:r>
              <a:rPr lang="nl-NL" sz="3600" b="1" dirty="0">
                <a:solidFill>
                  <a:srgbClr val="002060"/>
                </a:solidFill>
                <a:latin typeface="Cambria" panose="02040503050406030204" pitchFamily="18" charset="0"/>
                <a:ea typeface="Cambria" panose="02040503050406030204" pitchFamily="18" charset="0"/>
              </a:rPr>
              <a:t>ủa chúng.</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53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31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574570192"/>
              </p:ext>
            </p:extLst>
          </p:nvPr>
        </p:nvGraphicFramePr>
        <p:xfrm>
          <a:off x="1160060" y="-518616"/>
          <a:ext cx="11744728" cy="8087815"/>
        </p:xfrm>
        <a:graphic>
          <a:graphicData uri="http://schemas.openxmlformats.org/drawingml/2006/chart">
            <c:chart xmlns:c="http://schemas.openxmlformats.org/drawingml/2006/chart" xmlns:r="http://schemas.openxmlformats.org/officeDocument/2006/relationships" r:id="rId5"/>
          </a:graphicData>
        </a:graphic>
      </p:graphicFrame>
      <p:sp>
        <p:nvSpPr>
          <p:cNvPr id="6" name="Isosceles Triangle 5"/>
          <p:cNvSpPr/>
          <p:nvPr/>
        </p:nvSpPr>
        <p:spPr>
          <a:xfrm rot="16024920">
            <a:off x="10327482" y="2367756"/>
            <a:ext cx="546100" cy="104616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109" name="Picture 6">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 r="24297"/>
          <a:stretch>
            <a:fillRect/>
          </a:stretch>
        </p:blipFill>
        <p:spPr bwMode="auto">
          <a:xfrm>
            <a:off x="-179388" y="1890713"/>
            <a:ext cx="3362326"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Right 33">
            <a:hlinkClick r:id="rId3" action="ppaction://hlinksldjump"/>
          </p:cNvPr>
          <p:cNvSpPr/>
          <p:nvPr/>
        </p:nvSpPr>
        <p:spPr>
          <a:xfrm>
            <a:off x="10754140" y="5971865"/>
            <a:ext cx="1122363" cy="561975"/>
          </a:xfrm>
          <a:prstGeom prst="rightArrow">
            <a:avLst/>
          </a:prstGeom>
          <a:solidFill>
            <a:srgbClr val="ED7D31"/>
          </a:solidFill>
          <a:ln w="38100" cap="flat" cmpd="sng" algn="ctr">
            <a:solidFill>
              <a:sysClr val="window" lastClr="FFFFFF"/>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 name="Rectangle 2"/>
          <p:cNvSpPr/>
          <p:nvPr/>
        </p:nvSpPr>
        <p:spPr>
          <a:xfrm>
            <a:off x="217804" y="73750"/>
            <a:ext cx="3703322" cy="1938992"/>
          </a:xfrm>
          <a:prstGeom prst="rect">
            <a:avLst/>
          </a:prstGeom>
          <a:noFill/>
        </p:spPr>
        <p:txBody>
          <a:bodyPr wrap="none" lIns="91440" tIns="45720" rIns="91440" bIns="45720">
            <a:spAutoFit/>
          </a:bodyPr>
          <a:lstStyle/>
          <a:p>
            <a:pPr algn="ctr"/>
            <a:r>
              <a:rPr lang="en-US" sz="6000" b="1" dirty="0" err="1" smtClean="0">
                <a:ln w="22225">
                  <a:solidFill>
                    <a:schemeClr val="accent2"/>
                  </a:solidFill>
                  <a:prstDash val="solid"/>
                </a:ln>
                <a:solidFill>
                  <a:schemeClr val="accent2">
                    <a:lumMod val="40000"/>
                    <a:lumOff val="60000"/>
                  </a:schemeClr>
                </a:solidFill>
              </a:rPr>
              <a:t>Vòng</a:t>
            </a:r>
            <a:r>
              <a:rPr lang="en-US" sz="6000" b="1" dirty="0" smtClean="0">
                <a:ln w="22225">
                  <a:solidFill>
                    <a:schemeClr val="accent2"/>
                  </a:solidFill>
                  <a:prstDash val="solid"/>
                </a:ln>
                <a:solidFill>
                  <a:schemeClr val="accent2">
                    <a:lumMod val="40000"/>
                    <a:lumOff val="60000"/>
                  </a:schemeClr>
                </a:solidFill>
              </a:rPr>
              <a:t> quay </a:t>
            </a:r>
          </a:p>
          <a:p>
            <a:pPr algn="ctr"/>
            <a:r>
              <a:rPr lang="en-US" sz="6000" b="1" dirty="0" smtClean="0">
                <a:ln w="22225">
                  <a:solidFill>
                    <a:schemeClr val="accent2"/>
                  </a:solidFill>
                  <a:prstDash val="solid"/>
                </a:ln>
                <a:solidFill>
                  <a:schemeClr val="accent2">
                    <a:lumMod val="40000"/>
                    <a:lumOff val="60000"/>
                  </a:schemeClr>
                </a:solidFill>
              </a:rPr>
              <a:t>may </a:t>
            </a:r>
            <a:r>
              <a:rPr lang="en-US" sz="6000" b="1" dirty="0" err="1" smtClean="0">
                <a:ln w="22225">
                  <a:solidFill>
                    <a:schemeClr val="accent2"/>
                  </a:solidFill>
                  <a:prstDash val="solid"/>
                </a:ln>
                <a:solidFill>
                  <a:schemeClr val="accent2">
                    <a:lumMod val="40000"/>
                    <a:lumOff val="60000"/>
                  </a:schemeClr>
                </a:solidFill>
              </a:rPr>
              <a:t>mắn</a:t>
            </a:r>
            <a:endParaRPr lang="en-US" sz="6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8699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7FFEA88C.wav"/>
                                        </p:tgtEl>
                                      </p:cMediaNode>
                                    </p:audio>
                                  </p:subTnLst>
                                </p:cTn>
                              </p:par>
                            </p:childTnLst>
                          </p:cTn>
                        </p:par>
                      </p:childTnLst>
                    </p:cTn>
                  </p:par>
                </p:childTnLst>
              </p:cTn>
              <p:nextCondLst>
                <p:cond evt="onClick" delay="0">
                  <p:tgtEl>
                    <p:spTgt spid="6"/>
                  </p:tgtEl>
                </p:cond>
              </p:nextCondLst>
            </p:seq>
          </p:childTnLst>
        </p:cTn>
      </p:par>
    </p:tnLst>
    <p:bldLst>
      <p:bldGraphic spid="5" grpId="0">
        <p:bldAsOne/>
      </p:bldGraphic>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xmlns="" id="{B1ADA6C5-1E8A-1D89-9D79-5ADCE617C297}"/>
              </a:ext>
            </a:extLst>
          </p:cNvPr>
          <p:cNvPicPr>
            <a:picLocks noChangeAspect="1"/>
          </p:cNvPicPr>
          <p:nvPr/>
        </p:nvPicPr>
        <p:blipFill>
          <a:blip r:embed="rId45"/>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596349" y="295981"/>
            <a:ext cx="10885654" cy="1857111"/>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xmlns=""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879F8D01-91C5-644F-851C-8A2918C9FA8C}"/>
              </a:ext>
            </a:extLst>
          </p:cNvPr>
          <p:cNvSpPr txBox="1"/>
          <p:nvPr/>
        </p:nvSpPr>
        <p:spPr>
          <a:xfrm>
            <a:off x="4581137" y="2748519"/>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xmlns="" id="{8BC03B02-63B4-59B1-63FA-E55E6C42A0CA}"/>
              </a:ext>
            </a:extLst>
          </p:cNvPr>
          <p:cNvSpPr txBox="1"/>
          <p:nvPr/>
        </p:nvSpPr>
        <p:spPr>
          <a:xfrm>
            <a:off x="7399284" y="2778150"/>
            <a:ext cx="4077100" cy="1569660"/>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a:t>
            </a:r>
            <a:r>
              <a:rPr lang="vi-VN" sz="32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ăn</a:t>
            </a:r>
            <a:r>
              <a:rPr lang="en-US" sz="3200" b="1" dirty="0" smtClean="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xmlns="" id="{105CDD1F-5277-AB84-5B03-38B337583633}"/>
              </a:ext>
            </a:extLst>
          </p:cNvPr>
          <p:cNvSpPr/>
          <p:nvPr/>
        </p:nvSpPr>
        <p:spPr>
          <a:xfrm>
            <a:off x="4235670" y="333329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xmlns=""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xmlns=""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xmlns=""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380755" y="0"/>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dirty="0">
                <a:solidFill>
                  <a:prstClr val="white"/>
                </a:solidFill>
              </a:rPr>
              <a:t>https://www.google.com/search?q=gi%C3%BAp+v%E1%BA%ADt+nu%C3%B4i+tr%C3%A1nh+r%C3%A9t+%E1%BB%9F+mi%E1%BB%81n+b%E1%BA%AFc&amp;sca_esv=9029f727d4831701&amp;udm=7&amp;biw=1366&amp;bih=625&amp;sxsrf=ADLYWIKOxcST9ADfPAb8wMBi6Z-BL6qMIw%3A1735030069367&amp;ei=NXVqZ4KHFvO00-kP8bemwAk&amp;ved=0ahUKEwjC9dXXgsCKAxVz2jQHHfGbCZg4ChDh1QMIEA&amp;uact=5&amp;oq=gi%C3%BAp+v%E1%BA%ADt+nu%C3%B4i+tr%C3%A1nh+r%C3%A9t+%E1%BB%9F+mi%E1%BB%81n+b%E1%BA%AFc&amp;gs_lp=EhZnd3Mtd2l6LW1vZGVsZXNzLXZpZGVvIi5nacO6cCB24bqtdCBudcO0aSB0csOhbmggcsOpdCDhu58gbWnhu4FuIGLhuq9jMggQABiiBBiJBTIIEAAYogQYiQUyCBAAGKIEGIkFMggQABiiBBiJBUibf1AAWJNecBN4AJABCJgB6wKgAZxEqgEIMC40OC40LjG4AQPIAQD4AQGYAj6gArA7wgIEECMYJ8ICBRAAGIAEwgILEAAYgAQYsQMYgwHCAg4QABiABBixAxiDARiKBcICCBAAGIAEGKIEwgIIEAAYgAQYsQPCAgoQABiABBhDGIoFwgIGEAAYFhgewgIIEAAYFhgKGB7CAgcQABiABBgNwgIGEAAYDRgewgIEECEYCsICBRAhGJ8FwgIFECEYoAHCAgQQIRgVwgIHECEYoAEYCpgDAJIHBzE4LjQwLjSgB6GEAg&amp;sclient=gws-wiz-modeless-video#fpstate=ive&amp;vld=cid:ab08ce04,vid:rw8aMCHS6Hg,st: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xmlns=""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xmlns=""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380755" y="0"/>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dirty="0">
                <a:solidFill>
                  <a:prstClr val="white"/>
                </a:solidFill>
              </a:rPr>
              <a:t>https://www.google.com/search?q=gi%C3%BAp+v%E1%BA%ADt+nu%C3%B4i+tr%C3%A1nh+r%C3%A9t+%E1%BB%9F+mi%E1%BB%81n+b%E1%BA%AFc&amp;sca_esv=9029f727d4831701&amp;udm=7&amp;biw=1366&amp;bih=625&amp;sxsrf=ADLYWIKOxcST9ADfPAb8wMBi6Z-BL6qMIw%3A1735030069367&amp;ei=NXVqZ4KHFvO00-kP8bemwAk&amp;ved=0ahUKEwjC9dXXgsCKAxVz2jQHHfGbCZg4ChDh1QMIEA&amp;uact=5&amp;oq=gi%C3%BAp+v%E1%BA%ADt+nu%C3%B4i+tr%C3%A1nh+r%C3%A9t+%E1%BB%9F+mi%E1%BB%81n+b%E1%BA%AFc&amp;gs_lp=EhZnd3Mtd2l6LW1vZGVsZXNzLXZpZGVvIi5nacO6cCB24bqtdCBudcO0aSB0csOhbmggcsOpdCDhu58gbWnhu4FuIGLhuq9jMggQABiiBBiJBTIIEAAYogQYiQUyCBAAGKIEGIkFMggQABiiBBiJBUibf1AAWJNecBN4AJABCJgB6wKgAZxEqgEIMC40OC40LjG4AQPIAQD4AQGYAj6gArA7wgIEECMYJ8ICBRAAGIAEwgILEAAYgAQYsQMYgwHCAg4QABiABBixAxiDARiKBcICCBAAGIAEGKIEwgIIEAAYgAQYsQPCAgoQABiABBhDGIoFwgIGEAAYFhgewgIIEAAYFhgKGB7CAgcQABiABBgNwgIGEAAYDRgewgIEECEYCsICBRAhGJ8FwgIFECEYoAHCAgQQIRgVwgIHECEYoAEYCpgDAJIHBzE4LjQwLjSgB6GEAg&amp;sclient=gws-wiz-modeless-video#fpstate=ive&amp;vld=cid:ab08ce04,vid:rw8aMCHS6Hg,st: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0754" y="114299"/>
            <a:ext cx="11409695" cy="6233949"/>
          </a:xfrm>
          <a:prstGeom prst="rect">
            <a:avLst/>
          </a:prstGeom>
        </p:spPr>
      </p:pic>
    </p:spTree>
    <p:extLst>
      <p:ext uri="{BB962C8B-B14F-4D97-AF65-F5344CB8AC3E}">
        <p14:creationId xmlns:p14="http://schemas.microsoft.com/office/powerpoint/2010/main" val="2738408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8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8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a:t>
            </a:r>
            <a:r>
              <a:rPr lang="en-US" sz="28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26 </a:t>
            </a:r>
            <a:r>
              <a:rPr lang="en-US" sz="28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 12 năm </a:t>
            </a:r>
            <a:r>
              <a:rPr lang="en-US" sz="28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8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8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C048C2F7-B189-4A7C-9799-A59FA700E4AD}"/>
              </a:ext>
            </a:extLst>
          </p:cNvPr>
          <p:cNvSpPr txBox="1"/>
          <p:nvPr/>
        </p:nvSpPr>
        <p:spPr>
          <a:xfrm>
            <a:off x="2875719" y="1539924"/>
            <a:ext cx="7354957" cy="553998"/>
          </a:xfrm>
          <a:prstGeom prst="rect">
            <a:avLst/>
          </a:prstGeom>
          <a:solidFill>
            <a:schemeClr val="bg1"/>
          </a:solidFill>
          <a:effectLst/>
        </p:spPr>
        <p:txBody>
          <a:bodyPr wrap="square" lIns="0" tIns="0" rIns="0" bIns="0" rtlCol="0">
            <a:spAutoFit/>
          </a:bodyPr>
          <a:lstStyle/>
          <a:p>
            <a:pPr lvl="0" algn="ctr"/>
            <a:r>
              <a:rPr lang="en-US" sz="3600" b="1" dirty="0" smtClean="0">
                <a:solidFill>
                  <a:srgbClr val="0070C0"/>
                </a:solidFill>
                <a:latin typeface="Calibri" panose="020F0502020204030204" pitchFamily="34" charset="0"/>
                <a:cs typeface="Calibri" panose="020F0502020204030204" pitchFamily="34" charset="0"/>
              </a:rPr>
              <a:t>    Bài 16: Động vật cần gì để sống?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2" name="Rectangle 1"/>
          <p:cNvSpPr/>
          <p:nvPr/>
        </p:nvSpPr>
        <p:spPr>
          <a:xfrm>
            <a:off x="974035" y="2252047"/>
            <a:ext cx="10093739" cy="1077218"/>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Hoạt động 1: Các yếu tố cần thiết cho sự sống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và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phát triển của động vật</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871538" y="3329265"/>
            <a:ext cx="10401300" cy="2751522"/>
          </a:xfrm>
          <a:prstGeom prst="rect">
            <a:avLst/>
          </a:prstGeom>
        </p:spPr>
        <p:txBody>
          <a:bodyPr wrap="square">
            <a:spAutoFit/>
          </a:bodyPr>
          <a:lstStyle/>
          <a:p>
            <a:pPr algn="just">
              <a:lnSpc>
                <a:spcPct val="120000"/>
              </a:lnSpc>
            </a:pPr>
            <a:r>
              <a:rPr lang="nl-NL" sz="3600" b="1" dirty="0">
                <a:solidFill>
                  <a:srgbClr val="002060"/>
                </a:solidFill>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đều ảnh hưởng đến sự phát triển hoặc sự sống</a:t>
            </a:r>
            <a:r>
              <a:rPr lang="en-US" sz="3600" b="1" dirty="0">
                <a:solidFill>
                  <a:srgbClr val="002060"/>
                </a:solidFill>
                <a:latin typeface="Cambria" panose="02040503050406030204" pitchFamily="18" charset="0"/>
                <a:ea typeface="Cambria" panose="02040503050406030204" pitchFamily="18" charset="0"/>
              </a:rPr>
              <a:t> c</a:t>
            </a:r>
            <a:r>
              <a:rPr lang="nl-NL" sz="3600" b="1" dirty="0">
                <a:solidFill>
                  <a:srgbClr val="002060"/>
                </a:solidFill>
                <a:latin typeface="Cambria" panose="02040503050406030204" pitchFamily="18" charset="0"/>
                <a:ea typeface="Cambria" panose="02040503050406030204" pitchFamily="18" charset="0"/>
              </a:rPr>
              <a:t>ủa chúng.</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4768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4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26 </a:t>
            </a: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 12 năm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4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4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2411896" y="2136339"/>
            <a:ext cx="7951304" cy="1323439"/>
          </a:xfrm>
          <a:prstGeom prst="rect">
            <a:avLst/>
          </a:prstGeom>
        </p:spPr>
        <p:txBody>
          <a:bodyPr wrap="square">
            <a:spAutoFit/>
          </a:bodyPr>
          <a:lstStyle/>
          <a:p>
            <a:r>
              <a:rPr lang="en-US" sz="4000" b="1" dirty="0">
                <a:solidFill>
                  <a:srgbClr val="C00000"/>
                </a:solidFill>
              </a:rPr>
              <a:t>Mô tả sự trao đổi khí của thực vật với môi trường khi quang hợp</a:t>
            </a:r>
            <a:r>
              <a:rPr lang="vi-VN" sz="4000" b="1" dirty="0">
                <a:solidFill>
                  <a:srgbClr val="C00000"/>
                </a:solidFill>
              </a:rPr>
              <a:t>?</a:t>
            </a:r>
            <a:endParaRPr lang="en-US" sz="4000" b="1" dirty="0">
              <a:solidFill>
                <a:srgbClr val="C00000"/>
              </a:solidFill>
            </a:endParaRPr>
          </a:p>
        </p:txBody>
      </p:sp>
    </p:spTree>
    <p:extLst>
      <p:ext uri="{BB962C8B-B14F-4D97-AF65-F5344CB8AC3E}">
        <p14:creationId xmlns:p14="http://schemas.microsoft.com/office/powerpoint/2010/main" val="895976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31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2662122199"/>
              </p:ext>
            </p:extLst>
          </p:nvPr>
        </p:nvGraphicFramePr>
        <p:xfrm>
          <a:off x="1160060" y="-518616"/>
          <a:ext cx="11744728" cy="8087815"/>
        </p:xfrm>
        <a:graphic>
          <a:graphicData uri="http://schemas.openxmlformats.org/drawingml/2006/chart">
            <c:chart xmlns:c="http://schemas.openxmlformats.org/drawingml/2006/chart" xmlns:r="http://schemas.openxmlformats.org/officeDocument/2006/relationships" r:id="rId5"/>
          </a:graphicData>
        </a:graphic>
      </p:graphicFrame>
      <p:sp>
        <p:nvSpPr>
          <p:cNvPr id="6" name="Isosceles Triangle 5"/>
          <p:cNvSpPr/>
          <p:nvPr/>
        </p:nvSpPr>
        <p:spPr>
          <a:xfrm rot="16024920">
            <a:off x="10327482" y="2367756"/>
            <a:ext cx="546100" cy="104616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109" name="Picture 6">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 r="24297"/>
          <a:stretch>
            <a:fillRect/>
          </a:stretch>
        </p:blipFill>
        <p:spPr bwMode="auto">
          <a:xfrm>
            <a:off x="-179388" y="1890713"/>
            <a:ext cx="3362326"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Right 33">
            <a:hlinkClick r:id="rId3" action="ppaction://hlinksldjump"/>
          </p:cNvPr>
          <p:cNvSpPr/>
          <p:nvPr/>
        </p:nvSpPr>
        <p:spPr>
          <a:xfrm>
            <a:off x="10754140" y="5971865"/>
            <a:ext cx="1122363" cy="561975"/>
          </a:xfrm>
          <a:prstGeom prst="rightArrow">
            <a:avLst/>
          </a:prstGeom>
          <a:solidFill>
            <a:srgbClr val="ED7D31"/>
          </a:solidFill>
          <a:ln w="38100" cap="flat" cmpd="sng" algn="ctr">
            <a:solidFill>
              <a:sysClr val="window" lastClr="FFFFFF"/>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 name="Rectangle 2"/>
          <p:cNvSpPr/>
          <p:nvPr/>
        </p:nvSpPr>
        <p:spPr>
          <a:xfrm>
            <a:off x="217804" y="73750"/>
            <a:ext cx="3703322" cy="1938992"/>
          </a:xfrm>
          <a:prstGeom prst="rect">
            <a:avLst/>
          </a:prstGeom>
          <a:noFill/>
        </p:spPr>
        <p:txBody>
          <a:bodyPr wrap="none" lIns="91440" tIns="45720" rIns="91440" bIns="45720">
            <a:spAutoFit/>
          </a:bodyPr>
          <a:lstStyle/>
          <a:p>
            <a:pPr algn="ctr"/>
            <a:r>
              <a:rPr lang="en-US" sz="6000" b="1" dirty="0" err="1" smtClean="0">
                <a:ln w="22225">
                  <a:solidFill>
                    <a:schemeClr val="accent2"/>
                  </a:solidFill>
                  <a:prstDash val="solid"/>
                </a:ln>
                <a:solidFill>
                  <a:schemeClr val="accent2">
                    <a:lumMod val="40000"/>
                    <a:lumOff val="60000"/>
                  </a:schemeClr>
                </a:solidFill>
              </a:rPr>
              <a:t>Vòng</a:t>
            </a:r>
            <a:r>
              <a:rPr lang="en-US" sz="6000" b="1" dirty="0" smtClean="0">
                <a:ln w="22225">
                  <a:solidFill>
                    <a:schemeClr val="accent2"/>
                  </a:solidFill>
                  <a:prstDash val="solid"/>
                </a:ln>
                <a:solidFill>
                  <a:schemeClr val="accent2">
                    <a:lumMod val="40000"/>
                    <a:lumOff val="60000"/>
                  </a:schemeClr>
                </a:solidFill>
              </a:rPr>
              <a:t> quay </a:t>
            </a:r>
          </a:p>
          <a:p>
            <a:pPr algn="ctr"/>
            <a:r>
              <a:rPr lang="en-US" sz="6000" b="1" dirty="0" smtClean="0">
                <a:ln w="22225">
                  <a:solidFill>
                    <a:schemeClr val="accent2"/>
                  </a:solidFill>
                  <a:prstDash val="solid"/>
                </a:ln>
                <a:solidFill>
                  <a:schemeClr val="accent2">
                    <a:lumMod val="40000"/>
                    <a:lumOff val="60000"/>
                  </a:schemeClr>
                </a:solidFill>
              </a:rPr>
              <a:t>may </a:t>
            </a:r>
            <a:r>
              <a:rPr lang="en-US" sz="6000" b="1" dirty="0" err="1" smtClean="0">
                <a:ln w="22225">
                  <a:solidFill>
                    <a:schemeClr val="accent2"/>
                  </a:solidFill>
                  <a:prstDash val="solid"/>
                </a:ln>
                <a:solidFill>
                  <a:schemeClr val="accent2">
                    <a:lumMod val="40000"/>
                    <a:lumOff val="60000"/>
                  </a:schemeClr>
                </a:solidFill>
              </a:rPr>
              <a:t>mắn</a:t>
            </a:r>
            <a:endParaRPr lang="en-US" sz="6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4293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7FFEA88C.wav"/>
                                        </p:tgtEl>
                                      </p:cMediaNode>
                                    </p:audio>
                                  </p:subTnLst>
                                </p:cTn>
                              </p:par>
                            </p:childTnLst>
                          </p:cTn>
                        </p:par>
                      </p:childTnLst>
                    </p:cTn>
                  </p:par>
                </p:childTnLst>
              </p:cTn>
              <p:nextCondLst>
                <p:cond evt="onClick" delay="0">
                  <p:tgtEl>
                    <p:spTgt spid="6"/>
                  </p:tgtEl>
                </p:cond>
              </p:nextCondLst>
            </p:seq>
          </p:childTnLst>
        </p:cTn>
      </p:par>
    </p:tnLst>
    <p:bldLst>
      <p:bldGraphic spid="5" grpId="0">
        <p:bldAsOne/>
      </p:bldGraphic>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4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26 </a:t>
            </a: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 12 năm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4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4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1148523" y="2136339"/>
            <a:ext cx="9925878" cy="1323439"/>
          </a:xfrm>
          <a:prstGeom prst="rect">
            <a:avLst/>
          </a:prstGeom>
        </p:spPr>
        <p:txBody>
          <a:bodyPr wrap="square">
            <a:spAutoFit/>
          </a:bodyPr>
          <a:lstStyle/>
          <a:p>
            <a:pPr algn="ctr"/>
            <a:r>
              <a:rPr lang="vi-VN" sz="4000" b="1" dirty="0">
                <a:solidFill>
                  <a:srgbClr val="C00000"/>
                </a:solidFill>
                <a:latin typeface="+mj-lt"/>
              </a:rPr>
              <a:t>Vì sao trong những trưa nắng ngày hè khi đứng dưới bóng cây lại có cảm giác mát </a:t>
            </a:r>
            <a:r>
              <a:rPr lang="vi-VN" sz="4000" b="1" dirty="0" smtClean="0">
                <a:solidFill>
                  <a:srgbClr val="C00000"/>
                </a:solidFill>
                <a:latin typeface="+mj-lt"/>
              </a:rPr>
              <a:t>mẻ</a:t>
            </a:r>
            <a:r>
              <a:rPr lang="en-US" sz="4000" b="1" dirty="0" smtClean="0">
                <a:solidFill>
                  <a:srgbClr val="C00000"/>
                </a:solidFill>
                <a:latin typeface="+mj-lt"/>
              </a:rPr>
              <a:t>?</a:t>
            </a:r>
            <a:endParaRPr lang="en-US" sz="4000" b="1" dirty="0">
              <a:solidFill>
                <a:srgbClr val="C00000"/>
              </a:solidFill>
              <a:latin typeface="+mj-lt"/>
            </a:endParaRPr>
          </a:p>
        </p:txBody>
      </p:sp>
    </p:spTree>
    <p:extLst>
      <p:ext uri="{BB962C8B-B14F-4D97-AF65-F5344CB8AC3E}">
        <p14:creationId xmlns:p14="http://schemas.microsoft.com/office/powerpoint/2010/main" val="4265927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2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400" y="5930900"/>
            <a:ext cx="1117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600" y="-203200"/>
            <a:ext cx="1219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00" y="554990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txBox="1">
            <a:spLocks/>
          </p:cNvSpPr>
          <p:nvPr/>
        </p:nvSpPr>
        <p:spPr bwMode="auto">
          <a:xfrm>
            <a:off x="1148522" y="-2"/>
            <a:ext cx="10363200" cy="181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a:r>
              <a:rPr lang="en-US" sz="2400" b="1" spc="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điểm: Uống nước nhớ nguồn</a:t>
            </a:r>
          </a:p>
          <a:p>
            <a:pPr lvl="0" algn="ctr"/>
            <a:r>
              <a:rPr lang="en-US" sz="2400" b="1"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 năm ngày 19 tháng 12 năm </a:t>
            </a:r>
            <a:r>
              <a:rPr lang="en-US" sz="2400" b="1"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2024</a:t>
            </a:r>
          </a:p>
          <a:p>
            <a:pPr lvl="0" algn="ctr"/>
            <a:r>
              <a:rPr lang="en-US" sz="2400" b="1" u="sng" spc="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 học</a:t>
            </a:r>
            <a:endParaRPr lang="vi-VN" sz="2400" b="1" u="sng" spc="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0592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xmlns=""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xmlns=""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xmlns=""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xmlns=""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E864B3-10AB-4C46-95E3-3F12ED51CBB1}"/>
              </a:ext>
            </a:extLst>
          </p:cNvPr>
          <p:cNvSpPr/>
          <p:nvPr/>
        </p:nvSpPr>
        <p:spPr>
          <a:xfrm>
            <a:off x="5075583" y="2697410"/>
            <a:ext cx="7242054" cy="3480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5F79F4CB-2F22-44F7-A3AB-32B6F74FA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5" y="106017"/>
            <a:ext cx="5416562" cy="3631096"/>
          </a:xfrm>
          <a:prstGeom prst="ellipse">
            <a:avLst/>
          </a:prstGeom>
          <a:ln w="38100">
            <a:solidFill>
              <a:schemeClr val="accent2">
                <a:lumMod val="75000"/>
              </a:schemeClr>
            </a:solidFill>
          </a:ln>
        </p:spPr>
      </p:pic>
      <p:sp>
        <p:nvSpPr>
          <p:cNvPr id="9" name="TextBox 8">
            <a:extLst>
              <a:ext uri="{FF2B5EF4-FFF2-40B4-BE49-F238E27FC236}">
                <a16:creationId xmlns:a16="http://schemas.microsoft.com/office/drawing/2014/main" xmlns="" id="{DEB301E4-8F7B-4A44-A0FC-DBB97E30F180}"/>
              </a:ext>
            </a:extLst>
          </p:cNvPr>
          <p:cNvSpPr txBox="1"/>
          <p:nvPr/>
        </p:nvSpPr>
        <p:spPr>
          <a:xfrm>
            <a:off x="5261113" y="3161857"/>
            <a:ext cx="6683237" cy="1938992"/>
          </a:xfrm>
          <a:prstGeom prst="rect">
            <a:avLst/>
          </a:prstGeom>
          <a:noFill/>
        </p:spPr>
        <p:txBody>
          <a:bodyPr wrap="square" rtlCol="0">
            <a:spAutoFit/>
          </a:bodyPr>
          <a:lstStyle/>
          <a:p>
            <a:pPr lvl="0" algn="just"/>
            <a:r>
              <a:rPr lang="en-US" sz="4000" dirty="0" smtClean="0">
                <a:solidFill>
                  <a:srgbClr val="FF0000"/>
                </a:solidFill>
                <a:latin typeface="Calibri" panose="020F0502020204030204"/>
              </a:rPr>
              <a:t>  </a:t>
            </a:r>
            <a:r>
              <a:rPr lang="vi-VN" sz="4000" dirty="0" smtClean="0">
                <a:solidFill>
                  <a:srgbClr val="FF0000"/>
                </a:solidFill>
                <a:latin typeface="Calibri" panose="020F0502020204030204"/>
              </a:rPr>
              <a:t>Thức ăn </a:t>
            </a:r>
            <a:r>
              <a:rPr lang="vi-VN" sz="4000" dirty="0">
                <a:solidFill>
                  <a:srgbClr val="FF0000"/>
                </a:solidFill>
                <a:latin typeface="Calibri" panose="020F0502020204030204"/>
              </a:rPr>
              <a:t>chủ </a:t>
            </a:r>
            <a:r>
              <a:rPr lang="vi-VN" sz="4000" dirty="0" smtClean="0">
                <a:solidFill>
                  <a:srgbClr val="FF0000"/>
                </a:solidFill>
                <a:latin typeface="Calibri" panose="020F0502020204030204"/>
              </a:rPr>
              <a:t>yếu của hổ </a:t>
            </a:r>
            <a:r>
              <a:rPr lang="vi-VN" sz="4000" dirty="0">
                <a:solidFill>
                  <a:srgbClr val="FF0000"/>
                </a:solidFill>
                <a:latin typeface="Calibri" panose="020F0502020204030204"/>
              </a:rPr>
              <a:t>là các động vật ăn </a:t>
            </a:r>
            <a:r>
              <a:rPr lang="vi-VN" sz="4000" dirty="0" smtClean="0">
                <a:solidFill>
                  <a:srgbClr val="FF0000"/>
                </a:solidFill>
                <a:latin typeface="Calibri" panose="020F0502020204030204"/>
              </a:rPr>
              <a:t>cỏ </a:t>
            </a:r>
            <a:r>
              <a:rPr lang="vi-VN" sz="4000" dirty="0">
                <a:solidFill>
                  <a:srgbClr val="FF0000"/>
                </a:solidFill>
                <a:latin typeface="Calibri" panose="020F0502020204030204"/>
              </a:rPr>
              <a:t>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xmlns="" id="{E3CC00E7-2446-46F5-BE8C-965F016879AE}"/>
              </a:ext>
            </a:extLst>
          </p:cNvPr>
          <p:cNvGrpSpPr/>
          <p:nvPr/>
        </p:nvGrpSpPr>
        <p:grpSpPr>
          <a:xfrm>
            <a:off x="5075583" y="453241"/>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xmlns=""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xmlns=""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xmlns="" id="{AF6B61E4-B81A-1F76-8D48-34F34604EF32}"/>
              </a:ext>
            </a:extLst>
          </p:cNvPr>
          <p:cNvSpPr txBox="1"/>
          <p:nvPr/>
        </p:nvSpPr>
        <p:spPr>
          <a:xfrm>
            <a:off x="5009322" y="2546304"/>
            <a:ext cx="7308315" cy="553998"/>
          </a:xfrm>
          <a:prstGeom prst="rect">
            <a:avLst/>
          </a:prstGeom>
          <a:solidFill>
            <a:schemeClr val="bg1"/>
          </a:solidFill>
          <a:effectLst/>
        </p:spPr>
        <p:txBody>
          <a:bodyPr wrap="square" lIns="0" tIns="0" rIns="0" bIns="0" rtlCol="0">
            <a:spAutoFit/>
          </a:bodyPr>
          <a:lstStyle/>
          <a:p>
            <a:pPr lvl="0" algn="ctr"/>
            <a:r>
              <a:rPr lang="en-US" sz="3600" b="1" dirty="0" err="1">
                <a:solidFill>
                  <a:srgbClr val="0070C0"/>
                </a:solidFill>
                <a:latin typeface="Calibri" panose="020F0502020204030204" pitchFamily="34" charset="0"/>
                <a:cs typeface="Calibri" panose="020F0502020204030204" pitchFamily="34" charset="0"/>
              </a:rPr>
              <a:t>Hổ</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loài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động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chuyên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thịt</a:t>
            </a:r>
            <a:r>
              <a:rPr lang="en-US" sz="3600" b="1" dirty="0">
                <a:solidFill>
                  <a:srgbClr val="0070C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1603</Words>
  <Application>Microsoft Office PowerPoint</Application>
  <PresentationFormat>Custom</PresentationFormat>
  <Paragraphs>153</Paragraphs>
  <Slides>36</Slides>
  <Notes>8</Notes>
  <HiddenSlides>0</HiddenSlides>
  <MMClips>2</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76</cp:revision>
  <dcterms:created xsi:type="dcterms:W3CDTF">2023-10-03T02:10:49Z</dcterms:created>
  <dcterms:modified xsi:type="dcterms:W3CDTF">2024-12-25T13:20:47Z</dcterms:modified>
</cp:coreProperties>
</file>