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wav" ContentType="audio/x-wav"/>
  <Override PartName="/ppt/notesSlides/notesSlide2.xml" ContentType="application/vnd.openxmlformats-officedocument.presentationml.notesSlide+xml"/>
  <Override PartName="/ppt/media/media3.wav" ContentType="audio/x-wav"/>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21"/>
  </p:notesMasterIdLst>
  <p:sldIdLst>
    <p:sldId id="3070" r:id="rId2"/>
    <p:sldId id="279" r:id="rId3"/>
    <p:sldId id="3051" r:id="rId4"/>
    <p:sldId id="262" r:id="rId5"/>
    <p:sldId id="261" r:id="rId6"/>
    <p:sldId id="3057" r:id="rId7"/>
    <p:sldId id="3058" r:id="rId8"/>
    <p:sldId id="267" r:id="rId9"/>
    <p:sldId id="3085" r:id="rId10"/>
    <p:sldId id="3095" r:id="rId11"/>
    <p:sldId id="3086" r:id="rId12"/>
    <p:sldId id="3088" r:id="rId13"/>
    <p:sldId id="3089" r:id="rId14"/>
    <p:sldId id="3096" r:id="rId15"/>
    <p:sldId id="3090" r:id="rId16"/>
    <p:sldId id="3099" r:id="rId17"/>
    <p:sldId id="3094" r:id="rId18"/>
    <p:sldId id="304" r:id="rId19"/>
    <p:sldId id="28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3399"/>
    <a:srgbClr val="0998D7"/>
    <a:srgbClr val="FFFFFF"/>
    <a:srgbClr val="0000FF"/>
    <a:srgbClr val="3DC3EC"/>
    <a:srgbClr val="F3E8CC"/>
    <a:srgbClr val="F03C6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23" autoAdjust="0"/>
    <p:restoredTop sz="94660"/>
  </p:normalViewPr>
  <p:slideViewPr>
    <p:cSldViewPr snapToGrid="0">
      <p:cViewPr>
        <p:scale>
          <a:sx n="66" d="100"/>
          <a:sy n="66" d="100"/>
        </p:scale>
        <p:origin x="614" y="3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pPr/>
              <a:t>12/10/2024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pPr/>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240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34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10/12/2024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688480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649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89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63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128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10/12/2024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30986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9175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1087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10/12/2024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2" name="图片 2">
            <a:extLst>
              <a:ext uri="{FF2B5EF4-FFF2-40B4-BE49-F238E27FC236}">
                <a16:creationId xmlns:a16="http://schemas.microsoft.com/office/drawing/2014/main" id="{A3135B0D-E807-1F5B-007B-E19AE1FF04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3" name="图片 5">
            <a:extLst>
              <a:ext uri="{FF2B5EF4-FFF2-40B4-BE49-F238E27FC236}">
                <a16:creationId xmlns:a16="http://schemas.microsoft.com/office/drawing/2014/main" id="{C2038C9D-E8A7-6F74-9C0D-19BB9736FF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4" name="图片 35">
            <a:extLst>
              <a:ext uri="{FF2B5EF4-FFF2-40B4-BE49-F238E27FC236}">
                <a16:creationId xmlns:a16="http://schemas.microsoft.com/office/drawing/2014/main" id="{BB99241C-2E12-E327-0AD4-F88C7600600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0" name="图片 4">
            <a:extLst>
              <a:ext uri="{FF2B5EF4-FFF2-40B4-BE49-F238E27FC236}">
                <a16:creationId xmlns:a16="http://schemas.microsoft.com/office/drawing/2014/main" id="{8E5B1109-0A37-D119-83D4-7261035DD4D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11" name="Picture 10">
            <a:extLst>
              <a:ext uri="{FF2B5EF4-FFF2-40B4-BE49-F238E27FC236}">
                <a16:creationId xmlns:a16="http://schemas.microsoft.com/office/drawing/2014/main" id="{38F3E296-91F7-1857-D6AC-101E8C301C68}"/>
              </a:ext>
            </a:extLst>
          </p:cNvPr>
          <p:cNvPicPr>
            <a:picLocks noChangeAspect="1"/>
          </p:cNvPicPr>
          <p:nvPr userDrawn="1"/>
        </p:nvPicPr>
        <p:blipFill>
          <a:blip r:embed="rId6" cstate="print"/>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369979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2A54C80-263E-416B-A8E0-580EDEADCBDC}" type="datetimeFigureOut">
              <a:rPr lang="en-US" smtClean="0"/>
              <a:t>10/12/2024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a:t>
            </a:fld>
            <a:endParaRPr lang="en-US" dirty="0"/>
          </a:p>
        </p:txBody>
      </p:sp>
    </p:spTree>
    <p:extLst>
      <p:ext uri="{BB962C8B-B14F-4D97-AF65-F5344CB8AC3E}">
        <p14:creationId xmlns:p14="http://schemas.microsoft.com/office/powerpoint/2010/main" val="4048213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068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10/12/2024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93939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75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hyperlink" Target="SU%20DUNG%20QUAT%20DIEN%20th%20-%20Storyline%20output/SU%20DUNG%20QUAT%20DIEN%20th%20-%20Storyline%20output/story.html" TargetMode="Externa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2.png"/><Relationship Id="rId5" Type="http://schemas.openxmlformats.org/officeDocument/2006/relationships/image" Target="../media/image39.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5.mp4"/><Relationship Id="rId7" Type="http://schemas.openxmlformats.org/officeDocument/2006/relationships/slideLayout" Target="../slideLayouts/slideLayout7.xml"/><Relationship Id="rId12" Type="http://schemas.openxmlformats.org/officeDocument/2006/relationships/image" Target="../media/image32.png"/><Relationship Id="rId2" Type="http://schemas.openxmlformats.org/officeDocument/2006/relationships/video" Target="../media/media4.mp4"/><Relationship Id="rId1" Type="http://schemas.microsoft.com/office/2007/relationships/media" Target="../media/media4.mp4"/><Relationship Id="rId6" Type="http://schemas.microsoft.com/office/2007/relationships/media" Target="../media/media6.mp3"/><Relationship Id="rId11" Type="http://schemas.openxmlformats.org/officeDocument/2006/relationships/image" Target="../media/image49.png"/><Relationship Id="rId5" Type="http://schemas.openxmlformats.org/officeDocument/2006/relationships/audio" Target="NULL" TargetMode="External"/><Relationship Id="rId10" Type="http://schemas.openxmlformats.org/officeDocument/2006/relationships/image" Target="../media/image48.png"/><Relationship Id="rId4" Type="http://schemas.openxmlformats.org/officeDocument/2006/relationships/video" Target="../media/media5.mp4"/><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8.mp4"/><Relationship Id="rId7" Type="http://schemas.openxmlformats.org/officeDocument/2006/relationships/slideLayout" Target="../slideLayouts/slideLayout7.xml"/><Relationship Id="rId12" Type="http://schemas.openxmlformats.org/officeDocument/2006/relationships/image" Target="../media/image32.png"/><Relationship Id="rId2" Type="http://schemas.openxmlformats.org/officeDocument/2006/relationships/video" Target="../media/media7.mp4"/><Relationship Id="rId1" Type="http://schemas.microsoft.com/office/2007/relationships/media" Target="../media/media7.mp4"/><Relationship Id="rId6" Type="http://schemas.microsoft.com/office/2007/relationships/media" Target="../media/media6.mp3"/><Relationship Id="rId11" Type="http://schemas.openxmlformats.org/officeDocument/2006/relationships/image" Target="../media/image51.png"/><Relationship Id="rId5" Type="http://schemas.openxmlformats.org/officeDocument/2006/relationships/audio" Target="NULL" TargetMode="External"/><Relationship Id="rId10" Type="http://schemas.openxmlformats.org/officeDocument/2006/relationships/image" Target="../media/image50.png"/><Relationship Id="rId4" Type="http://schemas.openxmlformats.org/officeDocument/2006/relationships/video" Target="../media/media8.mp4"/><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7.xml"/><Relationship Id="rId7" Type="http://schemas.microsoft.com/office/2007/relationships/hdphoto" Target="../media/hdphoto4.wdp"/><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image" Target="../media/image32.png"/><Relationship Id="rId5" Type="http://schemas.openxmlformats.org/officeDocument/2006/relationships/image" Target="../media/image39.png"/><Relationship Id="rId10" Type="http://schemas.openxmlformats.org/officeDocument/2006/relationships/image" Target="../media/image54.png"/><Relationship Id="rId4" Type="http://schemas.openxmlformats.org/officeDocument/2006/relationships/image" Target="../media/image9.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9.png"/><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3.png"/><Relationship Id="rId5" Type="http://schemas.microsoft.com/office/2007/relationships/hdphoto" Target="../media/hdphoto4.wdp"/><Relationship Id="rId4" Type="http://schemas.openxmlformats.org/officeDocument/2006/relationships/image" Target="../media/image52.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7.xml"/><Relationship Id="rId1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1.gif"/><Relationship Id="rId12" Type="http://schemas.openxmlformats.org/officeDocument/2006/relationships/image" Target="../media/image24.png"/><Relationship Id="rId17" Type="http://schemas.openxmlformats.org/officeDocument/2006/relationships/slide" Target="slide6.xml"/><Relationship Id="rId2" Type="http://schemas.openxmlformats.org/officeDocument/2006/relationships/audio" Target="../media/audio1.wav"/><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5.xml"/><Relationship Id="rId5" Type="http://schemas.openxmlformats.org/officeDocument/2006/relationships/image" Target="../media/image19.gif"/><Relationship Id="rId15" Type="http://schemas.openxmlformats.org/officeDocument/2006/relationships/slide" Target="slide4.xml"/><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slide" Target="slide5.xml"/><Relationship Id="rId12" Type="http://schemas.openxmlformats.org/officeDocument/2006/relationships/image" Target="../media/image31.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audio" Target="../media/audio3.wav"/><Relationship Id="rId10" Type="http://schemas.openxmlformats.org/officeDocument/2006/relationships/image" Target="../media/image29.jpeg"/><Relationship Id="rId4" Type="http://schemas.openxmlformats.org/officeDocument/2006/relationships/audio" Target="../media/audio2.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slide" Target="slide3.xml"/><Relationship Id="rId12" Type="http://schemas.openxmlformats.org/officeDocument/2006/relationships/image" Target="../media/image32.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slide" Target="slide5.xml"/><Relationship Id="rId12" Type="http://schemas.openxmlformats.org/officeDocument/2006/relationships/image" Target="../media/image29.jpe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audio" Target="../media/audio3.wav"/><Relationship Id="rId10" Type="http://schemas.openxmlformats.org/officeDocument/2006/relationships/image" Target="../media/image30.png"/><Relationship Id="rId4" Type="http://schemas.openxmlformats.org/officeDocument/2006/relationships/audio" Target="../media/audio2.wav"/><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slide" Target="slide5.xml"/><Relationship Id="rId12" Type="http://schemas.openxmlformats.org/officeDocument/2006/relationships/image" Target="../media/image29.jpe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audio" Target="../media/audio2.wav"/><Relationship Id="rId10"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Untitled.pn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051" name="WordArt 5"/>
          <p:cNvSpPr>
            <a:spLocks noChangeArrowheads="1" noChangeShapeType="1" noTextEdit="1"/>
          </p:cNvSpPr>
          <p:nvPr/>
        </p:nvSpPr>
        <p:spPr bwMode="auto">
          <a:xfrm>
            <a:off x="1447060" y="2769836"/>
            <a:ext cx="9910410" cy="2559414"/>
          </a:xfrm>
          <a:prstGeom prst="rect">
            <a:avLst/>
          </a:prstGeom>
        </p:spPr>
        <p:txBody>
          <a:bodyPr spcFirstLastPara="1" wrap="none" fromWordArt="1">
            <a:prstTxWarp prst="textArchUp">
              <a:avLst>
                <a:gd name="adj" fmla="val 10703167"/>
              </a:avLst>
            </a:prstTxWarp>
          </a:bodyPr>
          <a:lstStyle/>
          <a:p>
            <a:pPr algn="ctr"/>
            <a:r>
              <a:rPr lang="en-US" sz="3600" b="1" kern="10">
                <a:ln w="18415">
                  <a:solidFill>
                    <a:srgbClr val="FF0000"/>
                  </a:solidFill>
                  <a:round/>
                  <a:headEnd/>
                  <a:tailEnd/>
                </a:ln>
                <a:solidFill>
                  <a:srgbClr val="FFFF00"/>
                </a:solidFill>
                <a:effectLst>
                  <a:outerShdw algn="tl" rotWithShape="0">
                    <a:srgbClr val="000000">
                      <a:alpha val="70000"/>
                    </a:srgbClr>
                  </a:outerShdw>
                </a:effectLst>
                <a:latin typeface="Times New Roman"/>
                <a:cs typeface="Times New Roman"/>
              </a:rPr>
              <a:t>CHÀO MỪNG QUÝ THẦY CÔ</a:t>
            </a:r>
          </a:p>
          <a:p>
            <a:pPr algn="ctr"/>
            <a:r>
              <a:rPr lang="en-US" sz="3600" b="1" kern="10">
                <a:ln w="18415">
                  <a:solidFill>
                    <a:srgbClr val="FF0000"/>
                  </a:solidFill>
                  <a:round/>
                  <a:headEnd/>
                  <a:tailEnd/>
                </a:ln>
                <a:solidFill>
                  <a:srgbClr val="FFFF00"/>
                </a:solidFill>
                <a:effectLst>
                  <a:outerShdw algn="tl" rotWithShape="0">
                    <a:srgbClr val="000000">
                      <a:alpha val="70000"/>
                    </a:srgbClr>
                  </a:outerShdw>
                </a:effectLst>
                <a:latin typeface="Times New Roman"/>
                <a:cs typeface="Times New Roman"/>
              </a:rPr>
              <a:t>VỀ DỰ GIỜ THĂM LỚP</a:t>
            </a:r>
          </a:p>
        </p:txBody>
      </p:sp>
      <p:sp>
        <p:nvSpPr>
          <p:cNvPr id="2052" name="Rectangle 8"/>
          <p:cNvSpPr>
            <a:spLocks noChangeArrowheads="1"/>
          </p:cNvSpPr>
          <p:nvPr/>
        </p:nvSpPr>
        <p:spPr bwMode="auto">
          <a:xfrm>
            <a:off x="3004760" y="3531094"/>
            <a:ext cx="9335528" cy="2062103"/>
          </a:xfrm>
          <a:prstGeom prst="rect">
            <a:avLst/>
          </a:prstGeom>
          <a:noFill/>
          <a:ln w="9525">
            <a:noFill/>
            <a:miter lim="800000"/>
            <a:headEnd/>
            <a:tailEnd/>
          </a:ln>
        </p:spPr>
        <p:txBody>
          <a:bodyPr wrap="square">
            <a:spAutoFit/>
          </a:bodyPr>
          <a:lstStyle/>
          <a:p>
            <a:pPr algn="ctr"/>
            <a:endParaRPr lang="en-US" sz="3200" b="1">
              <a:solidFill>
                <a:srgbClr val="9900CC"/>
              </a:solidFill>
            </a:endParaRPr>
          </a:p>
          <a:p>
            <a:r>
              <a:rPr lang="en-US" sz="3200" b="1" err="1">
                <a:solidFill>
                  <a:schemeClr val="bg1"/>
                </a:solidFill>
              </a:rPr>
              <a:t>Giáo</a:t>
            </a:r>
            <a:r>
              <a:rPr lang="en-US" sz="3200" b="1">
                <a:solidFill>
                  <a:schemeClr val="bg1"/>
                </a:solidFill>
              </a:rPr>
              <a:t> </a:t>
            </a:r>
            <a:r>
              <a:rPr lang="en-US" sz="3200" b="1" err="1">
                <a:solidFill>
                  <a:schemeClr val="bg1"/>
                </a:solidFill>
              </a:rPr>
              <a:t>viên</a:t>
            </a:r>
            <a:r>
              <a:rPr lang="en-US" sz="3200" b="1">
                <a:solidFill>
                  <a:schemeClr val="bg1"/>
                </a:solidFill>
              </a:rPr>
              <a:t>   : </a:t>
            </a:r>
            <a:r>
              <a:rPr lang="en-US" sz="3200" b="1" err="1">
                <a:solidFill>
                  <a:schemeClr val="bg1"/>
                </a:solidFill>
              </a:rPr>
              <a:t>Nguyễn</a:t>
            </a:r>
            <a:r>
              <a:rPr lang="en-US" sz="3200" b="1">
                <a:solidFill>
                  <a:schemeClr val="bg1"/>
                </a:solidFill>
              </a:rPr>
              <a:t> </a:t>
            </a:r>
            <a:r>
              <a:rPr lang="en-US" sz="3200" b="1" err="1">
                <a:solidFill>
                  <a:schemeClr val="bg1"/>
                </a:solidFill>
              </a:rPr>
              <a:t>Thị</a:t>
            </a:r>
            <a:r>
              <a:rPr lang="en-US" sz="3200" b="1">
                <a:solidFill>
                  <a:schemeClr val="bg1"/>
                </a:solidFill>
              </a:rPr>
              <a:t> </a:t>
            </a:r>
            <a:r>
              <a:rPr lang="en-US" sz="3200" b="1" err="1">
                <a:solidFill>
                  <a:schemeClr val="bg1"/>
                </a:solidFill>
              </a:rPr>
              <a:t>Ngọc</a:t>
            </a:r>
            <a:r>
              <a:rPr lang="en-US" sz="3200" b="1">
                <a:solidFill>
                  <a:schemeClr val="bg1"/>
                </a:solidFill>
              </a:rPr>
              <a:t> </a:t>
            </a:r>
            <a:r>
              <a:rPr lang="en-US" sz="3200" b="1" err="1">
                <a:solidFill>
                  <a:schemeClr val="bg1"/>
                </a:solidFill>
              </a:rPr>
              <a:t>Thảo</a:t>
            </a:r>
            <a:endParaRPr lang="en-US" sz="3200" b="1">
              <a:solidFill>
                <a:schemeClr val="bg1"/>
              </a:solidFill>
              <a:latin typeface="Times New Roman" pitchFamily="18" charset="0"/>
            </a:endParaRPr>
          </a:p>
          <a:p>
            <a:r>
              <a:rPr lang="en-US" sz="3200" b="1">
                <a:solidFill>
                  <a:schemeClr val="bg1"/>
                </a:solidFill>
              </a:rPr>
              <a:t>Môn			: Công nghệ</a:t>
            </a:r>
          </a:p>
          <a:p>
            <a:r>
              <a:rPr lang="en-US" sz="3200" b="1" err="1">
                <a:solidFill>
                  <a:schemeClr val="bg1"/>
                </a:solidFill>
              </a:rPr>
              <a:t>Lớp</a:t>
            </a:r>
            <a:r>
              <a:rPr lang="en-US" sz="3200" b="1">
                <a:solidFill>
                  <a:schemeClr val="bg1"/>
                </a:solidFill>
              </a:rPr>
              <a:t>			: 3E</a:t>
            </a:r>
          </a:p>
        </p:txBody>
      </p:sp>
      <p:sp>
        <p:nvSpPr>
          <p:cNvPr id="2053" name="Rectangle 8"/>
          <p:cNvSpPr>
            <a:spLocks noChangeArrowheads="1"/>
          </p:cNvSpPr>
          <p:nvPr/>
        </p:nvSpPr>
        <p:spPr bwMode="auto">
          <a:xfrm>
            <a:off x="1981200" y="-59920"/>
            <a:ext cx="8610600" cy="1077913"/>
          </a:xfrm>
          <a:prstGeom prst="rect">
            <a:avLst/>
          </a:prstGeom>
          <a:noFill/>
          <a:ln w="9525">
            <a:noFill/>
            <a:miter lim="800000"/>
            <a:headEnd/>
            <a:tailEnd/>
          </a:ln>
        </p:spPr>
        <p:txBody>
          <a:bodyPr>
            <a:spAutoFit/>
          </a:bodyPr>
          <a:lstStyle/>
          <a:p>
            <a:pPr algn="ctr"/>
            <a:endParaRPr lang="en-US" sz="3200" b="1">
              <a:solidFill>
                <a:srgbClr val="9900CC"/>
              </a:solidFill>
            </a:endParaRPr>
          </a:p>
          <a:p>
            <a:pPr algn="ctr"/>
            <a:r>
              <a:rPr lang="en-US" sz="3200" b="1">
                <a:solidFill>
                  <a:schemeClr val="bg1"/>
                </a:solidFill>
              </a:rPr>
              <a:t>Trường Tiểu học Nguyễn Văn Cừ</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8952D9-826C-0196-187C-DA14E31BA22B}"/>
              </a:ext>
            </a:extLst>
          </p:cNvPr>
          <p:cNvGrpSpPr/>
          <p:nvPr/>
        </p:nvGrpSpPr>
        <p:grpSpPr>
          <a:xfrm>
            <a:off x="4234" y="0"/>
            <a:ext cx="12183533" cy="6858000"/>
            <a:chOff x="4234" y="0"/>
            <a:chExt cx="12183533" cy="6858000"/>
          </a:xfrm>
        </p:grpSpPr>
        <p:pic>
          <p:nvPicPr>
            <p:cNvPr id="2" name="Picture 7" descr="Untitled.png">
              <a:extLst>
                <a:ext uri="{FF2B5EF4-FFF2-40B4-BE49-F238E27FC236}">
                  <a16:creationId xmlns:a16="http://schemas.microsoft.com/office/drawing/2014/main" id="{EB29B060-B910-E17D-A27F-93BF33105F96}"/>
                </a:ext>
              </a:extLst>
            </p:cNvPr>
            <p:cNvPicPr>
              <a:picLocks noChangeAspect="1"/>
            </p:cNvPicPr>
            <p:nvPr/>
          </p:nvPicPr>
          <p:blipFill>
            <a:blip r:embed="rId2" cstate="print"/>
            <a:srcRect/>
            <a:stretch>
              <a:fillRect/>
            </a:stretch>
          </p:blipFill>
          <p:spPr bwMode="auto">
            <a:xfrm>
              <a:off x="4234" y="0"/>
              <a:ext cx="12183533" cy="6858000"/>
            </a:xfrm>
            <a:prstGeom prst="rect">
              <a:avLst/>
            </a:prstGeom>
            <a:noFill/>
            <a:ln w="9525">
              <a:noFill/>
              <a:miter lim="800000"/>
              <a:headEnd/>
              <a:tailEnd/>
            </a:ln>
          </p:spPr>
        </p:pic>
        <p:pic>
          <p:nvPicPr>
            <p:cNvPr id="5" name="Picture 4">
              <a:extLst>
                <a:ext uri="{FF2B5EF4-FFF2-40B4-BE49-F238E27FC236}">
                  <a16:creationId xmlns:a16="http://schemas.microsoft.com/office/drawing/2014/main" id="{D26DA44F-D95A-3C64-BCA9-007B6EB0B892}"/>
                </a:ext>
              </a:extLst>
            </p:cNvPr>
            <p:cNvPicPr>
              <a:picLocks noChangeAspect="1"/>
            </p:cNvPicPr>
            <p:nvPr/>
          </p:nvPicPr>
          <p:blipFill>
            <a:blip r:embed="rId3"/>
            <a:stretch>
              <a:fillRect/>
            </a:stretch>
          </p:blipFill>
          <p:spPr>
            <a:xfrm>
              <a:off x="350444" y="5561294"/>
              <a:ext cx="4038676" cy="1035448"/>
            </a:xfrm>
            <a:prstGeom prst="rect">
              <a:avLst/>
            </a:prstGeom>
          </p:spPr>
        </p:pic>
      </p:grpSp>
      <p:graphicFrame>
        <p:nvGraphicFramePr>
          <p:cNvPr id="4" name="Table 3">
            <a:extLst>
              <a:ext uri="{FF2B5EF4-FFF2-40B4-BE49-F238E27FC236}">
                <a16:creationId xmlns:a16="http://schemas.microsoft.com/office/drawing/2014/main" id="{490C34F2-E146-99A0-16E4-EE2A7FBD4542}"/>
              </a:ext>
            </a:extLst>
          </p:cNvPr>
          <p:cNvGraphicFramePr>
            <a:graphicFrameLocks noGrp="1"/>
          </p:cNvGraphicFramePr>
          <p:nvPr>
            <p:extLst>
              <p:ext uri="{D42A27DB-BD31-4B8C-83A1-F6EECF244321}">
                <p14:modId xmlns:p14="http://schemas.microsoft.com/office/powerpoint/2010/main" val="1480726427"/>
              </p:ext>
            </p:extLst>
          </p:nvPr>
        </p:nvGraphicFramePr>
        <p:xfrm>
          <a:off x="363890" y="987713"/>
          <a:ext cx="11466432" cy="3285341"/>
        </p:xfrm>
        <a:graphic>
          <a:graphicData uri="http://schemas.openxmlformats.org/drawingml/2006/table">
            <a:tbl>
              <a:tblPr firstRow="1" bandRow="1">
                <a:tableStyleId>{5C22544A-7EE6-4342-B048-85BDC9FD1C3A}</a:tableStyleId>
              </a:tblPr>
              <a:tblGrid>
                <a:gridCol w="2866608">
                  <a:extLst>
                    <a:ext uri="{9D8B030D-6E8A-4147-A177-3AD203B41FA5}">
                      <a16:colId xmlns:a16="http://schemas.microsoft.com/office/drawing/2014/main" val="3759164980"/>
                    </a:ext>
                  </a:extLst>
                </a:gridCol>
                <a:gridCol w="2866608">
                  <a:extLst>
                    <a:ext uri="{9D8B030D-6E8A-4147-A177-3AD203B41FA5}">
                      <a16:colId xmlns:a16="http://schemas.microsoft.com/office/drawing/2014/main" val="1538582438"/>
                    </a:ext>
                  </a:extLst>
                </a:gridCol>
                <a:gridCol w="2866608">
                  <a:extLst>
                    <a:ext uri="{9D8B030D-6E8A-4147-A177-3AD203B41FA5}">
                      <a16:colId xmlns:a16="http://schemas.microsoft.com/office/drawing/2014/main" val="3849684366"/>
                    </a:ext>
                  </a:extLst>
                </a:gridCol>
                <a:gridCol w="2866608">
                  <a:extLst>
                    <a:ext uri="{9D8B030D-6E8A-4147-A177-3AD203B41FA5}">
                      <a16:colId xmlns:a16="http://schemas.microsoft.com/office/drawing/2014/main" val="1441910631"/>
                    </a:ext>
                  </a:extLst>
                </a:gridCol>
              </a:tblGrid>
              <a:tr h="517751">
                <a:tc>
                  <a:txBody>
                    <a:bodyPr/>
                    <a:lstStyle/>
                    <a:p>
                      <a:pPr algn="ctr"/>
                      <a:r>
                        <a:rPr lang="en-US" sz="2700">
                          <a:solidFill>
                            <a:schemeClr val="tx1"/>
                          </a:solidFill>
                          <a:latin typeface="Arial" panose="020B0604020202020204" pitchFamily="34" charset="0"/>
                          <a:cs typeface="Arial" panose="020B0604020202020204" pitchFamily="34" charset="0"/>
                        </a:rPr>
                        <a:t>Bước 1</a:t>
                      </a:r>
                      <a:endParaRPr lang="en-ID" sz="2700">
                        <a:solidFill>
                          <a:schemeClr val="tx1"/>
                        </a:solidFill>
                        <a:latin typeface="Arial" panose="020B0604020202020204" pitchFamily="34" charset="0"/>
                        <a:cs typeface="Arial" panose="020B0604020202020204" pitchFamily="34"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FF00"/>
                    </a:solidFill>
                  </a:tcPr>
                </a:tc>
                <a:tc>
                  <a:txBody>
                    <a:bodyPr/>
                    <a:lstStyle/>
                    <a:p>
                      <a:pPr algn="ctr"/>
                      <a:r>
                        <a:rPr lang="en-US" sz="2700">
                          <a:solidFill>
                            <a:schemeClr val="tx1"/>
                          </a:solidFill>
                          <a:latin typeface="Arial" panose="020B0604020202020204" pitchFamily="34" charset="0"/>
                          <a:cs typeface="Arial" panose="020B0604020202020204" pitchFamily="34" charset="0"/>
                        </a:rPr>
                        <a:t>Bước 2</a:t>
                      </a:r>
                      <a:endParaRPr lang="en-ID" sz="2700">
                        <a:solidFill>
                          <a:schemeClr val="tx1"/>
                        </a:solidFill>
                        <a:latin typeface="Arial" panose="020B0604020202020204" pitchFamily="34" charset="0"/>
                        <a:cs typeface="Arial" panose="020B0604020202020204" pitchFamily="34"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FF00"/>
                    </a:solidFill>
                  </a:tcPr>
                </a:tc>
                <a:tc>
                  <a:txBody>
                    <a:bodyPr/>
                    <a:lstStyle/>
                    <a:p>
                      <a:pPr algn="ctr"/>
                      <a:r>
                        <a:rPr lang="en-US" sz="2700">
                          <a:solidFill>
                            <a:schemeClr val="tx1"/>
                          </a:solidFill>
                          <a:latin typeface="Arial" panose="020B0604020202020204" pitchFamily="34" charset="0"/>
                          <a:cs typeface="Arial" panose="020B0604020202020204" pitchFamily="34" charset="0"/>
                        </a:rPr>
                        <a:t>Bước 3</a:t>
                      </a:r>
                      <a:endParaRPr lang="en-ID" sz="2700">
                        <a:solidFill>
                          <a:schemeClr val="tx1"/>
                        </a:solidFill>
                        <a:latin typeface="Arial" panose="020B0604020202020204" pitchFamily="34" charset="0"/>
                        <a:cs typeface="Arial" panose="020B0604020202020204" pitchFamily="34"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FF00"/>
                    </a:solidFill>
                  </a:tcPr>
                </a:tc>
                <a:tc>
                  <a:txBody>
                    <a:bodyPr/>
                    <a:lstStyle/>
                    <a:p>
                      <a:pPr algn="ctr"/>
                      <a:r>
                        <a:rPr lang="en-US" sz="2700">
                          <a:solidFill>
                            <a:schemeClr val="tx1"/>
                          </a:solidFill>
                          <a:latin typeface="Arial" panose="020B0604020202020204" pitchFamily="34" charset="0"/>
                          <a:cs typeface="Arial" panose="020B0604020202020204" pitchFamily="34" charset="0"/>
                        </a:rPr>
                        <a:t>Bước 4</a:t>
                      </a:r>
                      <a:endParaRPr lang="en-ID" sz="2700">
                        <a:solidFill>
                          <a:schemeClr val="tx1"/>
                        </a:solidFill>
                        <a:latin typeface="Arial" panose="020B0604020202020204" pitchFamily="34" charset="0"/>
                        <a:cs typeface="Arial" panose="020B0604020202020204" pitchFamily="34"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54890521"/>
                  </a:ext>
                </a:extLst>
              </a:tr>
              <a:tr h="2767590">
                <a:tc>
                  <a:txBody>
                    <a:bodyPr/>
                    <a:lstStyle/>
                    <a:p>
                      <a:pPr algn="ctr"/>
                      <a:endParaRPr lang="en-US"/>
                    </a:p>
                    <a:p>
                      <a:pPr algn="ctr"/>
                      <a:endParaRPr lang="en-ID"/>
                    </a:p>
                    <a:p>
                      <a:pPr algn="ctr"/>
                      <a:endParaRPr lang="en-ID"/>
                    </a:p>
                    <a:p>
                      <a:pPr algn="ctr"/>
                      <a:endParaRPr lang="en-ID"/>
                    </a:p>
                    <a:p>
                      <a:pPr algn="ctr"/>
                      <a:endParaRPr lang="en-ID"/>
                    </a:p>
                    <a:p>
                      <a:pPr algn="ctr"/>
                      <a:endParaRPr lang="en-ID"/>
                    </a:p>
                    <a:p>
                      <a:pPr algn="ctr"/>
                      <a:endParaRPr lang="en-ID"/>
                    </a:p>
                    <a:p>
                      <a:pPr algn="ctr"/>
                      <a:endParaRPr lang="en-ID"/>
                    </a:p>
                    <a:p>
                      <a:pPr algn="ctr"/>
                      <a:endParaRPr lang="en-ID"/>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endParaRPr lang="en-ID"/>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endParaRPr lang="en-ID"/>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endParaRPr lang="en-ID"/>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1727315"/>
                  </a:ext>
                </a:extLst>
              </a:tr>
            </a:tbl>
          </a:graphicData>
        </a:graphic>
      </p:graphicFrame>
      <p:pic>
        <p:nvPicPr>
          <p:cNvPr id="6" name="Picture 5" descr="A fan on a table&#10;&#10;Description automatically generated">
            <a:extLst>
              <a:ext uri="{FF2B5EF4-FFF2-40B4-BE49-F238E27FC236}">
                <a16:creationId xmlns:a16="http://schemas.microsoft.com/office/drawing/2014/main" id="{D7C6E7D0-4033-83FC-A270-BA8B16F44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20" y="4397610"/>
            <a:ext cx="2561639" cy="2215576"/>
          </a:xfrm>
          <a:prstGeom prst="rect">
            <a:avLst/>
          </a:prstGeom>
        </p:spPr>
      </p:pic>
      <p:pic>
        <p:nvPicPr>
          <p:cNvPr id="10" name="Picture 9" descr="A cartoon of a hand touching a device&#10;&#10;Description automatically generated">
            <a:hlinkClick r:id="" action="ppaction://macro?name=DragAndDrop"/>
            <a:extLst>
              <a:ext uri="{FF2B5EF4-FFF2-40B4-BE49-F238E27FC236}">
                <a16:creationId xmlns:a16="http://schemas.microsoft.com/office/drawing/2014/main" id="{2A481C1C-6E2D-E25C-3997-9152384961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224" y="4395614"/>
            <a:ext cx="2684811" cy="2201128"/>
          </a:xfrm>
          <a:prstGeom prst="rect">
            <a:avLst/>
          </a:prstGeom>
        </p:spPr>
      </p:pic>
      <p:pic>
        <p:nvPicPr>
          <p:cNvPr id="12" name="Picture 11" descr="A hand pointing at a blue machine&#10;&#10;Description automatically generated">
            <a:hlinkClick r:id="" action="ppaction://macro?name=DragAndDrop"/>
            <a:extLst>
              <a:ext uri="{FF2B5EF4-FFF2-40B4-BE49-F238E27FC236}">
                <a16:creationId xmlns:a16="http://schemas.microsoft.com/office/drawing/2014/main" id="{1A5DD6A2-BB92-7BD4-AE3E-D0F05655F0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0475" y="4368698"/>
            <a:ext cx="2549505" cy="2215576"/>
          </a:xfrm>
          <a:prstGeom prst="rect">
            <a:avLst/>
          </a:prstGeom>
        </p:spPr>
      </p:pic>
      <p:sp>
        <p:nvSpPr>
          <p:cNvPr id="15" name="timer">
            <a:extLst>
              <a:ext uri="{FF2B5EF4-FFF2-40B4-BE49-F238E27FC236}">
                <a16:creationId xmlns:a16="http://schemas.microsoft.com/office/drawing/2014/main" id="{BC0E07EE-DE29-B0D6-DF18-9D45817EB1B1}"/>
              </a:ext>
            </a:extLst>
          </p:cNvPr>
          <p:cNvSpPr txBox="1"/>
          <p:nvPr/>
        </p:nvSpPr>
        <p:spPr>
          <a:xfrm>
            <a:off x="528931" y="3558849"/>
            <a:ext cx="184731" cy="369332"/>
          </a:xfrm>
          <a:prstGeom prst="rect">
            <a:avLst/>
          </a:prstGeom>
          <a:noFill/>
        </p:spPr>
        <p:txBody>
          <a:bodyPr wrap="none" rtlCol="0">
            <a:spAutoFit/>
          </a:bodyPr>
          <a:lstStyle/>
          <a:p>
            <a:endParaRPr lang="en-ID">
              <a:solidFill>
                <a:schemeClr val="bg1"/>
              </a:solidFill>
            </a:endParaRPr>
          </a:p>
        </p:txBody>
      </p:sp>
      <p:pic>
        <p:nvPicPr>
          <p:cNvPr id="8" name="Picture 7" descr="A cartoon of a hand pressing a button on a blue device&#10;&#10;Description automatically generated">
            <a:hlinkClick r:id="" action="ppaction://macro?name=DragAndDrop"/>
            <a:extLst>
              <a:ext uri="{FF2B5EF4-FFF2-40B4-BE49-F238E27FC236}">
                <a16:creationId xmlns:a16="http://schemas.microsoft.com/office/drawing/2014/main" id="{3A035D41-70CF-F295-24A2-A9A6E169EB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1445" y="4383145"/>
            <a:ext cx="2489875" cy="2201127"/>
          </a:xfrm>
          <a:prstGeom prst="rect">
            <a:avLst/>
          </a:prstGeom>
        </p:spPr>
      </p:pic>
      <p:sp>
        <p:nvSpPr>
          <p:cNvPr id="3" name="Rectangle 2">
            <a:extLst>
              <a:ext uri="{FF2B5EF4-FFF2-40B4-BE49-F238E27FC236}">
                <a16:creationId xmlns:a16="http://schemas.microsoft.com/office/drawing/2014/main" id="{91470999-72CD-C004-15EF-802F8D4C94ED}"/>
              </a:ext>
            </a:extLst>
          </p:cNvPr>
          <p:cNvSpPr/>
          <p:nvPr/>
        </p:nvSpPr>
        <p:spPr>
          <a:xfrm>
            <a:off x="239089" y="124557"/>
            <a:ext cx="11709072" cy="738600"/>
          </a:xfrm>
          <a:prstGeom prst="rect">
            <a:avLst/>
          </a:prstGeom>
          <a:noFill/>
        </p:spPr>
        <p:txBody>
          <a:bodyPr wrap="square">
            <a:spAutoFit/>
          </a:bodyPr>
          <a:lstStyle/>
          <a:p>
            <a:pPr defTabSz="342900">
              <a:lnSpc>
                <a:spcPct val="150000"/>
              </a:lnSpc>
            </a:pPr>
            <a:r>
              <a:rPr lang="en-US" sz="3200" b="1">
                <a:solidFill>
                  <a:srgbClr val="FFFF00"/>
                </a:solidFill>
                <a:latin typeface="SVN-Sansation" panose="02040603050506020204" pitchFamily="18" charset="0"/>
                <a:cs typeface="Times New Roman" panose="02020603050405020304" pitchFamily="18" charset="0"/>
              </a:rPr>
              <a:t>1. Sử dụng quạt điện đúng cách.</a:t>
            </a:r>
            <a:endParaRPr lang="vi-VN" sz="32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515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56" presetClass="path" presetSubtype="0" accel="50000" decel="50000" fill="hold" nodeType="clickEffect">
                                  <p:stCondLst>
                                    <p:cond delay="0"/>
                                  </p:stCondLst>
                                  <p:childTnLst>
                                    <p:animMotion origin="layout" path="M 1.875E-6 2.22222E-6 L 0.0151 -0.38727 " pathEditMode="relative" rAng="0" ptsTypes="AA">
                                      <p:cBhvr>
                                        <p:cTn id="6" dur="2000" fill="hold"/>
                                        <p:tgtEl>
                                          <p:spTgt spid="6"/>
                                        </p:tgtEl>
                                        <p:attrNameLst>
                                          <p:attrName>ppt_x</p:attrName>
                                          <p:attrName>ppt_y</p:attrName>
                                        </p:attrNameLst>
                                      </p:cBhvr>
                                      <p:rCtr x="755" y="-19375"/>
                                    </p:animMotion>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56" presetClass="path" presetSubtype="0" accel="50000" decel="50000" fill="hold" nodeType="clickEffect">
                                  <p:stCondLst>
                                    <p:cond delay="0"/>
                                  </p:stCondLst>
                                  <p:childTnLst>
                                    <p:animMotion origin="layout" path="M -1.04167E-6 1.11111E-6 L -0.22851 -0.37963 " pathEditMode="relative" rAng="0" ptsTypes="AA">
                                      <p:cBhvr>
                                        <p:cTn id="11" dur="2000" fill="hold"/>
                                        <p:tgtEl>
                                          <p:spTgt spid="10"/>
                                        </p:tgtEl>
                                        <p:attrNameLst>
                                          <p:attrName>ppt_x</p:attrName>
                                          <p:attrName>ppt_y</p:attrName>
                                        </p:attrNameLst>
                                      </p:cBhvr>
                                      <p:rCtr x="-11432" y="-18981"/>
                                    </p:animMotion>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56" presetClass="path" presetSubtype="0" accel="50000" decel="50000" fill="hold" nodeType="clickEffect">
                                  <p:stCondLst>
                                    <p:cond delay="0"/>
                                  </p:stCondLst>
                                  <p:childTnLst>
                                    <p:animMotion origin="layout" path="M -2.5E-6 -1.11111E-6 L -0.24427 -0.37847 " pathEditMode="relative" rAng="0" ptsTypes="AA">
                                      <p:cBhvr>
                                        <p:cTn id="16" dur="2000" fill="hold"/>
                                        <p:tgtEl>
                                          <p:spTgt spid="12"/>
                                        </p:tgtEl>
                                        <p:attrNameLst>
                                          <p:attrName>ppt_x</p:attrName>
                                          <p:attrName>ppt_y</p:attrName>
                                        </p:attrNameLst>
                                      </p:cBhvr>
                                      <p:rCtr x="-12214" y="-18935"/>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56" presetClass="path" presetSubtype="0" accel="50000" decel="50000" fill="hold" nodeType="clickEffect">
                                  <p:stCondLst>
                                    <p:cond delay="0"/>
                                  </p:stCondLst>
                                  <p:childTnLst>
                                    <p:animMotion origin="layout" path="M 8.33333E-7 2.96296E-6 L 0.47838 -0.36551 " pathEditMode="relative" rAng="0" ptsTypes="AA">
                                      <p:cBhvr>
                                        <p:cTn id="21" dur="2000" fill="hold"/>
                                        <p:tgtEl>
                                          <p:spTgt spid="8"/>
                                        </p:tgtEl>
                                        <p:attrNameLst>
                                          <p:attrName>ppt_x</p:attrName>
                                          <p:attrName>ppt_y</p:attrName>
                                        </p:attrNameLst>
                                      </p:cBhvr>
                                      <p:rCtr x="23919" y="-18287"/>
                                    </p:animMotion>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EE28393-2CDA-B8AC-090E-74B500CB96A9}"/>
              </a:ext>
            </a:extLst>
          </p:cNvPr>
          <p:cNvGrpSpPr/>
          <p:nvPr/>
        </p:nvGrpSpPr>
        <p:grpSpPr>
          <a:xfrm>
            <a:off x="4234" y="0"/>
            <a:ext cx="12183533" cy="6858000"/>
            <a:chOff x="4234" y="0"/>
            <a:chExt cx="12183533" cy="6858000"/>
          </a:xfrm>
        </p:grpSpPr>
        <p:pic>
          <p:nvPicPr>
            <p:cNvPr id="3" name="Picture 7" descr="Untitled.png"/>
            <p:cNvPicPr>
              <a:picLocks noChangeAspect="1"/>
            </p:cNvPicPr>
            <p:nvPr/>
          </p:nvPicPr>
          <p:blipFill>
            <a:blip r:embed="rId4" cstate="print"/>
            <a:srcRect/>
            <a:stretch>
              <a:fillRect/>
            </a:stretch>
          </p:blipFill>
          <p:spPr bwMode="auto">
            <a:xfrm>
              <a:off x="4234" y="0"/>
              <a:ext cx="12183533" cy="6858000"/>
            </a:xfrm>
            <a:prstGeom prst="rect">
              <a:avLst/>
            </a:prstGeom>
            <a:noFill/>
            <a:ln w="9525">
              <a:noFill/>
              <a:miter lim="800000"/>
              <a:headEnd/>
              <a:tailEnd/>
            </a:ln>
          </p:spPr>
        </p:pic>
        <p:pic>
          <p:nvPicPr>
            <p:cNvPr id="18" name="Picture 17">
              <a:extLst>
                <a:ext uri="{FF2B5EF4-FFF2-40B4-BE49-F238E27FC236}">
                  <a16:creationId xmlns:a16="http://schemas.microsoft.com/office/drawing/2014/main" id="{448B17CC-5107-C0BD-3710-546C8AAB5D77}"/>
                </a:ext>
              </a:extLst>
            </p:cNvPr>
            <p:cNvPicPr>
              <a:picLocks noChangeAspect="1"/>
            </p:cNvPicPr>
            <p:nvPr/>
          </p:nvPicPr>
          <p:blipFill>
            <a:blip r:embed="rId5"/>
            <a:stretch>
              <a:fillRect/>
            </a:stretch>
          </p:blipFill>
          <p:spPr>
            <a:xfrm>
              <a:off x="327577" y="5577098"/>
              <a:ext cx="3162871" cy="1015662"/>
            </a:xfrm>
            <a:prstGeom prst="rect">
              <a:avLst/>
            </a:prstGeom>
          </p:spPr>
        </p:pic>
      </p:grpSp>
      <p:sp>
        <p:nvSpPr>
          <p:cNvPr id="4" name="Rectangle 3">
            <a:extLst>
              <a:ext uri="{FF2B5EF4-FFF2-40B4-BE49-F238E27FC236}">
                <a16:creationId xmlns:a16="http://schemas.microsoft.com/office/drawing/2014/main" id="{19522566-2AAA-CA9D-37AB-E42775F81C8A}"/>
              </a:ext>
            </a:extLst>
          </p:cNvPr>
          <p:cNvSpPr/>
          <p:nvPr/>
        </p:nvSpPr>
        <p:spPr>
          <a:xfrm>
            <a:off x="239089" y="124557"/>
            <a:ext cx="11709072" cy="738600"/>
          </a:xfrm>
          <a:prstGeom prst="rect">
            <a:avLst/>
          </a:prstGeom>
          <a:noFill/>
        </p:spPr>
        <p:txBody>
          <a:bodyPr wrap="square">
            <a:spAutoFit/>
          </a:bodyPr>
          <a:lstStyle/>
          <a:p>
            <a:pPr defTabSz="342900">
              <a:lnSpc>
                <a:spcPct val="150000"/>
              </a:lnSpc>
            </a:pPr>
            <a:r>
              <a:rPr lang="en-US" sz="3200" b="1">
                <a:solidFill>
                  <a:srgbClr val="FFFF00"/>
                </a:solidFill>
                <a:latin typeface="SVN-Sansation" panose="02040603050506020204" pitchFamily="18" charset="0"/>
                <a:cs typeface="Times New Roman" panose="02020603050405020304" pitchFamily="18" charset="0"/>
              </a:rPr>
              <a:t>1. Sử dụng quạt điện đúng cách.</a:t>
            </a:r>
            <a:endParaRPr lang="vi-VN" sz="3200" b="1">
              <a:solidFill>
                <a:srgbClr val="FFFF00"/>
              </a:solidFill>
              <a:latin typeface="Times New Roman" panose="02020603050405020304" pitchFamily="18" charset="0"/>
              <a:cs typeface="Times New Roman" panose="02020603050405020304" pitchFamily="18" charset="0"/>
            </a:endParaRPr>
          </a:p>
        </p:txBody>
      </p:sp>
      <p:pic>
        <p:nvPicPr>
          <p:cNvPr id="2" name="VIDEO HD CAC BUOC SU DUNG QD">
            <a:hlinkClick r:id="" action="ppaction://media"/>
            <a:extLst>
              <a:ext uri="{FF2B5EF4-FFF2-40B4-BE49-F238E27FC236}">
                <a16:creationId xmlns:a16="http://schemas.microsoft.com/office/drawing/2014/main" id="{0B850661-1AF5-C92E-1DC4-0826E580E22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3873"/>
          <a:stretch/>
        </p:blipFill>
        <p:spPr>
          <a:xfrm>
            <a:off x="138223" y="987714"/>
            <a:ext cx="11940363" cy="5605046"/>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1894973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52068"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hlinkClick r:id="rId4" action="ppaction://hlinkfile"/>
            <a:extLst>
              <a:ext uri="{FF2B5EF4-FFF2-40B4-BE49-F238E27FC236}">
                <a16:creationId xmlns:a16="http://schemas.microsoft.com/office/drawing/2014/main" id="{0CB206A2-6EA9-413A-8FBF-E3B3BA724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sp>
        <p:nvSpPr>
          <p:cNvPr id="3" name="TextBox 2">
            <a:extLst>
              <a:ext uri="{FF2B5EF4-FFF2-40B4-BE49-F238E27FC236}">
                <a16:creationId xmlns:a16="http://schemas.microsoft.com/office/drawing/2014/main" id="{4BE39471-84BD-477E-9C23-E93F2BDE3D7C}"/>
              </a:ext>
            </a:extLst>
          </p:cNvPr>
          <p:cNvSpPr txBox="1"/>
          <p:nvPr/>
        </p:nvSpPr>
        <p:spPr>
          <a:xfrm>
            <a:off x="6451600" y="1905000"/>
            <a:ext cx="2921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a:solidFill>
                    <a:schemeClr val="bg1"/>
                  </a:solidFill>
                </a:ln>
                <a:solidFill>
                  <a:srgbClr val="FF0000"/>
                </a:solidFill>
                <a:latin typeface="UVN Van Chuong Nang" pitchFamily="2" charset="0"/>
              </a:rPr>
              <a:t>THỰC HÀNH</a:t>
            </a:r>
            <a:endParaRPr kumimoji="0" lang="en-US" sz="6000" b="1" i="0" u="none" strike="noStrike" kern="1200" cap="none" spc="0" normalizeH="0" baseline="0" noProof="0" dirty="0">
              <a:ln>
                <a:solidFill>
                  <a:schemeClr val="bg1"/>
                </a:solidFill>
              </a:ln>
              <a:solidFill>
                <a:srgbClr val="FF0000"/>
              </a:solidFill>
              <a:effectLst/>
              <a:uLnTx/>
              <a:uFillTx/>
              <a:latin typeface="UVN Van Chuong Nang" pitchFamily="2" charset="0"/>
            </a:endParaRPr>
          </a:p>
        </p:txBody>
      </p:sp>
    </p:spTree>
    <p:extLst>
      <p:ext uri="{BB962C8B-B14F-4D97-AF65-F5344CB8AC3E}">
        <p14:creationId xmlns:p14="http://schemas.microsoft.com/office/powerpoint/2010/main" val="2602528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9CE98C4-33D6-B3E9-BA08-20844F30C46B}"/>
              </a:ext>
            </a:extLst>
          </p:cNvPr>
          <p:cNvGrpSpPr/>
          <p:nvPr/>
        </p:nvGrpSpPr>
        <p:grpSpPr>
          <a:xfrm>
            <a:off x="-8685" y="0"/>
            <a:ext cx="12183533" cy="6858000"/>
            <a:chOff x="4234" y="0"/>
            <a:chExt cx="12183533" cy="6858000"/>
          </a:xfrm>
        </p:grpSpPr>
        <p:pic>
          <p:nvPicPr>
            <p:cNvPr id="5" name="Picture 7" descr="Untitled.png">
              <a:extLst>
                <a:ext uri="{FF2B5EF4-FFF2-40B4-BE49-F238E27FC236}">
                  <a16:creationId xmlns:a16="http://schemas.microsoft.com/office/drawing/2014/main" id="{D9E035A2-1460-AF21-A225-3571998BFF90}"/>
                </a:ext>
              </a:extLst>
            </p:cNvPr>
            <p:cNvPicPr>
              <a:picLocks noChangeAspect="1"/>
            </p:cNvPicPr>
            <p:nvPr/>
          </p:nvPicPr>
          <p:blipFill>
            <a:blip r:embed="rId4" cstate="print"/>
            <a:srcRect/>
            <a:stretch>
              <a:fillRect/>
            </a:stretch>
          </p:blipFill>
          <p:spPr bwMode="auto">
            <a:xfrm>
              <a:off x="4234" y="0"/>
              <a:ext cx="12183533" cy="6858000"/>
            </a:xfrm>
            <a:prstGeom prst="rect">
              <a:avLst/>
            </a:prstGeom>
            <a:noFill/>
            <a:ln w="9525">
              <a:noFill/>
              <a:miter lim="800000"/>
              <a:headEnd/>
              <a:tailEnd/>
            </a:ln>
          </p:spPr>
        </p:pic>
        <p:pic>
          <p:nvPicPr>
            <p:cNvPr id="7" name="Picture 6">
              <a:extLst>
                <a:ext uri="{FF2B5EF4-FFF2-40B4-BE49-F238E27FC236}">
                  <a16:creationId xmlns:a16="http://schemas.microsoft.com/office/drawing/2014/main" id="{431B627B-F8E9-91CA-6C4B-4D1AB56266B3}"/>
                </a:ext>
              </a:extLst>
            </p:cNvPr>
            <p:cNvPicPr>
              <a:picLocks noChangeAspect="1"/>
            </p:cNvPicPr>
            <p:nvPr/>
          </p:nvPicPr>
          <p:blipFill>
            <a:blip r:embed="rId5"/>
            <a:stretch>
              <a:fillRect/>
            </a:stretch>
          </p:blipFill>
          <p:spPr>
            <a:xfrm>
              <a:off x="350444" y="5561294"/>
              <a:ext cx="4038676" cy="1035448"/>
            </a:xfrm>
            <a:prstGeom prst="rect">
              <a:avLst/>
            </a:prstGeom>
          </p:spPr>
        </p:pic>
      </p:grpSp>
      <p:sp>
        <p:nvSpPr>
          <p:cNvPr id="4" name="Freeform 4"/>
          <p:cNvSpPr/>
          <p:nvPr/>
        </p:nvSpPr>
        <p:spPr>
          <a:xfrm>
            <a:off x="123481" y="127181"/>
            <a:ext cx="11945037" cy="6641011"/>
          </a:xfrm>
          <a:custGeom>
            <a:avLst/>
            <a:gdLst/>
            <a:ahLst/>
            <a:cxnLst/>
            <a:rect l="l" t="t" r="r" b="b"/>
            <a:pathLst>
              <a:path w="22098868" h="12286175">
                <a:moveTo>
                  <a:pt x="21974409" y="59690"/>
                </a:moveTo>
                <a:cubicBezTo>
                  <a:pt x="22009968" y="59690"/>
                  <a:pt x="22039179" y="88900"/>
                  <a:pt x="22039179" y="124460"/>
                </a:cubicBezTo>
                <a:lnTo>
                  <a:pt x="22039179" y="12161715"/>
                </a:lnTo>
                <a:cubicBezTo>
                  <a:pt x="22039179" y="12197275"/>
                  <a:pt x="22009968" y="12226485"/>
                  <a:pt x="21974409" y="12226485"/>
                </a:cubicBezTo>
                <a:lnTo>
                  <a:pt x="124460" y="12226485"/>
                </a:lnTo>
                <a:cubicBezTo>
                  <a:pt x="88900" y="12226485"/>
                  <a:pt x="59690" y="12197275"/>
                  <a:pt x="59690" y="12161715"/>
                </a:cubicBezTo>
                <a:lnTo>
                  <a:pt x="59690" y="124460"/>
                </a:lnTo>
                <a:cubicBezTo>
                  <a:pt x="59690" y="88900"/>
                  <a:pt x="88900" y="59690"/>
                  <a:pt x="124460" y="59690"/>
                </a:cubicBezTo>
                <a:lnTo>
                  <a:pt x="21974409" y="59690"/>
                </a:lnTo>
                <a:moveTo>
                  <a:pt x="21974409" y="0"/>
                </a:moveTo>
                <a:lnTo>
                  <a:pt x="124460" y="0"/>
                </a:lnTo>
                <a:cubicBezTo>
                  <a:pt x="55880" y="0"/>
                  <a:pt x="0" y="55880"/>
                  <a:pt x="0" y="124460"/>
                </a:cubicBezTo>
                <a:lnTo>
                  <a:pt x="0" y="12161715"/>
                </a:lnTo>
                <a:cubicBezTo>
                  <a:pt x="0" y="12230295"/>
                  <a:pt x="55880" y="12286175"/>
                  <a:pt x="124460" y="12286175"/>
                </a:cubicBezTo>
                <a:lnTo>
                  <a:pt x="21974409" y="12286175"/>
                </a:lnTo>
                <a:cubicBezTo>
                  <a:pt x="22042989" y="12286175"/>
                  <a:pt x="22098868" y="12230295"/>
                  <a:pt x="22098868" y="12161715"/>
                </a:cubicBezTo>
                <a:lnTo>
                  <a:pt x="22098868" y="124460"/>
                </a:lnTo>
                <a:cubicBezTo>
                  <a:pt x="22098868" y="55880"/>
                  <a:pt x="22042989" y="0"/>
                  <a:pt x="21974409" y="0"/>
                </a:cubicBezTo>
                <a:close/>
              </a:path>
            </a:pathLst>
          </a:custGeom>
          <a:solidFill>
            <a:srgbClr val="C7D0D8"/>
          </a:solidFill>
        </p:spPr>
        <p:txBody>
          <a:bodyPr/>
          <a:lstStyle/>
          <a:p>
            <a:endParaRPr lang="en-ID"/>
          </a:p>
        </p:txBody>
      </p:sp>
      <p:sp>
        <p:nvSpPr>
          <p:cNvPr id="6" name="Rectangle: Rounded Corners 5">
            <a:extLst>
              <a:ext uri="{FF2B5EF4-FFF2-40B4-BE49-F238E27FC236}">
                <a16:creationId xmlns:a16="http://schemas.microsoft.com/office/drawing/2014/main" id="{599BADCD-D13D-20F3-87C1-A4F0E975A672}"/>
              </a:ext>
            </a:extLst>
          </p:cNvPr>
          <p:cNvSpPr/>
          <p:nvPr/>
        </p:nvSpPr>
        <p:spPr>
          <a:xfrm>
            <a:off x="2586277" y="261258"/>
            <a:ext cx="7101322" cy="75491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i="0">
                <a:solidFill>
                  <a:schemeClr val="bg1"/>
                </a:solidFill>
                <a:effectLst/>
                <a:latin typeface="SVN-Aptima" panose="02040603050506020204" pitchFamily="18" charset="0"/>
                <a:cs typeface="Arial" panose="020B0604020202020204" pitchFamily="34" charset="0"/>
              </a:rPr>
              <a:t>Yêu cầu khi thực hành</a:t>
            </a:r>
            <a:endParaRPr lang="en-US" sz="5000" b="1">
              <a:solidFill>
                <a:schemeClr val="bg1"/>
              </a:solidFill>
              <a:latin typeface="SVN-Aptima" panose="0204060305050602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4226D1D5-CC9C-8EF3-005C-65803B828E9C}"/>
              </a:ext>
            </a:extLst>
          </p:cNvPr>
          <p:cNvSpPr txBox="1"/>
          <p:nvPr/>
        </p:nvSpPr>
        <p:spPr>
          <a:xfrm>
            <a:off x="337525" y="1374634"/>
            <a:ext cx="11516950" cy="5750613"/>
          </a:xfrm>
          <a:prstGeom prst="rect">
            <a:avLst/>
          </a:prstGeom>
          <a:noFill/>
        </p:spPr>
        <p:txBody>
          <a:bodyPr wrap="square">
            <a:spAutoFit/>
          </a:bodyPr>
          <a:lstStyle/>
          <a:p>
            <a:pPr marL="342900" indent="-342900" algn="just">
              <a:lnSpc>
                <a:spcPct val="150000"/>
              </a:lnSpc>
              <a:spcBef>
                <a:spcPts val="300"/>
              </a:spcBef>
              <a:spcAft>
                <a:spcPts val="300"/>
              </a:spcAft>
              <a:buAutoNum type="arabicPeriod"/>
            </a:pPr>
            <a:r>
              <a:rPr lang="en-US" sz="4000" b="1" i="0">
                <a:solidFill>
                  <a:schemeClr val="bg1"/>
                </a:solidFill>
                <a:effectLst/>
                <a:latin typeface="SVN-Aptima" panose="02040603050506020204" pitchFamily="18" charset="0"/>
                <a:cs typeface="Arial" panose="020B0604020202020204" pitchFamily="34" charset="0"/>
              </a:rPr>
              <a:t> Không tiếp xúc trực tiếp vào nguồn điện.</a:t>
            </a:r>
          </a:p>
          <a:p>
            <a:pPr marL="342900" indent="-342900" algn="just">
              <a:lnSpc>
                <a:spcPct val="150000"/>
              </a:lnSpc>
              <a:spcBef>
                <a:spcPts val="300"/>
              </a:spcBef>
              <a:spcAft>
                <a:spcPts val="300"/>
              </a:spcAft>
              <a:buAutoNum type="arabicPeriod"/>
            </a:pPr>
            <a:r>
              <a:rPr lang="en-US" sz="4000" b="1">
                <a:solidFill>
                  <a:schemeClr val="bg1"/>
                </a:solidFill>
                <a:latin typeface="SVN-Aptima" panose="02040603050506020204" pitchFamily="18" charset="0"/>
                <a:cs typeface="Arial" panose="020B0604020202020204" pitchFamily="34" charset="0"/>
              </a:rPr>
              <a:t> Thực hiện lần lượt các bước sử dụng quạt điện vừa học.</a:t>
            </a:r>
          </a:p>
          <a:p>
            <a:pPr marL="342900" indent="-342900" algn="just">
              <a:lnSpc>
                <a:spcPct val="150000"/>
              </a:lnSpc>
              <a:spcBef>
                <a:spcPts val="300"/>
              </a:spcBef>
              <a:spcAft>
                <a:spcPts val="300"/>
              </a:spcAft>
              <a:buAutoNum type="arabicPeriod"/>
            </a:pPr>
            <a:r>
              <a:rPr lang="en-US" sz="4000" b="1" i="0">
                <a:solidFill>
                  <a:schemeClr val="bg1"/>
                </a:solidFill>
                <a:effectLst/>
                <a:latin typeface="SVN-Aptima" panose="02040603050506020204" pitchFamily="18" charset="0"/>
                <a:cs typeface="Arial" panose="020B0604020202020204" pitchFamily="34" charset="0"/>
              </a:rPr>
              <a:t> Nhóm trưởng quan sát, hỗ trợ và nhận xét bạn trong quá trình thực hành.</a:t>
            </a:r>
          </a:p>
          <a:p>
            <a:pPr marL="342900" indent="-342900" algn="just">
              <a:lnSpc>
                <a:spcPct val="150000"/>
              </a:lnSpc>
              <a:spcBef>
                <a:spcPts val="300"/>
              </a:spcBef>
              <a:spcAft>
                <a:spcPts val="300"/>
              </a:spcAft>
              <a:buAutoNum type="arabicPeriod"/>
            </a:pPr>
            <a:endParaRPr lang="en-US" sz="4000" b="1">
              <a:solidFill>
                <a:schemeClr val="bg1"/>
              </a:solidFill>
              <a:latin typeface="SVN-Aptima" panose="02040603050506020204" pitchFamily="18" charset="0"/>
              <a:cs typeface="Arial" panose="020B0604020202020204" pitchFamily="34" charset="0"/>
            </a:endParaRPr>
          </a:p>
        </p:txBody>
      </p:sp>
      <p:pic>
        <p:nvPicPr>
          <p:cNvPr id="2" name="yeu_cau_khi_thuc_hanh1_kho_291023062100">
            <a:hlinkClick r:id="" action="ppaction://media"/>
            <a:extLst>
              <a:ext uri="{FF2B5EF4-FFF2-40B4-BE49-F238E27FC236}">
                <a16:creationId xmlns:a16="http://schemas.microsoft.com/office/drawing/2014/main" id="{E3EB484D-7FF7-25BB-362A-96A94E0C18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21058" y="1505015"/>
            <a:ext cx="487363" cy="487363"/>
          </a:xfrm>
          <a:prstGeom prst="rect">
            <a:avLst/>
          </a:prstGeom>
        </p:spPr>
      </p:pic>
    </p:spTree>
    <p:extLst>
      <p:ext uri="{BB962C8B-B14F-4D97-AF65-F5344CB8AC3E}">
        <p14:creationId xmlns:p14="http://schemas.microsoft.com/office/powerpoint/2010/main" val="233048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9CE98C4-33D6-B3E9-BA08-20844F30C46B}"/>
              </a:ext>
            </a:extLst>
          </p:cNvPr>
          <p:cNvGrpSpPr/>
          <p:nvPr/>
        </p:nvGrpSpPr>
        <p:grpSpPr>
          <a:xfrm>
            <a:off x="-8685" y="0"/>
            <a:ext cx="12183533" cy="6858000"/>
            <a:chOff x="4234" y="0"/>
            <a:chExt cx="12183533" cy="6858000"/>
          </a:xfrm>
        </p:grpSpPr>
        <p:pic>
          <p:nvPicPr>
            <p:cNvPr id="5" name="Picture 7" descr="Untitled.png">
              <a:extLst>
                <a:ext uri="{FF2B5EF4-FFF2-40B4-BE49-F238E27FC236}">
                  <a16:creationId xmlns:a16="http://schemas.microsoft.com/office/drawing/2014/main" id="{D9E035A2-1460-AF21-A225-3571998BFF90}"/>
                </a:ext>
              </a:extLst>
            </p:cNvPr>
            <p:cNvPicPr>
              <a:picLocks noChangeAspect="1"/>
            </p:cNvPicPr>
            <p:nvPr/>
          </p:nvPicPr>
          <p:blipFill>
            <a:blip r:embed="rId2" cstate="print"/>
            <a:srcRect/>
            <a:stretch>
              <a:fillRect/>
            </a:stretch>
          </p:blipFill>
          <p:spPr bwMode="auto">
            <a:xfrm>
              <a:off x="4234" y="0"/>
              <a:ext cx="12183533" cy="6858000"/>
            </a:xfrm>
            <a:prstGeom prst="rect">
              <a:avLst/>
            </a:prstGeom>
            <a:noFill/>
            <a:ln w="9525">
              <a:noFill/>
              <a:miter lim="800000"/>
              <a:headEnd/>
              <a:tailEnd/>
            </a:ln>
          </p:spPr>
        </p:pic>
        <p:pic>
          <p:nvPicPr>
            <p:cNvPr id="7" name="Picture 6">
              <a:extLst>
                <a:ext uri="{FF2B5EF4-FFF2-40B4-BE49-F238E27FC236}">
                  <a16:creationId xmlns:a16="http://schemas.microsoft.com/office/drawing/2014/main" id="{431B627B-F8E9-91CA-6C4B-4D1AB56266B3}"/>
                </a:ext>
              </a:extLst>
            </p:cNvPr>
            <p:cNvPicPr>
              <a:picLocks noChangeAspect="1"/>
            </p:cNvPicPr>
            <p:nvPr/>
          </p:nvPicPr>
          <p:blipFill>
            <a:blip r:embed="rId3"/>
            <a:stretch>
              <a:fillRect/>
            </a:stretch>
          </p:blipFill>
          <p:spPr>
            <a:xfrm>
              <a:off x="350444" y="5561294"/>
              <a:ext cx="4038676" cy="1035448"/>
            </a:xfrm>
            <a:prstGeom prst="rect">
              <a:avLst/>
            </a:prstGeom>
          </p:spPr>
        </p:pic>
      </p:grpSp>
      <p:sp>
        <p:nvSpPr>
          <p:cNvPr id="4" name="Freeform 4"/>
          <p:cNvSpPr/>
          <p:nvPr/>
        </p:nvSpPr>
        <p:spPr>
          <a:xfrm>
            <a:off x="123481" y="127181"/>
            <a:ext cx="11945037" cy="6641011"/>
          </a:xfrm>
          <a:custGeom>
            <a:avLst/>
            <a:gdLst/>
            <a:ahLst/>
            <a:cxnLst/>
            <a:rect l="l" t="t" r="r" b="b"/>
            <a:pathLst>
              <a:path w="22098868" h="12286175">
                <a:moveTo>
                  <a:pt x="21974409" y="59690"/>
                </a:moveTo>
                <a:cubicBezTo>
                  <a:pt x="22009968" y="59690"/>
                  <a:pt x="22039179" y="88900"/>
                  <a:pt x="22039179" y="124460"/>
                </a:cubicBezTo>
                <a:lnTo>
                  <a:pt x="22039179" y="12161715"/>
                </a:lnTo>
                <a:cubicBezTo>
                  <a:pt x="22039179" y="12197275"/>
                  <a:pt x="22009968" y="12226485"/>
                  <a:pt x="21974409" y="12226485"/>
                </a:cubicBezTo>
                <a:lnTo>
                  <a:pt x="124460" y="12226485"/>
                </a:lnTo>
                <a:cubicBezTo>
                  <a:pt x="88900" y="12226485"/>
                  <a:pt x="59690" y="12197275"/>
                  <a:pt x="59690" y="12161715"/>
                </a:cubicBezTo>
                <a:lnTo>
                  <a:pt x="59690" y="124460"/>
                </a:lnTo>
                <a:cubicBezTo>
                  <a:pt x="59690" y="88900"/>
                  <a:pt x="88900" y="59690"/>
                  <a:pt x="124460" y="59690"/>
                </a:cubicBezTo>
                <a:lnTo>
                  <a:pt x="21974409" y="59690"/>
                </a:lnTo>
                <a:moveTo>
                  <a:pt x="21974409" y="0"/>
                </a:moveTo>
                <a:lnTo>
                  <a:pt x="124460" y="0"/>
                </a:lnTo>
                <a:cubicBezTo>
                  <a:pt x="55880" y="0"/>
                  <a:pt x="0" y="55880"/>
                  <a:pt x="0" y="124460"/>
                </a:cubicBezTo>
                <a:lnTo>
                  <a:pt x="0" y="12161715"/>
                </a:lnTo>
                <a:cubicBezTo>
                  <a:pt x="0" y="12230295"/>
                  <a:pt x="55880" y="12286175"/>
                  <a:pt x="124460" y="12286175"/>
                </a:cubicBezTo>
                <a:lnTo>
                  <a:pt x="21974409" y="12286175"/>
                </a:lnTo>
                <a:cubicBezTo>
                  <a:pt x="22042989" y="12286175"/>
                  <a:pt x="22098868" y="12230295"/>
                  <a:pt x="22098868" y="12161715"/>
                </a:cubicBezTo>
                <a:lnTo>
                  <a:pt x="22098868" y="124460"/>
                </a:lnTo>
                <a:cubicBezTo>
                  <a:pt x="22098868" y="55880"/>
                  <a:pt x="22042989" y="0"/>
                  <a:pt x="21974409" y="0"/>
                </a:cubicBezTo>
                <a:close/>
              </a:path>
            </a:pathLst>
          </a:custGeom>
          <a:solidFill>
            <a:srgbClr val="C7D0D8"/>
          </a:solidFill>
        </p:spPr>
        <p:txBody>
          <a:bodyPr/>
          <a:lstStyle/>
          <a:p>
            <a:endParaRPr lang="en-ID"/>
          </a:p>
        </p:txBody>
      </p:sp>
      <p:sp>
        <p:nvSpPr>
          <p:cNvPr id="2" name="Rectangle 1"/>
          <p:cNvSpPr/>
          <p:nvPr/>
        </p:nvSpPr>
        <p:spPr>
          <a:xfrm>
            <a:off x="1157286" y="896382"/>
            <a:ext cx="10911232" cy="954107"/>
          </a:xfrm>
          <a:prstGeom prst="rect">
            <a:avLst/>
          </a:prstGeom>
        </p:spPr>
        <p:txBody>
          <a:bodyPr wrap="square">
            <a:spAutoFit/>
          </a:bodyPr>
          <a:lstStyle/>
          <a:p>
            <a:r>
              <a:rPr lang="en-US" sz="2800" b="1" i="0" dirty="0" err="1">
                <a:solidFill>
                  <a:schemeClr val="bg1"/>
                </a:solidFill>
                <a:effectLst/>
                <a:latin typeface="Arial" panose="020B0604020202020204" pitchFamily="34" charset="0"/>
                <a:cs typeface="Arial" panose="020B0604020202020204" pitchFamily="34" charset="0"/>
              </a:rPr>
              <a:t>Em</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hãy</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cho</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biết</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tại</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sao</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các</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tình</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huống</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sử</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dụng</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quạt</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điện</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trong</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Hình</a:t>
            </a:r>
            <a:r>
              <a:rPr lang="en-US" sz="2800" b="1" i="0" dirty="0">
                <a:solidFill>
                  <a:schemeClr val="bg1"/>
                </a:solidFill>
                <a:effectLst/>
                <a:latin typeface="Arial" panose="020B0604020202020204" pitchFamily="34" charset="0"/>
                <a:cs typeface="Arial" panose="020B0604020202020204" pitchFamily="34" charset="0"/>
              </a:rPr>
              <a:t> 5 </a:t>
            </a:r>
            <a:r>
              <a:rPr lang="en-US" sz="2800" b="1" i="0" dirty="0" err="1">
                <a:solidFill>
                  <a:schemeClr val="bg1"/>
                </a:solidFill>
                <a:effectLst/>
                <a:latin typeface="Arial" panose="020B0604020202020204" pitchFamily="34" charset="0"/>
                <a:cs typeface="Arial" panose="020B0604020202020204" pitchFamily="34" charset="0"/>
              </a:rPr>
              <a:t>là</a:t>
            </a:r>
            <a:r>
              <a:rPr lang="en-US" sz="2800" b="1" i="0" dirty="0">
                <a:solidFill>
                  <a:schemeClr val="bg1"/>
                </a:solidFill>
                <a:effectLst/>
                <a:latin typeface="Arial" panose="020B0604020202020204" pitchFamily="34" charset="0"/>
                <a:cs typeface="Arial" panose="020B0604020202020204" pitchFamily="34" charset="0"/>
              </a:rPr>
              <a:t> </a:t>
            </a:r>
            <a:r>
              <a:rPr lang="en-US" sz="2800" b="1" i="0" dirty="0" err="1">
                <a:solidFill>
                  <a:schemeClr val="bg1"/>
                </a:solidFill>
                <a:effectLst/>
                <a:latin typeface="Arial" panose="020B0604020202020204" pitchFamily="34" charset="0"/>
                <a:cs typeface="Arial" panose="020B0604020202020204" pitchFamily="34" charset="0"/>
              </a:rPr>
              <a:t>mất</a:t>
            </a:r>
            <a:r>
              <a:rPr lang="en-US" sz="2800" b="1" i="0" dirty="0">
                <a:solidFill>
                  <a:schemeClr val="bg1"/>
                </a:solidFill>
                <a:effectLst/>
                <a:latin typeface="Arial" panose="020B0604020202020204" pitchFamily="34" charset="0"/>
                <a:cs typeface="Arial" panose="020B0604020202020204" pitchFamily="34" charset="0"/>
              </a:rPr>
              <a:t> an </a:t>
            </a:r>
            <a:r>
              <a:rPr lang="en-US" sz="2800" b="1" i="0" dirty="0" err="1">
                <a:solidFill>
                  <a:schemeClr val="bg1"/>
                </a:solidFill>
                <a:effectLst/>
                <a:latin typeface="Arial" panose="020B0604020202020204" pitchFamily="34" charset="0"/>
                <a:cs typeface="Arial" panose="020B0604020202020204" pitchFamily="34" charset="0"/>
              </a:rPr>
              <a:t>toàn</a:t>
            </a:r>
            <a:r>
              <a:rPr lang="en-US" sz="2800" b="1" i="0" dirty="0">
                <a:solidFill>
                  <a:schemeClr val="bg1"/>
                </a:solidFill>
                <a:effectLst/>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300000"/>
                    </a14:imgEffect>
                    <a14:imgEffect>
                      <a14:brightnessContrast contrast="-20000"/>
                    </a14:imgEffect>
                  </a14:imgLayer>
                </a14:imgProps>
              </a:ext>
            </a:extLst>
          </a:blip>
          <a:stretch>
            <a:fillRect/>
          </a:stretch>
        </p:blipFill>
        <p:spPr>
          <a:xfrm>
            <a:off x="563855" y="2240880"/>
            <a:ext cx="8346770" cy="42662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2000" r="98286">
                        <a14:foregroundMark x1="28000" y1="78571" x2="28000" y2="78571"/>
                        <a14:foregroundMark x1="18857" y1="37143" x2="18857" y2="37143"/>
                        <a14:foregroundMark x1="37714" y1="41429" x2="37714" y2="41429"/>
                      </a14:backgroundRemoval>
                    </a14:imgEffect>
                  </a14:imgLayer>
                </a14:imgProps>
              </a:ext>
              <a:ext uri="{28A0092B-C50C-407E-A947-70E740481C1C}">
                <a14:useLocalDpi xmlns:a14="http://schemas.microsoft.com/office/drawing/2010/main" val="0"/>
              </a:ext>
            </a:extLst>
          </a:blip>
          <a:stretch>
            <a:fillRect/>
          </a:stretch>
        </p:blipFill>
        <p:spPr>
          <a:xfrm flipH="1">
            <a:off x="9652327" y="4699819"/>
            <a:ext cx="2308444" cy="1917994"/>
          </a:xfrm>
          <a:prstGeom prst="rect">
            <a:avLst/>
          </a:prstGeom>
        </p:spPr>
      </p:pic>
      <p:sp>
        <p:nvSpPr>
          <p:cNvPr id="10" name="Cloud 9">
            <a:extLst>
              <a:ext uri="{FF2B5EF4-FFF2-40B4-BE49-F238E27FC236}">
                <a16:creationId xmlns:a16="http://schemas.microsoft.com/office/drawing/2014/main" id="{9983C60C-E901-DAA5-AC1C-ABD9B76BCFAC}"/>
              </a:ext>
            </a:extLst>
          </p:cNvPr>
          <p:cNvSpPr/>
          <p:nvPr/>
        </p:nvSpPr>
        <p:spPr>
          <a:xfrm>
            <a:off x="9110609" y="3251733"/>
            <a:ext cx="2757925" cy="1627126"/>
          </a:xfrm>
          <a:prstGeom prst="cloud">
            <a:avLst/>
          </a:prstGeom>
          <a:solidFill>
            <a:srgbClr val="FFFF00"/>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rPr>
              <a:t>Thảo </a:t>
            </a:r>
            <a:r>
              <a:rPr kumimoji="0" lang="en-US" sz="2800" b="0" i="0" u="none" strike="noStrike" kern="1200" cap="none" spc="0" normalizeH="0" baseline="0" noProof="0" dirty="0" err="1">
                <a:ln>
                  <a:noFill/>
                </a:ln>
                <a:solidFill>
                  <a:srgbClr val="FF0000"/>
                </a:solidFill>
                <a:effectLst/>
                <a:uLnTx/>
                <a:uFillTx/>
                <a:latin typeface="Nunito Black" pitchFamily="2" charset="0"/>
              </a:rPr>
              <a:t>luận</a:t>
            </a:r>
            <a:r>
              <a:rPr kumimoji="0" lang="en-US" sz="2800" b="0" i="0" u="none" strike="noStrike" kern="1200" cap="none" spc="0" normalizeH="0" baseline="0" noProof="0" dirty="0">
                <a:ln>
                  <a:noFill/>
                </a:ln>
                <a:solidFill>
                  <a:srgbClr val="FF0000"/>
                </a:solidFill>
                <a:effectLst/>
                <a:uLnTx/>
                <a:uFillTx/>
                <a:latin typeface="Nunito Black" pitchFamily="2" charset="0"/>
              </a:rPr>
              <a:t> </a:t>
            </a:r>
            <a:r>
              <a:rPr kumimoji="0" lang="en-US" sz="2800" b="0" i="0" u="none" strike="noStrike" kern="1200" cap="none" spc="0" normalizeH="0" baseline="0" noProof="0" dirty="0" err="1">
                <a:ln>
                  <a:noFill/>
                </a:ln>
                <a:solidFill>
                  <a:srgbClr val="FF0000"/>
                </a:solidFill>
                <a:effectLst/>
                <a:uLnTx/>
                <a:uFillTx/>
                <a:latin typeface="Nunito Black" pitchFamily="2" charset="0"/>
              </a:rPr>
              <a:t>nhóm</a:t>
            </a:r>
            <a:endParaRPr kumimoji="0" lang="en-US" sz="2800" b="0" i="0" u="none" strike="noStrike" kern="1200" cap="none" spc="0" normalizeH="0" baseline="0" noProof="0" dirty="0">
              <a:ln>
                <a:noFill/>
              </a:ln>
              <a:solidFill>
                <a:srgbClr val="FF0000"/>
              </a:solidFill>
              <a:effectLst/>
              <a:uLnTx/>
              <a:uFillTx/>
              <a:latin typeface="Nunito Black" pitchFamily="2" charset="0"/>
            </a:endParaRPr>
          </a:p>
        </p:txBody>
      </p:sp>
      <p:pic>
        <p:nvPicPr>
          <p:cNvPr id="11" name="Picture 10">
            <a:extLst>
              <a:ext uri="{FF2B5EF4-FFF2-40B4-BE49-F238E27FC236}">
                <a16:creationId xmlns:a16="http://schemas.microsoft.com/office/drawing/2014/main" id="{4F66741E-6B5F-0D9B-8D22-5487F02B9393}"/>
              </a:ext>
            </a:extLst>
          </p:cNvPr>
          <p:cNvPicPr>
            <a:picLocks noChangeAspect="1"/>
          </p:cNvPicPr>
          <p:nvPr/>
        </p:nvPicPr>
        <p:blipFill>
          <a:blip r:embed="rId8"/>
          <a:stretch>
            <a:fillRect/>
          </a:stretch>
        </p:blipFill>
        <p:spPr>
          <a:xfrm>
            <a:off x="193176" y="855454"/>
            <a:ext cx="964110" cy="1258245"/>
          </a:xfrm>
          <a:prstGeom prst="ellipse">
            <a:avLst/>
          </a:prstGeom>
          <a:ln>
            <a:noFill/>
          </a:ln>
          <a:effectLst>
            <a:softEdge rad="112500"/>
          </a:effectLst>
        </p:spPr>
      </p:pic>
      <p:sp>
        <p:nvSpPr>
          <p:cNvPr id="6" name="Rectangle 5">
            <a:extLst>
              <a:ext uri="{FF2B5EF4-FFF2-40B4-BE49-F238E27FC236}">
                <a16:creationId xmlns:a16="http://schemas.microsoft.com/office/drawing/2014/main" id="{1738B2F3-3BCD-3CA8-E607-BF2C0C857A1F}"/>
              </a:ext>
            </a:extLst>
          </p:cNvPr>
          <p:cNvSpPr/>
          <p:nvPr/>
        </p:nvSpPr>
        <p:spPr>
          <a:xfrm>
            <a:off x="239089" y="124557"/>
            <a:ext cx="11709072" cy="738600"/>
          </a:xfrm>
          <a:prstGeom prst="rect">
            <a:avLst/>
          </a:prstGeom>
          <a:noFill/>
        </p:spPr>
        <p:txBody>
          <a:bodyPr wrap="square">
            <a:spAutoFit/>
          </a:bodyPr>
          <a:lstStyle/>
          <a:p>
            <a:pPr defTabSz="342900">
              <a:lnSpc>
                <a:spcPct val="150000"/>
              </a:lnSpc>
            </a:pPr>
            <a:r>
              <a:rPr lang="en-US" sz="3200" b="1">
                <a:solidFill>
                  <a:srgbClr val="FFFF00"/>
                </a:solidFill>
                <a:latin typeface="SVN-Sansation" panose="02040603050506020204" pitchFamily="18" charset="0"/>
                <a:cs typeface="Times New Roman" panose="02020603050405020304" pitchFamily="18" charset="0"/>
              </a:rPr>
              <a:t>2. Sử dụng quạt điện an toàn.</a:t>
            </a:r>
            <a:endParaRPr lang="vi-VN" sz="32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160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9CE98C4-33D6-B3E9-BA08-20844F30C46B}"/>
              </a:ext>
            </a:extLst>
          </p:cNvPr>
          <p:cNvGrpSpPr/>
          <p:nvPr/>
        </p:nvGrpSpPr>
        <p:grpSpPr>
          <a:xfrm>
            <a:off x="-18016" y="0"/>
            <a:ext cx="12183533" cy="6858000"/>
            <a:chOff x="4234" y="0"/>
            <a:chExt cx="12183533" cy="6858000"/>
          </a:xfrm>
        </p:grpSpPr>
        <p:pic>
          <p:nvPicPr>
            <p:cNvPr id="5" name="Picture 7" descr="Untitled.png">
              <a:extLst>
                <a:ext uri="{FF2B5EF4-FFF2-40B4-BE49-F238E27FC236}">
                  <a16:creationId xmlns:a16="http://schemas.microsoft.com/office/drawing/2014/main" id="{D9E035A2-1460-AF21-A225-3571998BFF90}"/>
                </a:ext>
              </a:extLst>
            </p:cNvPr>
            <p:cNvPicPr>
              <a:picLocks noChangeAspect="1"/>
            </p:cNvPicPr>
            <p:nvPr/>
          </p:nvPicPr>
          <p:blipFill>
            <a:blip r:embed="rId8" cstate="print"/>
            <a:srcRect/>
            <a:stretch>
              <a:fillRect/>
            </a:stretch>
          </p:blipFill>
          <p:spPr bwMode="auto">
            <a:xfrm>
              <a:off x="4234" y="0"/>
              <a:ext cx="12183533" cy="6858000"/>
            </a:xfrm>
            <a:prstGeom prst="rect">
              <a:avLst/>
            </a:prstGeom>
            <a:noFill/>
            <a:ln w="9525">
              <a:noFill/>
              <a:miter lim="800000"/>
              <a:headEnd/>
              <a:tailEnd/>
            </a:ln>
          </p:spPr>
        </p:pic>
        <p:pic>
          <p:nvPicPr>
            <p:cNvPr id="7" name="Picture 6">
              <a:extLst>
                <a:ext uri="{FF2B5EF4-FFF2-40B4-BE49-F238E27FC236}">
                  <a16:creationId xmlns:a16="http://schemas.microsoft.com/office/drawing/2014/main" id="{431B627B-F8E9-91CA-6C4B-4D1AB56266B3}"/>
                </a:ext>
              </a:extLst>
            </p:cNvPr>
            <p:cNvPicPr>
              <a:picLocks noChangeAspect="1"/>
            </p:cNvPicPr>
            <p:nvPr/>
          </p:nvPicPr>
          <p:blipFill>
            <a:blip r:embed="rId9"/>
            <a:stretch>
              <a:fillRect/>
            </a:stretch>
          </p:blipFill>
          <p:spPr>
            <a:xfrm>
              <a:off x="350444" y="5561294"/>
              <a:ext cx="4038676" cy="1035448"/>
            </a:xfrm>
            <a:prstGeom prst="rect">
              <a:avLst/>
            </a:prstGeom>
          </p:spPr>
        </p:pic>
      </p:grpSp>
      <p:sp>
        <p:nvSpPr>
          <p:cNvPr id="4" name="Freeform 4"/>
          <p:cNvSpPr/>
          <p:nvPr/>
        </p:nvSpPr>
        <p:spPr>
          <a:xfrm>
            <a:off x="123481" y="127181"/>
            <a:ext cx="11945037" cy="6641011"/>
          </a:xfrm>
          <a:custGeom>
            <a:avLst/>
            <a:gdLst/>
            <a:ahLst/>
            <a:cxnLst/>
            <a:rect l="l" t="t" r="r" b="b"/>
            <a:pathLst>
              <a:path w="22098868" h="12286175">
                <a:moveTo>
                  <a:pt x="21974409" y="59690"/>
                </a:moveTo>
                <a:cubicBezTo>
                  <a:pt x="22009968" y="59690"/>
                  <a:pt x="22039179" y="88900"/>
                  <a:pt x="22039179" y="124460"/>
                </a:cubicBezTo>
                <a:lnTo>
                  <a:pt x="22039179" y="12161715"/>
                </a:lnTo>
                <a:cubicBezTo>
                  <a:pt x="22039179" y="12197275"/>
                  <a:pt x="22009968" y="12226485"/>
                  <a:pt x="21974409" y="12226485"/>
                </a:cubicBezTo>
                <a:lnTo>
                  <a:pt x="124460" y="12226485"/>
                </a:lnTo>
                <a:cubicBezTo>
                  <a:pt x="88900" y="12226485"/>
                  <a:pt x="59690" y="12197275"/>
                  <a:pt x="59690" y="12161715"/>
                </a:cubicBezTo>
                <a:lnTo>
                  <a:pt x="59690" y="124460"/>
                </a:lnTo>
                <a:cubicBezTo>
                  <a:pt x="59690" y="88900"/>
                  <a:pt x="88900" y="59690"/>
                  <a:pt x="124460" y="59690"/>
                </a:cubicBezTo>
                <a:lnTo>
                  <a:pt x="21974409" y="59690"/>
                </a:lnTo>
                <a:moveTo>
                  <a:pt x="21974409" y="0"/>
                </a:moveTo>
                <a:lnTo>
                  <a:pt x="124460" y="0"/>
                </a:lnTo>
                <a:cubicBezTo>
                  <a:pt x="55880" y="0"/>
                  <a:pt x="0" y="55880"/>
                  <a:pt x="0" y="124460"/>
                </a:cubicBezTo>
                <a:lnTo>
                  <a:pt x="0" y="12161715"/>
                </a:lnTo>
                <a:cubicBezTo>
                  <a:pt x="0" y="12230295"/>
                  <a:pt x="55880" y="12286175"/>
                  <a:pt x="124460" y="12286175"/>
                </a:cubicBezTo>
                <a:lnTo>
                  <a:pt x="21974409" y="12286175"/>
                </a:lnTo>
                <a:cubicBezTo>
                  <a:pt x="22042989" y="12286175"/>
                  <a:pt x="22098868" y="12230295"/>
                  <a:pt x="22098868" y="12161715"/>
                </a:cubicBezTo>
                <a:lnTo>
                  <a:pt x="22098868" y="124460"/>
                </a:lnTo>
                <a:cubicBezTo>
                  <a:pt x="22098868" y="55880"/>
                  <a:pt x="22042989" y="0"/>
                  <a:pt x="21974409" y="0"/>
                </a:cubicBezTo>
                <a:close/>
              </a:path>
            </a:pathLst>
          </a:custGeom>
          <a:solidFill>
            <a:srgbClr val="C7D0D8"/>
          </a:solidFill>
        </p:spPr>
        <p:txBody>
          <a:bodyPr/>
          <a:lstStyle/>
          <a:p>
            <a:endParaRPr lang="en-ID"/>
          </a:p>
        </p:txBody>
      </p:sp>
      <p:sp>
        <p:nvSpPr>
          <p:cNvPr id="2" name="Rectangle 1">
            <a:extLst>
              <a:ext uri="{FF2B5EF4-FFF2-40B4-BE49-F238E27FC236}">
                <a16:creationId xmlns:a16="http://schemas.microsoft.com/office/drawing/2014/main" id="{46CAAD0B-80C4-4151-FBF6-35ED85204915}"/>
              </a:ext>
            </a:extLst>
          </p:cNvPr>
          <p:cNvSpPr/>
          <p:nvPr/>
        </p:nvSpPr>
        <p:spPr>
          <a:xfrm>
            <a:off x="239089" y="124557"/>
            <a:ext cx="11709072" cy="738600"/>
          </a:xfrm>
          <a:prstGeom prst="rect">
            <a:avLst/>
          </a:prstGeom>
          <a:noFill/>
        </p:spPr>
        <p:txBody>
          <a:bodyPr wrap="square">
            <a:spAutoFit/>
          </a:bodyPr>
          <a:lstStyle/>
          <a:p>
            <a:pPr defTabSz="342900">
              <a:lnSpc>
                <a:spcPct val="150000"/>
              </a:lnSpc>
            </a:pPr>
            <a:r>
              <a:rPr lang="en-US" sz="3200" b="1">
                <a:solidFill>
                  <a:srgbClr val="FFFF00"/>
                </a:solidFill>
                <a:latin typeface="SVN-Sansation" panose="02040603050506020204" pitchFamily="18" charset="0"/>
                <a:cs typeface="Times New Roman" panose="02020603050405020304" pitchFamily="18" charset="0"/>
              </a:rPr>
              <a:t>2. Sử dụng quạt điện an toàn.</a:t>
            </a:r>
            <a:endParaRPr lang="vi-VN" sz="3200" b="1">
              <a:solidFill>
                <a:srgbClr val="FFFF00"/>
              </a:solidFill>
              <a:latin typeface="Times New Roman" panose="02020603050405020304" pitchFamily="18" charset="0"/>
              <a:cs typeface="Times New Roman" panose="02020603050405020304" pitchFamily="18" charset="0"/>
            </a:endParaRPr>
          </a:p>
        </p:txBody>
      </p:sp>
      <p:pic>
        <p:nvPicPr>
          <p:cNvPr id="8" name="tinh huong 2">
            <a:hlinkClick r:id="" action="ppaction://media"/>
            <a:extLst>
              <a:ext uri="{FF2B5EF4-FFF2-40B4-BE49-F238E27FC236}">
                <a16:creationId xmlns:a16="http://schemas.microsoft.com/office/drawing/2014/main" id="{5BCB98D6-A3EC-32AD-C26A-3C92FA1CD6B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t="8651" b="10488"/>
          <a:stretch/>
        </p:blipFill>
        <p:spPr>
          <a:xfrm>
            <a:off x="6096000" y="968361"/>
            <a:ext cx="5669898" cy="368018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tinh huong 1">
            <a:hlinkClick r:id="" action="ppaction://media"/>
            <a:extLst>
              <a:ext uri="{FF2B5EF4-FFF2-40B4-BE49-F238E27FC236}">
                <a16:creationId xmlns:a16="http://schemas.microsoft.com/office/drawing/2014/main" id="{97A2D591-AC92-7A94-519D-52EB970A691F}"/>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t="9178" r="12906" b="9939"/>
          <a:stretch/>
        </p:blipFill>
        <p:spPr>
          <a:xfrm>
            <a:off x="488565" y="950711"/>
            <a:ext cx="5040000" cy="365086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Rectangle 12">
            <a:extLst>
              <a:ext uri="{FF2B5EF4-FFF2-40B4-BE49-F238E27FC236}">
                <a16:creationId xmlns:a16="http://schemas.microsoft.com/office/drawing/2014/main" id="{F23C06F8-6C58-5498-6E9F-1C2366F29424}"/>
              </a:ext>
            </a:extLst>
          </p:cNvPr>
          <p:cNvSpPr/>
          <p:nvPr/>
        </p:nvSpPr>
        <p:spPr>
          <a:xfrm>
            <a:off x="488565" y="4753752"/>
            <a:ext cx="4453734" cy="1476110"/>
          </a:xfrm>
          <a:prstGeom prst="rect">
            <a:avLst/>
          </a:prstGeom>
        </p:spPr>
        <p:txBody>
          <a:bodyPr wrap="square">
            <a:spAutoFit/>
          </a:bodyPr>
          <a:lstStyle/>
          <a:p>
            <a:pPr algn="just">
              <a:lnSpc>
                <a:spcPct val="114000"/>
              </a:lnSpc>
            </a:pPr>
            <a:r>
              <a:rPr lang="en-US" sz="2700" b="1" i="0">
                <a:solidFill>
                  <a:schemeClr val="bg1"/>
                </a:solidFill>
                <a:effectLst/>
                <a:latin typeface="Times New Roman" panose="02020603050405020304" pitchFamily="18" charset="0"/>
                <a:cs typeface="Times New Roman" panose="02020603050405020304" pitchFamily="18" charset="0"/>
              </a:rPr>
              <a:t>Có thể làm quạt dễ bị đổ, gây hỏng hóc, chập điện hoặc những sự cố khác.</a:t>
            </a:r>
            <a:endParaRPr lang="en-US" sz="2700" b="1" dirty="0">
              <a:solidFill>
                <a:schemeClr val="bg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4C1CACCD-9C63-9BFB-5A7E-4E2819C75F9D}"/>
              </a:ext>
            </a:extLst>
          </p:cNvPr>
          <p:cNvSpPr/>
          <p:nvPr/>
        </p:nvSpPr>
        <p:spPr>
          <a:xfrm>
            <a:off x="6018245" y="4753752"/>
            <a:ext cx="5929916" cy="1754326"/>
          </a:xfrm>
          <a:prstGeom prst="rect">
            <a:avLst/>
          </a:prstGeom>
        </p:spPr>
        <p:txBody>
          <a:bodyPr wrap="square">
            <a:spAutoFit/>
          </a:bodyPr>
          <a:lstStyle/>
          <a:p>
            <a:pPr algn="just"/>
            <a:r>
              <a:rPr lang="en-US" sz="2700" b="1" i="0">
                <a:solidFill>
                  <a:schemeClr val="bg1"/>
                </a:solidFill>
                <a:effectLst/>
                <a:latin typeface="Times New Roman" panose="02020603050405020304" pitchFamily="18" charset="0"/>
                <a:cs typeface="Times New Roman" panose="02020603050405020304" pitchFamily="18" charset="0"/>
              </a:rPr>
              <a:t>Có thể làm cho khí lạnh và vi khuẩn trong không khí dễ thâm nhập vào cơ thể hoặc có thể có nguy cơ mất an toàn nếu quạt đổ vào người.</a:t>
            </a:r>
            <a:endParaRPr lang="en-US" sz="2700" b="1" dirty="0">
              <a:solidFill>
                <a:schemeClr val="bg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3229428-9B9A-B43E-B80A-3B06B2DD3090}"/>
              </a:ext>
            </a:extLst>
          </p:cNvPr>
          <p:cNvSpPr/>
          <p:nvPr/>
        </p:nvSpPr>
        <p:spPr>
          <a:xfrm>
            <a:off x="781698" y="4105907"/>
            <a:ext cx="4453734" cy="495668"/>
          </a:xfrm>
          <a:prstGeom prst="roundRect">
            <a:avLst/>
          </a:prstGeom>
          <a:solidFill>
            <a:schemeClr val="tx2">
              <a:lumMod val="20000"/>
              <a:lumOff val="80000"/>
            </a:schemeClr>
          </a:solidFill>
        </p:spPr>
        <p:txBody>
          <a:bodyPr wrap="square">
            <a:spAutoFit/>
          </a:bodyPr>
          <a:lstStyle/>
          <a:p>
            <a:pPr algn="just">
              <a:lnSpc>
                <a:spcPct val="114000"/>
              </a:lnSpc>
            </a:pPr>
            <a:r>
              <a:rPr lang="en-US" sz="2200" b="1" i="0">
                <a:solidFill>
                  <a:srgbClr val="FF0000"/>
                </a:solidFill>
                <a:effectLst/>
                <a:latin typeface="Times New Roman" panose="02020603050405020304" pitchFamily="18" charset="0"/>
                <a:cs typeface="Times New Roman" panose="02020603050405020304" pitchFamily="18" charset="0"/>
              </a:rPr>
              <a:t>a) Đặt quạt chênh vênh trên ghế</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6A597BB4-6BCD-396E-A03A-3A1D4FBB978B}"/>
              </a:ext>
            </a:extLst>
          </p:cNvPr>
          <p:cNvSpPr/>
          <p:nvPr/>
        </p:nvSpPr>
        <p:spPr>
          <a:xfrm>
            <a:off x="6756336" y="4105907"/>
            <a:ext cx="4453734" cy="495668"/>
          </a:xfrm>
          <a:prstGeom prst="roundRect">
            <a:avLst/>
          </a:prstGeom>
          <a:solidFill>
            <a:schemeClr val="tx2">
              <a:lumMod val="20000"/>
              <a:lumOff val="80000"/>
            </a:schemeClr>
          </a:solidFill>
        </p:spPr>
        <p:txBody>
          <a:bodyPr wrap="square">
            <a:spAutoFit/>
          </a:bodyPr>
          <a:lstStyle/>
          <a:p>
            <a:pPr algn="just">
              <a:lnSpc>
                <a:spcPct val="114000"/>
              </a:lnSpc>
            </a:pPr>
            <a:r>
              <a:rPr lang="en-US" sz="2200" b="1" i="0">
                <a:solidFill>
                  <a:srgbClr val="FF0000"/>
                </a:solidFill>
                <a:effectLst/>
                <a:latin typeface="Times New Roman" panose="02020603050405020304" pitchFamily="18" charset="0"/>
                <a:cs typeface="Times New Roman" panose="02020603050405020304" pitchFamily="18" charset="0"/>
              </a:rPr>
              <a:t>b) Ngồi gần sát vào quạt</a:t>
            </a:r>
            <a:endParaRPr lang="en-US" sz="2200" b="1" dirty="0">
              <a:solidFill>
                <a:srgbClr val="FF0000"/>
              </a:solidFill>
              <a:latin typeface="Times New Roman" panose="02020603050405020304" pitchFamily="18" charset="0"/>
              <a:cs typeface="Times New Roman" panose="02020603050405020304" pitchFamily="18" charset="0"/>
            </a:endParaRPr>
          </a:p>
        </p:txBody>
      </p:sp>
      <p:pic>
        <p:nvPicPr>
          <p:cNvPr id="11" name="Dat_quat_chenh_venh_tren_ghe_Co_the_lam_quat_d_inferred">
            <a:hlinkClick r:id="" action="ppaction://media"/>
            <a:extLst>
              <a:ext uri="{FF2B5EF4-FFF2-40B4-BE49-F238E27FC236}">
                <a16:creationId xmlns:a16="http://schemas.microsoft.com/office/drawing/2014/main" id="{39D7BCC1-E613-8123-7999-2D8362860069}"/>
              </a:ext>
            </a:extLst>
          </p:cNvPr>
          <p:cNvPicPr>
            <a:picLocks noChangeAspect="1"/>
          </p:cNvPicPr>
          <p:nvPr>
            <a:audioFile r:link="rId5"/>
            <p:extLst>
              <p:ext uri="{DAA4B4D4-6D71-4841-9C94-3DE7FCFB9230}">
                <p14:media xmlns:p14="http://schemas.microsoft.com/office/powerpoint/2010/main" r:embed="rId6">
                  <p14:trim end="37963.0754"/>
                </p14:media>
              </p:ext>
            </p:extLst>
          </p:nvPr>
        </p:nvPicPr>
        <p:blipFill>
          <a:blip r:embed="rId12"/>
          <a:stretch>
            <a:fillRect/>
          </a:stretch>
        </p:blipFill>
        <p:spPr>
          <a:xfrm>
            <a:off x="12489270" y="2815828"/>
            <a:ext cx="487363" cy="487363"/>
          </a:xfrm>
          <a:prstGeom prst="rect">
            <a:avLst/>
          </a:prstGeom>
        </p:spPr>
      </p:pic>
      <p:pic>
        <p:nvPicPr>
          <p:cNvPr id="12" name="Dat_quat_chenh_venh_tren_ghe_Co_the_lam_quat_d_inferred">
            <a:hlinkClick r:id="" action="ppaction://media"/>
            <a:extLst>
              <a:ext uri="{FF2B5EF4-FFF2-40B4-BE49-F238E27FC236}">
                <a16:creationId xmlns:a16="http://schemas.microsoft.com/office/drawing/2014/main" id="{3F4971C5-22C5-963D-66D2-FA8D3F849A79}"/>
              </a:ext>
            </a:extLst>
          </p:cNvPr>
          <p:cNvPicPr>
            <a:picLocks noChangeAspect="1"/>
          </p:cNvPicPr>
          <p:nvPr>
            <a:audioFile r:link="rId5"/>
            <p:extLst>
              <p:ext uri="{DAA4B4D4-6D71-4841-9C94-3DE7FCFB9230}">
                <p14:media xmlns:p14="http://schemas.microsoft.com/office/powerpoint/2010/main" r:embed="rId6">
                  <p14:trim st="7088" end="27133.0754"/>
                </p14:media>
              </p:ext>
            </p:extLst>
          </p:nvPr>
        </p:nvPicPr>
        <p:blipFill>
          <a:blip r:embed="rId12"/>
          <a:stretch>
            <a:fillRect/>
          </a:stretch>
        </p:blipFill>
        <p:spPr>
          <a:xfrm>
            <a:off x="12356647" y="3618544"/>
            <a:ext cx="487363" cy="487363"/>
          </a:xfrm>
          <a:prstGeom prst="rect">
            <a:avLst/>
          </a:prstGeom>
        </p:spPr>
      </p:pic>
    </p:spTree>
    <p:extLst>
      <p:ext uri="{BB962C8B-B14F-4D97-AF65-F5344CB8AC3E}">
        <p14:creationId xmlns:p14="http://schemas.microsoft.com/office/powerpoint/2010/main" val="1521377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089"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083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video>
              <p:cMediaNode vol="80000">
                <p:cTn id="20" fill="hold" display="0">
                  <p:stCondLst>
                    <p:cond delay="indefinite"/>
                  </p:stCondLst>
                </p:cTn>
                <p:tgtEl>
                  <p:spTgt spid="10"/>
                </p:tgtEl>
              </p:cMediaNode>
            </p:vide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549" fill="hold"/>
                                        <p:tgtEl>
                                          <p:spTgt spid="8"/>
                                        </p:tgtEl>
                                      </p:cBhvr>
                                    </p:cmd>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677" fill="hold"/>
                                        <p:tgtEl>
                                          <p:spTgt spid="10"/>
                                        </p:tgtEl>
                                      </p:cBhvr>
                                    </p:cmd>
                                  </p:childTnLst>
                                </p:cTn>
                              </p:par>
                            </p:childTnLst>
                          </p:cTn>
                        </p:par>
                      </p:childTnLst>
                    </p:cTn>
                  </p:par>
                </p:childTnLst>
              </p:cTn>
              <p:nextCondLst>
                <p:cond evt="onClick" delay="0">
                  <p:tgtEl>
                    <p:spTgt spid="10"/>
                  </p:tgtEl>
                </p:cond>
              </p:nextCondLst>
            </p:seq>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2"/>
                </p:tgtEl>
              </p:cMediaNode>
            </p:audio>
          </p:childTnLst>
        </p:cTn>
      </p:par>
    </p:tnLst>
    <p:bldLst>
      <p:bldP spid="1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9CE98C4-33D6-B3E9-BA08-20844F30C46B}"/>
              </a:ext>
            </a:extLst>
          </p:cNvPr>
          <p:cNvGrpSpPr/>
          <p:nvPr/>
        </p:nvGrpSpPr>
        <p:grpSpPr>
          <a:xfrm>
            <a:off x="-8685" y="0"/>
            <a:ext cx="12183533" cy="6858000"/>
            <a:chOff x="4234" y="0"/>
            <a:chExt cx="12183533" cy="6858000"/>
          </a:xfrm>
        </p:grpSpPr>
        <p:pic>
          <p:nvPicPr>
            <p:cNvPr id="5" name="Picture 7" descr="Untitled.png">
              <a:extLst>
                <a:ext uri="{FF2B5EF4-FFF2-40B4-BE49-F238E27FC236}">
                  <a16:creationId xmlns:a16="http://schemas.microsoft.com/office/drawing/2014/main" id="{D9E035A2-1460-AF21-A225-3571998BFF90}"/>
                </a:ext>
              </a:extLst>
            </p:cNvPr>
            <p:cNvPicPr>
              <a:picLocks noChangeAspect="1"/>
            </p:cNvPicPr>
            <p:nvPr/>
          </p:nvPicPr>
          <p:blipFill>
            <a:blip r:embed="rId8" cstate="print"/>
            <a:srcRect/>
            <a:stretch>
              <a:fillRect/>
            </a:stretch>
          </p:blipFill>
          <p:spPr bwMode="auto">
            <a:xfrm>
              <a:off x="4234" y="0"/>
              <a:ext cx="12183533" cy="6858000"/>
            </a:xfrm>
            <a:prstGeom prst="rect">
              <a:avLst/>
            </a:prstGeom>
            <a:noFill/>
            <a:ln w="9525">
              <a:noFill/>
              <a:miter lim="800000"/>
              <a:headEnd/>
              <a:tailEnd/>
            </a:ln>
          </p:spPr>
        </p:pic>
        <p:pic>
          <p:nvPicPr>
            <p:cNvPr id="7" name="Picture 6">
              <a:extLst>
                <a:ext uri="{FF2B5EF4-FFF2-40B4-BE49-F238E27FC236}">
                  <a16:creationId xmlns:a16="http://schemas.microsoft.com/office/drawing/2014/main" id="{431B627B-F8E9-91CA-6C4B-4D1AB56266B3}"/>
                </a:ext>
              </a:extLst>
            </p:cNvPr>
            <p:cNvPicPr>
              <a:picLocks noChangeAspect="1"/>
            </p:cNvPicPr>
            <p:nvPr/>
          </p:nvPicPr>
          <p:blipFill>
            <a:blip r:embed="rId9"/>
            <a:stretch>
              <a:fillRect/>
            </a:stretch>
          </p:blipFill>
          <p:spPr>
            <a:xfrm>
              <a:off x="350444" y="5561294"/>
              <a:ext cx="4038676" cy="1035448"/>
            </a:xfrm>
            <a:prstGeom prst="rect">
              <a:avLst/>
            </a:prstGeom>
          </p:spPr>
        </p:pic>
      </p:grpSp>
      <p:sp>
        <p:nvSpPr>
          <p:cNvPr id="4" name="Freeform 4"/>
          <p:cNvSpPr/>
          <p:nvPr/>
        </p:nvSpPr>
        <p:spPr>
          <a:xfrm>
            <a:off x="123481" y="127181"/>
            <a:ext cx="11945037" cy="6641011"/>
          </a:xfrm>
          <a:custGeom>
            <a:avLst/>
            <a:gdLst/>
            <a:ahLst/>
            <a:cxnLst/>
            <a:rect l="l" t="t" r="r" b="b"/>
            <a:pathLst>
              <a:path w="22098868" h="12286175">
                <a:moveTo>
                  <a:pt x="21974409" y="59690"/>
                </a:moveTo>
                <a:cubicBezTo>
                  <a:pt x="22009968" y="59690"/>
                  <a:pt x="22039179" y="88900"/>
                  <a:pt x="22039179" y="124460"/>
                </a:cubicBezTo>
                <a:lnTo>
                  <a:pt x="22039179" y="12161715"/>
                </a:lnTo>
                <a:cubicBezTo>
                  <a:pt x="22039179" y="12197275"/>
                  <a:pt x="22009968" y="12226485"/>
                  <a:pt x="21974409" y="12226485"/>
                </a:cubicBezTo>
                <a:lnTo>
                  <a:pt x="124460" y="12226485"/>
                </a:lnTo>
                <a:cubicBezTo>
                  <a:pt x="88900" y="12226485"/>
                  <a:pt x="59690" y="12197275"/>
                  <a:pt x="59690" y="12161715"/>
                </a:cubicBezTo>
                <a:lnTo>
                  <a:pt x="59690" y="124460"/>
                </a:lnTo>
                <a:cubicBezTo>
                  <a:pt x="59690" y="88900"/>
                  <a:pt x="88900" y="59690"/>
                  <a:pt x="124460" y="59690"/>
                </a:cubicBezTo>
                <a:lnTo>
                  <a:pt x="21974409" y="59690"/>
                </a:lnTo>
                <a:moveTo>
                  <a:pt x="21974409" y="0"/>
                </a:moveTo>
                <a:lnTo>
                  <a:pt x="124460" y="0"/>
                </a:lnTo>
                <a:cubicBezTo>
                  <a:pt x="55880" y="0"/>
                  <a:pt x="0" y="55880"/>
                  <a:pt x="0" y="124460"/>
                </a:cubicBezTo>
                <a:lnTo>
                  <a:pt x="0" y="12161715"/>
                </a:lnTo>
                <a:cubicBezTo>
                  <a:pt x="0" y="12230295"/>
                  <a:pt x="55880" y="12286175"/>
                  <a:pt x="124460" y="12286175"/>
                </a:cubicBezTo>
                <a:lnTo>
                  <a:pt x="21974409" y="12286175"/>
                </a:lnTo>
                <a:cubicBezTo>
                  <a:pt x="22042989" y="12286175"/>
                  <a:pt x="22098868" y="12230295"/>
                  <a:pt x="22098868" y="12161715"/>
                </a:cubicBezTo>
                <a:lnTo>
                  <a:pt x="22098868" y="124460"/>
                </a:lnTo>
                <a:cubicBezTo>
                  <a:pt x="22098868" y="55880"/>
                  <a:pt x="22042989" y="0"/>
                  <a:pt x="21974409" y="0"/>
                </a:cubicBezTo>
                <a:close/>
              </a:path>
            </a:pathLst>
          </a:custGeom>
          <a:solidFill>
            <a:srgbClr val="C7D0D8"/>
          </a:solidFill>
        </p:spPr>
        <p:txBody>
          <a:bodyPr/>
          <a:lstStyle/>
          <a:p>
            <a:endParaRPr lang="en-ID"/>
          </a:p>
        </p:txBody>
      </p:sp>
      <p:sp>
        <p:nvSpPr>
          <p:cNvPr id="2" name="Rectangle 1">
            <a:extLst>
              <a:ext uri="{FF2B5EF4-FFF2-40B4-BE49-F238E27FC236}">
                <a16:creationId xmlns:a16="http://schemas.microsoft.com/office/drawing/2014/main" id="{46CAAD0B-80C4-4151-FBF6-35ED85204915}"/>
              </a:ext>
            </a:extLst>
          </p:cNvPr>
          <p:cNvSpPr/>
          <p:nvPr/>
        </p:nvSpPr>
        <p:spPr>
          <a:xfrm>
            <a:off x="239089" y="124557"/>
            <a:ext cx="11709072" cy="738600"/>
          </a:xfrm>
          <a:prstGeom prst="rect">
            <a:avLst/>
          </a:prstGeom>
          <a:noFill/>
        </p:spPr>
        <p:txBody>
          <a:bodyPr wrap="square">
            <a:spAutoFit/>
          </a:bodyPr>
          <a:lstStyle/>
          <a:p>
            <a:pPr defTabSz="342900">
              <a:lnSpc>
                <a:spcPct val="150000"/>
              </a:lnSpc>
            </a:pPr>
            <a:r>
              <a:rPr lang="en-US" sz="3200" b="1">
                <a:solidFill>
                  <a:srgbClr val="FFFF00"/>
                </a:solidFill>
                <a:latin typeface="SVN-Sansation" panose="02040603050506020204" pitchFamily="18" charset="0"/>
                <a:cs typeface="Times New Roman" panose="02020603050405020304" pitchFamily="18" charset="0"/>
              </a:rPr>
              <a:t>2. Sử dụng quạt điện an toàn.</a:t>
            </a:r>
            <a:endParaRPr lang="vi-VN" sz="3200" b="1">
              <a:solidFill>
                <a:srgbClr val="FFFF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3E7F30A-7544-68DA-D7A2-4F0C2AF3427D}"/>
              </a:ext>
            </a:extLst>
          </p:cNvPr>
          <p:cNvSpPr/>
          <p:nvPr/>
        </p:nvSpPr>
        <p:spPr>
          <a:xfrm>
            <a:off x="517441" y="5119830"/>
            <a:ext cx="4768934" cy="1338828"/>
          </a:xfrm>
          <a:prstGeom prst="rect">
            <a:avLst/>
          </a:prstGeom>
        </p:spPr>
        <p:txBody>
          <a:bodyPr wrap="square">
            <a:spAutoFit/>
          </a:bodyPr>
          <a:lstStyle/>
          <a:p>
            <a:pPr algn="just"/>
            <a:r>
              <a:rPr lang="en-US" sz="2700" b="1">
                <a:solidFill>
                  <a:schemeClr val="bg1"/>
                </a:solidFill>
                <a:latin typeface="Times New Roman" panose="02020603050405020304" pitchFamily="18" charset="0"/>
                <a:cs typeface="Times New Roman" panose="02020603050405020304" pitchFamily="18" charset="0"/>
              </a:rPr>
              <a:t>Cho ngón tay vào lồng quạt đang hoạt động rất nguy hiểm, nguy cơ bị tai nạn rất cao.</a:t>
            </a:r>
            <a:endParaRPr lang="en-US" sz="2700" b="1" dirty="0">
              <a:solidFill>
                <a:schemeClr val="bg1"/>
              </a:solidFill>
              <a:latin typeface="Times New Roman" panose="02020603050405020304" pitchFamily="18" charset="0"/>
              <a:cs typeface="Times New Roman" panose="02020603050405020304" pitchFamily="18" charset="0"/>
            </a:endParaRPr>
          </a:p>
        </p:txBody>
      </p:sp>
      <p:pic>
        <p:nvPicPr>
          <p:cNvPr id="6" name="tinh huong 3">
            <a:hlinkClick r:id="" action="ppaction://media"/>
            <a:extLst>
              <a:ext uri="{FF2B5EF4-FFF2-40B4-BE49-F238E27FC236}">
                <a16:creationId xmlns:a16="http://schemas.microsoft.com/office/drawing/2014/main" id="{5E20AD3A-4997-C908-F356-17DB46D3A90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13875" t="8261" r="19151"/>
          <a:stretch/>
        </p:blipFill>
        <p:spPr>
          <a:xfrm>
            <a:off x="431882" y="1091431"/>
            <a:ext cx="5197394" cy="39140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th4">
            <a:hlinkClick r:id="" action="ppaction://media"/>
            <a:extLst>
              <a:ext uri="{FF2B5EF4-FFF2-40B4-BE49-F238E27FC236}">
                <a16:creationId xmlns:a16="http://schemas.microsoft.com/office/drawing/2014/main" id="{86B340D8-090E-B340-B366-15A9A23539F4}"/>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191251" y="1076662"/>
            <a:ext cx="5568868" cy="392886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1" name="Rectangle 10">
            <a:extLst>
              <a:ext uri="{FF2B5EF4-FFF2-40B4-BE49-F238E27FC236}">
                <a16:creationId xmlns:a16="http://schemas.microsoft.com/office/drawing/2014/main" id="{A033280C-5D44-B28C-279A-D8F783DAB0F7}"/>
              </a:ext>
            </a:extLst>
          </p:cNvPr>
          <p:cNvSpPr/>
          <p:nvPr/>
        </p:nvSpPr>
        <p:spPr>
          <a:xfrm>
            <a:off x="5960538" y="5111924"/>
            <a:ext cx="5987623" cy="1338828"/>
          </a:xfrm>
          <a:prstGeom prst="rect">
            <a:avLst/>
          </a:prstGeom>
        </p:spPr>
        <p:txBody>
          <a:bodyPr wrap="square">
            <a:spAutoFit/>
          </a:bodyPr>
          <a:lstStyle/>
          <a:p>
            <a:pPr algn="just"/>
            <a:r>
              <a:rPr lang="en-US" sz="2700" b="1">
                <a:solidFill>
                  <a:schemeClr val="bg1"/>
                </a:solidFill>
                <a:latin typeface="Times New Roman" panose="02020603050405020304" pitchFamily="18" charset="0"/>
                <a:cs typeface="Times New Roman" panose="02020603050405020304" pitchFamily="18" charset="0"/>
              </a:rPr>
              <a:t>Có thể làm đứt dây khiến hở điện, mất an toàn, có thể bị điện giật gây nguy hiểm.</a:t>
            </a:r>
            <a:endParaRPr lang="en-US" sz="2700" b="1" dirty="0">
              <a:solidFill>
                <a:schemeClr val="bg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64C2604-E163-FA7D-95DC-7BFB931DBB9C}"/>
              </a:ext>
            </a:extLst>
          </p:cNvPr>
          <p:cNvSpPr/>
          <p:nvPr/>
        </p:nvSpPr>
        <p:spPr>
          <a:xfrm>
            <a:off x="508260" y="4168591"/>
            <a:ext cx="5044638" cy="922664"/>
          </a:xfrm>
          <a:prstGeom prst="roundRect">
            <a:avLst/>
          </a:prstGeom>
          <a:solidFill>
            <a:schemeClr val="tx2">
              <a:lumMod val="20000"/>
              <a:lumOff val="80000"/>
            </a:schemeClr>
          </a:solidFill>
        </p:spPr>
        <p:txBody>
          <a:bodyPr wrap="square">
            <a:spAutoFit/>
          </a:bodyPr>
          <a:lstStyle/>
          <a:p>
            <a:pPr algn="just">
              <a:lnSpc>
                <a:spcPct val="114000"/>
              </a:lnSpc>
            </a:pPr>
            <a:r>
              <a:rPr lang="en-US" sz="2200" b="1" i="0">
                <a:solidFill>
                  <a:srgbClr val="FF0000"/>
                </a:solidFill>
                <a:effectLst/>
                <a:latin typeface="Times New Roman" panose="02020603050405020304" pitchFamily="18" charset="0"/>
                <a:cs typeface="Times New Roman" panose="02020603050405020304" pitchFamily="18" charset="0"/>
              </a:rPr>
              <a:t>c) Cho ngón tay vào lồng quạt khi quạt đang hoạt động</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C5595C99-E0EA-1DDE-2C07-3E9AB2BBCFC6}"/>
              </a:ext>
            </a:extLst>
          </p:cNvPr>
          <p:cNvSpPr/>
          <p:nvPr/>
        </p:nvSpPr>
        <p:spPr>
          <a:xfrm>
            <a:off x="6576030" y="4440126"/>
            <a:ext cx="5044638" cy="495668"/>
          </a:xfrm>
          <a:prstGeom prst="roundRect">
            <a:avLst/>
          </a:prstGeom>
          <a:solidFill>
            <a:schemeClr val="tx2">
              <a:lumMod val="20000"/>
              <a:lumOff val="80000"/>
            </a:schemeClr>
          </a:solidFill>
        </p:spPr>
        <p:txBody>
          <a:bodyPr wrap="square">
            <a:spAutoFit/>
          </a:bodyPr>
          <a:lstStyle/>
          <a:p>
            <a:pPr algn="just">
              <a:lnSpc>
                <a:spcPct val="114000"/>
              </a:lnSpc>
            </a:pPr>
            <a:r>
              <a:rPr lang="en-US" sz="2200" b="1" i="0">
                <a:solidFill>
                  <a:srgbClr val="FF0000"/>
                </a:solidFill>
                <a:effectLst/>
                <a:latin typeface="Times New Roman" panose="02020603050405020304" pitchFamily="18" charset="0"/>
                <a:cs typeface="Times New Roman" panose="02020603050405020304" pitchFamily="18" charset="0"/>
              </a:rPr>
              <a:t>d) Tắt quạt bằng cách giật dây nguồn</a:t>
            </a:r>
            <a:endParaRPr lang="en-US" sz="2200" b="1" dirty="0">
              <a:solidFill>
                <a:srgbClr val="FF0000"/>
              </a:solidFill>
              <a:latin typeface="Times New Roman" panose="02020603050405020304" pitchFamily="18" charset="0"/>
              <a:cs typeface="Times New Roman" panose="02020603050405020304" pitchFamily="18" charset="0"/>
            </a:endParaRPr>
          </a:p>
        </p:txBody>
      </p:sp>
      <p:pic>
        <p:nvPicPr>
          <p:cNvPr id="13" name="Dat_quat_chenh_venh_tren_ghe_Co_the_lam_quat_d_inferred">
            <a:hlinkClick r:id="" action="ppaction://media"/>
            <a:extLst>
              <a:ext uri="{FF2B5EF4-FFF2-40B4-BE49-F238E27FC236}">
                <a16:creationId xmlns:a16="http://schemas.microsoft.com/office/drawing/2014/main" id="{1680AF75-69E4-9B98-B640-4EDC09E2716D}"/>
              </a:ext>
            </a:extLst>
          </p:cNvPr>
          <p:cNvPicPr>
            <a:picLocks noChangeAspect="1"/>
          </p:cNvPicPr>
          <p:nvPr>
            <a:audioFile r:link="rId5"/>
            <p:extLst>
              <p:ext uri="{DAA4B4D4-6D71-4841-9C94-3DE7FCFB9230}">
                <p14:media xmlns:p14="http://schemas.microsoft.com/office/powerpoint/2010/main" r:embed="rId6">
                  <p14:trim st="22224" end="17852.0754"/>
                </p14:media>
              </p:ext>
            </p:extLst>
          </p:nvPr>
        </p:nvPicPr>
        <p:blipFill>
          <a:blip r:embed="rId12"/>
          <a:stretch>
            <a:fillRect/>
          </a:stretch>
        </p:blipFill>
        <p:spPr>
          <a:xfrm>
            <a:off x="12630493" y="1986513"/>
            <a:ext cx="487363" cy="487363"/>
          </a:xfrm>
          <a:prstGeom prst="rect">
            <a:avLst/>
          </a:prstGeom>
        </p:spPr>
      </p:pic>
      <p:pic>
        <p:nvPicPr>
          <p:cNvPr id="14" name="Dat_quat_chenh_venh_tren_ghe_Co_the_lam_quat_d_inferred">
            <a:hlinkClick r:id="" action="ppaction://media"/>
            <a:extLst>
              <a:ext uri="{FF2B5EF4-FFF2-40B4-BE49-F238E27FC236}">
                <a16:creationId xmlns:a16="http://schemas.microsoft.com/office/drawing/2014/main" id="{2511EE6B-B81D-918A-6324-58B33D744DC0}"/>
              </a:ext>
            </a:extLst>
          </p:cNvPr>
          <p:cNvPicPr>
            <a:picLocks noChangeAspect="1"/>
          </p:cNvPicPr>
          <p:nvPr>
            <a:audioFile r:link="rId5"/>
            <p:extLst>
              <p:ext uri="{DAA4B4D4-6D71-4841-9C94-3DE7FCFB9230}">
                <p14:media xmlns:p14="http://schemas.microsoft.com/office/powerpoint/2010/main" r:embed="rId6">
                  <p14:trim st="27199" end="8666.0754"/>
                </p14:media>
              </p:ext>
            </p:extLst>
          </p:nvPr>
        </p:nvPicPr>
        <p:blipFill>
          <a:blip r:embed="rId12"/>
          <a:stretch>
            <a:fillRect/>
          </a:stretch>
        </p:blipFill>
        <p:spPr>
          <a:xfrm>
            <a:off x="12692106" y="2627459"/>
            <a:ext cx="487363" cy="487363"/>
          </a:xfrm>
          <a:prstGeom prst="rect">
            <a:avLst/>
          </a:prstGeom>
        </p:spPr>
      </p:pic>
    </p:spTree>
    <p:extLst>
      <p:ext uri="{BB962C8B-B14F-4D97-AF65-F5344CB8AC3E}">
        <p14:creationId xmlns:p14="http://schemas.microsoft.com/office/powerpoint/2010/main" val="1748537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976"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918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video>
              <p:cMediaNode vol="80000">
                <p:cTn id="20" fill="hold" display="0">
                  <p:stCondLst>
                    <p:cond delay="indefinite"/>
                  </p:stCondLst>
                </p:cTn>
                <p:tgtEl>
                  <p:spTgt spid="10"/>
                </p:tgtEl>
              </p:cMediaNode>
            </p:video>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7570" fill="hold"/>
                                        <p:tgtEl>
                                          <p:spTgt spid="6"/>
                                        </p:tgtEl>
                                      </p:cBhvr>
                                    </p:cmd>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6138" fill="hold"/>
                                        <p:tgtEl>
                                          <p:spTgt spid="10"/>
                                        </p:tgtEl>
                                      </p:cBhvr>
                                    </p:cmd>
                                  </p:childTnLst>
                                </p:cTn>
                              </p:par>
                            </p:childTnLst>
                          </p:cTn>
                        </p:par>
                      </p:childTnLst>
                    </p:cTn>
                  </p:par>
                </p:childTnLst>
              </p:cTn>
              <p:nextCondLst>
                <p:cond evt="onClick" delay="0">
                  <p:tgtEl>
                    <p:spTgt spid="10"/>
                  </p:tgtEl>
                </p:cond>
              </p:nextCondLst>
            </p:seq>
            <p:audio>
              <p:cMediaNode vol="80000">
                <p:cTn id="31" fill="hold" display="0">
                  <p:stCondLst>
                    <p:cond delay="indefinite"/>
                  </p:stCondLst>
                  <p:endCondLst>
                    <p:cond evt="onStopAudio" delay="0">
                      <p:tgtEl>
                        <p:sldTgt/>
                      </p:tgtEl>
                    </p:cond>
                  </p:endCondLst>
                </p:cTn>
                <p:tgtEl>
                  <p:spTgt spid="13"/>
                </p:tgtEl>
              </p:cMediaNode>
            </p:audio>
            <p:audio>
              <p:cMediaNode vol="80000">
                <p:cTn id="32" fill="hold" display="0">
                  <p:stCondLst>
                    <p:cond delay="indefinite"/>
                  </p:stCondLst>
                  <p:endCondLst>
                    <p:cond evt="onStopAudio" delay="0">
                      <p:tgtEl>
                        <p:sldTgt/>
                      </p:tgtEl>
                    </p:cond>
                  </p:endCondLst>
                </p:cTn>
                <p:tgtEl>
                  <p:spTgt spid="14"/>
                </p:tgtEl>
              </p:cMediaNode>
            </p:audio>
          </p:childTnLst>
        </p:cTn>
      </p:par>
    </p:tnLst>
    <p:bldLst>
      <p:bldP spid="8"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9CE98C4-33D6-B3E9-BA08-20844F30C46B}"/>
              </a:ext>
            </a:extLst>
          </p:cNvPr>
          <p:cNvGrpSpPr/>
          <p:nvPr/>
        </p:nvGrpSpPr>
        <p:grpSpPr>
          <a:xfrm>
            <a:off x="-8685" y="0"/>
            <a:ext cx="12183533" cy="6858000"/>
            <a:chOff x="4234" y="0"/>
            <a:chExt cx="12183533" cy="6858000"/>
          </a:xfrm>
        </p:grpSpPr>
        <p:pic>
          <p:nvPicPr>
            <p:cNvPr id="5" name="Picture 7" descr="Untitled.png">
              <a:extLst>
                <a:ext uri="{FF2B5EF4-FFF2-40B4-BE49-F238E27FC236}">
                  <a16:creationId xmlns:a16="http://schemas.microsoft.com/office/drawing/2014/main" id="{D9E035A2-1460-AF21-A225-3571998BFF90}"/>
                </a:ext>
              </a:extLst>
            </p:cNvPr>
            <p:cNvPicPr>
              <a:picLocks noChangeAspect="1"/>
            </p:cNvPicPr>
            <p:nvPr/>
          </p:nvPicPr>
          <p:blipFill>
            <a:blip r:embed="rId4" cstate="print"/>
            <a:srcRect/>
            <a:stretch>
              <a:fillRect/>
            </a:stretch>
          </p:blipFill>
          <p:spPr bwMode="auto">
            <a:xfrm>
              <a:off x="4234" y="0"/>
              <a:ext cx="12183533" cy="6858000"/>
            </a:xfrm>
            <a:prstGeom prst="rect">
              <a:avLst/>
            </a:prstGeom>
            <a:noFill/>
            <a:ln w="9525">
              <a:noFill/>
              <a:miter lim="800000"/>
              <a:headEnd/>
              <a:tailEnd/>
            </a:ln>
          </p:spPr>
        </p:pic>
        <p:pic>
          <p:nvPicPr>
            <p:cNvPr id="7" name="Picture 6">
              <a:extLst>
                <a:ext uri="{FF2B5EF4-FFF2-40B4-BE49-F238E27FC236}">
                  <a16:creationId xmlns:a16="http://schemas.microsoft.com/office/drawing/2014/main" id="{431B627B-F8E9-91CA-6C4B-4D1AB56266B3}"/>
                </a:ext>
              </a:extLst>
            </p:cNvPr>
            <p:cNvPicPr>
              <a:picLocks noChangeAspect="1"/>
            </p:cNvPicPr>
            <p:nvPr/>
          </p:nvPicPr>
          <p:blipFill>
            <a:blip r:embed="rId5"/>
            <a:stretch>
              <a:fillRect/>
            </a:stretch>
          </p:blipFill>
          <p:spPr>
            <a:xfrm>
              <a:off x="350444" y="5561294"/>
              <a:ext cx="4038676" cy="1035448"/>
            </a:xfrm>
            <a:prstGeom prst="rect">
              <a:avLst/>
            </a:prstGeom>
          </p:spPr>
        </p:pic>
      </p:grpSp>
      <p:sp>
        <p:nvSpPr>
          <p:cNvPr id="4" name="Freeform 4"/>
          <p:cNvSpPr/>
          <p:nvPr/>
        </p:nvSpPr>
        <p:spPr>
          <a:xfrm>
            <a:off x="123481" y="127181"/>
            <a:ext cx="11945037" cy="6641011"/>
          </a:xfrm>
          <a:custGeom>
            <a:avLst/>
            <a:gdLst/>
            <a:ahLst/>
            <a:cxnLst/>
            <a:rect l="l" t="t" r="r" b="b"/>
            <a:pathLst>
              <a:path w="22098868" h="12286175">
                <a:moveTo>
                  <a:pt x="21974409" y="59690"/>
                </a:moveTo>
                <a:cubicBezTo>
                  <a:pt x="22009968" y="59690"/>
                  <a:pt x="22039179" y="88900"/>
                  <a:pt x="22039179" y="124460"/>
                </a:cubicBezTo>
                <a:lnTo>
                  <a:pt x="22039179" y="12161715"/>
                </a:lnTo>
                <a:cubicBezTo>
                  <a:pt x="22039179" y="12197275"/>
                  <a:pt x="22009968" y="12226485"/>
                  <a:pt x="21974409" y="12226485"/>
                </a:cubicBezTo>
                <a:lnTo>
                  <a:pt x="124460" y="12226485"/>
                </a:lnTo>
                <a:cubicBezTo>
                  <a:pt x="88900" y="12226485"/>
                  <a:pt x="59690" y="12197275"/>
                  <a:pt x="59690" y="12161715"/>
                </a:cubicBezTo>
                <a:lnTo>
                  <a:pt x="59690" y="124460"/>
                </a:lnTo>
                <a:cubicBezTo>
                  <a:pt x="59690" y="88900"/>
                  <a:pt x="88900" y="59690"/>
                  <a:pt x="124460" y="59690"/>
                </a:cubicBezTo>
                <a:lnTo>
                  <a:pt x="21974409" y="59690"/>
                </a:lnTo>
                <a:moveTo>
                  <a:pt x="21974409" y="0"/>
                </a:moveTo>
                <a:lnTo>
                  <a:pt x="124460" y="0"/>
                </a:lnTo>
                <a:cubicBezTo>
                  <a:pt x="55880" y="0"/>
                  <a:pt x="0" y="55880"/>
                  <a:pt x="0" y="124460"/>
                </a:cubicBezTo>
                <a:lnTo>
                  <a:pt x="0" y="12161715"/>
                </a:lnTo>
                <a:cubicBezTo>
                  <a:pt x="0" y="12230295"/>
                  <a:pt x="55880" y="12286175"/>
                  <a:pt x="124460" y="12286175"/>
                </a:cubicBezTo>
                <a:lnTo>
                  <a:pt x="21974409" y="12286175"/>
                </a:lnTo>
                <a:cubicBezTo>
                  <a:pt x="22042989" y="12286175"/>
                  <a:pt x="22098868" y="12230295"/>
                  <a:pt x="22098868" y="12161715"/>
                </a:cubicBezTo>
                <a:lnTo>
                  <a:pt x="22098868" y="124460"/>
                </a:lnTo>
                <a:cubicBezTo>
                  <a:pt x="22098868" y="55880"/>
                  <a:pt x="22042989" y="0"/>
                  <a:pt x="21974409" y="0"/>
                </a:cubicBezTo>
                <a:close/>
              </a:path>
            </a:pathLst>
          </a:custGeom>
          <a:solidFill>
            <a:srgbClr val="C7D0D8"/>
          </a:solidFill>
        </p:spPr>
        <p:txBody>
          <a:bodyPr/>
          <a:lstStyle/>
          <a:p>
            <a:endParaRPr lang="en-ID"/>
          </a:p>
        </p:txBody>
      </p:sp>
      <p:pic>
        <p:nvPicPr>
          <p:cNvPr id="8" name="Picture 7">
            <a:extLst>
              <a:ext uri="{FF2B5EF4-FFF2-40B4-BE49-F238E27FC236}">
                <a16:creationId xmlns:a16="http://schemas.microsoft.com/office/drawing/2014/main" id="{6CFE8E2B-E6C7-6E42-AEC6-00CD4A1419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9281" l="6818" r="89394"/>
                    </a14:imgEffect>
                  </a14:imgLayer>
                </a14:imgProps>
              </a:ext>
            </a:extLst>
          </a:blip>
          <a:stretch>
            <a:fillRect/>
          </a:stretch>
        </p:blipFill>
        <p:spPr>
          <a:xfrm>
            <a:off x="1022394" y="5444951"/>
            <a:ext cx="1093789" cy="1151794"/>
          </a:xfrm>
          <a:prstGeom prst="rect">
            <a:avLst/>
          </a:prstGeom>
        </p:spPr>
      </p:pic>
      <p:pic>
        <p:nvPicPr>
          <p:cNvPr id="9" name="Picture 8">
            <a:extLst>
              <a:ext uri="{FF2B5EF4-FFF2-40B4-BE49-F238E27FC236}">
                <a16:creationId xmlns:a16="http://schemas.microsoft.com/office/drawing/2014/main" id="{B5F96637-1500-390C-32BC-BEDCC2F5CB7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9457" l="1575" r="96063"/>
                    </a14:imgEffect>
                  </a14:imgLayer>
                </a14:imgProps>
              </a:ext>
            </a:extLst>
          </a:blip>
          <a:stretch>
            <a:fillRect/>
          </a:stretch>
        </p:blipFill>
        <p:spPr>
          <a:xfrm>
            <a:off x="508991" y="5388754"/>
            <a:ext cx="803848" cy="1164631"/>
          </a:xfrm>
          <a:prstGeom prst="rect">
            <a:avLst/>
          </a:prstGeom>
        </p:spPr>
      </p:pic>
      <p:pic>
        <p:nvPicPr>
          <p:cNvPr id="10" name="Picture 9">
            <a:extLst>
              <a:ext uri="{FF2B5EF4-FFF2-40B4-BE49-F238E27FC236}">
                <a16:creationId xmlns:a16="http://schemas.microsoft.com/office/drawing/2014/main" id="{60568184-0C44-216A-7FB7-959B159EEB1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9281" l="6818" r="89394"/>
                    </a14:imgEffect>
                  </a14:imgLayer>
                </a14:imgProps>
              </a:ext>
            </a:extLst>
          </a:blip>
          <a:stretch>
            <a:fillRect/>
          </a:stretch>
        </p:blipFill>
        <p:spPr>
          <a:xfrm>
            <a:off x="10810829" y="5501148"/>
            <a:ext cx="1093789" cy="1151794"/>
          </a:xfrm>
          <a:prstGeom prst="rect">
            <a:avLst/>
          </a:prstGeom>
        </p:spPr>
      </p:pic>
      <p:pic>
        <p:nvPicPr>
          <p:cNvPr id="12" name="Picture 11">
            <a:extLst>
              <a:ext uri="{FF2B5EF4-FFF2-40B4-BE49-F238E27FC236}">
                <a16:creationId xmlns:a16="http://schemas.microsoft.com/office/drawing/2014/main" id="{C81E37C6-31C7-1E0B-8DFE-DD55809E6C7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9457" l="1575" r="96063"/>
                    </a14:imgEffect>
                  </a14:imgLayer>
                </a14:imgProps>
              </a:ext>
            </a:extLst>
          </a:blip>
          <a:stretch>
            <a:fillRect/>
          </a:stretch>
        </p:blipFill>
        <p:spPr>
          <a:xfrm>
            <a:off x="10297426" y="5444951"/>
            <a:ext cx="803848" cy="1164631"/>
          </a:xfrm>
          <a:prstGeom prst="rect">
            <a:avLst/>
          </a:prstGeom>
        </p:spPr>
      </p:pic>
      <p:pic>
        <p:nvPicPr>
          <p:cNvPr id="16" name="Picture 15">
            <a:extLst>
              <a:ext uri="{FF2B5EF4-FFF2-40B4-BE49-F238E27FC236}">
                <a16:creationId xmlns:a16="http://schemas.microsoft.com/office/drawing/2014/main" id="{A8F32DC0-675F-42AE-ADD5-35FC5D271EE8}"/>
              </a:ext>
            </a:extLst>
          </p:cNvPr>
          <p:cNvPicPr>
            <a:picLocks noChangeAspect="1"/>
          </p:cNvPicPr>
          <p:nvPr/>
        </p:nvPicPr>
        <p:blipFill>
          <a:blip r:embed="rId10"/>
          <a:stretch>
            <a:fillRect/>
          </a:stretch>
        </p:blipFill>
        <p:spPr>
          <a:xfrm>
            <a:off x="445239" y="903044"/>
            <a:ext cx="4038676" cy="4102340"/>
          </a:xfrm>
          <a:prstGeom prst="rect">
            <a:avLst/>
          </a:prstGeom>
          <a:ln>
            <a:noFill/>
          </a:ln>
          <a:effectLst>
            <a:softEdge rad="112500"/>
          </a:effectLst>
        </p:spPr>
      </p:pic>
      <p:sp>
        <p:nvSpPr>
          <p:cNvPr id="17" name="TextBox 16">
            <a:extLst>
              <a:ext uri="{FF2B5EF4-FFF2-40B4-BE49-F238E27FC236}">
                <a16:creationId xmlns:a16="http://schemas.microsoft.com/office/drawing/2014/main" id="{D1D693CD-5C5C-1AB1-F45B-E2CE58B3D8BA}"/>
              </a:ext>
            </a:extLst>
          </p:cNvPr>
          <p:cNvSpPr txBox="1"/>
          <p:nvPr/>
        </p:nvSpPr>
        <p:spPr>
          <a:xfrm>
            <a:off x="4590245" y="844245"/>
            <a:ext cx="6973803" cy="4161139"/>
          </a:xfrm>
          <a:prstGeom prst="roundRect">
            <a:avLst/>
          </a:prstGeom>
          <a:solidFill>
            <a:schemeClr val="accent5">
              <a:lumMod val="40000"/>
              <a:lumOff val="60000"/>
            </a:schemeClr>
          </a:solidFill>
          <a:ln w="38100">
            <a:solidFill>
              <a:srgbClr val="00B050"/>
            </a:solidFill>
            <a:prstDash val="soli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defRPr/>
            </a:pPr>
            <a:endParaRPr lang="en-US" sz="1000" b="1">
              <a:solidFill>
                <a:srgbClr val="000000"/>
              </a:solidFill>
              <a:latin typeface="Open Sans" panose="020B0606030504020204" pitchFamily="34" charset="0"/>
            </a:endParaRPr>
          </a:p>
          <a:p>
            <a:pPr lvl="0" algn="just">
              <a:lnSpc>
                <a:spcPct val="150000"/>
              </a:lnSpc>
              <a:defRPr/>
            </a:pPr>
            <a:r>
              <a:rPr lang="en-US" sz="2800" b="1">
                <a:solidFill>
                  <a:srgbClr val="000000"/>
                </a:solidFill>
                <a:latin typeface="Open Sans" panose="020B0606030504020204" pitchFamily="34" charset="0"/>
              </a:rPr>
              <a:t>Khi </a:t>
            </a:r>
            <a:r>
              <a:rPr lang="en-US" sz="2800" b="1" dirty="0" err="1">
                <a:solidFill>
                  <a:srgbClr val="000000"/>
                </a:solidFill>
                <a:latin typeface="Open Sans" panose="020B0606030504020204" pitchFamily="34" charset="0"/>
              </a:rPr>
              <a:t>sử</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dụng</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nếu</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quạt</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điện</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phát</a:t>
            </a:r>
            <a:r>
              <a:rPr lang="en-US" sz="2800" b="1" dirty="0">
                <a:solidFill>
                  <a:srgbClr val="000000"/>
                </a:solidFill>
                <a:latin typeface="Open Sans" panose="020B0606030504020204" pitchFamily="34" charset="0"/>
              </a:rPr>
              <a:t> </a:t>
            </a:r>
            <a:r>
              <a:rPr lang="en-US" sz="2800" b="1" err="1">
                <a:solidFill>
                  <a:srgbClr val="000000"/>
                </a:solidFill>
                <a:latin typeface="Open Sans" panose="020B0606030504020204" pitchFamily="34" charset="0"/>
              </a:rPr>
              <a:t>ra</a:t>
            </a:r>
            <a:r>
              <a:rPr lang="en-US" sz="2800" b="1">
                <a:solidFill>
                  <a:srgbClr val="000000"/>
                </a:solidFill>
                <a:latin typeface="Open Sans" panose="020B0606030504020204" pitchFamily="34" charset="0"/>
              </a:rPr>
              <a:t> tiếng </a:t>
            </a:r>
            <a:r>
              <a:rPr lang="en-US" sz="2800" b="1" dirty="0" err="1">
                <a:solidFill>
                  <a:srgbClr val="000000"/>
                </a:solidFill>
                <a:latin typeface="Open Sans" panose="020B0606030504020204" pitchFamily="34" charset="0"/>
              </a:rPr>
              <a:t>kêu</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khác</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thường</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hoặc</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bị</a:t>
            </a:r>
            <a:r>
              <a:rPr lang="en-US" sz="2800" b="1" dirty="0">
                <a:solidFill>
                  <a:srgbClr val="000000"/>
                </a:solidFill>
                <a:latin typeface="Open Sans" panose="020B0606030504020204" pitchFamily="34" charset="0"/>
              </a:rPr>
              <a:t> </a:t>
            </a:r>
            <a:r>
              <a:rPr lang="en-US" sz="2800" b="1">
                <a:solidFill>
                  <a:srgbClr val="000000"/>
                </a:solidFill>
                <a:latin typeface="Open Sans" panose="020B0606030504020204" pitchFamily="34" charset="0"/>
              </a:rPr>
              <a:t>rung lắc</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cần</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nhanh</a:t>
            </a:r>
            <a:r>
              <a:rPr lang="en-US" sz="2800" b="1" dirty="0">
                <a:solidFill>
                  <a:srgbClr val="000000"/>
                </a:solidFill>
                <a:latin typeface="Open Sans" panose="020B0606030504020204" pitchFamily="34" charset="0"/>
              </a:rPr>
              <a:t> </a:t>
            </a:r>
            <a:r>
              <a:rPr lang="en-US" sz="2800" b="1" err="1">
                <a:solidFill>
                  <a:srgbClr val="000000"/>
                </a:solidFill>
                <a:latin typeface="Open Sans" panose="020B0606030504020204" pitchFamily="34" charset="0"/>
              </a:rPr>
              <a:t>chóng</a:t>
            </a:r>
            <a:r>
              <a:rPr lang="en-US" sz="2800" b="1">
                <a:solidFill>
                  <a:srgbClr val="000000"/>
                </a:solidFill>
                <a:latin typeface="Open Sans" panose="020B0606030504020204" pitchFamily="34" charset="0"/>
              </a:rPr>
              <a:t> tắt quạt </a:t>
            </a:r>
            <a:r>
              <a:rPr lang="en-US" sz="2800" b="1" dirty="0" err="1">
                <a:solidFill>
                  <a:srgbClr val="000000"/>
                </a:solidFill>
                <a:latin typeface="Open Sans" panose="020B0606030504020204" pitchFamily="34" charset="0"/>
              </a:rPr>
              <a:t>và</a:t>
            </a:r>
            <a:r>
              <a:rPr lang="en-US" sz="2800" b="1" dirty="0">
                <a:solidFill>
                  <a:srgbClr val="000000"/>
                </a:solidFill>
                <a:latin typeface="Open Sans" panose="020B0606030504020204" pitchFamily="34" charset="0"/>
              </a:rPr>
              <a:t> </a:t>
            </a:r>
            <a:r>
              <a:rPr lang="en-US" sz="2800" b="1" err="1">
                <a:solidFill>
                  <a:srgbClr val="000000"/>
                </a:solidFill>
                <a:latin typeface="Open Sans" panose="020B0606030504020204" pitchFamily="34" charset="0"/>
              </a:rPr>
              <a:t>báo</a:t>
            </a:r>
            <a:r>
              <a:rPr lang="en-US" sz="2800" b="1">
                <a:solidFill>
                  <a:srgbClr val="000000"/>
                </a:solidFill>
                <a:latin typeface="Open Sans" panose="020B0606030504020204" pitchFamily="34" charset="0"/>
              </a:rPr>
              <a:t> với </a:t>
            </a:r>
            <a:r>
              <a:rPr lang="en-US" sz="2800" b="1" dirty="0" err="1">
                <a:solidFill>
                  <a:srgbClr val="000000"/>
                </a:solidFill>
                <a:latin typeface="Open Sans" panose="020B0606030504020204" pitchFamily="34" charset="0"/>
              </a:rPr>
              <a:t>người</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lớn</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để</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đảm</a:t>
            </a:r>
            <a:r>
              <a:rPr lang="en-US" sz="2800" b="1" dirty="0">
                <a:solidFill>
                  <a:srgbClr val="000000"/>
                </a:solidFill>
                <a:latin typeface="Open Sans" panose="020B0606030504020204" pitchFamily="34" charset="0"/>
              </a:rPr>
              <a:t> </a:t>
            </a:r>
            <a:r>
              <a:rPr lang="en-US" sz="2800" b="1" dirty="0" err="1">
                <a:solidFill>
                  <a:srgbClr val="000000"/>
                </a:solidFill>
                <a:latin typeface="Open Sans" panose="020B0606030504020204" pitchFamily="34" charset="0"/>
              </a:rPr>
              <a:t>bảo</a:t>
            </a:r>
            <a:r>
              <a:rPr lang="en-US" sz="2800" b="1" dirty="0">
                <a:solidFill>
                  <a:srgbClr val="000000"/>
                </a:solidFill>
                <a:latin typeface="Open Sans" panose="020B0606030504020204" pitchFamily="34" charset="0"/>
              </a:rPr>
              <a:t> an </a:t>
            </a:r>
            <a:r>
              <a:rPr lang="en-US" sz="2800" b="1" err="1">
                <a:solidFill>
                  <a:srgbClr val="000000"/>
                </a:solidFill>
                <a:latin typeface="Open Sans" panose="020B0606030504020204" pitchFamily="34" charset="0"/>
              </a:rPr>
              <a:t>toàn</a:t>
            </a:r>
            <a:r>
              <a:rPr lang="en-US" sz="2800" b="1">
                <a:solidFill>
                  <a:srgbClr val="000000"/>
                </a:solidFill>
                <a:latin typeface="Open Sans" panose="020B0606030504020204" pitchFamily="34" charset="0"/>
              </a:rPr>
              <a:t>.</a:t>
            </a:r>
          </a:p>
          <a:p>
            <a:pPr lvl="0" algn="just">
              <a:lnSpc>
                <a:spcPct val="150000"/>
              </a:lnSpc>
              <a:defRPr/>
            </a:pPr>
            <a:endParaRPr lang="en-US" sz="1000" b="1" dirty="0">
              <a:solidFill>
                <a:srgbClr val="000000"/>
              </a:solidFill>
              <a:latin typeface="Open Sans" panose="020B0606030504020204" pitchFamily="34" charset="0"/>
            </a:endParaRPr>
          </a:p>
        </p:txBody>
      </p:sp>
      <p:pic>
        <p:nvPicPr>
          <p:cNvPr id="2" name="Dat_quat_chenh_venh_tren_ghe_Co_the_lam_quat_d_inferred">
            <a:hlinkClick r:id="" action="ppaction://media"/>
            <a:extLst>
              <a:ext uri="{FF2B5EF4-FFF2-40B4-BE49-F238E27FC236}">
                <a16:creationId xmlns:a16="http://schemas.microsoft.com/office/drawing/2014/main" id="{ED1FFF60-85BE-F454-CC4C-060EA5137B1D}"/>
              </a:ext>
            </a:extLst>
          </p:cNvPr>
          <p:cNvPicPr>
            <a:picLocks noChangeAspect="1"/>
          </p:cNvPicPr>
          <p:nvPr>
            <a:audioFile r:link="rId1"/>
            <p:extLst>
              <p:ext uri="{DAA4B4D4-6D71-4841-9C94-3DE7FCFB9230}">
                <p14:media xmlns:p14="http://schemas.microsoft.com/office/powerpoint/2010/main" r:embed="rId2">
                  <p14:trim st="36385" end="0.0754"/>
                </p14:media>
              </p:ext>
            </p:extLst>
          </p:nvPr>
        </p:nvPicPr>
        <p:blipFill>
          <a:blip r:embed="rId11"/>
          <a:stretch>
            <a:fillRect/>
          </a:stretch>
        </p:blipFill>
        <p:spPr>
          <a:xfrm>
            <a:off x="12692106" y="2627459"/>
            <a:ext cx="487363" cy="487363"/>
          </a:xfrm>
          <a:prstGeom prst="rect">
            <a:avLst/>
          </a:prstGeom>
        </p:spPr>
      </p:pic>
    </p:spTree>
    <p:extLst>
      <p:ext uri="{BB962C8B-B14F-4D97-AF65-F5344CB8AC3E}">
        <p14:creationId xmlns:p14="http://schemas.microsoft.com/office/powerpoint/2010/main" val="1553466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8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BB1282-8DE5-06D2-7D8B-5927287E8BB5}"/>
              </a:ext>
            </a:extLst>
          </p:cNvPr>
          <p:cNvGrpSpPr/>
          <p:nvPr/>
        </p:nvGrpSpPr>
        <p:grpSpPr>
          <a:xfrm>
            <a:off x="-8685" y="0"/>
            <a:ext cx="12183533" cy="6858000"/>
            <a:chOff x="4234" y="0"/>
            <a:chExt cx="12183533" cy="6858000"/>
          </a:xfrm>
        </p:grpSpPr>
        <p:pic>
          <p:nvPicPr>
            <p:cNvPr id="6" name="Picture 7" descr="Untitled.png">
              <a:extLst>
                <a:ext uri="{FF2B5EF4-FFF2-40B4-BE49-F238E27FC236}">
                  <a16:creationId xmlns:a16="http://schemas.microsoft.com/office/drawing/2014/main" id="{990591D1-6996-004C-9C50-00BF5786EB9D}"/>
                </a:ext>
              </a:extLst>
            </p:cNvPr>
            <p:cNvPicPr>
              <a:picLocks noChangeAspect="1"/>
            </p:cNvPicPr>
            <p:nvPr/>
          </p:nvPicPr>
          <p:blipFill>
            <a:blip r:embed="rId2" cstate="print"/>
            <a:srcRect/>
            <a:stretch>
              <a:fillRect/>
            </a:stretch>
          </p:blipFill>
          <p:spPr bwMode="auto">
            <a:xfrm>
              <a:off x="4234" y="0"/>
              <a:ext cx="12183533" cy="6858000"/>
            </a:xfrm>
            <a:prstGeom prst="rect">
              <a:avLst/>
            </a:prstGeom>
            <a:noFill/>
            <a:ln w="9525">
              <a:noFill/>
              <a:miter lim="800000"/>
              <a:headEnd/>
              <a:tailEnd/>
            </a:ln>
          </p:spPr>
        </p:pic>
        <p:pic>
          <p:nvPicPr>
            <p:cNvPr id="8" name="Picture 7">
              <a:extLst>
                <a:ext uri="{FF2B5EF4-FFF2-40B4-BE49-F238E27FC236}">
                  <a16:creationId xmlns:a16="http://schemas.microsoft.com/office/drawing/2014/main" id="{D949DD07-D810-FFF9-F5CB-0F8281DB33ED}"/>
                </a:ext>
              </a:extLst>
            </p:cNvPr>
            <p:cNvPicPr>
              <a:picLocks noChangeAspect="1"/>
            </p:cNvPicPr>
            <p:nvPr/>
          </p:nvPicPr>
          <p:blipFill>
            <a:blip r:embed="rId3"/>
            <a:stretch>
              <a:fillRect/>
            </a:stretch>
          </p:blipFill>
          <p:spPr>
            <a:xfrm>
              <a:off x="350444" y="5561294"/>
              <a:ext cx="4038676" cy="1035448"/>
            </a:xfrm>
            <a:prstGeom prst="rect">
              <a:avLst/>
            </a:prstGeom>
          </p:spPr>
        </p:pic>
      </p:grpSp>
      <p:sp>
        <p:nvSpPr>
          <p:cNvPr id="4" name="Freeform 4"/>
          <p:cNvSpPr/>
          <p:nvPr/>
        </p:nvSpPr>
        <p:spPr>
          <a:xfrm>
            <a:off x="123481" y="127181"/>
            <a:ext cx="11945037" cy="6641011"/>
          </a:xfrm>
          <a:custGeom>
            <a:avLst/>
            <a:gdLst/>
            <a:ahLst/>
            <a:cxnLst/>
            <a:rect l="l" t="t" r="r" b="b"/>
            <a:pathLst>
              <a:path w="22098868" h="12286175">
                <a:moveTo>
                  <a:pt x="21974409" y="59690"/>
                </a:moveTo>
                <a:cubicBezTo>
                  <a:pt x="22009968" y="59690"/>
                  <a:pt x="22039179" y="88900"/>
                  <a:pt x="22039179" y="124460"/>
                </a:cubicBezTo>
                <a:lnTo>
                  <a:pt x="22039179" y="12161715"/>
                </a:lnTo>
                <a:cubicBezTo>
                  <a:pt x="22039179" y="12197275"/>
                  <a:pt x="22009968" y="12226485"/>
                  <a:pt x="21974409" y="12226485"/>
                </a:cubicBezTo>
                <a:lnTo>
                  <a:pt x="124460" y="12226485"/>
                </a:lnTo>
                <a:cubicBezTo>
                  <a:pt x="88900" y="12226485"/>
                  <a:pt x="59690" y="12197275"/>
                  <a:pt x="59690" y="12161715"/>
                </a:cubicBezTo>
                <a:lnTo>
                  <a:pt x="59690" y="124460"/>
                </a:lnTo>
                <a:cubicBezTo>
                  <a:pt x="59690" y="88900"/>
                  <a:pt x="88900" y="59690"/>
                  <a:pt x="124460" y="59690"/>
                </a:cubicBezTo>
                <a:lnTo>
                  <a:pt x="21974409" y="59690"/>
                </a:lnTo>
                <a:moveTo>
                  <a:pt x="21974409" y="0"/>
                </a:moveTo>
                <a:lnTo>
                  <a:pt x="124460" y="0"/>
                </a:lnTo>
                <a:cubicBezTo>
                  <a:pt x="55880" y="0"/>
                  <a:pt x="0" y="55880"/>
                  <a:pt x="0" y="124460"/>
                </a:cubicBezTo>
                <a:lnTo>
                  <a:pt x="0" y="12161715"/>
                </a:lnTo>
                <a:cubicBezTo>
                  <a:pt x="0" y="12230295"/>
                  <a:pt x="55880" y="12286175"/>
                  <a:pt x="124460" y="12286175"/>
                </a:cubicBezTo>
                <a:lnTo>
                  <a:pt x="21974409" y="12286175"/>
                </a:lnTo>
                <a:cubicBezTo>
                  <a:pt x="22042989" y="12286175"/>
                  <a:pt x="22098868" y="12230295"/>
                  <a:pt x="22098868" y="12161715"/>
                </a:cubicBezTo>
                <a:lnTo>
                  <a:pt x="22098868" y="124460"/>
                </a:lnTo>
                <a:cubicBezTo>
                  <a:pt x="22098868" y="55880"/>
                  <a:pt x="22042989" y="0"/>
                  <a:pt x="21974409" y="0"/>
                </a:cubicBezTo>
                <a:close/>
              </a:path>
            </a:pathLst>
          </a:custGeom>
          <a:solidFill>
            <a:srgbClr val="C7D0D8"/>
          </a:solidFill>
        </p:spPr>
        <p:txBody>
          <a:bodyPr/>
          <a:lstStyle/>
          <a:p>
            <a:endParaRPr lang="en-ID"/>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0" b="99281" l="6818" r="89394"/>
                    </a14:imgEffect>
                  </a14:imgLayer>
                </a14:imgProps>
              </a:ext>
            </a:extLst>
          </a:blip>
          <a:stretch>
            <a:fillRect/>
          </a:stretch>
        </p:blipFill>
        <p:spPr>
          <a:xfrm>
            <a:off x="10960966" y="5417908"/>
            <a:ext cx="1107550" cy="1166284"/>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0" b="99457" l="1575" r="96063"/>
                    </a14:imgEffect>
                  </a14:imgLayer>
                </a14:imgProps>
              </a:ext>
            </a:extLst>
          </a:blip>
          <a:stretch>
            <a:fillRect/>
          </a:stretch>
        </p:blipFill>
        <p:spPr>
          <a:xfrm>
            <a:off x="179388" y="5487665"/>
            <a:ext cx="811459" cy="1175657"/>
          </a:xfrm>
          <a:prstGeom prst="rect">
            <a:avLst/>
          </a:prstGeom>
        </p:spPr>
      </p:pic>
      <p:sp>
        <p:nvSpPr>
          <p:cNvPr id="3" name="Rectangle 2"/>
          <p:cNvSpPr/>
          <p:nvPr/>
        </p:nvSpPr>
        <p:spPr>
          <a:xfrm>
            <a:off x="1297214" y="1230404"/>
            <a:ext cx="540075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Em hãy chia sẻ với bạn:</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1202268" y="1807161"/>
            <a:ext cx="10593492" cy="127169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700" b="1" i="0" u="none" strike="noStrike" kern="1200" cap="none" spc="0" normalizeH="0" baseline="0" noProof="0" dirty="0">
                <a:ln>
                  <a:noFill/>
                </a:ln>
                <a:solidFill>
                  <a:schemeClr val="bg1"/>
                </a:solidFill>
                <a:effectLst/>
                <a:uLnTx/>
                <a:uFillTx/>
                <a:ea typeface="+mn-ea"/>
                <a:cs typeface="+mn-cs"/>
              </a:rPr>
              <a:t>- Trong gia đình em có những loại quạt điện nào? Mỗi loại quạt được dùng ở đâu và trong trường hợp nào?</a:t>
            </a:r>
            <a:endParaRPr kumimoji="0" lang="en-US" sz="2700" b="1" i="0" u="none" strike="noStrike" kern="1200" cap="none" spc="0" normalizeH="0" baseline="0" noProof="0" dirty="0">
              <a:ln>
                <a:noFill/>
              </a:ln>
              <a:solidFill>
                <a:schemeClr val="bg1"/>
              </a:solidFill>
              <a:effectLst/>
              <a:uLnTx/>
              <a:uFillTx/>
              <a:ea typeface="+mn-ea"/>
              <a:cs typeface="+mn-cs"/>
            </a:endParaRPr>
          </a:p>
        </p:txBody>
      </p:sp>
      <p:sp>
        <p:nvSpPr>
          <p:cNvPr id="7" name="Rectangle 6"/>
          <p:cNvSpPr/>
          <p:nvPr/>
        </p:nvSpPr>
        <p:spPr>
          <a:xfrm>
            <a:off x="1202268" y="3236205"/>
            <a:ext cx="83952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7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Cách</a:t>
            </a:r>
            <a:r>
              <a:rPr kumimoji="0" lang="en-US" sz="27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7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sử</a:t>
            </a:r>
            <a:r>
              <a:rPr kumimoji="0" lang="en-US" sz="27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7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dụng</a:t>
            </a:r>
            <a:r>
              <a:rPr kumimoji="0" lang="en-US" sz="27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7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quạt</a:t>
            </a:r>
            <a:r>
              <a:rPr kumimoji="0" lang="en-US" sz="27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7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điện</a:t>
            </a:r>
            <a:r>
              <a:rPr kumimoji="0" lang="en-US" sz="27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7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đúng</a:t>
            </a:r>
            <a:r>
              <a:rPr kumimoji="0" lang="en-US" sz="27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7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cách</a:t>
            </a:r>
            <a:r>
              <a:rPr kumimoji="0" lang="en-US" sz="27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7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và</a:t>
            </a:r>
            <a:r>
              <a:rPr kumimoji="0" lang="en-US" sz="27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an </a:t>
            </a:r>
            <a:r>
              <a:rPr kumimoji="0" lang="en-US" sz="27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toàn</a:t>
            </a:r>
            <a:r>
              <a:rPr kumimoji="0" lang="en-US" sz="27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p:txBody>
      </p:sp>
      <p:pic>
        <p:nvPicPr>
          <p:cNvPr id="15" name="Picture 14"/>
          <p:cNvPicPr>
            <a:picLocks noChangeAspect="1"/>
          </p:cNvPicPr>
          <p:nvPr/>
        </p:nvPicPr>
        <p:blipFill>
          <a:blip r:embed="rId8"/>
          <a:stretch>
            <a:fillRect/>
          </a:stretch>
        </p:blipFill>
        <p:spPr>
          <a:xfrm>
            <a:off x="3997592" y="4167026"/>
            <a:ext cx="4196813" cy="2326730"/>
          </a:xfrm>
          <a:prstGeom prst="ellipse">
            <a:avLst/>
          </a:prstGeom>
          <a:ln>
            <a:noFill/>
          </a:ln>
          <a:effectLst>
            <a:softEdge rad="112500"/>
          </a:effectLst>
        </p:spPr>
      </p:pic>
      <p:grpSp>
        <p:nvGrpSpPr>
          <p:cNvPr id="17" name="Group 16">
            <a:extLst>
              <a:ext uri="{FF2B5EF4-FFF2-40B4-BE49-F238E27FC236}">
                <a16:creationId xmlns:a16="http://schemas.microsoft.com/office/drawing/2014/main" id="{24D19389-282B-9C00-F515-0880B9AF3D1D}"/>
              </a:ext>
            </a:extLst>
          </p:cNvPr>
          <p:cNvGrpSpPr/>
          <p:nvPr/>
        </p:nvGrpSpPr>
        <p:grpSpPr>
          <a:xfrm>
            <a:off x="123481" y="261258"/>
            <a:ext cx="3577003" cy="1208977"/>
            <a:chOff x="123481" y="261258"/>
            <a:chExt cx="3577003" cy="1208977"/>
          </a:xfrm>
        </p:grpSpPr>
        <p:grpSp>
          <p:nvGrpSpPr>
            <p:cNvPr id="16" name="Group 15">
              <a:extLst>
                <a:ext uri="{FF2B5EF4-FFF2-40B4-BE49-F238E27FC236}">
                  <a16:creationId xmlns:a16="http://schemas.microsoft.com/office/drawing/2014/main" id="{05D909EE-6CED-A940-BE06-ACEEAA675144}"/>
                </a:ext>
              </a:extLst>
            </p:cNvPr>
            <p:cNvGrpSpPr/>
            <p:nvPr/>
          </p:nvGrpSpPr>
          <p:grpSpPr>
            <a:xfrm>
              <a:off x="990847" y="376344"/>
              <a:ext cx="2709637" cy="899020"/>
              <a:chOff x="634321" y="1073160"/>
              <a:chExt cx="2709637" cy="899020"/>
            </a:xfrm>
          </p:grpSpPr>
          <p:sp>
            <p:nvSpPr>
              <p:cNvPr id="14" name="Cloud 13">
                <a:extLst>
                  <a:ext uri="{FF2B5EF4-FFF2-40B4-BE49-F238E27FC236}">
                    <a16:creationId xmlns:a16="http://schemas.microsoft.com/office/drawing/2014/main" id="{FFC68E15-459D-056E-E377-5BB3F6091B0F}"/>
                  </a:ext>
                </a:extLst>
              </p:cNvPr>
              <p:cNvSpPr/>
              <p:nvPr/>
            </p:nvSpPr>
            <p:spPr>
              <a:xfrm>
                <a:off x="634321" y="1073160"/>
                <a:ext cx="2656472" cy="899020"/>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D1983D1C-3362-19E6-BC14-00DFF5C8D6E2}"/>
                  </a:ext>
                </a:extLst>
              </p:cNvPr>
              <p:cNvSpPr/>
              <p:nvPr/>
            </p:nvSpPr>
            <p:spPr>
              <a:xfrm>
                <a:off x="963357" y="1085553"/>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pic>
          <p:nvPicPr>
            <p:cNvPr id="9" name="Picture 8"/>
            <p:cNvPicPr>
              <a:picLocks noChangeAspect="1"/>
            </p:cNvPicPr>
            <p:nvPr/>
          </p:nvPicPr>
          <p:blipFill>
            <a:blip r:embed="rId9"/>
            <a:stretch>
              <a:fillRect/>
            </a:stretch>
          </p:blipFill>
          <p:spPr>
            <a:xfrm>
              <a:off x="123481" y="261258"/>
              <a:ext cx="1368653" cy="1208977"/>
            </a:xfrm>
            <a:prstGeom prst="ellipse">
              <a:avLst/>
            </a:prstGeom>
            <a:ln>
              <a:noFill/>
            </a:ln>
            <a:effectLst>
              <a:softEdge rad="112500"/>
            </a:effectLst>
          </p:spPr>
        </p:pic>
      </p:grpSp>
    </p:spTree>
    <p:extLst>
      <p:ext uri="{BB962C8B-B14F-4D97-AF65-F5344CB8AC3E}">
        <p14:creationId xmlns:p14="http://schemas.microsoft.com/office/powerpoint/2010/main" val="78284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ACCBC54D-D611-4230-8038-232D5025CCA4}"/>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sp>
        <p:nvSpPr>
          <p:cNvPr id="3" name="TextBox 2">
            <a:extLst>
              <a:ext uri="{FF2B5EF4-FFF2-40B4-BE49-F238E27FC236}">
                <a16:creationId xmlns:a16="http://schemas.microsoft.com/office/drawing/2014/main" id="{4BE39471-84BD-477E-9C23-E93F2BDE3D7C}"/>
              </a:ext>
            </a:extLst>
          </p:cNvPr>
          <p:cNvSpPr txBox="1"/>
          <p:nvPr/>
        </p:nvSpPr>
        <p:spPr>
          <a:xfrm>
            <a:off x="6451600" y="1905000"/>
            <a:ext cx="2921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chemeClr val="bg1"/>
                  </a:solidFill>
                </a:ln>
                <a:solidFill>
                  <a:srgbClr val="FF0000"/>
                </a:solidFill>
                <a:effectLst/>
                <a:uLnTx/>
                <a:uFillTx/>
                <a:latin typeface="UVN Van Chuong Nang" pitchFamily="2" charset="0"/>
              </a:rPr>
              <a:t>KHỞI ĐỘNG</a:t>
            </a:r>
          </a:p>
        </p:txBody>
      </p:sp>
    </p:spTree>
    <p:extLst>
      <p:ext uri="{BB962C8B-B14F-4D97-AF65-F5344CB8AC3E}">
        <p14:creationId xmlns:p14="http://schemas.microsoft.com/office/powerpoint/2010/main" val="191345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CD84B2-3B08-9D59-4E8D-761E17671FF6}"/>
              </a:ext>
            </a:extLst>
          </p:cNvPr>
          <p:cNvSpPr/>
          <p:nvPr/>
        </p:nvSpPr>
        <p:spPr>
          <a:xfrm>
            <a:off x="0" y="0"/>
            <a:ext cx="12191995"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 name="Picture 13">
            <a:extLst>
              <a:ext uri="{FF2B5EF4-FFF2-40B4-BE49-F238E27FC236}">
                <a16:creationId xmlns:a16="http://schemas.microsoft.com/office/drawing/2014/main" id="{68B0D595-1113-F03A-0A44-8433D1224E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989564" y="1238637"/>
            <a:ext cx="4793548" cy="4343401"/>
          </a:xfrm>
          <a:prstGeom prst="rect">
            <a:avLst/>
          </a:prstGeom>
        </p:spPr>
      </p:pic>
      <p:pic>
        <p:nvPicPr>
          <p:cNvPr id="9" name="Picture 8" descr="A blue fan with a yellow center&#10;&#10;Description automatically generated">
            <a:extLst>
              <a:ext uri="{FF2B5EF4-FFF2-40B4-BE49-F238E27FC236}">
                <a16:creationId xmlns:a16="http://schemas.microsoft.com/office/drawing/2014/main" id="{239426FA-9178-F6D8-BF91-C202A649033C}"/>
              </a:ext>
            </a:extLst>
          </p:cNvPr>
          <p:cNvPicPr>
            <a:picLocks noChangeAspect="1"/>
          </p:cNvPicPr>
          <p:nvPr/>
        </p:nvPicPr>
        <p:blipFill rotWithShape="1">
          <a:blip r:embed="rId5">
            <a:extLst>
              <a:ext uri="{28A0092B-C50C-407E-A947-70E740481C1C}">
                <a14:useLocalDpi xmlns:a14="http://schemas.microsoft.com/office/drawing/2010/main" val="0"/>
              </a:ext>
            </a:extLst>
          </a:blip>
          <a:srcRect l="23007" t="17091" r="22884" b="18235"/>
          <a:stretch/>
        </p:blipFill>
        <p:spPr>
          <a:xfrm>
            <a:off x="5450765" y="1208352"/>
            <a:ext cx="4039564" cy="4343401"/>
          </a:xfrm>
          <a:prstGeom prst="rect">
            <a:avLst/>
          </a:prstGeom>
        </p:spPr>
      </p:pic>
      <p:pic>
        <p:nvPicPr>
          <p:cNvPr id="4" name="Picture 3">
            <a:extLst>
              <a:ext uri="{FF2B5EF4-FFF2-40B4-BE49-F238E27FC236}">
                <a16:creationId xmlns:a16="http://schemas.microsoft.com/office/drawing/2014/main" id="{CE763278-C313-4EDF-987E-F22E218375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18" y="-6485"/>
            <a:ext cx="12191995" cy="6856793"/>
          </a:xfrm>
          <a:prstGeom prst="rect">
            <a:avLst/>
          </a:prstGeom>
        </p:spPr>
      </p:pic>
      <p:pic>
        <p:nvPicPr>
          <p:cNvPr id="10"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70510">
            <a:off x="-98143" y="5534639"/>
            <a:ext cx="963915" cy="923430"/>
          </a:xfrm>
          <a:prstGeom prst="rect">
            <a:avLst/>
          </a:prstGeom>
        </p:spPr>
      </p:pic>
      <p:pic>
        <p:nvPicPr>
          <p:cNvPr id="13" name="Picture 12">
            <a:hlinkClick r:id="rId8"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15" name="Picture 7" descr="F:\TONGHOP\anh dong\hinh trang tri\easterspring04blnk2.gif"/>
          <p:cNvPicPr>
            <a:picLocks noChangeAspect="1" noChangeArrowheads="1"/>
          </p:cNvPicPr>
          <p:nvPr/>
        </p:nvPicPr>
        <p:blipFill>
          <a:blip r:embed="rId10"/>
          <a:srcRect/>
          <a:stretch>
            <a:fillRect/>
          </a:stretch>
        </p:blipFill>
        <p:spPr bwMode="auto">
          <a:xfrm>
            <a:off x="9280143" y="4869575"/>
            <a:ext cx="2911857" cy="1504950"/>
          </a:xfrm>
          <a:prstGeom prst="rect">
            <a:avLst/>
          </a:prstGeom>
          <a:noFill/>
          <a:ln w="9525">
            <a:noFill/>
            <a:miter lim="800000"/>
            <a:headEnd/>
            <a:tailEnd/>
          </a:ln>
        </p:spPr>
      </p:pic>
      <p:pic>
        <p:nvPicPr>
          <p:cNvPr id="6" name="2a">
            <a:hlinkClick r:id="rId11"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79065" y="1067672"/>
            <a:ext cx="3205203" cy="2305071"/>
          </a:xfrm>
          <a:prstGeom prst="rect">
            <a:avLst/>
          </a:prstGeom>
        </p:spPr>
      </p:pic>
      <p:pic>
        <p:nvPicPr>
          <p:cNvPr id="8" name="4a">
            <a:hlinkClick r:id="rId13"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79065" y="3389987"/>
            <a:ext cx="3173458" cy="2308524"/>
          </a:xfrm>
          <a:prstGeom prst="rect">
            <a:avLst/>
          </a:prstGeom>
        </p:spPr>
      </p:pic>
      <p:pic>
        <p:nvPicPr>
          <p:cNvPr id="5" name="1a">
            <a:hlinkClick r:id="rId15"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63746" y="1071053"/>
            <a:ext cx="3212870" cy="2312293"/>
          </a:xfrm>
          <a:prstGeom prst="rect">
            <a:avLst/>
          </a:prstGeom>
        </p:spPr>
      </p:pic>
      <p:pic>
        <p:nvPicPr>
          <p:cNvPr id="7" name="3a">
            <a:hlinkClick r:id="rId17"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97452" y="3391673"/>
            <a:ext cx="3176291" cy="22912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3"/>
                                        </p:tgtEl>
                                        <p:attrNameLst>
                                          <p:attrName>r</p:attrName>
                                        </p:attrNameLst>
                                      </p:cBhvr>
                                    </p:animRot>
                                    <p:animRot by="-240000">
                                      <p:cBhvr>
                                        <p:cTn id="37" dur="200" fill="hold">
                                          <p:stCondLst>
                                            <p:cond delay="200"/>
                                          </p:stCondLst>
                                        </p:cTn>
                                        <p:tgtEl>
                                          <p:spTgt spid="13"/>
                                        </p:tgtEl>
                                        <p:attrNameLst>
                                          <p:attrName>r</p:attrName>
                                        </p:attrNameLst>
                                      </p:cBhvr>
                                    </p:animRot>
                                    <p:animRot by="240000">
                                      <p:cBhvr>
                                        <p:cTn id="38" dur="200" fill="hold">
                                          <p:stCondLst>
                                            <p:cond delay="400"/>
                                          </p:stCondLst>
                                        </p:cTn>
                                        <p:tgtEl>
                                          <p:spTgt spid="13"/>
                                        </p:tgtEl>
                                        <p:attrNameLst>
                                          <p:attrName>r</p:attrName>
                                        </p:attrNameLst>
                                      </p:cBhvr>
                                    </p:animRot>
                                    <p:animRot by="-240000">
                                      <p:cBhvr>
                                        <p:cTn id="39" dur="200" fill="hold">
                                          <p:stCondLst>
                                            <p:cond delay="600"/>
                                          </p:stCondLst>
                                        </p:cTn>
                                        <p:tgtEl>
                                          <p:spTgt spid="13"/>
                                        </p:tgtEl>
                                        <p:attrNameLst>
                                          <p:attrName>r</p:attrName>
                                        </p:attrNameLst>
                                      </p:cBhvr>
                                    </p:animRot>
                                    <p:animRot by="120000">
                                      <p:cBhvr>
                                        <p:cTn id="40"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C66BB3C-92AD-1D0E-4344-63359EAA7829}"/>
              </a:ext>
            </a:extLst>
          </p:cNvPr>
          <p:cNvPicPr>
            <a:picLocks noChangeAspect="1" noChangeArrowheads="1"/>
          </p:cNvPicPr>
          <p:nvPr/>
        </p:nvPicPr>
        <p:blipFill>
          <a:blip r:embed="rId6"/>
          <a:srcRect l="21000" t="17778" r="6500" b="9333"/>
          <a:stretch>
            <a:fillRect/>
          </a:stretch>
        </p:blipFill>
        <p:spPr bwMode="auto">
          <a:xfrm>
            <a:off x="0" y="0"/>
            <a:ext cx="12192000" cy="6858000"/>
          </a:xfrm>
          <a:prstGeom prst="rect">
            <a:avLst/>
          </a:prstGeom>
          <a:noFill/>
          <a:ln w="9525">
            <a:noFill/>
            <a:miter lim="800000"/>
            <a:headEnd/>
            <a:tailEnd/>
          </a:ln>
          <a:effectLst/>
        </p:spPr>
      </p:pic>
      <p:sp>
        <p:nvSpPr>
          <p:cNvPr id="3" name="Rectangle 2">
            <a:hlinkClick r:id="rId7" action="ppaction://hlinksldjump"/>
            <a:extLst>
              <a:ext uri="{FF2B5EF4-FFF2-40B4-BE49-F238E27FC236}">
                <a16:creationId xmlns:a16="http://schemas.microsoft.com/office/drawing/2014/main" id="{BAC73DBC-8EDB-4C1D-ADC5-59A21F8A3FCD}"/>
              </a:ext>
            </a:extLst>
          </p:cNvPr>
          <p:cNvSpPr/>
          <p:nvPr/>
        </p:nvSpPr>
        <p:spPr>
          <a:xfrm>
            <a:off x="6758939" y="6050280"/>
            <a:ext cx="2183893"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8" name="Curved Up Arrow 7">
            <a:hlinkClick r:id="rId8" action="ppaction://hlinksldjump"/>
            <a:extLst>
              <a:ext uri="{FF2B5EF4-FFF2-40B4-BE49-F238E27FC236}">
                <a16:creationId xmlns:a16="http://schemas.microsoft.com/office/drawing/2014/main" id="{51610815-90AC-4463-A02A-2631C4B67A8D}"/>
              </a:ext>
            </a:extLst>
          </p:cNvPr>
          <p:cNvSpPr/>
          <p:nvPr/>
        </p:nvSpPr>
        <p:spPr>
          <a:xfrm flipH="1">
            <a:off x="7058465" y="6057093"/>
            <a:ext cx="1748183" cy="430921"/>
          </a:xfrm>
          <a:prstGeom prst="curvedUpArrow">
            <a:avLst>
              <a:gd name="adj1" fmla="val 39198"/>
              <a:gd name="adj2" fmla="val 51680"/>
              <a:gd name="adj3" fmla="val 28333"/>
            </a:avLst>
          </a:prstGeom>
          <a:solidFill>
            <a:schemeClr val="bg1"/>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pic>
        <p:nvPicPr>
          <p:cNvPr id="6" name="Picture 7" descr="F:\TONGHOP\anh dong\hinh trang tri\easterspring04blnk2.gif"/>
          <p:cNvPicPr>
            <a:picLocks noChangeAspect="1" noChangeArrowheads="1"/>
          </p:cNvPicPr>
          <p:nvPr/>
        </p:nvPicPr>
        <p:blipFill>
          <a:blip r:embed="rId9"/>
          <a:srcRect/>
          <a:stretch>
            <a:fillRect/>
          </a:stretch>
        </p:blipFill>
        <p:spPr bwMode="auto">
          <a:xfrm>
            <a:off x="8365867" y="5353050"/>
            <a:ext cx="2183893" cy="1504950"/>
          </a:xfrm>
          <a:prstGeom prst="rect">
            <a:avLst/>
          </a:prstGeom>
          <a:noFill/>
          <a:ln w="9525">
            <a:noFill/>
            <a:miter lim="800000"/>
            <a:headEnd/>
            <a:tailEnd/>
          </a:ln>
        </p:spPr>
      </p:pic>
      <p:sp>
        <p:nvSpPr>
          <p:cNvPr id="7" name="TextBox 6">
            <a:extLst>
              <a:ext uri="{FF2B5EF4-FFF2-40B4-BE49-F238E27FC236}">
                <a16:creationId xmlns:a16="http://schemas.microsoft.com/office/drawing/2014/main" id="{115EF1AB-B4D0-4F5F-8B39-FAE257D613F7}"/>
              </a:ext>
            </a:extLst>
          </p:cNvPr>
          <p:cNvSpPr txBox="1"/>
          <p:nvPr/>
        </p:nvSpPr>
        <p:spPr>
          <a:xfrm>
            <a:off x="2461551" y="1354240"/>
            <a:ext cx="184731" cy="584775"/>
          </a:xfrm>
          <a:prstGeom prst="rect">
            <a:avLst/>
          </a:prstGeom>
          <a:noFill/>
        </p:spPr>
        <p:txBody>
          <a:bodyPr wrap="none" rtlCol="0">
            <a:spAutoFit/>
          </a:bodyPr>
          <a:lstStyle/>
          <a:p>
            <a:endParaRPr lang="en-US" sz="3200">
              <a:solidFill>
                <a:schemeClr val="bg1"/>
              </a:solidFill>
              <a:latin typeface="Times New Roman" panose="02020603050405020304" pitchFamily="18" charset="0"/>
              <a:cs typeface="Times New Roman" panose="02020603050405020304" pitchFamily="18" charset="0"/>
            </a:endParaRPr>
          </a:p>
        </p:txBody>
      </p:sp>
      <p:sp>
        <p:nvSpPr>
          <p:cNvPr id="10" name="AutoShape 19" descr="Parchment"/>
          <p:cNvSpPr>
            <a:spLocks noChangeArrowheads="1"/>
          </p:cNvSpPr>
          <p:nvPr/>
        </p:nvSpPr>
        <p:spPr bwMode="auto">
          <a:xfrm>
            <a:off x="703478" y="1217073"/>
            <a:ext cx="10670959" cy="728924"/>
          </a:xfrm>
          <a:prstGeom prst="roundRect">
            <a:avLst>
              <a:gd name="adj" fmla="val 16667"/>
            </a:avLst>
          </a:prstGeom>
          <a:blipFill dpi="0" rotWithShape="1">
            <a:blip r:embed="rId10" cstate="print"/>
            <a:srcRect/>
            <a:tile tx="0" ty="0" sx="100000" sy="100000" flip="none" algn="tl"/>
          </a:blipFill>
          <a:ln w="9525" algn="ctr">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342900">
              <a:lnSpc>
                <a:spcPct val="150000"/>
              </a:lnSpc>
            </a:pPr>
            <a:r>
              <a:rPr lang="en-US" sz="2800" b="1">
                <a:latin typeface="Arial" panose="020B0604020202020204" pitchFamily="34" charset="0"/>
                <a:cs typeface="Arial" panose="020B0604020202020204" pitchFamily="34" charset="0"/>
              </a:rPr>
              <a:t>Theo em, quạt điện có tác dụng gì?</a:t>
            </a:r>
            <a:endParaRPr lang="vi-VN" sz="2800" b="1">
              <a:latin typeface="Arial" panose="020B0604020202020204" pitchFamily="34" charset="0"/>
              <a:cs typeface="Arial" panose="020B0604020202020204" pitchFamily="34" charset="0"/>
            </a:endParaRPr>
          </a:p>
        </p:txBody>
      </p:sp>
      <p:pic>
        <p:nvPicPr>
          <p:cNvPr id="21"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56506" y="4058542"/>
            <a:ext cx="678987" cy="68691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960905" y="4058542"/>
            <a:ext cx="4262614" cy="638573"/>
          </a:xfrm>
          <a:prstGeom prst="rect">
            <a:avLst/>
          </a:prstGeom>
          <a:noFill/>
        </p:spPr>
        <p:txBody>
          <a:bodyPr wrap="square" rtlCol="0">
            <a:spAutoFit/>
          </a:bodyPr>
          <a:lstStyle/>
          <a:p>
            <a:pPr defTabSz="342900">
              <a:lnSpc>
                <a:spcPct val="150000"/>
              </a:lnSpc>
            </a:pPr>
            <a:r>
              <a:rPr lang="en-US" sz="2700" b="1">
                <a:solidFill>
                  <a:srgbClr val="FFFF00"/>
                </a:solidFill>
                <a:effectLst>
                  <a:outerShdw blurRad="38100" dist="38100" dir="2700000" algn="tl">
                    <a:srgbClr val="000000">
                      <a:alpha val="43137"/>
                    </a:srgbClr>
                  </a:outerShdw>
                </a:effectLst>
                <a:latin typeface="Arial" pitchFamily="34" charset="0"/>
                <a:cs typeface="Arial" pitchFamily="34" charset="0"/>
              </a:rPr>
              <a:t>C. Dùng để trang trí.</a:t>
            </a:r>
          </a:p>
        </p:txBody>
      </p:sp>
      <p:sp>
        <p:nvSpPr>
          <p:cNvPr id="15" name="TextBox 14"/>
          <p:cNvSpPr txBox="1"/>
          <p:nvPr/>
        </p:nvSpPr>
        <p:spPr>
          <a:xfrm>
            <a:off x="1960904" y="2393081"/>
            <a:ext cx="6231374" cy="638573"/>
          </a:xfrm>
          <a:prstGeom prst="rect">
            <a:avLst/>
          </a:prstGeom>
          <a:noFill/>
        </p:spPr>
        <p:txBody>
          <a:bodyPr wrap="square" rtlCol="0">
            <a:spAutoFit/>
          </a:bodyPr>
          <a:lstStyle/>
          <a:p>
            <a:pPr defTabSz="342900">
              <a:lnSpc>
                <a:spcPct val="150000"/>
              </a:lnSpc>
            </a:pPr>
            <a:r>
              <a:rPr lang="en-US" sz="2700" b="1">
                <a:solidFill>
                  <a:srgbClr val="FFFF00"/>
                </a:solidFill>
                <a:effectLst>
                  <a:outerShdw blurRad="38100" dist="38100" dir="2700000" algn="tl">
                    <a:srgbClr val="000000">
                      <a:alpha val="43137"/>
                    </a:srgbClr>
                  </a:outerShdw>
                </a:effectLst>
                <a:latin typeface="Arial" pitchFamily="34" charset="0"/>
                <a:cs typeface="Arial" pitchFamily="34" charset="0"/>
              </a:rPr>
              <a:t>A. Tạo ra gió giúp làm mát. </a:t>
            </a:r>
            <a:endParaRPr lang="vi-VN" sz="2700" b="1">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16"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14341" y="2329254"/>
            <a:ext cx="574815" cy="6869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67397" y="3258271"/>
            <a:ext cx="678987" cy="68691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960904" y="3258271"/>
            <a:ext cx="9506875" cy="638573"/>
          </a:xfrm>
          <a:prstGeom prst="rect">
            <a:avLst/>
          </a:prstGeom>
          <a:noFill/>
        </p:spPr>
        <p:txBody>
          <a:bodyPr wrap="square" rtlCol="0">
            <a:spAutoFit/>
          </a:bodyPr>
          <a:lstStyle/>
          <a:p>
            <a:pPr defTabSz="342900">
              <a:lnSpc>
                <a:spcPct val="150000"/>
              </a:lnSpc>
            </a:pPr>
            <a:r>
              <a:rPr lang="en-US" sz="2700" b="1">
                <a:solidFill>
                  <a:srgbClr val="FFFF00"/>
                </a:solidFill>
                <a:effectLst>
                  <a:outerShdw blurRad="38100" dist="38100" dir="2700000" algn="tl">
                    <a:srgbClr val="000000">
                      <a:alpha val="43137"/>
                    </a:srgbClr>
                  </a:outerShdw>
                </a:effectLst>
                <a:latin typeface="Arial" pitchFamily="34" charset="0"/>
                <a:cs typeface="Arial" pitchFamily="34" charset="0"/>
              </a:rPr>
              <a:t>B. Giúp làm giảm tiếng ồn.</a:t>
            </a:r>
            <a:endParaRPr lang="vi-VN" sz="2700" b="1">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câu hỏi khởi động">
            <a:hlinkClick r:id="" action="ppaction://media"/>
            <a:extLst>
              <a:ext uri="{FF2B5EF4-FFF2-40B4-BE49-F238E27FC236}">
                <a16:creationId xmlns:a16="http://schemas.microsoft.com/office/drawing/2014/main" id="{1A61A61B-D0D9-5DA0-B6E4-B54BAD2CD2CE}"/>
              </a:ext>
            </a:extLst>
          </p:cNvPr>
          <p:cNvPicPr>
            <a:picLocks noChangeAspect="1"/>
          </p:cNvPicPr>
          <p:nvPr>
            <a:audioFile r:link="rId1"/>
            <p:extLst>
              <p:ext uri="{DAA4B4D4-6D71-4841-9C94-3DE7FCFB9230}">
                <p14:media xmlns:p14="http://schemas.microsoft.com/office/powerpoint/2010/main" r:embed="rId2">
                  <p14:trim end="38994.0181"/>
                </p14:media>
              </p:ext>
            </p:extLst>
          </p:nvPr>
        </p:nvPicPr>
        <p:blipFill>
          <a:blip r:embed="rId13"/>
          <a:stretch>
            <a:fillRect/>
          </a:stretch>
        </p:blipFill>
        <p:spPr>
          <a:xfrm>
            <a:off x="12357100" y="1598741"/>
            <a:ext cx="487363" cy="487363"/>
          </a:xfrm>
          <a:prstGeom prst="rect">
            <a:avLst/>
          </a:prstGeom>
        </p:spPr>
      </p:pic>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Horizontal)">
                                      <p:cBhvr>
                                        <p:cTn id="12" dur="500"/>
                                        <p:tgtEl>
                                          <p:spTgt spid="23"/>
                                        </p:tgtEl>
                                      </p:cBhvr>
                                    </p:animEffect>
                                  </p:childTnLst>
                                </p:cTn>
                              </p:par>
                              <p:par>
                                <p:cTn id="13" presetID="16" presetClass="entr" presetSubtype="2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Horizontal)">
                                      <p:cBhvr>
                                        <p:cTn id="15" dur="500"/>
                                        <p:tgtEl>
                                          <p:spTgt spid="15"/>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Horizontal)">
                                      <p:cBhvr>
                                        <p:cTn id="18" dur="500"/>
                                        <p:tgtEl>
                                          <p:spTgt spid="24"/>
                                        </p:tgtEl>
                                      </p:cBhvr>
                                    </p:animEffect>
                                  </p:childTnLst>
                                </p:cTn>
                              </p:par>
                            </p:childTnLst>
                          </p:cTn>
                        </p:par>
                        <p:par>
                          <p:cTn id="19" fill="hold">
                            <p:stCondLst>
                              <p:cond delay="1000"/>
                            </p:stCondLst>
                            <p:childTnLst>
                              <p:par>
                                <p:cTn id="20" presetID="1" presetClass="mediacall" presetSubtype="0" fill="hold" nodeType="afterEffect">
                                  <p:stCondLst>
                                    <p:cond delay="0"/>
                                  </p:stCondLst>
                                  <p:childTnLst>
                                    <p:cmd type="call" cmd="playFrom(0.0)">
                                      <p:cBhvr>
                                        <p:cTn id="21" dur="107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4"/>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7" grpId="0"/>
      <p:bldP spid="23" grpId="0"/>
      <p:bldP spid="15"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srcRect l="21000" t="17778" r="6500" b="9333"/>
          <a:stretch>
            <a:fillRect/>
          </a:stretch>
        </p:blipFill>
        <p:spPr bwMode="auto">
          <a:xfrm>
            <a:off x="-79899" y="0"/>
            <a:ext cx="12271899" cy="6858000"/>
          </a:xfrm>
          <a:prstGeom prst="rect">
            <a:avLst/>
          </a:prstGeom>
          <a:noFill/>
          <a:ln w="9525">
            <a:noFill/>
            <a:miter lim="800000"/>
            <a:headEnd/>
            <a:tailEnd/>
          </a:ln>
          <a:effectLst/>
        </p:spPr>
      </p:pic>
      <p:sp>
        <p:nvSpPr>
          <p:cNvPr id="5" name="Curved Up Arrow 4">
            <a:hlinkClick r:id="rId7" action="ppaction://hlinksldjump"/>
            <a:extLst>
              <a:ext uri="{FF2B5EF4-FFF2-40B4-BE49-F238E27FC236}">
                <a16:creationId xmlns:a16="http://schemas.microsoft.com/office/drawing/2014/main" id="{51610815-90AC-4463-A02A-2631C4B67A8D}"/>
              </a:ext>
            </a:extLst>
          </p:cNvPr>
          <p:cNvSpPr/>
          <p:nvPr/>
        </p:nvSpPr>
        <p:spPr>
          <a:xfrm flipH="1">
            <a:off x="7004481" y="6030678"/>
            <a:ext cx="1864310" cy="430921"/>
          </a:xfrm>
          <a:prstGeom prst="curvedUpArrow">
            <a:avLst>
              <a:gd name="adj1" fmla="val 39198"/>
              <a:gd name="adj2" fmla="val 51680"/>
              <a:gd name="adj3" fmla="val 28333"/>
            </a:avLst>
          </a:prstGeom>
          <a:solidFill>
            <a:schemeClr val="bg1"/>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2461551" y="1354240"/>
            <a:ext cx="184731" cy="584775"/>
          </a:xfrm>
          <a:prstGeom prst="rect">
            <a:avLst/>
          </a:prstGeom>
          <a:noFill/>
        </p:spPr>
        <p:txBody>
          <a:bodyPr wrap="none" rtlCol="0">
            <a:spAutoFit/>
          </a:bodyPr>
          <a:lstStyle/>
          <a:p>
            <a:endParaRPr lang="en-US" sz="3200">
              <a:solidFill>
                <a:schemeClr val="bg1"/>
              </a:solidFill>
              <a:latin typeface="Times New Roman" panose="02020603050405020304" pitchFamily="18" charset="0"/>
              <a:cs typeface="Times New Roman" panose="02020603050405020304" pitchFamily="18" charset="0"/>
            </a:endParaRPr>
          </a:p>
        </p:txBody>
      </p:sp>
      <p:sp>
        <p:nvSpPr>
          <p:cNvPr id="13" name="AutoShape 19" descr="Parchment"/>
          <p:cNvSpPr>
            <a:spLocks noChangeArrowheads="1"/>
          </p:cNvSpPr>
          <p:nvPr/>
        </p:nvSpPr>
        <p:spPr bwMode="auto">
          <a:xfrm>
            <a:off x="557190" y="1473388"/>
            <a:ext cx="10797350" cy="646986"/>
          </a:xfrm>
          <a:prstGeom prst="roundRect">
            <a:avLst>
              <a:gd name="adj" fmla="val 16667"/>
            </a:avLst>
          </a:prstGeom>
          <a:blipFill dpi="0" rotWithShape="1">
            <a:blip r:embed="rId8" cstate="print"/>
            <a:srcRect/>
            <a:tile tx="0" ty="0" sx="100000" sy="100000" flip="none" algn="tl"/>
          </a:blipFill>
          <a:ln w="9525" algn="ctr">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sz="3200" b="1">
                <a:effectLst/>
                <a:latin typeface="Times New Roman" panose="02020603050405020304" pitchFamily="18" charset="0"/>
                <a:ea typeface="Times New Roman" panose="02020603050405020304" pitchFamily="18" charset="0"/>
              </a:rPr>
              <a:t>Theo em, bộ phận lồng quạt có tác dụng làm gì?</a:t>
            </a:r>
            <a:endParaRPr lang="en-US" sz="3200" b="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5" name="Rectangle 21" descr="Water droplets"/>
          <p:cNvSpPr>
            <a:spLocks noChangeArrowheads="1"/>
          </p:cNvSpPr>
          <p:nvPr/>
        </p:nvSpPr>
        <p:spPr bwMode="auto">
          <a:xfrm>
            <a:off x="7997229" y="2999079"/>
            <a:ext cx="676692" cy="299217"/>
          </a:xfrm>
          <a:prstGeom prst="rect">
            <a:avLst/>
          </a:prstGeom>
          <a:noFill/>
          <a:ln w="9525" algn="ctr">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350">
              <a:solidFill>
                <a:schemeClr val="bg1"/>
              </a:solidFill>
            </a:endParaRPr>
          </a:p>
        </p:txBody>
      </p:sp>
      <p:sp>
        <p:nvSpPr>
          <p:cNvPr id="21" name="TextBox 20"/>
          <p:cNvSpPr txBox="1"/>
          <p:nvPr/>
        </p:nvSpPr>
        <p:spPr>
          <a:xfrm>
            <a:off x="1246850" y="2539996"/>
            <a:ext cx="8115299" cy="507831"/>
          </a:xfrm>
          <a:prstGeom prst="rect">
            <a:avLst/>
          </a:prstGeom>
          <a:noFill/>
        </p:spPr>
        <p:txBody>
          <a:bodyPr wrap="square" rtlCol="0">
            <a:spAutoFit/>
          </a:bodyPr>
          <a:lstStyle/>
          <a:p>
            <a:r>
              <a:rPr lang="en-US" sz="2700" b="1">
                <a:solidFill>
                  <a:srgbClr val="FFFF00"/>
                </a:solidFill>
                <a:effectLst>
                  <a:outerShdw blurRad="38100" dist="38100" dir="2700000" algn="tl">
                    <a:srgbClr val="000000">
                      <a:alpha val="43137"/>
                    </a:srgbClr>
                  </a:outerShdw>
                </a:effectLst>
                <a:latin typeface="Arial" pitchFamily="34" charset="0"/>
                <a:cs typeface="Arial" pitchFamily="34" charset="0"/>
              </a:rPr>
              <a:t>A. Chứa động cơ của quạt.</a:t>
            </a:r>
          </a:p>
        </p:txBody>
      </p:sp>
      <p:pic>
        <p:nvPicPr>
          <p:cNvPr id="9" name="Picture 7" descr="F:\TONGHOP\anh dong\hinh trang tri\easterspring04blnk2.gif"/>
          <p:cNvPicPr>
            <a:picLocks noChangeAspect="1" noChangeArrowheads="1"/>
          </p:cNvPicPr>
          <p:nvPr/>
        </p:nvPicPr>
        <p:blipFill>
          <a:blip r:embed="rId9"/>
          <a:srcRect/>
          <a:stretch>
            <a:fillRect/>
          </a:stretch>
        </p:blipFill>
        <p:spPr bwMode="auto">
          <a:xfrm>
            <a:off x="8365867" y="5353050"/>
            <a:ext cx="2183893" cy="1504950"/>
          </a:xfrm>
          <a:prstGeom prst="rect">
            <a:avLst/>
          </a:prstGeom>
          <a:noFill/>
          <a:ln w="9525">
            <a:noFill/>
            <a:miter lim="800000"/>
            <a:headEnd/>
            <a:tailEnd/>
          </a:ln>
        </p:spPr>
      </p:pic>
      <p:pic>
        <p:nvPicPr>
          <p:cNvPr id="26"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83754" y="4071247"/>
            <a:ext cx="676692" cy="6869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80901" y="2376010"/>
            <a:ext cx="695577" cy="6869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47372" y="3233335"/>
            <a:ext cx="638710" cy="6869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164617" y="4160788"/>
            <a:ext cx="8819137" cy="507831"/>
          </a:xfrm>
          <a:prstGeom prst="rect">
            <a:avLst/>
          </a:prstGeom>
          <a:noFill/>
        </p:spPr>
        <p:txBody>
          <a:bodyPr wrap="square" rtlCol="0">
            <a:spAutoFit/>
          </a:bodyPr>
          <a:lstStyle/>
          <a:p>
            <a:r>
              <a:rPr lang="en-US" sz="27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 </a:t>
            </a:r>
            <a:r>
              <a:rPr lang="en-US" sz="2700" b="1">
                <a:solidFill>
                  <a:srgbClr val="FFFF00"/>
                </a:solidFill>
                <a:latin typeface="Arial" panose="020B0604020202020204" pitchFamily="34" charset="0"/>
                <a:cs typeface="Arial" panose="020B0604020202020204" pitchFamily="34" charset="0"/>
              </a:rPr>
              <a:t>Bảo vệ cánh quạt và an toàn cho người sử dụng</a:t>
            </a:r>
            <a:r>
              <a:rPr lang="vi-VN" sz="27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7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1" name="TextBox 30"/>
          <p:cNvSpPr txBox="1"/>
          <p:nvPr/>
        </p:nvSpPr>
        <p:spPr>
          <a:xfrm>
            <a:off x="1209875" y="3352612"/>
            <a:ext cx="3156852" cy="507831"/>
          </a:xfrm>
          <a:prstGeom prst="rect">
            <a:avLst/>
          </a:prstGeom>
          <a:noFill/>
        </p:spPr>
        <p:txBody>
          <a:bodyPr wrap="square" rtlCol="0">
            <a:spAutoFit/>
          </a:bodyPr>
          <a:lstStyle/>
          <a:p>
            <a:r>
              <a:rPr lang="en-US" sz="2700" b="1">
                <a:solidFill>
                  <a:srgbClr val="FFFF00"/>
                </a:solidFill>
                <a:effectLst>
                  <a:outerShdw blurRad="38100" dist="38100" dir="2700000" algn="tl">
                    <a:srgbClr val="000000">
                      <a:alpha val="43137"/>
                    </a:srgbClr>
                  </a:outerShdw>
                </a:effectLst>
                <a:latin typeface="Arial" pitchFamily="34" charset="0"/>
                <a:cs typeface="Arial" pitchFamily="34" charset="0"/>
              </a:rPr>
              <a:t>B. Tạo ra gió.</a:t>
            </a:r>
          </a:p>
        </p:txBody>
      </p:sp>
      <p:pic>
        <p:nvPicPr>
          <p:cNvPr id="2" name="câu hỏi khởi động">
            <a:hlinkClick r:id="" action="ppaction://media"/>
            <a:extLst>
              <a:ext uri="{FF2B5EF4-FFF2-40B4-BE49-F238E27FC236}">
                <a16:creationId xmlns:a16="http://schemas.microsoft.com/office/drawing/2014/main" id="{E721B894-68B6-9865-3D52-D9C823F22930}"/>
              </a:ext>
            </a:extLst>
          </p:cNvPr>
          <p:cNvPicPr>
            <a:picLocks noChangeAspect="1"/>
          </p:cNvPicPr>
          <p:nvPr>
            <a:audioFile r:link="rId1"/>
            <p:extLst>
              <p:ext uri="{DAA4B4D4-6D71-4841-9C94-3DE7FCFB9230}">
                <p14:media xmlns:p14="http://schemas.microsoft.com/office/powerpoint/2010/main" r:embed="rId2">
                  <p14:trim st="11042" end="26292.0181"/>
                </p14:media>
              </p:ext>
            </p:extLst>
          </p:nvPr>
        </p:nvPicPr>
        <p:blipFill>
          <a:blip r:embed="rId12"/>
          <a:stretch>
            <a:fillRect/>
          </a:stretch>
        </p:blipFill>
        <p:spPr>
          <a:xfrm>
            <a:off x="12357100" y="1598741"/>
            <a:ext cx="487363" cy="487363"/>
          </a:xfrm>
          <a:prstGeom prst="rect">
            <a:avLst/>
          </a:prstGeom>
        </p:spPr>
      </p:pic>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Horizontal)">
                                      <p:cBhvr>
                                        <p:cTn id="12" dur="500"/>
                                        <p:tgtEl>
                                          <p:spTgt spid="30"/>
                                        </p:tgtEl>
                                      </p:cBhvr>
                                    </p:animEffect>
                                  </p:childTnLst>
                                </p:cTn>
                              </p:par>
                              <p:par>
                                <p:cTn id="13" presetID="16" presetClass="entr" presetSubtype="2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Horizontal)">
                                      <p:cBhvr>
                                        <p:cTn id="15" dur="500"/>
                                        <p:tgtEl>
                                          <p:spTgt spid="21"/>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Horizontal)">
                                      <p:cBhvr>
                                        <p:cTn id="18" dur="500"/>
                                        <p:tgtEl>
                                          <p:spTgt spid="31"/>
                                        </p:tgtEl>
                                      </p:cBhvr>
                                    </p:animEffect>
                                  </p:childTnLst>
                                </p:cTn>
                              </p:par>
                            </p:childTnLst>
                          </p:cTn>
                        </p:par>
                        <p:par>
                          <p:cTn id="19" fill="hold">
                            <p:stCondLst>
                              <p:cond delay="1000"/>
                            </p:stCondLst>
                            <p:childTnLst>
                              <p:par>
                                <p:cTn id="20" presetID="1" presetClass="mediacall" presetSubtype="0" fill="hold" nodeType="afterEffect">
                                  <p:stCondLst>
                                    <p:cond delay="0"/>
                                  </p:stCondLst>
                                  <p:childTnLst>
                                    <p:cmd type="call" cmd="playFrom(0.0)">
                                      <p:cBhvr>
                                        <p:cTn id="21" dur="12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1"/>
                  </p:tgtEl>
                </p:cond>
              </p:nextCondLst>
            </p:seq>
            <p:seq concurrent="1" nextAc="seek">
              <p:cTn id="27" restart="whenNotActive" fill="hold" evtFilter="cancelBubble" nodeType="interactiveSeq">
                <p:stCondLst>
                  <p:cond evt="onClick" delay="0">
                    <p:tgtEl>
                      <p:spTgt spid="31"/>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nextCondLst>
                <p:cond evt="onClick" delay="0">
                  <p:tgtEl>
                    <p:spTgt spid="30"/>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6" grpId="0"/>
      <p:bldP spid="21"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C66BB3C-92AD-1D0E-4344-63359EAA7829}"/>
              </a:ext>
            </a:extLst>
          </p:cNvPr>
          <p:cNvPicPr>
            <a:picLocks noChangeAspect="1" noChangeArrowheads="1"/>
          </p:cNvPicPr>
          <p:nvPr/>
        </p:nvPicPr>
        <p:blipFill>
          <a:blip r:embed="rId6"/>
          <a:srcRect l="21000" t="17778" r="6500" b="9333"/>
          <a:stretch>
            <a:fillRect/>
          </a:stretch>
        </p:blipFill>
        <p:spPr bwMode="auto">
          <a:xfrm>
            <a:off x="0" y="0"/>
            <a:ext cx="12192000" cy="6858000"/>
          </a:xfrm>
          <a:prstGeom prst="rect">
            <a:avLst/>
          </a:prstGeom>
          <a:noFill/>
          <a:ln w="9525">
            <a:noFill/>
            <a:miter lim="800000"/>
            <a:headEnd/>
            <a:tailEnd/>
          </a:ln>
          <a:effectLst/>
        </p:spPr>
      </p:pic>
      <p:sp>
        <p:nvSpPr>
          <p:cNvPr id="3" name="Rectangle 2">
            <a:hlinkClick r:id="rId7" action="ppaction://hlinksldjump"/>
            <a:extLst>
              <a:ext uri="{FF2B5EF4-FFF2-40B4-BE49-F238E27FC236}">
                <a16:creationId xmlns:a16="http://schemas.microsoft.com/office/drawing/2014/main" id="{BAC73DBC-8EDB-4C1D-ADC5-59A21F8A3FCD}"/>
              </a:ext>
            </a:extLst>
          </p:cNvPr>
          <p:cNvSpPr/>
          <p:nvPr/>
        </p:nvSpPr>
        <p:spPr>
          <a:xfrm>
            <a:off x="6758939" y="6050280"/>
            <a:ext cx="2183893"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8" name="Curved Up Arrow 7">
            <a:hlinkClick r:id="rId8" action="ppaction://hlinksldjump"/>
            <a:extLst>
              <a:ext uri="{FF2B5EF4-FFF2-40B4-BE49-F238E27FC236}">
                <a16:creationId xmlns:a16="http://schemas.microsoft.com/office/drawing/2014/main" id="{51610815-90AC-4463-A02A-2631C4B67A8D}"/>
              </a:ext>
            </a:extLst>
          </p:cNvPr>
          <p:cNvSpPr/>
          <p:nvPr/>
        </p:nvSpPr>
        <p:spPr>
          <a:xfrm flipH="1">
            <a:off x="7058465" y="6057093"/>
            <a:ext cx="1748183" cy="430921"/>
          </a:xfrm>
          <a:prstGeom prst="curvedUpArrow">
            <a:avLst>
              <a:gd name="adj1" fmla="val 39198"/>
              <a:gd name="adj2" fmla="val 51680"/>
              <a:gd name="adj3" fmla="val 28333"/>
            </a:avLst>
          </a:prstGeom>
          <a:solidFill>
            <a:schemeClr val="bg1"/>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pic>
        <p:nvPicPr>
          <p:cNvPr id="6" name="Picture 7" descr="F:\TONGHOP\anh dong\hinh trang tri\easterspring04blnk2.gif"/>
          <p:cNvPicPr>
            <a:picLocks noChangeAspect="1" noChangeArrowheads="1"/>
          </p:cNvPicPr>
          <p:nvPr/>
        </p:nvPicPr>
        <p:blipFill>
          <a:blip r:embed="rId9"/>
          <a:srcRect/>
          <a:stretch>
            <a:fillRect/>
          </a:stretch>
        </p:blipFill>
        <p:spPr bwMode="auto">
          <a:xfrm>
            <a:off x="8365867" y="5353050"/>
            <a:ext cx="2183893" cy="1504950"/>
          </a:xfrm>
          <a:prstGeom prst="rect">
            <a:avLst/>
          </a:prstGeom>
          <a:noFill/>
          <a:ln w="9525">
            <a:noFill/>
            <a:miter lim="800000"/>
            <a:headEnd/>
            <a:tailEnd/>
          </a:ln>
        </p:spPr>
      </p:pic>
      <p:sp>
        <p:nvSpPr>
          <p:cNvPr id="7" name="TextBox 6">
            <a:extLst>
              <a:ext uri="{FF2B5EF4-FFF2-40B4-BE49-F238E27FC236}">
                <a16:creationId xmlns:a16="http://schemas.microsoft.com/office/drawing/2014/main" id="{115EF1AB-B4D0-4F5F-8B39-FAE257D613F7}"/>
              </a:ext>
            </a:extLst>
          </p:cNvPr>
          <p:cNvSpPr txBox="1"/>
          <p:nvPr/>
        </p:nvSpPr>
        <p:spPr>
          <a:xfrm>
            <a:off x="2461551" y="1354240"/>
            <a:ext cx="184731" cy="584775"/>
          </a:xfrm>
          <a:prstGeom prst="rect">
            <a:avLst/>
          </a:prstGeom>
          <a:noFill/>
        </p:spPr>
        <p:txBody>
          <a:bodyPr wrap="none" rtlCol="0">
            <a:spAutoFit/>
          </a:bodyPr>
          <a:lstStyle/>
          <a:p>
            <a:endParaRPr lang="en-US" sz="3200">
              <a:solidFill>
                <a:schemeClr val="bg1"/>
              </a:solidFill>
              <a:latin typeface="Times New Roman" panose="02020603050405020304" pitchFamily="18" charset="0"/>
              <a:cs typeface="Times New Roman" panose="02020603050405020304" pitchFamily="18" charset="0"/>
            </a:endParaRPr>
          </a:p>
        </p:txBody>
      </p:sp>
      <p:pic>
        <p:nvPicPr>
          <p:cNvPr id="21"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4080" y="4058542"/>
            <a:ext cx="678987" cy="68691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914605" y="4058542"/>
            <a:ext cx="3758408" cy="638573"/>
          </a:xfrm>
          <a:prstGeom prst="rect">
            <a:avLst/>
          </a:prstGeom>
          <a:noFill/>
        </p:spPr>
        <p:txBody>
          <a:bodyPr wrap="square" rtlCol="0">
            <a:spAutoFit/>
          </a:bodyPr>
          <a:lstStyle/>
          <a:p>
            <a:pPr defTabSz="342900">
              <a:lnSpc>
                <a:spcPct val="150000"/>
              </a:lnSpc>
            </a:pPr>
            <a:r>
              <a:rPr lang="en-US" sz="2700" b="1">
                <a:solidFill>
                  <a:srgbClr val="FFFF00"/>
                </a:solidFill>
                <a:effectLst>
                  <a:outerShdw blurRad="38100" dist="38100" dir="2700000" algn="tl">
                    <a:srgbClr val="000000">
                      <a:alpha val="43137"/>
                    </a:srgbClr>
                  </a:outerShdw>
                </a:effectLst>
                <a:latin typeface="Arial" pitchFamily="34" charset="0"/>
                <a:cs typeface="Arial" pitchFamily="34" charset="0"/>
              </a:rPr>
              <a:t>C. Tuốc năng.</a:t>
            </a:r>
          </a:p>
        </p:txBody>
      </p:sp>
      <p:sp>
        <p:nvSpPr>
          <p:cNvPr id="15" name="TextBox 14"/>
          <p:cNvSpPr txBox="1"/>
          <p:nvPr/>
        </p:nvSpPr>
        <p:spPr>
          <a:xfrm>
            <a:off x="1868306" y="3308832"/>
            <a:ext cx="3880027" cy="638573"/>
          </a:xfrm>
          <a:prstGeom prst="rect">
            <a:avLst/>
          </a:prstGeom>
          <a:noFill/>
        </p:spPr>
        <p:txBody>
          <a:bodyPr wrap="square" rtlCol="0">
            <a:spAutoFit/>
          </a:bodyPr>
          <a:lstStyle/>
          <a:p>
            <a:pPr defTabSz="342900">
              <a:lnSpc>
                <a:spcPct val="150000"/>
              </a:lnSpc>
            </a:pPr>
            <a:r>
              <a:rPr lang="en-US" sz="2700" b="1">
                <a:solidFill>
                  <a:srgbClr val="FFFF00"/>
                </a:solidFill>
                <a:effectLst>
                  <a:outerShdw blurRad="38100" dist="38100" dir="2700000" algn="tl">
                    <a:srgbClr val="000000">
                      <a:alpha val="43137"/>
                    </a:srgbClr>
                  </a:outerShdw>
                </a:effectLst>
                <a:latin typeface="Arial" pitchFamily="34" charset="0"/>
                <a:cs typeface="Arial" pitchFamily="34" charset="0"/>
              </a:rPr>
              <a:t>B. Cánh quạt. </a:t>
            </a:r>
            <a:endParaRPr lang="vi-VN" sz="2700" b="1">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16"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88832" y="3284662"/>
            <a:ext cx="574815" cy="6869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36889" y="2510783"/>
            <a:ext cx="678987" cy="68691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868307" y="2504430"/>
            <a:ext cx="4227693" cy="638573"/>
          </a:xfrm>
          <a:prstGeom prst="rect">
            <a:avLst/>
          </a:prstGeom>
          <a:noFill/>
        </p:spPr>
        <p:txBody>
          <a:bodyPr wrap="square" rtlCol="0">
            <a:spAutoFit/>
          </a:bodyPr>
          <a:lstStyle/>
          <a:p>
            <a:pPr defTabSz="342900">
              <a:lnSpc>
                <a:spcPct val="150000"/>
              </a:lnSpc>
            </a:pPr>
            <a:r>
              <a:rPr lang="en-US" sz="2700" b="1">
                <a:solidFill>
                  <a:srgbClr val="FFFF00"/>
                </a:solidFill>
                <a:effectLst>
                  <a:outerShdw blurRad="38100" dist="38100" dir="2700000" algn="tl">
                    <a:srgbClr val="000000">
                      <a:alpha val="43137"/>
                    </a:srgbClr>
                  </a:outerShdw>
                </a:effectLst>
                <a:latin typeface="Arial" pitchFamily="34" charset="0"/>
                <a:cs typeface="Arial" pitchFamily="34" charset="0"/>
              </a:rPr>
              <a:t>A. Các nút điều khiển.</a:t>
            </a:r>
            <a:endParaRPr lang="vi-VN" sz="2700" b="1">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AutoShape 19" descr="Parchment">
            <a:extLst>
              <a:ext uri="{FF2B5EF4-FFF2-40B4-BE49-F238E27FC236}">
                <a16:creationId xmlns:a16="http://schemas.microsoft.com/office/drawing/2014/main" id="{E3155FBF-9351-4925-D8BC-264FD54E0FE3}"/>
              </a:ext>
            </a:extLst>
          </p:cNvPr>
          <p:cNvSpPr>
            <a:spLocks noChangeArrowheads="1"/>
          </p:cNvSpPr>
          <p:nvPr/>
        </p:nvSpPr>
        <p:spPr bwMode="auto">
          <a:xfrm>
            <a:off x="703478" y="1217073"/>
            <a:ext cx="10670959" cy="728924"/>
          </a:xfrm>
          <a:prstGeom prst="roundRect">
            <a:avLst>
              <a:gd name="adj" fmla="val 16667"/>
            </a:avLst>
          </a:prstGeom>
          <a:blipFill dpi="0" rotWithShape="1">
            <a:blip r:embed="rId12" cstate="print"/>
            <a:srcRect/>
            <a:tile tx="0" ty="0" sx="100000" sy="100000" flip="none" algn="tl"/>
          </a:blipFill>
          <a:ln w="9525" algn="ctr">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342900">
              <a:lnSpc>
                <a:spcPct val="150000"/>
              </a:lnSpc>
            </a:pPr>
            <a:r>
              <a:rPr lang="en-US" sz="2800" b="1">
                <a:latin typeface="Arial" panose="020B0604020202020204" pitchFamily="34" charset="0"/>
                <a:cs typeface="Arial" panose="020B0604020202020204" pitchFamily="34" charset="0"/>
              </a:rPr>
              <a:t>Bộ phận nào của quạt điện có tác dụng tạo ra gió?</a:t>
            </a:r>
            <a:endParaRPr lang="vi-VN" sz="2800" b="1">
              <a:latin typeface="Arial" panose="020B0604020202020204" pitchFamily="34" charset="0"/>
              <a:cs typeface="Arial" panose="020B0604020202020204" pitchFamily="34" charset="0"/>
            </a:endParaRPr>
          </a:p>
        </p:txBody>
      </p:sp>
      <p:pic>
        <p:nvPicPr>
          <p:cNvPr id="9" name="Picture 6" descr="Káº¿t quáº£ hÃ¬nh áº£nh cho wrong icon">
            <a:extLst>
              <a:ext uri="{FF2B5EF4-FFF2-40B4-BE49-F238E27FC236}">
                <a16:creationId xmlns:a16="http://schemas.microsoft.com/office/drawing/2014/main" id="{9EC370FB-FFC9-279C-E14C-DF3C8B5DE81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4812" y="4808102"/>
            <a:ext cx="678987" cy="6869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D11FC1-A6B4-54F7-D4C3-76754710DA48}"/>
              </a:ext>
            </a:extLst>
          </p:cNvPr>
          <p:cNvSpPr txBox="1"/>
          <p:nvPr/>
        </p:nvSpPr>
        <p:spPr>
          <a:xfrm>
            <a:off x="1936372" y="4808102"/>
            <a:ext cx="3758408" cy="638573"/>
          </a:xfrm>
          <a:prstGeom prst="rect">
            <a:avLst/>
          </a:prstGeom>
          <a:noFill/>
        </p:spPr>
        <p:txBody>
          <a:bodyPr wrap="square" rtlCol="0">
            <a:spAutoFit/>
          </a:bodyPr>
          <a:lstStyle/>
          <a:p>
            <a:pPr defTabSz="342900">
              <a:lnSpc>
                <a:spcPct val="150000"/>
              </a:lnSpc>
            </a:pPr>
            <a:r>
              <a:rPr lang="en-US" sz="2700" b="1">
                <a:solidFill>
                  <a:srgbClr val="FFFF00"/>
                </a:solidFill>
                <a:effectLst>
                  <a:outerShdw blurRad="38100" dist="38100" dir="2700000" algn="tl">
                    <a:srgbClr val="000000">
                      <a:alpha val="43137"/>
                    </a:srgbClr>
                  </a:outerShdw>
                </a:effectLst>
                <a:latin typeface="Arial" pitchFamily="34" charset="0"/>
                <a:cs typeface="Arial" pitchFamily="34" charset="0"/>
              </a:rPr>
              <a:t>D. Hộp động cơ quạt.</a:t>
            </a:r>
          </a:p>
        </p:txBody>
      </p:sp>
      <p:pic>
        <p:nvPicPr>
          <p:cNvPr id="5" name="câu hỏi khởi động">
            <a:hlinkClick r:id="" action="ppaction://media"/>
            <a:extLst>
              <a:ext uri="{FF2B5EF4-FFF2-40B4-BE49-F238E27FC236}">
                <a16:creationId xmlns:a16="http://schemas.microsoft.com/office/drawing/2014/main" id="{5F73A10D-D5B2-379E-2C21-95DE17683826}"/>
              </a:ext>
            </a:extLst>
          </p:cNvPr>
          <p:cNvPicPr>
            <a:picLocks noChangeAspect="1"/>
          </p:cNvPicPr>
          <p:nvPr>
            <a:audioFile r:link="rId1"/>
            <p:extLst>
              <p:ext uri="{DAA4B4D4-6D71-4841-9C94-3DE7FCFB9230}">
                <p14:media xmlns:p14="http://schemas.microsoft.com/office/powerpoint/2010/main" r:embed="rId2">
                  <p14:trim st="23559" end="14234.0181"/>
                </p14:media>
              </p:ext>
            </p:extLst>
          </p:nvPr>
        </p:nvPicPr>
        <p:blipFill>
          <a:blip r:embed="rId13"/>
          <a:stretch>
            <a:fillRect/>
          </a:stretch>
        </p:blipFill>
        <p:spPr>
          <a:xfrm>
            <a:off x="12357100" y="1598741"/>
            <a:ext cx="487363" cy="487363"/>
          </a:xfrm>
          <a:prstGeom prst="rect">
            <a:avLst/>
          </a:prstGeom>
        </p:spPr>
      </p:pic>
    </p:spTree>
    <p:extLst>
      <p:ext uri="{BB962C8B-B14F-4D97-AF65-F5344CB8AC3E}">
        <p14:creationId xmlns:p14="http://schemas.microsoft.com/office/powerpoint/2010/main" val="228535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Horizontal)">
                                      <p:cBhvr>
                                        <p:cTn id="12" dur="500"/>
                                        <p:tgtEl>
                                          <p:spTgt spid="23"/>
                                        </p:tgtEl>
                                      </p:cBhvr>
                                    </p:animEffect>
                                  </p:childTnLst>
                                </p:cTn>
                              </p:par>
                              <p:par>
                                <p:cTn id="13" presetID="16" presetClass="entr" presetSubtype="2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Horizontal)">
                                      <p:cBhvr>
                                        <p:cTn id="15" dur="500"/>
                                        <p:tgtEl>
                                          <p:spTgt spid="15"/>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Horizontal)">
                                      <p:cBhvr>
                                        <p:cTn id="18" dur="500"/>
                                        <p:tgtEl>
                                          <p:spTgt spid="24"/>
                                        </p:tgtEl>
                                      </p:cBhvr>
                                    </p:animEffect>
                                  </p:childTnLst>
                                </p:cTn>
                              </p:par>
                              <p:par>
                                <p:cTn id="19" presetID="16" presetClass="entr" presetSubtype="2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Horizontal)">
                                      <p:cBhvr>
                                        <p:cTn id="21" dur="500"/>
                                        <p:tgtEl>
                                          <p:spTgt spid="10"/>
                                        </p:tgtEl>
                                      </p:cBhvr>
                                    </p:animEffect>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119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4"/>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0"/>
                  </p:tgtEl>
                </p:cond>
              </p:nextCondLst>
            </p:seq>
            <p:audio>
              <p:cMediaNode vol="80000">
                <p:cTn id="45" fill="hold" display="0">
                  <p:stCondLst>
                    <p:cond delay="indefinite"/>
                  </p:stCondLst>
                  <p:endCondLst>
                    <p:cond evt="onStopAudio" delay="0">
                      <p:tgtEl>
                        <p:sldTgt/>
                      </p:tgtEl>
                    </p:cond>
                  </p:endCondLst>
                </p:cTn>
                <p:tgtEl>
                  <p:spTgt spid="5"/>
                </p:tgtEl>
              </p:cMediaNode>
            </p:audio>
          </p:childTnLst>
        </p:cTn>
      </p:par>
    </p:tnLst>
    <p:bldLst>
      <p:bldP spid="7" grpId="0"/>
      <p:bldP spid="23" grpId="0"/>
      <p:bldP spid="15" grpId="0"/>
      <p:bldP spid="2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C66BB3C-92AD-1D0E-4344-63359EAA7829}"/>
              </a:ext>
            </a:extLst>
          </p:cNvPr>
          <p:cNvPicPr>
            <a:picLocks noChangeAspect="1" noChangeArrowheads="1"/>
          </p:cNvPicPr>
          <p:nvPr/>
        </p:nvPicPr>
        <p:blipFill>
          <a:blip r:embed="rId6"/>
          <a:srcRect l="21000" t="17778" r="6500" b="9333"/>
          <a:stretch>
            <a:fillRect/>
          </a:stretch>
        </p:blipFill>
        <p:spPr bwMode="auto">
          <a:xfrm>
            <a:off x="0" y="0"/>
            <a:ext cx="12192000" cy="6858000"/>
          </a:xfrm>
          <a:prstGeom prst="rect">
            <a:avLst/>
          </a:prstGeom>
          <a:noFill/>
          <a:ln w="9525">
            <a:noFill/>
            <a:miter lim="800000"/>
            <a:headEnd/>
            <a:tailEnd/>
          </a:ln>
          <a:effectLst/>
        </p:spPr>
      </p:pic>
      <p:sp>
        <p:nvSpPr>
          <p:cNvPr id="3" name="Rectangle 2">
            <a:hlinkClick r:id="rId7" action="ppaction://hlinksldjump"/>
            <a:extLst>
              <a:ext uri="{FF2B5EF4-FFF2-40B4-BE49-F238E27FC236}">
                <a16:creationId xmlns:a16="http://schemas.microsoft.com/office/drawing/2014/main" id="{BAC73DBC-8EDB-4C1D-ADC5-59A21F8A3FCD}"/>
              </a:ext>
            </a:extLst>
          </p:cNvPr>
          <p:cNvSpPr/>
          <p:nvPr/>
        </p:nvSpPr>
        <p:spPr>
          <a:xfrm>
            <a:off x="6758939" y="6050280"/>
            <a:ext cx="2183893"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8" name="Curved Up Arrow 7">
            <a:hlinkClick r:id="rId8" action="ppaction://hlinksldjump"/>
            <a:extLst>
              <a:ext uri="{FF2B5EF4-FFF2-40B4-BE49-F238E27FC236}">
                <a16:creationId xmlns:a16="http://schemas.microsoft.com/office/drawing/2014/main" id="{51610815-90AC-4463-A02A-2631C4B67A8D}"/>
              </a:ext>
            </a:extLst>
          </p:cNvPr>
          <p:cNvSpPr/>
          <p:nvPr/>
        </p:nvSpPr>
        <p:spPr>
          <a:xfrm flipH="1">
            <a:off x="7058465" y="6057093"/>
            <a:ext cx="1748183" cy="430921"/>
          </a:xfrm>
          <a:prstGeom prst="curvedUpArrow">
            <a:avLst>
              <a:gd name="adj1" fmla="val 39198"/>
              <a:gd name="adj2" fmla="val 51680"/>
              <a:gd name="adj3" fmla="val 28333"/>
            </a:avLst>
          </a:prstGeom>
          <a:solidFill>
            <a:schemeClr val="bg1"/>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pic>
        <p:nvPicPr>
          <p:cNvPr id="6" name="Picture 7" descr="F:\TONGHOP\anh dong\hinh trang tri\easterspring04blnk2.gif"/>
          <p:cNvPicPr>
            <a:picLocks noChangeAspect="1" noChangeArrowheads="1"/>
          </p:cNvPicPr>
          <p:nvPr/>
        </p:nvPicPr>
        <p:blipFill>
          <a:blip r:embed="rId9"/>
          <a:srcRect/>
          <a:stretch>
            <a:fillRect/>
          </a:stretch>
        </p:blipFill>
        <p:spPr bwMode="auto">
          <a:xfrm>
            <a:off x="8365867" y="5353050"/>
            <a:ext cx="2183893" cy="1504950"/>
          </a:xfrm>
          <a:prstGeom prst="rect">
            <a:avLst/>
          </a:prstGeom>
          <a:noFill/>
          <a:ln w="9525">
            <a:noFill/>
            <a:miter lim="800000"/>
            <a:headEnd/>
            <a:tailEnd/>
          </a:ln>
        </p:spPr>
      </p:pic>
      <p:sp>
        <p:nvSpPr>
          <p:cNvPr id="7" name="TextBox 6">
            <a:extLst>
              <a:ext uri="{FF2B5EF4-FFF2-40B4-BE49-F238E27FC236}">
                <a16:creationId xmlns:a16="http://schemas.microsoft.com/office/drawing/2014/main" id="{115EF1AB-B4D0-4F5F-8B39-FAE257D613F7}"/>
              </a:ext>
            </a:extLst>
          </p:cNvPr>
          <p:cNvSpPr txBox="1"/>
          <p:nvPr/>
        </p:nvSpPr>
        <p:spPr>
          <a:xfrm>
            <a:off x="2461551" y="1354240"/>
            <a:ext cx="184731" cy="584775"/>
          </a:xfrm>
          <a:prstGeom prst="rect">
            <a:avLst/>
          </a:prstGeom>
          <a:noFill/>
        </p:spPr>
        <p:txBody>
          <a:bodyPr wrap="none" rtlCol="0">
            <a:spAutoFit/>
          </a:bodyPr>
          <a:lstStyle/>
          <a:p>
            <a:endParaRPr lang="en-US" sz="3200">
              <a:solidFill>
                <a:schemeClr val="bg1"/>
              </a:solidFill>
              <a:latin typeface="Times New Roman" panose="02020603050405020304" pitchFamily="18" charset="0"/>
              <a:cs typeface="Times New Roman" panose="02020603050405020304" pitchFamily="18" charset="0"/>
            </a:endParaRPr>
          </a:p>
        </p:txBody>
      </p:sp>
      <p:pic>
        <p:nvPicPr>
          <p:cNvPr id="21"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87149" y="4076893"/>
            <a:ext cx="678987" cy="68691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914604" y="4807459"/>
            <a:ext cx="4514188" cy="638573"/>
          </a:xfrm>
          <a:prstGeom prst="rect">
            <a:avLst/>
          </a:prstGeom>
          <a:noFill/>
        </p:spPr>
        <p:txBody>
          <a:bodyPr wrap="square" rtlCol="0">
            <a:spAutoFit/>
          </a:bodyPr>
          <a:lstStyle/>
          <a:p>
            <a:pPr defTabSz="342900">
              <a:lnSpc>
                <a:spcPct val="150000"/>
              </a:lnSpc>
            </a:pPr>
            <a:r>
              <a:rPr lang="en-US" sz="2700" b="1">
                <a:solidFill>
                  <a:srgbClr val="FFFF00"/>
                </a:solidFill>
                <a:effectLst>
                  <a:outerShdw blurRad="38100" dist="38100" dir="2700000" algn="tl">
                    <a:srgbClr val="000000">
                      <a:alpha val="43137"/>
                    </a:srgbClr>
                  </a:outerShdw>
                </a:effectLst>
                <a:latin typeface="Arial" pitchFamily="34" charset="0"/>
                <a:cs typeface="Arial" pitchFamily="34" charset="0"/>
              </a:rPr>
              <a:t>D. Các nút điều khiển.</a:t>
            </a:r>
          </a:p>
        </p:txBody>
      </p:sp>
      <p:sp>
        <p:nvSpPr>
          <p:cNvPr id="15" name="TextBox 14"/>
          <p:cNvSpPr txBox="1"/>
          <p:nvPr/>
        </p:nvSpPr>
        <p:spPr>
          <a:xfrm>
            <a:off x="1868307" y="4005254"/>
            <a:ext cx="3880027" cy="638573"/>
          </a:xfrm>
          <a:prstGeom prst="rect">
            <a:avLst/>
          </a:prstGeom>
          <a:noFill/>
        </p:spPr>
        <p:txBody>
          <a:bodyPr wrap="square" rtlCol="0">
            <a:spAutoFit/>
          </a:bodyPr>
          <a:lstStyle/>
          <a:p>
            <a:pPr defTabSz="342900">
              <a:lnSpc>
                <a:spcPct val="150000"/>
              </a:lnSpc>
            </a:pPr>
            <a:r>
              <a:rPr lang="en-US" sz="2700" b="1">
                <a:solidFill>
                  <a:srgbClr val="FFFF00"/>
                </a:solidFill>
                <a:effectLst>
                  <a:outerShdw blurRad="38100" dist="38100" dir="2700000" algn="tl">
                    <a:srgbClr val="000000">
                      <a:alpha val="43137"/>
                    </a:srgbClr>
                  </a:outerShdw>
                </a:effectLst>
                <a:latin typeface="Arial" pitchFamily="34" charset="0"/>
                <a:cs typeface="Arial" pitchFamily="34" charset="0"/>
              </a:rPr>
              <a:t>C. Dây nguồn. </a:t>
            </a:r>
            <a:endParaRPr lang="vi-VN" sz="2700" b="1">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16"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48812" y="4807459"/>
            <a:ext cx="574815" cy="6869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59626" y="2510783"/>
            <a:ext cx="678987" cy="68691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868307" y="2504430"/>
            <a:ext cx="2361249" cy="638573"/>
          </a:xfrm>
          <a:prstGeom prst="rect">
            <a:avLst/>
          </a:prstGeom>
          <a:noFill/>
        </p:spPr>
        <p:txBody>
          <a:bodyPr wrap="square" rtlCol="0">
            <a:spAutoFit/>
          </a:bodyPr>
          <a:lstStyle/>
          <a:p>
            <a:pPr defTabSz="342900">
              <a:lnSpc>
                <a:spcPct val="150000"/>
              </a:lnSpc>
            </a:pPr>
            <a:r>
              <a:rPr lang="en-US" sz="2700" b="1">
                <a:solidFill>
                  <a:srgbClr val="FFFF00"/>
                </a:solidFill>
                <a:effectLst>
                  <a:outerShdw blurRad="38100" dist="38100" dir="2700000" algn="tl">
                    <a:srgbClr val="000000">
                      <a:alpha val="43137"/>
                    </a:srgbClr>
                  </a:outerShdw>
                </a:effectLst>
                <a:latin typeface="Arial" pitchFamily="34" charset="0"/>
                <a:cs typeface="Arial" pitchFamily="34" charset="0"/>
              </a:rPr>
              <a:t>A. Tuốt năng.</a:t>
            </a:r>
            <a:endParaRPr lang="vi-VN" sz="2700" b="1">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AutoShape 19" descr="Parchment">
            <a:extLst>
              <a:ext uri="{FF2B5EF4-FFF2-40B4-BE49-F238E27FC236}">
                <a16:creationId xmlns:a16="http://schemas.microsoft.com/office/drawing/2014/main" id="{E3155FBF-9351-4925-D8BC-264FD54E0FE3}"/>
              </a:ext>
            </a:extLst>
          </p:cNvPr>
          <p:cNvSpPr>
            <a:spLocks noChangeArrowheads="1"/>
          </p:cNvSpPr>
          <p:nvPr/>
        </p:nvSpPr>
        <p:spPr bwMode="auto">
          <a:xfrm>
            <a:off x="703478" y="907451"/>
            <a:ext cx="10670959" cy="1348170"/>
          </a:xfrm>
          <a:prstGeom prst="roundRect">
            <a:avLst>
              <a:gd name="adj" fmla="val 16667"/>
            </a:avLst>
          </a:prstGeom>
          <a:blipFill dpi="0" rotWithShape="1">
            <a:blip r:embed="rId12" cstate="print"/>
            <a:srcRect/>
            <a:tile tx="0" ty="0" sx="100000" sy="100000" flip="none" algn="tl"/>
          </a:blipFill>
          <a:ln w="9525" algn="ctr">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342900">
              <a:lnSpc>
                <a:spcPct val="150000"/>
              </a:lnSpc>
            </a:pPr>
            <a:r>
              <a:rPr lang="en-US" sz="2600" b="1">
                <a:latin typeface="Arial" panose="020B0604020202020204" pitchFamily="34" charset="0"/>
                <a:cs typeface="Arial" panose="020B0604020202020204" pitchFamily="34" charset="0"/>
              </a:rPr>
              <a:t>Theo em, bộ phận nào của quạt điện có tác dụng bật, tắt và điều chỉnh tốc độ quay của cánh quạt?</a:t>
            </a:r>
            <a:endParaRPr lang="vi-VN" sz="2600" b="1">
              <a:latin typeface="Arial" panose="020B0604020202020204" pitchFamily="34" charset="0"/>
              <a:cs typeface="Arial" panose="020B0604020202020204" pitchFamily="34" charset="0"/>
            </a:endParaRPr>
          </a:p>
        </p:txBody>
      </p:sp>
      <p:pic>
        <p:nvPicPr>
          <p:cNvPr id="5" name="Picture 6" descr="Káº¿t quáº£ hÃ¬nh áº£nh cho wrong icon">
            <a:extLst>
              <a:ext uri="{FF2B5EF4-FFF2-40B4-BE49-F238E27FC236}">
                <a16:creationId xmlns:a16="http://schemas.microsoft.com/office/drawing/2014/main" id="{153FDB03-21A3-2A07-232E-A433E049E6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31757" y="3300564"/>
            <a:ext cx="678987" cy="6869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1BA2ADF-D7B0-34BE-3AC3-A9DDF24C8287}"/>
              </a:ext>
            </a:extLst>
          </p:cNvPr>
          <p:cNvSpPr txBox="1"/>
          <p:nvPr/>
        </p:nvSpPr>
        <p:spPr>
          <a:xfrm>
            <a:off x="1868307" y="3273299"/>
            <a:ext cx="3363450" cy="638573"/>
          </a:xfrm>
          <a:prstGeom prst="rect">
            <a:avLst/>
          </a:prstGeom>
          <a:noFill/>
        </p:spPr>
        <p:txBody>
          <a:bodyPr wrap="square" rtlCol="0">
            <a:spAutoFit/>
          </a:bodyPr>
          <a:lstStyle/>
          <a:p>
            <a:pPr defTabSz="342900">
              <a:lnSpc>
                <a:spcPct val="150000"/>
              </a:lnSpc>
            </a:pPr>
            <a:r>
              <a:rPr lang="en-US" sz="2700" b="1">
                <a:solidFill>
                  <a:srgbClr val="FFFF00"/>
                </a:solidFill>
                <a:effectLst>
                  <a:outerShdw blurRad="38100" dist="38100" dir="2700000" algn="tl">
                    <a:srgbClr val="000000">
                      <a:alpha val="43137"/>
                    </a:srgbClr>
                  </a:outerShdw>
                </a:effectLst>
                <a:latin typeface="Arial" pitchFamily="34" charset="0"/>
                <a:cs typeface="Arial" pitchFamily="34" charset="0"/>
              </a:rPr>
              <a:t>B. Cánh quạt.</a:t>
            </a:r>
            <a:endParaRPr lang="vi-VN" sz="2700" b="1">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 name="câu hỏi khởi động">
            <a:hlinkClick r:id="" action="ppaction://media"/>
            <a:extLst>
              <a:ext uri="{FF2B5EF4-FFF2-40B4-BE49-F238E27FC236}">
                <a16:creationId xmlns:a16="http://schemas.microsoft.com/office/drawing/2014/main" id="{2F247F18-5B66-B666-166C-59269B2C905B}"/>
              </a:ext>
            </a:extLst>
          </p:cNvPr>
          <p:cNvPicPr>
            <a:picLocks noChangeAspect="1"/>
          </p:cNvPicPr>
          <p:nvPr>
            <a:audioFile r:link="rId1"/>
            <p:extLst>
              <p:ext uri="{DAA4B4D4-6D71-4841-9C94-3DE7FCFB9230}">
                <p14:media xmlns:p14="http://schemas.microsoft.com/office/powerpoint/2010/main" r:embed="rId2">
                  <p14:trim st="35517" end="0.0181"/>
                </p14:media>
              </p:ext>
            </p:extLst>
          </p:nvPr>
        </p:nvPicPr>
        <p:blipFill>
          <a:blip r:embed="rId13"/>
          <a:stretch>
            <a:fillRect/>
          </a:stretch>
        </p:blipFill>
        <p:spPr>
          <a:xfrm>
            <a:off x="12357100" y="1598741"/>
            <a:ext cx="487363" cy="487363"/>
          </a:xfrm>
          <a:prstGeom prst="rect">
            <a:avLst/>
          </a:prstGeom>
        </p:spPr>
      </p:pic>
    </p:spTree>
    <p:extLst>
      <p:ext uri="{BB962C8B-B14F-4D97-AF65-F5344CB8AC3E}">
        <p14:creationId xmlns:p14="http://schemas.microsoft.com/office/powerpoint/2010/main" val="325756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Horizontal)">
                                      <p:cBhvr>
                                        <p:cTn id="12" dur="500"/>
                                        <p:tgtEl>
                                          <p:spTgt spid="23"/>
                                        </p:tgtEl>
                                      </p:cBhvr>
                                    </p:animEffect>
                                  </p:childTnLst>
                                </p:cTn>
                              </p:par>
                              <p:par>
                                <p:cTn id="13" presetID="16" presetClass="entr" presetSubtype="2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Horizontal)">
                                      <p:cBhvr>
                                        <p:cTn id="15" dur="500"/>
                                        <p:tgtEl>
                                          <p:spTgt spid="15"/>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Horizontal)">
                                      <p:cBhvr>
                                        <p:cTn id="18" dur="500"/>
                                        <p:tgtEl>
                                          <p:spTgt spid="24"/>
                                        </p:tgtEl>
                                      </p:cBhvr>
                                    </p:animEffect>
                                  </p:childTnLst>
                                </p:cTn>
                              </p:par>
                              <p:par>
                                <p:cTn id="19" presetID="16" presetClass="entr" presetSubtype="2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Horizontal)">
                                      <p:cBhvr>
                                        <p:cTn id="21" dur="500"/>
                                        <p:tgtEl>
                                          <p:spTgt spid="9"/>
                                        </p:tgtEl>
                                      </p:cBhvr>
                                    </p:animEffect>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1423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15"/>
                  </p:tgtEl>
                </p:cond>
              </p:nextCondLst>
            </p:seq>
            <p:audio>
              <p:cMediaNode vol="80000">
                <p:cTn id="45" fill="hold" display="0">
                  <p:stCondLst>
                    <p:cond delay="indefinite"/>
                  </p:stCondLst>
                  <p:endCondLst>
                    <p:cond evt="onStopAudio" delay="0">
                      <p:tgtEl>
                        <p:sldTgt/>
                      </p:tgtEl>
                    </p:cond>
                  </p:endCondLst>
                </p:cTn>
                <p:tgtEl>
                  <p:spTgt spid="10"/>
                </p:tgtEl>
              </p:cMediaNode>
            </p:audio>
          </p:childTnLst>
        </p:cTn>
      </p:par>
    </p:tnLst>
    <p:bldLst>
      <p:bldP spid="7" grpId="0"/>
      <p:bldP spid="23" grpId="0"/>
      <p:bldP spid="15" grpId="0"/>
      <p:bldP spid="2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Untitled.png"/>
          <p:cNvPicPr>
            <a:picLocks noChangeAspect="1"/>
          </p:cNvPicPr>
          <p:nvPr/>
        </p:nvPicPr>
        <p:blipFill>
          <a:blip r:embed="rId2" cstate="print"/>
          <a:srcRect/>
          <a:stretch>
            <a:fillRect/>
          </a:stretch>
        </p:blipFill>
        <p:spPr bwMode="auto">
          <a:xfrm>
            <a:off x="4234" y="0"/>
            <a:ext cx="12183533" cy="6858000"/>
          </a:xfrm>
          <a:prstGeom prst="rect">
            <a:avLst/>
          </a:prstGeom>
          <a:noFill/>
          <a:ln w="9525">
            <a:noFill/>
            <a:miter lim="800000"/>
            <a:headEnd/>
            <a:tailEnd/>
          </a:ln>
        </p:spPr>
      </p:pic>
      <p:pic>
        <p:nvPicPr>
          <p:cNvPr id="20"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1771" y="3523168"/>
            <a:ext cx="2394975" cy="3065413"/>
          </a:xfrm>
          <a:prstGeom prst="rect">
            <a:avLst/>
          </a:prstGeom>
        </p:spPr>
      </p:pic>
      <p:pic>
        <p:nvPicPr>
          <p:cNvPr id="28"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817" y="4302050"/>
            <a:ext cx="2805612" cy="2387359"/>
          </a:xfrm>
          <a:prstGeom prst="rect">
            <a:avLst/>
          </a:prstGeom>
        </p:spPr>
      </p:pic>
      <p:sp>
        <p:nvSpPr>
          <p:cNvPr id="4" name="Rectangle 3">
            <a:extLst>
              <a:ext uri="{FF2B5EF4-FFF2-40B4-BE49-F238E27FC236}">
                <a16:creationId xmlns:a16="http://schemas.microsoft.com/office/drawing/2014/main" id="{64E2676D-A858-DE42-A828-6DE9B2D28B5E}"/>
              </a:ext>
            </a:extLst>
          </p:cNvPr>
          <p:cNvSpPr/>
          <p:nvPr/>
        </p:nvSpPr>
        <p:spPr>
          <a:xfrm>
            <a:off x="3530598" y="436500"/>
            <a:ext cx="5926238" cy="905056"/>
          </a:xfrm>
          <a:prstGeom prst="rect">
            <a:avLst/>
          </a:prstGeom>
        </p:spPr>
        <p:txBody>
          <a:bodyPr wrap="square">
            <a:spAutoFit/>
          </a:bodyPr>
          <a:lstStyle/>
          <a:p>
            <a:pPr algn="ctr" defTabSz="342900">
              <a:lnSpc>
                <a:spcPct val="150000"/>
              </a:lnSpc>
            </a:pPr>
            <a:r>
              <a:rPr lang="en-US" sz="4000" b="1" u="sng">
                <a:solidFill>
                  <a:srgbClr val="FFFF00"/>
                </a:solidFill>
                <a:latin typeface="Times New Roman" panose="02020603050405020304" pitchFamily="18" charset="0"/>
                <a:cs typeface="Times New Roman" panose="02020603050405020304" pitchFamily="18" charset="0"/>
              </a:rPr>
              <a:t>Công nghệ</a:t>
            </a:r>
            <a:endParaRPr lang="vi-VN" sz="4000" b="1" u="sng">
              <a:solidFill>
                <a:srgbClr val="FFFF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1C396379-BCE6-45BF-F842-4ED91BB9CDC0}"/>
              </a:ext>
            </a:extLst>
          </p:cNvPr>
          <p:cNvGrpSpPr/>
          <p:nvPr/>
        </p:nvGrpSpPr>
        <p:grpSpPr>
          <a:xfrm>
            <a:off x="2005847" y="1113406"/>
            <a:ext cx="8649713" cy="1846276"/>
            <a:chOff x="1250067" y="1036877"/>
            <a:chExt cx="9583834" cy="1846276"/>
          </a:xfrm>
        </p:grpSpPr>
        <p:sp>
          <p:nvSpPr>
            <p:cNvPr id="6" name="Rectangle: Rounded Corners 5">
              <a:extLst>
                <a:ext uri="{FF2B5EF4-FFF2-40B4-BE49-F238E27FC236}">
                  <a16:creationId xmlns:a16="http://schemas.microsoft.com/office/drawing/2014/main" id="{4C9C2B10-B7B0-1E4D-3094-DC5C768B5558}"/>
                </a:ext>
              </a:extLst>
            </p:cNvPr>
            <p:cNvSpPr/>
            <p:nvPr/>
          </p:nvSpPr>
          <p:spPr>
            <a:xfrm>
              <a:off x="2883947" y="1532074"/>
              <a:ext cx="7949954" cy="868323"/>
            </a:xfrm>
            <a:prstGeom prst="roundRect">
              <a:avLst/>
            </a:prstGeom>
            <a:solidFill>
              <a:srgbClr val="0070C0"/>
            </a:solidFill>
          </p:spPr>
          <p:txBody>
            <a:bodyPr wrap="square">
              <a:spAutoFit/>
            </a:bodyPr>
            <a:lstStyle/>
            <a:p>
              <a:pPr defTabSz="342900"/>
              <a:r>
                <a:rPr lang="en-US" sz="4500" b="1">
                  <a:solidFill>
                    <a:srgbClr val="FFFF00"/>
                  </a:solidFill>
                  <a:latin typeface="Times New Roman" panose="02020603050405020304" pitchFamily="18" charset="0"/>
                  <a:cs typeface="Times New Roman" panose="02020603050405020304" pitchFamily="18" charset="0"/>
                </a:rPr>
                <a:t>   Sử dụng quạt điện (tiết 2)</a:t>
              </a:r>
              <a:endParaRPr lang="vi-VN" sz="4500" b="1">
                <a:solidFill>
                  <a:srgbClr val="FFFF00"/>
                </a:solidFill>
                <a:latin typeface="Times New Roman" panose="02020603050405020304" pitchFamily="18" charset="0"/>
                <a:cs typeface="Times New Roman" panose="02020603050405020304" pitchFamily="18" charset="0"/>
              </a:endParaRPr>
            </a:p>
          </p:txBody>
        </p:sp>
        <p:pic>
          <p:nvPicPr>
            <p:cNvPr id="7" name="Picture 6" descr="A white rectangular sign with pink text&#10;&#10;Description automatically generated">
              <a:extLst>
                <a:ext uri="{FF2B5EF4-FFF2-40B4-BE49-F238E27FC236}">
                  <a16:creationId xmlns:a16="http://schemas.microsoft.com/office/drawing/2014/main" id="{3177D7B9-AFCE-ACDF-8739-1306F2BBDD1D}"/>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l="837" r="67374" b="4255"/>
            <a:stretch/>
          </p:blipFill>
          <p:spPr>
            <a:xfrm>
              <a:off x="1250067" y="1036877"/>
              <a:ext cx="1992696" cy="1846276"/>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8" name="Rectangle 7">
            <a:extLst>
              <a:ext uri="{FF2B5EF4-FFF2-40B4-BE49-F238E27FC236}">
                <a16:creationId xmlns:a16="http://schemas.microsoft.com/office/drawing/2014/main" id="{820FB4FB-CA80-6646-944D-EBBE1FA05DA7}"/>
              </a:ext>
            </a:extLst>
          </p:cNvPr>
          <p:cNvSpPr/>
          <p:nvPr/>
        </p:nvSpPr>
        <p:spPr>
          <a:xfrm>
            <a:off x="2735164" y="85571"/>
            <a:ext cx="7752443" cy="701859"/>
          </a:xfrm>
          <a:prstGeom prst="rect">
            <a:avLst/>
          </a:prstGeom>
        </p:spPr>
        <p:txBody>
          <a:bodyPr wrap="square">
            <a:spAutoFit/>
          </a:bodyPr>
          <a:lstStyle/>
          <a:p>
            <a:pPr algn="ctr" defTabSz="342900">
              <a:lnSpc>
                <a:spcPct val="150000"/>
              </a:lnSpc>
            </a:pPr>
            <a:r>
              <a:rPr lang="en-US" sz="3000" b="1">
                <a:solidFill>
                  <a:schemeClr val="bg1"/>
                </a:solidFill>
                <a:latin typeface="Times New Roman" panose="02020603050405020304" pitchFamily="18" charset="0"/>
                <a:cs typeface="Times New Roman" panose="02020603050405020304" pitchFamily="18" charset="0"/>
              </a:rPr>
              <a:t>Thứ hai ngày 14 tháng 10 năm 2024</a:t>
            </a:r>
            <a:endParaRPr lang="vi-VN" sz="30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632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EE28393-2CDA-B8AC-090E-74B500CB96A9}"/>
              </a:ext>
            </a:extLst>
          </p:cNvPr>
          <p:cNvGrpSpPr/>
          <p:nvPr/>
        </p:nvGrpSpPr>
        <p:grpSpPr>
          <a:xfrm>
            <a:off x="4234" y="0"/>
            <a:ext cx="12183533" cy="6858000"/>
            <a:chOff x="4234" y="0"/>
            <a:chExt cx="12183533" cy="6858000"/>
          </a:xfrm>
        </p:grpSpPr>
        <p:pic>
          <p:nvPicPr>
            <p:cNvPr id="3" name="Picture 7" descr="Untitled.png"/>
            <p:cNvPicPr>
              <a:picLocks noChangeAspect="1"/>
            </p:cNvPicPr>
            <p:nvPr/>
          </p:nvPicPr>
          <p:blipFill>
            <a:blip r:embed="rId2" cstate="print"/>
            <a:srcRect/>
            <a:stretch>
              <a:fillRect/>
            </a:stretch>
          </p:blipFill>
          <p:spPr bwMode="auto">
            <a:xfrm>
              <a:off x="4234" y="0"/>
              <a:ext cx="12183533" cy="6858000"/>
            </a:xfrm>
            <a:prstGeom prst="rect">
              <a:avLst/>
            </a:prstGeom>
            <a:noFill/>
            <a:ln w="9525">
              <a:noFill/>
              <a:miter lim="800000"/>
              <a:headEnd/>
              <a:tailEnd/>
            </a:ln>
          </p:spPr>
        </p:pic>
        <p:pic>
          <p:nvPicPr>
            <p:cNvPr id="18" name="Picture 17">
              <a:extLst>
                <a:ext uri="{FF2B5EF4-FFF2-40B4-BE49-F238E27FC236}">
                  <a16:creationId xmlns:a16="http://schemas.microsoft.com/office/drawing/2014/main" id="{448B17CC-5107-C0BD-3710-546C8AAB5D77}"/>
                </a:ext>
              </a:extLst>
            </p:cNvPr>
            <p:cNvPicPr>
              <a:picLocks noChangeAspect="1"/>
            </p:cNvPicPr>
            <p:nvPr/>
          </p:nvPicPr>
          <p:blipFill>
            <a:blip r:embed="rId3"/>
            <a:stretch>
              <a:fillRect/>
            </a:stretch>
          </p:blipFill>
          <p:spPr>
            <a:xfrm>
              <a:off x="327577" y="5577098"/>
              <a:ext cx="3162871" cy="1015662"/>
            </a:xfrm>
            <a:prstGeom prst="rect">
              <a:avLst/>
            </a:prstGeom>
          </p:spPr>
        </p:pic>
      </p:grpSp>
      <p:sp>
        <p:nvSpPr>
          <p:cNvPr id="2" name="Rectangle 1">
            <a:extLst>
              <a:ext uri="{FF2B5EF4-FFF2-40B4-BE49-F238E27FC236}">
                <a16:creationId xmlns:a16="http://schemas.microsoft.com/office/drawing/2014/main" id="{19EAD0AD-91F4-51B1-598D-A439B9DE72AB}"/>
              </a:ext>
            </a:extLst>
          </p:cNvPr>
          <p:cNvSpPr/>
          <p:nvPr/>
        </p:nvSpPr>
        <p:spPr>
          <a:xfrm>
            <a:off x="239089" y="124557"/>
            <a:ext cx="11709072" cy="738600"/>
          </a:xfrm>
          <a:prstGeom prst="rect">
            <a:avLst/>
          </a:prstGeom>
          <a:noFill/>
        </p:spPr>
        <p:txBody>
          <a:bodyPr wrap="square">
            <a:spAutoFit/>
          </a:bodyPr>
          <a:lstStyle/>
          <a:p>
            <a:pPr defTabSz="342900">
              <a:lnSpc>
                <a:spcPct val="150000"/>
              </a:lnSpc>
            </a:pPr>
            <a:r>
              <a:rPr lang="en-US" sz="3200" b="1">
                <a:solidFill>
                  <a:srgbClr val="FFFF00"/>
                </a:solidFill>
                <a:latin typeface="SVN-Sansation" panose="02040603050506020204" pitchFamily="18" charset="0"/>
                <a:cs typeface="Times New Roman" panose="02020603050405020304" pitchFamily="18" charset="0"/>
              </a:rPr>
              <a:t>1. Sử dụng quạt điện đúng cách.</a:t>
            </a:r>
            <a:endParaRPr lang="vi-VN" sz="3200" b="1">
              <a:solidFill>
                <a:srgbClr val="FFFF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9F9B65F-8FF7-6F13-8873-EEB94E53D79D}"/>
              </a:ext>
            </a:extLst>
          </p:cNvPr>
          <p:cNvSpPr/>
          <p:nvPr/>
        </p:nvSpPr>
        <p:spPr>
          <a:xfrm>
            <a:off x="367711" y="794260"/>
            <a:ext cx="11456577" cy="984885"/>
          </a:xfrm>
          <a:prstGeom prst="rect">
            <a:avLst/>
          </a:prstGeom>
        </p:spPr>
        <p:txBody>
          <a:bodyPr wrap="square">
            <a:spAutoFit/>
          </a:bodyPr>
          <a:lstStyle/>
          <a:p>
            <a:pPr algn="just"/>
            <a:r>
              <a:rPr lang="vi-VN" sz="2800" b="1" i="0" dirty="0">
                <a:solidFill>
                  <a:schemeClr val="bg1"/>
                </a:solidFill>
                <a:effectLst/>
              </a:rPr>
              <a:t>Em hãy sắp xếp các bước trong Hình 4 theo thứ tự hợp lí khi sử dụng quạt điện</a:t>
            </a:r>
            <a:endParaRPr lang="en-US" sz="2800" b="1" dirty="0">
              <a:solidFill>
                <a:schemeClr val="bg1"/>
              </a:solidFill>
            </a:endParaRPr>
          </a:p>
        </p:txBody>
      </p:sp>
      <p:sp>
        <p:nvSpPr>
          <p:cNvPr id="4" name="Rectangle: Rounded Corners 3">
            <a:extLst>
              <a:ext uri="{FF2B5EF4-FFF2-40B4-BE49-F238E27FC236}">
                <a16:creationId xmlns:a16="http://schemas.microsoft.com/office/drawing/2014/main" id="{B1AD405B-CEC4-34F9-0BB3-D542AE51273A}"/>
              </a:ext>
            </a:extLst>
          </p:cNvPr>
          <p:cNvSpPr/>
          <p:nvPr/>
        </p:nvSpPr>
        <p:spPr>
          <a:xfrm>
            <a:off x="162560" y="1835852"/>
            <a:ext cx="11816768" cy="4756907"/>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7" name="Group 26">
            <a:extLst>
              <a:ext uri="{FF2B5EF4-FFF2-40B4-BE49-F238E27FC236}">
                <a16:creationId xmlns:a16="http://schemas.microsoft.com/office/drawing/2014/main" id="{72CDAD3F-ECA8-611F-3B08-22062EC334C2}"/>
              </a:ext>
            </a:extLst>
          </p:cNvPr>
          <p:cNvGrpSpPr/>
          <p:nvPr/>
        </p:nvGrpSpPr>
        <p:grpSpPr>
          <a:xfrm>
            <a:off x="388930" y="2005780"/>
            <a:ext cx="11559231" cy="4516945"/>
            <a:chOff x="388929" y="1800128"/>
            <a:chExt cx="12514944" cy="5101285"/>
          </a:xfrm>
        </p:grpSpPr>
        <p:pic>
          <p:nvPicPr>
            <p:cNvPr id="7" name="Picture 6">
              <a:extLst>
                <a:ext uri="{FF2B5EF4-FFF2-40B4-BE49-F238E27FC236}">
                  <a16:creationId xmlns:a16="http://schemas.microsoft.com/office/drawing/2014/main" id="{658AB018-D80B-2700-2DFC-3E868AD71F7B}"/>
                </a:ext>
              </a:extLst>
            </p:cNvPr>
            <p:cNvPicPr>
              <a:picLocks noChangeAspect="1"/>
            </p:cNvPicPr>
            <p:nvPr/>
          </p:nvPicPr>
          <p:blipFill rotWithShape="1">
            <a:blip r:embed="rId4"/>
            <a:srcRect l="2196" t="621" r="52593" b="58884"/>
            <a:stretch/>
          </p:blipFill>
          <p:spPr>
            <a:xfrm>
              <a:off x="530942" y="1812613"/>
              <a:ext cx="5002913" cy="1838080"/>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22FD340E-1F45-4D12-2DAE-EE26B6A2AF58}"/>
                </a:ext>
              </a:extLst>
            </p:cNvPr>
            <p:cNvPicPr>
              <a:picLocks noChangeAspect="1"/>
            </p:cNvPicPr>
            <p:nvPr/>
          </p:nvPicPr>
          <p:blipFill rotWithShape="1">
            <a:blip r:embed="rId4"/>
            <a:srcRect l="52094" t="621" r="2694" b="58884"/>
            <a:stretch/>
          </p:blipFill>
          <p:spPr>
            <a:xfrm>
              <a:off x="7820898" y="1800128"/>
              <a:ext cx="4807976" cy="1838080"/>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68B5FC3A-7639-AD82-5F98-2EE26F2C5AE0}"/>
                </a:ext>
              </a:extLst>
            </p:cNvPr>
            <p:cNvPicPr>
              <a:picLocks noChangeAspect="1"/>
            </p:cNvPicPr>
            <p:nvPr/>
          </p:nvPicPr>
          <p:blipFill rotWithShape="1">
            <a:blip r:embed="rId4"/>
            <a:srcRect l="52094" t="50443" r="2694" b="13598"/>
            <a:stretch/>
          </p:blipFill>
          <p:spPr>
            <a:xfrm>
              <a:off x="7866946" y="4124824"/>
              <a:ext cx="4752095" cy="1674083"/>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2C757861-F0EE-4DB3-7BF2-3EDE0CC4C2FC}"/>
                </a:ext>
              </a:extLst>
            </p:cNvPr>
            <p:cNvPicPr>
              <a:picLocks noChangeAspect="1"/>
            </p:cNvPicPr>
            <p:nvPr/>
          </p:nvPicPr>
          <p:blipFill rotWithShape="1">
            <a:blip r:embed="rId4"/>
            <a:srcRect l="2260" t="50443" r="52528" b="13598"/>
            <a:stretch/>
          </p:blipFill>
          <p:spPr>
            <a:xfrm>
              <a:off x="530941" y="4129667"/>
              <a:ext cx="5002913" cy="1632155"/>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19">
              <a:extLst>
                <a:ext uri="{FF2B5EF4-FFF2-40B4-BE49-F238E27FC236}">
                  <a16:creationId xmlns:a16="http://schemas.microsoft.com/office/drawing/2014/main" id="{C5DFF01F-57BF-C83A-A6CB-37D87B5073C2}"/>
                </a:ext>
              </a:extLst>
            </p:cNvPr>
            <p:cNvSpPr/>
            <p:nvPr/>
          </p:nvSpPr>
          <p:spPr>
            <a:xfrm>
              <a:off x="388930" y="3635803"/>
              <a:ext cx="7291083" cy="522046"/>
            </a:xfrm>
            <a:prstGeom prst="rect">
              <a:avLst/>
            </a:prstGeom>
          </p:spPr>
          <p:txBody>
            <a:bodyPr wrap="square">
              <a:spAutoFit/>
            </a:bodyPr>
            <a:lstStyle/>
            <a:p>
              <a:pPr marL="457200" indent="-457200" algn="just">
                <a:buAutoNum type="alphaLcParenR"/>
              </a:pPr>
              <a:r>
                <a:rPr lang="en-US" sz="2500" b="1" i="1">
                  <a:solidFill>
                    <a:schemeClr val="bg1"/>
                  </a:solidFill>
                  <a:effectLst/>
                  <a:latin typeface="Times New Roman" panose="02020603050405020304" pitchFamily="18" charset="0"/>
                  <a:cs typeface="Times New Roman" panose="02020603050405020304" pitchFamily="18" charset="0"/>
                </a:rPr>
                <a:t>Đặt quạt trên bề mặt bằng phẳng, chắc chắn</a:t>
              </a:r>
              <a:endParaRPr lang="en-US" sz="2500" b="1" i="1" dirty="0">
                <a:solidFill>
                  <a:schemeClr val="bg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3860AB67-2747-987C-30A1-EC02B76E4FB4}"/>
                </a:ext>
              </a:extLst>
            </p:cNvPr>
            <p:cNvSpPr/>
            <p:nvPr/>
          </p:nvSpPr>
          <p:spPr>
            <a:xfrm>
              <a:off x="7832642" y="3633236"/>
              <a:ext cx="5071231" cy="522046"/>
            </a:xfrm>
            <a:prstGeom prst="rect">
              <a:avLst/>
            </a:prstGeom>
          </p:spPr>
          <p:txBody>
            <a:bodyPr wrap="square">
              <a:spAutoFit/>
            </a:bodyPr>
            <a:lstStyle/>
            <a:p>
              <a:pPr algn="just"/>
              <a:r>
                <a:rPr lang="en-US" sz="2500" b="1" i="1">
                  <a:solidFill>
                    <a:schemeClr val="bg1"/>
                  </a:solidFill>
                  <a:effectLst/>
                  <a:latin typeface="Times New Roman" panose="02020603050405020304" pitchFamily="18" charset="0"/>
                  <a:cs typeface="Times New Roman" panose="02020603050405020304" pitchFamily="18" charset="0"/>
                </a:rPr>
                <a:t>b) Tắt quạt khi không sử dụng</a:t>
              </a:r>
              <a:endParaRPr lang="en-US" sz="2500" b="1" i="1" dirty="0">
                <a:solidFill>
                  <a:schemeClr val="bg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38CEADC-CAFC-5F3A-E7C9-015303D81005}"/>
                </a:ext>
              </a:extLst>
            </p:cNvPr>
            <p:cNvSpPr/>
            <p:nvPr/>
          </p:nvSpPr>
          <p:spPr>
            <a:xfrm>
              <a:off x="388929" y="5769410"/>
              <a:ext cx="6997212" cy="522046"/>
            </a:xfrm>
            <a:prstGeom prst="rect">
              <a:avLst/>
            </a:prstGeom>
          </p:spPr>
          <p:txBody>
            <a:bodyPr wrap="square">
              <a:spAutoFit/>
            </a:bodyPr>
            <a:lstStyle/>
            <a:p>
              <a:pPr algn="just"/>
              <a:r>
                <a:rPr lang="en-US" sz="2500" b="1" i="1">
                  <a:solidFill>
                    <a:schemeClr val="bg1"/>
                  </a:solidFill>
                  <a:effectLst/>
                  <a:latin typeface="Times New Roman" panose="02020603050405020304" pitchFamily="18" charset="0"/>
                  <a:cs typeface="Times New Roman" panose="02020603050405020304" pitchFamily="18" charset="0"/>
                </a:rPr>
                <a:t>c) Bật quạt và chọn tốc độ quay của cánh quạt</a:t>
              </a:r>
              <a:endParaRPr lang="en-US" sz="2500" b="1" i="1" dirty="0">
                <a:solidFill>
                  <a:schemeClr val="bg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56539F6A-B70C-00C7-5509-B4119BD98D84}"/>
                </a:ext>
              </a:extLst>
            </p:cNvPr>
            <p:cNvSpPr/>
            <p:nvPr/>
          </p:nvSpPr>
          <p:spPr>
            <a:xfrm>
              <a:off x="7876644" y="5769409"/>
              <a:ext cx="4251896" cy="477054"/>
            </a:xfrm>
            <a:prstGeom prst="rect">
              <a:avLst/>
            </a:prstGeom>
          </p:spPr>
          <p:txBody>
            <a:bodyPr wrap="square">
              <a:spAutoFit/>
            </a:bodyPr>
            <a:lstStyle/>
            <a:p>
              <a:pPr algn="just"/>
              <a:r>
                <a:rPr lang="en-US" sz="2500" b="1" i="1">
                  <a:solidFill>
                    <a:schemeClr val="bg1"/>
                  </a:solidFill>
                  <a:effectLst/>
                  <a:latin typeface="Times New Roman" panose="02020603050405020304" pitchFamily="18" charset="0"/>
                  <a:cs typeface="Times New Roman" panose="02020603050405020304" pitchFamily="18" charset="0"/>
                </a:rPr>
                <a:t>d) Điều chỉnh hướng gió</a:t>
              </a:r>
              <a:endParaRPr lang="en-US" sz="2500" b="1" i="1" dirty="0">
                <a:solidFill>
                  <a:schemeClr val="bg1"/>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21F3AD55-2B56-F987-28CE-964468175AC1}"/>
                </a:ext>
              </a:extLst>
            </p:cNvPr>
            <p:cNvSpPr/>
            <p:nvPr/>
          </p:nvSpPr>
          <p:spPr>
            <a:xfrm>
              <a:off x="6210901" y="6424360"/>
              <a:ext cx="1240243" cy="477053"/>
            </a:xfrm>
            <a:prstGeom prst="rect">
              <a:avLst/>
            </a:prstGeom>
            <a:solidFill>
              <a:srgbClr val="92D050"/>
            </a:solidFill>
          </p:spPr>
          <p:txBody>
            <a:bodyPr wrap="square">
              <a:spAutoFit/>
            </a:bodyPr>
            <a:lstStyle/>
            <a:p>
              <a:pPr algn="ctr"/>
              <a:r>
                <a:rPr lang="en-US" sz="2500" b="1" i="1">
                  <a:latin typeface="Times New Roman" panose="02020603050405020304" pitchFamily="18" charset="0"/>
                  <a:cs typeface="Times New Roman" panose="02020603050405020304" pitchFamily="18" charset="0"/>
                </a:rPr>
                <a:t>Hình 4</a:t>
              </a:r>
              <a:endParaRPr lang="en-US" sz="2500" b="1"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5109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7593</TotalTime>
  <Words>640</Words>
  <Application>Microsoft Office PowerPoint</Application>
  <PresentationFormat>Widescreen</PresentationFormat>
  <Paragraphs>88</Paragraphs>
  <Slides>19</Slides>
  <Notes>3</Notes>
  <HiddenSlides>0</HiddenSlides>
  <MMClips>15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等线</vt:lpstr>
      <vt:lpstr>Arial</vt:lpstr>
      <vt:lpstr>Calibri</vt:lpstr>
      <vt:lpstr>Calibri Light</vt:lpstr>
      <vt:lpstr>iCiel Cadena</vt:lpstr>
      <vt:lpstr>Nunito Black</vt:lpstr>
      <vt:lpstr>Open Sans</vt:lpstr>
      <vt:lpstr>SVN-Aptima</vt:lpstr>
      <vt:lpstr>SVN-SAF</vt:lpstr>
      <vt:lpstr>SVN-Sansation</vt:lpstr>
      <vt:lpstr>Times New Roman</vt:lpstr>
      <vt:lpstr>UVN Van Chuong Nang</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HT</cp:lastModifiedBy>
  <cp:revision>407</cp:revision>
  <dcterms:created xsi:type="dcterms:W3CDTF">2021-11-14T08:33:55Z</dcterms:created>
  <dcterms:modified xsi:type="dcterms:W3CDTF">2024-10-12T16:26:21Z</dcterms:modified>
</cp:coreProperties>
</file>