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25"/>
  </p:notesMasterIdLst>
  <p:sldIdLst>
    <p:sldId id="281" r:id="rId2"/>
    <p:sldId id="321" r:id="rId3"/>
    <p:sldId id="327" r:id="rId4"/>
    <p:sldId id="322" r:id="rId5"/>
    <p:sldId id="328" r:id="rId6"/>
    <p:sldId id="324" r:id="rId7"/>
    <p:sldId id="325" r:id="rId8"/>
    <p:sldId id="326" r:id="rId9"/>
    <p:sldId id="283" r:id="rId10"/>
    <p:sldId id="301" r:id="rId11"/>
    <p:sldId id="284" r:id="rId12"/>
    <p:sldId id="335" r:id="rId13"/>
    <p:sldId id="311" r:id="rId14"/>
    <p:sldId id="256" r:id="rId15"/>
    <p:sldId id="350" r:id="rId16"/>
    <p:sldId id="351" r:id="rId17"/>
    <p:sldId id="337" r:id="rId18"/>
    <p:sldId id="348" r:id="rId19"/>
    <p:sldId id="349" r:id="rId20"/>
    <p:sldId id="312" r:id="rId21"/>
    <p:sldId id="300" r:id="rId22"/>
    <p:sldId id="309" r:id="rId23"/>
    <p:sldId id="35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C05AF-75D2-4CD0-A2AD-EC2974607C6B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6EB1B-2348-48ED-A967-986DD7A63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02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322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7C706-9C6E-C142-E539-241A1665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4BDAE1-58FF-63B1-4D2C-07DEE985A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CA7CBF-8A14-E643-C7AD-49F02E2A2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3C25DB-90A0-EA24-0F1B-C627F88180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1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938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95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7692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7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375A2-8D3C-4D55-BF7F-1519C0C4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6D748-18A9-14D9-3B23-5C743EAB5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C226F-0A41-6373-6799-4C968C1A0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075FF-33F8-6DFE-EAEB-19B0C36807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56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5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EF63B-6B52-1677-3D8F-A45DCA9E1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6E9941-F251-C2F3-D01D-9F69C1291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6EE7BC-92B6-9664-C3AA-D46FB7DE1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17E06-2EB0-FBCD-05E1-BADE0D225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6EB1B-2348-48ED-A967-986DD7A635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14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24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552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528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17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63940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62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828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6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408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50316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10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2024/11/1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28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996821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8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50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png"/><Relationship Id="rId3" Type="http://schemas.openxmlformats.org/officeDocument/2006/relationships/image" Target="../media/image10.svg"/><Relationship Id="rId7" Type="http://schemas.openxmlformats.org/officeDocument/2006/relationships/image" Target="../media/image54.svg"/><Relationship Id="rId12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2.sv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7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52.png"/><Relationship Id="rId10" Type="http://schemas.openxmlformats.org/officeDocument/2006/relationships/image" Target="../media/image8.svg"/><Relationship Id="rId4" Type="http://schemas.openxmlformats.org/officeDocument/2006/relationships/image" Target="../media/image10.svg"/><Relationship Id="rId9" Type="http://schemas.openxmlformats.org/officeDocument/2006/relationships/image" Target="../media/image7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4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openxmlformats.org/officeDocument/2006/relationships/image" Target="../media/image12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openxmlformats.org/officeDocument/2006/relationships/image" Target="../media/image12.svg"/><Relationship Id="rId4" Type="http://schemas.openxmlformats.org/officeDocument/2006/relationships/image" Target="../media/image10.sv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emf"/><Relationship Id="rId5" Type="http://schemas.openxmlformats.org/officeDocument/2006/relationships/image" Target="../media/image20.jfif"/><Relationship Id="rId10" Type="http://schemas.openxmlformats.org/officeDocument/2006/relationships/image" Target="../media/image25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8.png"/><Relationship Id="rId3" Type="http://schemas.openxmlformats.org/officeDocument/2006/relationships/image" Target="../media/image10.svg"/><Relationship Id="rId7" Type="http://schemas.openxmlformats.org/officeDocument/2006/relationships/image" Target="../media/image54.svg"/><Relationship Id="rId12" Type="http://schemas.openxmlformats.org/officeDocument/2006/relationships/image" Target="../media/image6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2.svg"/><Relationship Id="rId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1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7.png"/><Relationship Id="rId17" Type="http://schemas.openxmlformats.org/officeDocument/2006/relationships/image" Target="../media/image54.svg"/><Relationship Id="rId2" Type="http://schemas.openxmlformats.org/officeDocument/2006/relationships/image" Target="../media/image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50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fi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fi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fif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122424" y="292148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1970" y="-159113"/>
            <a:ext cx="3353091" cy="1475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5FC0CE-C82D-944C-BACA-DB69E197B6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9021" y="2609854"/>
            <a:ext cx="7962900" cy="2066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10617C-31D9-A1BC-3839-6EE843507BF5}"/>
              </a:ext>
            </a:extLst>
          </p:cNvPr>
          <p:cNvSpPr txBox="1"/>
          <p:nvPr/>
        </p:nvSpPr>
        <p:spPr>
          <a:xfrm>
            <a:off x="3126154" y="5079990"/>
            <a:ext cx="9080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HS </a:t>
            </a:r>
            <a:r>
              <a:rPr lang="en-US" sz="3200" b="1" dirty="0" err="1">
                <a:solidFill>
                  <a:srgbClr val="FF0000"/>
                </a:solidFill>
              </a:rPr>
              <a:t>thảo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nhóm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đôi</a:t>
            </a:r>
            <a:r>
              <a:rPr lang="en-US" sz="3200" b="1" dirty="0">
                <a:solidFill>
                  <a:srgbClr val="FF0000"/>
                </a:solidFill>
              </a:rPr>
              <a:t> ( 2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52284" y="-298086"/>
            <a:ext cx="11287432" cy="6808512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899DA-FBD2-B8D1-094C-482FB26026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5737" y="1010670"/>
            <a:ext cx="3419475" cy="2069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0A5021-DCB4-C82E-38C8-5A291CBBC9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2444" y="1010670"/>
            <a:ext cx="4514850" cy="2069328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08BA0FF-B351-6961-D688-D548E86A023B}"/>
              </a:ext>
            </a:extLst>
          </p:cNvPr>
          <p:cNvSpPr/>
          <p:nvPr/>
        </p:nvSpPr>
        <p:spPr>
          <a:xfrm>
            <a:off x="2543635" y="3102566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F940AA-2031-0812-3990-26175408E8DD}"/>
              </a:ext>
            </a:extLst>
          </p:cNvPr>
          <p:cNvSpPr/>
          <p:nvPr/>
        </p:nvSpPr>
        <p:spPr>
          <a:xfrm>
            <a:off x="1025935" y="3744259"/>
            <a:ext cx="3559277" cy="232767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B542B46-295F-8DCB-7593-D9A57024B298}"/>
              </a:ext>
            </a:extLst>
          </p:cNvPr>
          <p:cNvSpPr/>
          <p:nvPr/>
        </p:nvSpPr>
        <p:spPr>
          <a:xfrm>
            <a:off x="7959365" y="3111222"/>
            <a:ext cx="523875" cy="619125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590DFE-1B7A-97F6-A9B9-F6EDF0C87B1B}"/>
              </a:ext>
            </a:extLst>
          </p:cNvPr>
          <p:cNvSpPr/>
          <p:nvPr/>
        </p:nvSpPr>
        <p:spPr>
          <a:xfrm>
            <a:off x="6298975" y="3711170"/>
            <a:ext cx="4375651" cy="23392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 </a:t>
            </a:r>
            <a:endParaRPr lang="vi-VN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216EB-75C1-DA98-4A99-1D3B4DCF2DCB}"/>
              </a:ext>
            </a:extLst>
          </p:cNvPr>
          <p:cNvSpPr txBox="1"/>
          <p:nvPr/>
        </p:nvSpPr>
        <p:spPr>
          <a:xfrm>
            <a:off x="1537017" y="202265"/>
            <a:ext cx="8489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 nghĩa của từ hạt trong mỗi đoạn thơ dưới đây. Từ hạt trong đoạn thơ nào được dùng với nghĩa gốc?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456" y="152750"/>
            <a:ext cx="3353091" cy="147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8BE972-115D-A5F8-14F3-C0EB7BCC5220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1F0848-3F6C-7841-3A6B-3DD87CC28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5353" y="2294544"/>
            <a:ext cx="8439150" cy="358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ậy mây cho người già">
            <a:extLst>
              <a:ext uri="{FF2B5EF4-FFF2-40B4-BE49-F238E27FC236}">
                <a16:creationId xmlns:a16="http://schemas.microsoft.com/office/drawing/2014/main" id="{C161733D-9DED-8427-0DBC-B152E04FF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957" r="89615">
                        <a14:foregroundMark x1="44891" y1="34473" x2="44891" y2="34473"/>
                        <a14:foregroundMark x1="44708" y1="40332" x2="44708" y2="40332"/>
                        <a14:foregroundMark x1="44708" y1="40332" x2="44708" y2="40332"/>
                        <a14:foregroundMark x1="44708" y1="40234" x2="44708" y2="40234"/>
                        <a14:foregroundMark x1="39416" y1="72070" x2="39416" y2="72070"/>
                        <a14:foregroundMark x1="40328" y1="70117" x2="40328" y2="70117"/>
                        <a14:foregroundMark x1="39599" y1="65918" x2="39599" y2="65918"/>
                        <a14:foregroundMark x1="39599" y1="64551" x2="39599" y2="64551"/>
                        <a14:foregroundMark x1="40328" y1="60742" x2="40328" y2="60742"/>
                        <a14:backgroundMark x1="81752" y1="41992" x2="81752" y2="41992"/>
                        <a14:backgroundMark x1="75912" y1="37695" x2="74635" y2="41211"/>
                        <a14:backgroundMark x1="73905" y1="41992" x2="72080" y2="54199"/>
                        <a14:backgroundMark x1="95438" y1="33301" x2="95438" y2="33301"/>
                        <a14:backgroundMark x1="64599" y1="88086" x2="64599" y2="88086"/>
                        <a14:backgroundMark x1="64051" y1="84766" x2="64051" y2="84766"/>
                        <a14:backgroundMark x1="64051" y1="84766" x2="64051" y2="84766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292" y1="82129" x2="55292" y2="82129"/>
                        <a14:backgroundMark x1="55657" y1="86914" x2="75000" y2="86621"/>
                        <a14:backgroundMark x1="75000" y1="86621" x2="49270" y2="81445"/>
                        <a14:backgroundMark x1="76095" y1="83594" x2="83577" y2="87305"/>
                        <a14:backgroundMark x1="82664" y1="81934" x2="82664" y2="81934"/>
                        <a14:backgroundMark x1="47993" y1="83105" x2="47993" y2="83105"/>
                        <a14:backgroundMark x1="44891" y1="85254" x2="44891" y2="85254"/>
                        <a14:backgroundMark x1="42153" y1="80762" x2="42153" y2="80762"/>
                        <a14:backgroundMark x1="49270" y1="80273" x2="49270" y2="80273"/>
                        <a14:backgroundMark x1="23358" y1="83203" x2="23358" y2="83203"/>
                        <a14:backgroundMark x1="23358" y1="83398" x2="23358" y2="83398"/>
                        <a14:backgroundMark x1="23358" y1="83398" x2="23358" y2="83398"/>
                        <a14:backgroundMark x1="22993" y1="82813" x2="27737" y2="85352"/>
                        <a14:backgroundMark x1="19708" y1="83398" x2="18248" y2="81934"/>
                        <a14:backgroundMark x1="21350" y1="81543" x2="12226" y2="83203"/>
                        <a14:backgroundMark x1="11496" y1="81738" x2="29745" y2="82324"/>
                        <a14:backgroundMark x1="34124" y1="78516" x2="29380" y2="87305"/>
                        <a14:backgroundMark x1="36131" y1="78125" x2="37044" y2="6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28"/>
          <a:stretch/>
        </p:blipFill>
        <p:spPr bwMode="auto">
          <a:xfrm>
            <a:off x="894735" y="699458"/>
            <a:ext cx="2453047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uyện vui về “Kiềng ba chân” trong Phật học">
            <a:extLst>
              <a:ext uri="{FF2B5EF4-FFF2-40B4-BE49-F238E27FC236}">
                <a16:creationId xmlns:a16="http://schemas.microsoft.com/office/drawing/2014/main" id="{01A6298F-11E8-6FAD-5B70-2E95E8AF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7287" y="1464047"/>
            <a:ext cx="4717426" cy="31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Chuyện vui về “Kiềng ba chân” trong Phật học">
            <a:extLst>
              <a:ext uri="{FF2B5EF4-FFF2-40B4-BE49-F238E27FC236}">
                <a16:creationId xmlns:a16="http://schemas.microsoft.com/office/drawing/2014/main" id="{6C738526-6520-5C46-46B1-3D63F37F2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C8976211-C26F-804F-E527-605B7CE63250}"/>
              </a:ext>
            </a:extLst>
          </p:cNvPr>
          <p:cNvSpPr/>
          <p:nvPr/>
        </p:nvSpPr>
        <p:spPr>
          <a:xfrm>
            <a:off x="0" y="5063613"/>
            <a:ext cx="12192000" cy="1794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AutoShape 4" descr="Chuyện vui về “Kiềng ba chân” trong Phật học">
            <a:extLst>
              <a:ext uri="{FF2B5EF4-FFF2-40B4-BE49-F238E27FC236}">
                <a16:creationId xmlns:a16="http://schemas.microsoft.com/office/drawing/2014/main" id="{5A4DCE72-2083-AAD9-B95C-FCF5964715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7E0AB3-ECE6-33CE-F9F0-EA984D9AF6D1}"/>
              </a:ext>
            </a:extLst>
          </p:cNvPr>
          <p:cNvSpPr txBox="1"/>
          <p:nvPr/>
        </p:nvSpPr>
        <p:spPr>
          <a:xfrm>
            <a:off x="894735" y="5506064"/>
            <a:ext cx="301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gậy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444697D-EEC4-29F9-2976-53006B78694F}"/>
              </a:ext>
            </a:extLst>
          </p:cNvPr>
          <p:cNvSpPr txBox="1"/>
          <p:nvPr/>
        </p:nvSpPr>
        <p:spPr>
          <a:xfrm>
            <a:off x="4456471" y="5393953"/>
            <a:ext cx="3279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3600"/>
            </a:lvl1pPr>
          </a:lstStyle>
          <a:p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kiềng</a:t>
            </a: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đun</a:t>
            </a:r>
            <a:endParaRPr lang="vi-V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77A2DBB-8EAA-A223-0CCA-936438529620}"/>
              </a:ext>
            </a:extLst>
          </p:cNvPr>
          <p:cNvSpPr txBox="1"/>
          <p:nvPr/>
        </p:nvSpPr>
        <p:spPr>
          <a:xfrm>
            <a:off x="8584635" y="5506064"/>
            <a:ext cx="3440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compa</a:t>
            </a:r>
            <a:endParaRPr lang="vi-V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Compa Hồng Hà CP - H 3215">
            <a:extLst>
              <a:ext uri="{FF2B5EF4-FFF2-40B4-BE49-F238E27FC236}">
                <a16:creationId xmlns:a16="http://schemas.microsoft.com/office/drawing/2014/main" id="{2A38CE33-BFC2-7A2B-50F7-2CAC9114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375" l="10000" r="90000">
                        <a14:foregroundMark x1="52000" y1="21125" x2="50750" y2="21125"/>
                        <a14:foregroundMark x1="67500" y1="87750" x2="67500" y2="87750"/>
                        <a14:foregroundMark x1="66875" y1="91375" x2="66875" y2="9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982" y="1148563"/>
            <a:ext cx="3571090" cy="357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56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9906A-5F9F-6482-92F9-BC4386BE8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1082F41D-A99F-589A-EDAC-17B22F6B0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F95C9672-3730-BBBF-DA0B-EAF94624BD44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>
            <a:extLst>
              <a:ext uri="{FF2B5EF4-FFF2-40B4-BE49-F238E27FC236}">
                <a16:creationId xmlns:a16="http://schemas.microsoft.com/office/drawing/2014/main" id="{D3E0185D-88F5-BA6D-5218-A85A98DEA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>
            <a:extLst>
              <a:ext uri="{FF2B5EF4-FFF2-40B4-BE49-F238E27FC236}">
                <a16:creationId xmlns:a16="http://schemas.microsoft.com/office/drawing/2014/main" id="{E96B4D7C-8BC4-1041-0F11-73034138E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>
            <a:extLst>
              <a:ext uri="{FF2B5EF4-FFF2-40B4-BE49-F238E27FC236}">
                <a16:creationId xmlns:a16="http://schemas.microsoft.com/office/drawing/2014/main" id="{BFCE425E-A74B-68D0-87B6-28E55534FF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>
            <a:extLst>
              <a:ext uri="{FF2B5EF4-FFF2-40B4-BE49-F238E27FC236}">
                <a16:creationId xmlns:a16="http://schemas.microsoft.com/office/drawing/2014/main" id="{14DA998D-24DC-E54E-673D-5E8049D6B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37E1955C-F26B-2AEE-0862-25D4A35A59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9E5BC9AB-5FA2-C8F8-FBB1-12889E8B03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10E3A501-3CEE-129D-31E8-950E7D220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32402057-EDD4-B6F7-BE34-C25FFDE8F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E449E4-083B-171D-E877-9A6CFCA1EE8A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625C8-D2E7-55D0-37DC-A4618AC599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456" y="152750"/>
            <a:ext cx="3353091" cy="14753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DE6FB9-B888-5A65-BE37-A2ECDD57FD91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dùng với các nghĩa nào? Các nghĩa đó có gì giống và khác nhau?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B835876-1319-EF37-E502-A17766B3A1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5353" y="2294544"/>
            <a:ext cx="8439150" cy="35873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E66D2-3103-73FD-F880-79E8623AD75A}"/>
              </a:ext>
            </a:extLst>
          </p:cNvPr>
          <p:cNvSpPr txBox="1"/>
          <p:nvPr/>
        </p:nvSpPr>
        <p:spPr>
          <a:xfrm>
            <a:off x="4098758" y="5870375"/>
            <a:ext cx="52377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HS </a:t>
            </a:r>
            <a:r>
              <a:rPr lang="en-US" sz="2400" b="1" dirty="0" err="1">
                <a:solidFill>
                  <a:srgbClr val="FF0000"/>
                </a:solidFill>
              </a:rPr>
              <a:t>thảo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luận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nhóm</a:t>
            </a:r>
            <a:r>
              <a:rPr lang="en-US" sz="2400" b="1" dirty="0">
                <a:solidFill>
                  <a:srgbClr val="FF0000"/>
                </a:solidFill>
              </a:rPr>
              <a:t>  4( 2 </a:t>
            </a:r>
            <a:r>
              <a:rPr lang="en-US" sz="2400" b="1" dirty="0" err="1">
                <a:solidFill>
                  <a:srgbClr val="FF0000"/>
                </a:solidFill>
              </a:rPr>
              <a:t>phút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522FF-1BF5-C450-66DD-0AF1DA481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0E0A5728-9228-66C6-0B12-247D6725E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395ED111-9D6C-7092-DF7A-0CE4A6804C0C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>
            <a:extLst>
              <a:ext uri="{FF2B5EF4-FFF2-40B4-BE49-F238E27FC236}">
                <a16:creationId xmlns:a16="http://schemas.microsoft.com/office/drawing/2014/main" id="{EA76FA88-F612-CC90-7AF8-F7F6467668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>
            <a:extLst>
              <a:ext uri="{FF2B5EF4-FFF2-40B4-BE49-F238E27FC236}">
                <a16:creationId xmlns:a16="http://schemas.microsoft.com/office/drawing/2014/main" id="{B06E0E0E-7A5E-D5A4-BF6C-745CF27333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>
            <a:extLst>
              <a:ext uri="{FF2B5EF4-FFF2-40B4-BE49-F238E27FC236}">
                <a16:creationId xmlns:a16="http://schemas.microsoft.com/office/drawing/2014/main" id="{90F3C632-7351-BD48-3672-108E3688B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>
            <a:extLst>
              <a:ext uri="{FF2B5EF4-FFF2-40B4-BE49-F238E27FC236}">
                <a16:creationId xmlns:a16="http://schemas.microsoft.com/office/drawing/2014/main" id="{A2B60FA0-F85E-BC18-3232-5206D49467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A19180E7-1E07-8FE2-075A-C9F90D68F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86C7B1CE-B85F-D1B6-6879-9D982E835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>
            <a:extLst>
              <a:ext uri="{FF2B5EF4-FFF2-40B4-BE49-F238E27FC236}">
                <a16:creationId xmlns:a16="http://schemas.microsoft.com/office/drawing/2014/main" id="{C9F86E1D-4EFC-B0A0-C90B-7C72451AF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>
            <a:extLst>
              <a:ext uri="{FF2B5EF4-FFF2-40B4-BE49-F238E27FC236}">
                <a16:creationId xmlns:a16="http://schemas.microsoft.com/office/drawing/2014/main" id="{3DDAE351-9CA7-AB3F-93E5-F79FFED49D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669CA1-A30E-099D-7833-A1DC6A91154E}"/>
              </a:ext>
            </a:extLst>
          </p:cNvPr>
          <p:cNvSpPr/>
          <p:nvPr/>
        </p:nvSpPr>
        <p:spPr>
          <a:xfrm>
            <a:off x="452284" y="319194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123F2-8CEB-BCD3-FD91-BA047E36E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7222" y="1982224"/>
            <a:ext cx="3716956" cy="3038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697F30-9B6D-3650-4795-32AB19649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6001" y="2027078"/>
            <a:ext cx="3740189" cy="3114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63A64B-BFEB-B54A-4901-3F1502FF8655}"/>
              </a:ext>
            </a:extLst>
          </p:cNvPr>
          <p:cNvSpPr txBox="1"/>
          <p:nvPr/>
        </p:nvSpPr>
        <p:spPr>
          <a:xfrm>
            <a:off x="1010670" y="639010"/>
            <a:ext cx="10040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nghĩa nào?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6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52284" y="319194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1F3189-85DD-85C7-B91D-1384755EAC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8885" y="1507958"/>
            <a:ext cx="3716956" cy="250583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B5A7B8-AD98-780B-406F-4BD87C0A7131}"/>
              </a:ext>
            </a:extLst>
          </p:cNvPr>
          <p:cNvSpPr/>
          <p:nvPr/>
        </p:nvSpPr>
        <p:spPr>
          <a:xfrm>
            <a:off x="5451399" y="1726587"/>
            <a:ext cx="6106815" cy="2337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3CD8E9-6BC1-2515-3A34-A6DD19C1C5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593" y="4235115"/>
            <a:ext cx="3740189" cy="241612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23713-5998-EF3D-0727-B75F93C1D556}"/>
              </a:ext>
            </a:extLst>
          </p:cNvPr>
          <p:cNvSpPr/>
          <p:nvPr/>
        </p:nvSpPr>
        <p:spPr>
          <a:xfrm>
            <a:off x="5400356" y="4195033"/>
            <a:ext cx="6106815" cy="21977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có chức năng di chuyển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(bước)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          </a:t>
            </a:r>
            <a:r>
              <a:rPr lang="en-US" sz="2800" dirty="0" err="1">
                <a:solidFill>
                  <a:schemeClr val="tx1"/>
                </a:solidFill>
              </a:rPr>
              <a:t>Nghĩa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gốc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4D9C5-6208-8658-DB11-D8241053E93F}"/>
              </a:ext>
            </a:extLst>
          </p:cNvPr>
          <p:cNvSpPr txBox="1"/>
          <p:nvPr/>
        </p:nvSpPr>
        <p:spPr>
          <a:xfrm>
            <a:off x="1010670" y="639010"/>
            <a:ext cx="10040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nghĩa nào?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D5159F-052D-5461-EC77-EF1AF0F87E17}"/>
              </a:ext>
            </a:extLst>
          </p:cNvPr>
          <p:cNvSpPr/>
          <p:nvPr/>
        </p:nvSpPr>
        <p:spPr>
          <a:xfrm>
            <a:off x="9625510" y="2829672"/>
            <a:ext cx="485170" cy="2165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C350CFC8-A8A6-1B53-D63B-E6D22FF72731}"/>
              </a:ext>
            </a:extLst>
          </p:cNvPr>
          <p:cNvSpPr/>
          <p:nvPr/>
        </p:nvSpPr>
        <p:spPr>
          <a:xfrm>
            <a:off x="6888124" y="5642270"/>
            <a:ext cx="561473" cy="2400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03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989EA-60B6-D145-36B2-830C1BBB9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0C5149F6-5619-5EB2-E756-D796B5570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7517840"/>
              </p:ext>
            </p:extLst>
          </p:nvPr>
        </p:nvGraphicFramePr>
        <p:xfrm>
          <a:off x="593558" y="1098884"/>
          <a:ext cx="11386949" cy="5368641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480547">
                  <a:extLst>
                    <a:ext uri="{9D8B030D-6E8A-4147-A177-3AD203B41FA5}">
                      <a16:colId xmlns:a16="http://schemas.microsoft.com/office/drawing/2014/main" val="1588130687"/>
                    </a:ext>
                  </a:extLst>
                </a:gridCol>
                <a:gridCol w="2297369">
                  <a:extLst>
                    <a:ext uri="{9D8B030D-6E8A-4147-A177-3AD203B41FA5}">
                      <a16:colId xmlns:a16="http://schemas.microsoft.com/office/drawing/2014/main" val="3203483566"/>
                    </a:ext>
                  </a:extLst>
                </a:gridCol>
                <a:gridCol w="7609033">
                  <a:extLst>
                    <a:ext uri="{9D8B030D-6E8A-4147-A177-3AD203B41FA5}">
                      <a16:colId xmlns:a16="http://schemas.microsoft.com/office/drawing/2014/main" val="3904405915"/>
                    </a:ext>
                  </a:extLst>
                </a:gridCol>
              </a:tblGrid>
              <a:tr h="559918">
                <a:tc rowSpan="2">
                  <a:txBody>
                    <a:bodyPr/>
                    <a:lstStyle/>
                    <a:p>
                      <a:r>
                        <a:rPr lang="en-US" sz="2400" dirty="0" err="1"/>
                        <a:t>Từ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chân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                                        So </a:t>
                      </a:r>
                      <a:r>
                        <a:rPr lang="en-US" sz="2400" dirty="0" err="1"/>
                        <a:t>sánh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187918"/>
                  </a:ext>
                </a:extLst>
              </a:tr>
              <a:tr h="734702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Giống nhau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Khác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nhau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137997"/>
                  </a:ext>
                </a:extLst>
              </a:tr>
              <a:tr h="2163795">
                <a:tc>
                  <a:txBody>
                    <a:bodyPr/>
                    <a:lstStyle/>
                    <a:p>
                      <a:r>
                        <a:rPr lang="en-US" sz="2400" dirty="0" err="1"/>
                        <a:t>Đoạn</a:t>
                      </a:r>
                      <a:r>
                        <a:rPr lang="en-US" sz="2400" dirty="0"/>
                        <a:t> a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en-US" sz="2400" dirty="0"/>
                    </a:p>
                    <a:p>
                      <a:pPr algn="l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81360"/>
                  </a:ext>
                </a:extLst>
              </a:tr>
              <a:tr h="1910226">
                <a:tc>
                  <a:txBody>
                    <a:bodyPr/>
                    <a:lstStyle/>
                    <a:p>
                      <a:r>
                        <a:rPr lang="en-US" sz="2400"/>
                        <a:t>Đoạn b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393902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B0E0DF9-B4C5-0DE7-A906-42779DB396EB}"/>
              </a:ext>
            </a:extLst>
          </p:cNvPr>
          <p:cNvSpPr txBox="1"/>
          <p:nvPr/>
        </p:nvSpPr>
        <p:spPr>
          <a:xfrm>
            <a:off x="2723322" y="41843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D31BFD-C5DC-44C6-C706-B614F187F331}"/>
              </a:ext>
            </a:extLst>
          </p:cNvPr>
          <p:cNvSpPr txBox="1"/>
          <p:nvPr/>
        </p:nvSpPr>
        <p:spPr>
          <a:xfrm>
            <a:off x="1187116" y="312821"/>
            <a:ext cx="10793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  </a:t>
            </a: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nghĩa đó có gì giống và khác nhau?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3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9AD27-C4B7-5527-54CE-A4AA5A4DA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7D14833A-84A9-7264-5FB8-EC2A13B011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232103"/>
              </p:ext>
            </p:extLst>
          </p:nvPr>
        </p:nvGraphicFramePr>
        <p:xfrm>
          <a:off x="4973052" y="1540042"/>
          <a:ext cx="7007455" cy="4927483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911119">
                  <a:extLst>
                    <a:ext uri="{9D8B030D-6E8A-4147-A177-3AD203B41FA5}">
                      <a16:colId xmlns:a16="http://schemas.microsoft.com/office/drawing/2014/main" val="1588130687"/>
                    </a:ext>
                  </a:extLst>
                </a:gridCol>
                <a:gridCol w="1739733">
                  <a:extLst>
                    <a:ext uri="{9D8B030D-6E8A-4147-A177-3AD203B41FA5}">
                      <a16:colId xmlns:a16="http://schemas.microsoft.com/office/drawing/2014/main" val="3203483566"/>
                    </a:ext>
                  </a:extLst>
                </a:gridCol>
                <a:gridCol w="4356603">
                  <a:extLst>
                    <a:ext uri="{9D8B030D-6E8A-4147-A177-3AD203B41FA5}">
                      <a16:colId xmlns:a16="http://schemas.microsoft.com/office/drawing/2014/main" val="3904405915"/>
                    </a:ext>
                  </a:extLst>
                </a:gridCol>
              </a:tblGrid>
              <a:tr h="513908">
                <a:tc rowSpan="2">
                  <a:txBody>
                    <a:bodyPr/>
                    <a:lstStyle/>
                    <a:p>
                      <a:r>
                        <a:rPr lang="en-US" sz="2400" dirty="0" err="1"/>
                        <a:t>Từ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chân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400" dirty="0"/>
                        <a:t>                                        So </a:t>
                      </a:r>
                      <a:r>
                        <a:rPr lang="en-US" sz="2400" dirty="0" err="1"/>
                        <a:t>sánh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187918"/>
                  </a:ext>
                </a:extLst>
              </a:tr>
              <a:tr h="674329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Giống nhau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Khác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nhau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137997"/>
                  </a:ext>
                </a:extLst>
              </a:tr>
              <a:tr h="1985989">
                <a:tc>
                  <a:txBody>
                    <a:bodyPr/>
                    <a:lstStyle/>
                    <a:p>
                      <a:r>
                        <a:rPr lang="en-US" sz="2400" dirty="0" err="1"/>
                        <a:t>Đoạn</a:t>
                      </a:r>
                      <a:r>
                        <a:rPr lang="en-US" sz="2400" dirty="0"/>
                        <a:t> a</a:t>
                      </a:r>
                    </a:p>
                    <a:p>
                      <a:endParaRPr lang="en-US" sz="2400" dirty="0"/>
                    </a:p>
                    <a:p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en-US" sz="2400" dirty="0"/>
                    </a:p>
                    <a:p>
                      <a:pPr algn="l"/>
                      <a:endParaRPr lang="en-US" sz="2400" dirty="0"/>
                    </a:p>
                    <a:p>
                      <a:pPr algn="l"/>
                      <a:r>
                        <a:rPr lang="en-US" sz="2400" dirty="0"/>
                        <a:t> 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phần</a:t>
                      </a:r>
                      <a:r>
                        <a:rPr lang="en-US" sz="2400" dirty="0"/>
                        <a:t>    </a:t>
                      </a:r>
                      <a:r>
                        <a:rPr lang="en-US" sz="2400" dirty="0" err="1"/>
                        <a:t>dưới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cùng</a:t>
                      </a:r>
                      <a:r>
                        <a:rPr lang="en-US" sz="2400" dirty="0"/>
                        <a:t>,                      </a:t>
                      </a:r>
                      <a:r>
                        <a:rPr lang="en-US" sz="2400" dirty="0" err="1"/>
                        <a:t>có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tác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dụng</a:t>
                      </a:r>
                      <a:endParaRPr lang="en-US" sz="2400" dirty="0"/>
                    </a:p>
                    <a:p>
                      <a:pPr algn="l"/>
                      <a:r>
                        <a:rPr lang="en-US" sz="2400" dirty="0" err="1"/>
                        <a:t>nâng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đỡ</a:t>
                      </a:r>
                      <a:endParaRPr lang="vi-VN" sz="2400" dirty="0"/>
                    </a:p>
                    <a:p>
                      <a:pPr algn="l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bộ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phận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: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compa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gậy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cái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kiềng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đỡ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vật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đứng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được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Nghĩa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chuyển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81360"/>
                  </a:ext>
                </a:extLst>
              </a:tr>
              <a:tr h="1753257">
                <a:tc>
                  <a:txBody>
                    <a:bodyPr/>
                    <a:lstStyle/>
                    <a:p>
                      <a:r>
                        <a:rPr lang="en-US" sz="2400"/>
                        <a:t>Đoạn b</a:t>
                      </a:r>
                      <a:endParaRPr lang="vi-VN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Chỉ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bộ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phận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cơ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người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chức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năng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di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chuyển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bước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en-US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Nghĩa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gốc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endParaRPr lang="vi-VN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3939026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39DC2A9-4A24-2C09-0B78-77F4C9680058}"/>
              </a:ext>
            </a:extLst>
          </p:cNvPr>
          <p:cNvSpPr txBox="1"/>
          <p:nvPr/>
        </p:nvSpPr>
        <p:spPr>
          <a:xfrm>
            <a:off x="2723322" y="41843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1608E-735B-36B1-0A82-9AD1C2F7324A}"/>
              </a:ext>
            </a:extLst>
          </p:cNvPr>
          <p:cNvSpPr txBox="1"/>
          <p:nvPr/>
        </p:nvSpPr>
        <p:spPr>
          <a:xfrm>
            <a:off x="4973052" y="312821"/>
            <a:ext cx="700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  </a:t>
            </a:r>
            <a:r>
              <a:rPr lang="vi-VN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nghĩa đó có gì giống và khác nhau?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04889-8F06-CE02-F09D-AF19553917CE}"/>
              </a:ext>
            </a:extLst>
          </p:cNvPr>
          <p:cNvSpPr txBox="1"/>
          <p:nvPr/>
        </p:nvSpPr>
        <p:spPr>
          <a:xfrm>
            <a:off x="280736" y="312821"/>
            <a:ext cx="4467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*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đoạn thơ dưới đây, từ chân được </a:t>
            </a:r>
            <a:r>
              <a:rPr lang="en-US" sz="2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nghĩa nào?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F6D92D03-BB7E-C058-E8AA-B9C04C65F184}"/>
              </a:ext>
            </a:extLst>
          </p:cNvPr>
          <p:cNvSpPr/>
          <p:nvPr/>
        </p:nvSpPr>
        <p:spPr>
          <a:xfrm>
            <a:off x="9336505" y="3930316"/>
            <a:ext cx="132173" cy="2540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1920F980-DDDE-FF6D-C064-ED9EC0068E84}"/>
              </a:ext>
            </a:extLst>
          </p:cNvPr>
          <p:cNvSpPr/>
          <p:nvPr/>
        </p:nvSpPr>
        <p:spPr>
          <a:xfrm>
            <a:off x="9336505" y="5500035"/>
            <a:ext cx="132173" cy="2540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E7BF29-4642-A3D8-E93A-43462E25397F}"/>
              </a:ext>
            </a:extLst>
          </p:cNvPr>
          <p:cNvSpPr/>
          <p:nvPr/>
        </p:nvSpPr>
        <p:spPr>
          <a:xfrm>
            <a:off x="64170" y="1540042"/>
            <a:ext cx="4836694" cy="23379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một vật (cái com-pa, cái gậy, cái kiềng) để đỡ vật đó có thể đứng được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2686B-38D2-C4B6-793A-82246630DC12}"/>
              </a:ext>
            </a:extLst>
          </p:cNvPr>
          <p:cNvSpPr/>
          <p:nvPr/>
        </p:nvSpPr>
        <p:spPr>
          <a:xfrm>
            <a:off x="211493" y="4435642"/>
            <a:ext cx="4536970" cy="20318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chân: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dưới cùng của cơ thể người có chức năng di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(bước)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sz="2800" dirty="0" err="1">
                <a:solidFill>
                  <a:schemeClr val="tx1"/>
                </a:solidFill>
              </a:rPr>
              <a:t>Nghĩa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gốc</a:t>
            </a:r>
            <a:endParaRPr lang="en-US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F3B4FB3-6AAC-A91A-413F-9C3CDD711463}"/>
              </a:ext>
            </a:extLst>
          </p:cNvPr>
          <p:cNvSpPr/>
          <p:nvPr/>
        </p:nvSpPr>
        <p:spPr>
          <a:xfrm>
            <a:off x="2141621" y="3152274"/>
            <a:ext cx="352926" cy="721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4D73B310-F509-48F1-C139-70617F86C3FD}"/>
              </a:ext>
            </a:extLst>
          </p:cNvPr>
          <p:cNvSpPr/>
          <p:nvPr/>
        </p:nvSpPr>
        <p:spPr>
          <a:xfrm>
            <a:off x="3124621" y="5708374"/>
            <a:ext cx="396621" cy="457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7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" y="7038975"/>
            <a:ext cx="1800225" cy="1290639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3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4" y="914599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8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782908" y="1816428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17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52546" y="0"/>
            <a:ext cx="240806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 câu để phân biệt các nghĩa của mỗi từ sau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FCE79-5D73-DEE6-6B11-9668E115C6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3264" y="1231752"/>
            <a:ext cx="9550414" cy="44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990" y="-1982985"/>
            <a:ext cx="11957936" cy="84840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E89B13-AF5D-EE7C-24B5-AC70C6C96C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386" y="845961"/>
            <a:ext cx="11424624" cy="45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0944B-C35F-9486-2A2C-56CA3BFE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1D8739-50A9-97D4-5D07-846F438C6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498860A-97F2-E188-3BD5-F79818E46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776EB2C-8347-2F32-878A-B88EF0C7C6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BCB6414-7935-6712-0F19-76BD8D75E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C958DAA-690E-D89E-7BBB-78E674EC66DC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990" y="-1982985"/>
            <a:ext cx="11957936" cy="848401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B16A4C3-0FCE-910B-1C6A-69F277008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271E1E1-19E9-21B7-BD93-754DE9CDB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6DA0E494-7DAD-6A5B-71A8-9F7095F9F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EC4E964-6577-C821-24A5-9B73644F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96D07801-851B-AEE0-D1A0-0D391664B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1DFA0D40-8231-DF3E-CDF6-56D97758B3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>
            <a:extLst>
              <a:ext uri="{FF2B5EF4-FFF2-40B4-BE49-F238E27FC236}">
                <a16:creationId xmlns:a16="http://schemas.microsoft.com/office/drawing/2014/main" id="{5334A8FF-F888-66F5-E3DE-6FF451C323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19044665-B025-B336-D033-5C99B71979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C64E9D6B-6929-8C42-B383-C6F26E94802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5D3AF4-956D-0ED4-048A-9898E19980A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166" y="845961"/>
            <a:ext cx="11650624" cy="37460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7117C4-D3E5-B63B-4057-8B8B5755A878}"/>
              </a:ext>
            </a:extLst>
          </p:cNvPr>
          <p:cNvSpPr txBox="1"/>
          <p:nvPr/>
        </p:nvSpPr>
        <p:spPr>
          <a:xfrm>
            <a:off x="346908" y="4607656"/>
            <a:ext cx="1141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ghế</a:t>
            </a:r>
            <a:r>
              <a:rPr lang="en-US" sz="3200" b="1" dirty="0"/>
              <a:t>     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        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núi</a:t>
            </a:r>
            <a:r>
              <a:rPr lang="en-US" sz="3200" b="1" dirty="0"/>
              <a:t>      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tường</a:t>
            </a:r>
            <a:r>
              <a:rPr lang="en-US" sz="3200" b="1" dirty="0"/>
              <a:t>     </a:t>
            </a:r>
            <a:r>
              <a:rPr lang="en-US" sz="3200" b="1" dirty="0" err="1"/>
              <a:t>chân</a:t>
            </a:r>
            <a:r>
              <a:rPr lang="en-US" sz="3200" b="1" dirty="0"/>
              <a:t> </a:t>
            </a:r>
            <a:r>
              <a:rPr lang="en-US" sz="3200" b="1" dirty="0" err="1"/>
              <a:t>mây</a:t>
            </a:r>
            <a:r>
              <a:rPr lang="en-US" sz="3200" b="1" dirty="0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789271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7"/>
            <a:ext cx="10685408" cy="2883571"/>
          </a:xfrm>
          <a:prstGeom prst="round2DiagRect">
            <a:avLst>
              <a:gd name="adj1" fmla="val 29425"/>
              <a:gd name="adj2" fmla="val 5074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dirty="0"/>
              <a:t>Câu 1 : Từ nào  sau đây mang nghĩa gốc :</a:t>
            </a:r>
            <a:endParaRPr lang="en-US" dirty="0"/>
          </a:p>
          <a:p>
            <a:r>
              <a:rPr lang="vi-VN" dirty="0"/>
              <a:t>A. cửa biển.    B.mặt bàn   C.đứng đầu    D. đôi mắt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5" y="1355783"/>
            <a:ext cx="647213" cy="4306615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4" y="1354667"/>
            <a:ext cx="647583" cy="4309071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13" y="5082832"/>
            <a:ext cx="1372764" cy="983309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biển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đôi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mắt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đứng</a:t>
            </a:r>
            <a:r>
              <a:rPr lang="en-US" sz="3733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đầu</a:t>
            </a:r>
            <a:endParaRPr lang="vi-VN" sz="3733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DCAFF-B126-4C27-E12F-0FE18734DE8D}"/>
              </a:ext>
            </a:extLst>
          </p:cNvPr>
          <p:cNvSpPr txBox="1"/>
          <p:nvPr/>
        </p:nvSpPr>
        <p:spPr>
          <a:xfrm>
            <a:off x="3088640" y="985520"/>
            <a:ext cx="8720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gốc</a:t>
            </a:r>
            <a:r>
              <a:rPr lang="en-US" sz="44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362458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3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037851" y="147319"/>
            <a:ext cx="11029836" cy="2186168"/>
          </a:xfrm>
          <a:prstGeom prst="round2DiagRect">
            <a:avLst>
              <a:gd name="adj1" fmla="val 29311"/>
              <a:gd name="adj2" fmla="val 4908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i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12" y="684308"/>
            <a:ext cx="1084096" cy="1084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768404"/>
            <a:ext cx="668223" cy="438724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8" y="1767251"/>
            <a:ext cx="668603" cy="4389733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425" y="5505619"/>
            <a:ext cx="1417324" cy="1015228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117814" y="5736979"/>
            <a:ext cx="10757383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mũi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thuyền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698" y="5648998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7817" y="2452713"/>
            <a:ext cx="10757380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cửa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sổ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203" y="2293017"/>
            <a:ext cx="1017467" cy="991249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137469" y="3551645"/>
            <a:ext cx="1072096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khuôn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29" y="3471836"/>
            <a:ext cx="101746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1073917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467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vành</a:t>
            </a:r>
            <a:r>
              <a:rPr lang="en-US" sz="3467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tai</a:t>
            </a:r>
            <a:endParaRPr lang="vi-VN" sz="3467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928" y="4618412"/>
            <a:ext cx="1017467" cy="991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8467" y="353967"/>
            <a:ext cx="10961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?</a:t>
            </a:r>
          </a:p>
        </p:txBody>
      </p:sp>
    </p:spTree>
    <p:extLst>
      <p:ext uri="{BB962C8B-B14F-4D97-AF65-F5344CB8AC3E}">
        <p14:creationId xmlns:p14="http://schemas.microsoft.com/office/powerpoint/2010/main" val="3342150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5" y="187819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357087" y="412873"/>
            <a:ext cx="10716756" cy="1639447"/>
          </a:xfrm>
          <a:prstGeom prst="round2DiagRect">
            <a:avLst>
              <a:gd name="adj1" fmla="val 27081"/>
              <a:gd name="adj2" fmla="val 5933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kern="0" dirty="0">
              <a:solidFill>
                <a:srgbClr val="E6500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55" y="412874"/>
            <a:ext cx="1332372" cy="1332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" y="1625602"/>
            <a:ext cx="612825" cy="4211421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" y="1624542"/>
            <a:ext cx="613175" cy="421382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81" y="5371488"/>
            <a:ext cx="1299825" cy="93106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599065" y="5137735"/>
            <a:ext cx="5351001" cy="1653559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D.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gốc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hay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5401" y="5192617"/>
            <a:ext cx="728452" cy="652916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31721" y="2631441"/>
            <a:ext cx="5261719" cy="217812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gốc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3254" y="4061645"/>
            <a:ext cx="670185" cy="652916"/>
          </a:xfrm>
          <a:prstGeom prst="rect">
            <a:avLst/>
          </a:prstGeom>
        </p:spPr>
      </p:pic>
      <p:sp>
        <p:nvSpPr>
          <p:cNvPr id="19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6599065" y="2834640"/>
            <a:ext cx="5396743" cy="199984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gốc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9194" y="4066754"/>
            <a:ext cx="670185" cy="652916"/>
          </a:xfrm>
          <a:prstGeom prst="rect">
            <a:avLst/>
          </a:prstGeom>
        </p:spPr>
      </p:pic>
      <p:sp>
        <p:nvSpPr>
          <p:cNvPr id="21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40627" y="5082520"/>
            <a:ext cx="5252812" cy="1653559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2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chuyển</a:t>
            </a:r>
            <a:endParaRPr lang="vi-VN" sz="320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6066" y="5192617"/>
            <a:ext cx="670185" cy="65291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39388" y="668421"/>
            <a:ext cx="1055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đa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6238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0"/>
            <a:ext cx="12192000" cy="6858000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89A1D8-2A77-161F-B4F3-C3A4339B7B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82" b="91765" l="2448" r="96154">
                        <a14:foregroundMark x1="23193" y1="68529" x2="23193" y2="68529"/>
                        <a14:foregroundMark x1="5711" y1="55588" x2="5711" y2="55588"/>
                        <a14:foregroundMark x1="2564" y1="65000" x2="2564" y2="65000"/>
                        <a14:foregroundMark x1="49883" y1="8529" x2="49883" y2="8529"/>
                        <a14:foregroundMark x1="42191" y1="91765" x2="42191" y2="91765"/>
                        <a14:foregroundMark x1="77506" y1="88529" x2="77506" y2="88529"/>
                        <a14:foregroundMark x1="96270" y1="65000" x2="96270" y2="65000"/>
                        <a14:foregroundMark x1="50117" y1="5882" x2="50117" y2="5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9204" y="1476232"/>
            <a:ext cx="8173591" cy="3238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275" y="3748275"/>
            <a:ext cx="7389451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15" name="Picture 1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18BA751-E32D-D038-8A95-9F4989967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75569"/>
            <a:ext cx="7372350" cy="318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941</Words>
  <Application>Microsoft Office PowerPoint</Application>
  <PresentationFormat>Widescreen</PresentationFormat>
  <Paragraphs>88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</vt:lpstr>
      <vt:lpstr>Tahoma</vt:lpstr>
      <vt:lpstr>Trebuchet MS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Nhật Huỳnh</cp:lastModifiedBy>
  <cp:revision>67</cp:revision>
  <dcterms:created xsi:type="dcterms:W3CDTF">2024-08-03T10:52:38Z</dcterms:created>
  <dcterms:modified xsi:type="dcterms:W3CDTF">2024-11-01T15:28:23Z</dcterms:modified>
</cp:coreProperties>
</file>