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Lst>
  <p:notesMasterIdLst>
    <p:notesMasterId r:id="rId15"/>
  </p:notesMasterIdLst>
  <p:sldIdLst>
    <p:sldId id="438" r:id="rId3"/>
    <p:sldId id="313" r:id="rId4"/>
    <p:sldId id="312" r:id="rId5"/>
    <p:sldId id="431" r:id="rId6"/>
    <p:sldId id="432" r:id="rId7"/>
    <p:sldId id="433" r:id="rId8"/>
    <p:sldId id="434" r:id="rId9"/>
    <p:sldId id="435" r:id="rId10"/>
    <p:sldId id="436" r:id="rId11"/>
    <p:sldId id="437" r:id="rId12"/>
    <p:sldId id="263"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DBF1EA"/>
    <a:srgbClr val="FFE5E5"/>
    <a:srgbClr val="FFCCCC"/>
    <a:srgbClr val="333289"/>
    <a:srgbClr val="FFD944"/>
    <a:srgbClr val="310A0D"/>
    <a:srgbClr val="123C12"/>
    <a:srgbClr val="FF7C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557" autoAdjust="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08/04/2024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EBAB38-F9B1-12E8-4194-CD76A9D9AD36}"/>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5" name="Footer Placeholder 4">
            <a:extLst>
              <a:ext uri="{FF2B5EF4-FFF2-40B4-BE49-F238E27FC236}">
                <a16:creationId xmlns:a16="http://schemas.microsoft.com/office/drawing/2014/main" xmlns=""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8BC5C8-39F6-6DD7-9FBA-7C02F011CA7E}"/>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5" name="Footer Placeholder 4">
            <a:extLst>
              <a:ext uri="{FF2B5EF4-FFF2-40B4-BE49-F238E27FC236}">
                <a16:creationId xmlns:a16="http://schemas.microsoft.com/office/drawing/2014/main" xmlns=""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9B3290-4B06-5823-1D14-C03BE4FA6A47}"/>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5" name="Footer Placeholder 4">
            <a:extLst>
              <a:ext uri="{FF2B5EF4-FFF2-40B4-BE49-F238E27FC236}">
                <a16:creationId xmlns:a16="http://schemas.microsoft.com/office/drawing/2014/main" xmlns=""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08/04/2024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08/04/2024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08/04/2024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E2AE65-1C31-E61D-C80A-17679EA4FBF9}"/>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5" name="Footer Placeholder 4">
            <a:extLst>
              <a:ext uri="{FF2B5EF4-FFF2-40B4-BE49-F238E27FC236}">
                <a16:creationId xmlns:a16="http://schemas.microsoft.com/office/drawing/2014/main" xmlns=""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08/04/2024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08/04/2024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7FD8D4-E3E9-3387-ECDD-20703B5339EC}"/>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5" name="Footer Placeholder 4">
            <a:extLst>
              <a:ext uri="{FF2B5EF4-FFF2-40B4-BE49-F238E27FC236}">
                <a16:creationId xmlns:a16="http://schemas.microsoft.com/office/drawing/2014/main" xmlns=""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643B5F6-C21A-532C-A7A0-20FFA9B88BCF}"/>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6" name="Footer Placeholder 5">
            <a:extLst>
              <a:ext uri="{FF2B5EF4-FFF2-40B4-BE49-F238E27FC236}">
                <a16:creationId xmlns:a16="http://schemas.microsoft.com/office/drawing/2014/main" xmlns=""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53256E-39DB-9C33-4E7F-391F27F04C47}"/>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8" name="Footer Placeholder 7">
            <a:extLst>
              <a:ext uri="{FF2B5EF4-FFF2-40B4-BE49-F238E27FC236}">
                <a16:creationId xmlns:a16="http://schemas.microsoft.com/office/drawing/2014/main" xmlns=""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8AF172-E041-99AC-255A-8B5AB21FC198}"/>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4" name="Footer Placeholder 3">
            <a:extLst>
              <a:ext uri="{FF2B5EF4-FFF2-40B4-BE49-F238E27FC236}">
                <a16:creationId xmlns:a16="http://schemas.microsoft.com/office/drawing/2014/main" xmlns=""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801730-6A3E-18EC-47DD-A614769CD06C}"/>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3" name="Footer Placeholder 2">
            <a:extLst>
              <a:ext uri="{FF2B5EF4-FFF2-40B4-BE49-F238E27FC236}">
                <a16:creationId xmlns:a16="http://schemas.microsoft.com/office/drawing/2014/main" xmlns=""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B22BBB5-2CDF-8FC1-981F-4A0C5518ABC3}"/>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6" name="Footer Placeholder 5">
            <a:extLst>
              <a:ext uri="{FF2B5EF4-FFF2-40B4-BE49-F238E27FC236}">
                <a16:creationId xmlns:a16="http://schemas.microsoft.com/office/drawing/2014/main" xmlns=""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D62789-07EF-DBB0-122A-BEA8179E60B0}"/>
              </a:ext>
            </a:extLst>
          </p:cNvPr>
          <p:cNvSpPr>
            <a:spLocks noGrp="1"/>
          </p:cNvSpPr>
          <p:nvPr>
            <p:ph type="dt" sz="half" idx="10"/>
          </p:nvPr>
        </p:nvSpPr>
        <p:spPr/>
        <p:txBody>
          <a:bodyPr/>
          <a:lstStyle/>
          <a:p>
            <a:fld id="{9B35F583-0148-4553-964E-C48E0D09F0A7}" type="datetimeFigureOut">
              <a:rPr lang="en-US" smtClean="0"/>
              <a:t>08/04/2024</a:t>
            </a:fld>
            <a:endParaRPr lang="en-US"/>
          </a:p>
        </p:txBody>
      </p:sp>
      <p:sp>
        <p:nvSpPr>
          <p:cNvPr id="6" name="Footer Placeholder 5">
            <a:extLst>
              <a:ext uri="{FF2B5EF4-FFF2-40B4-BE49-F238E27FC236}">
                <a16:creationId xmlns:a16="http://schemas.microsoft.com/office/drawing/2014/main" xmlns=""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08/04/2024</a:t>
            </a:fld>
            <a:endParaRPr lang="en-US"/>
          </a:p>
        </p:txBody>
      </p:sp>
      <p:sp>
        <p:nvSpPr>
          <p:cNvPr id="5" name="Footer Placeholder 4">
            <a:extLst>
              <a:ext uri="{FF2B5EF4-FFF2-40B4-BE49-F238E27FC236}">
                <a16:creationId xmlns:a16="http://schemas.microsoft.com/office/drawing/2014/main" xmlns=""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xmlns=""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08/04/2024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ieng-viet-4-tap-2/1/388/82/" TargetMode="External"/><Relationship Id="rId7"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82/" TargetMode="External"/><Relationship Id="rId7"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luyen-tap/11588"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8" descr="Hình Nền PP Đẹp ❤️ 1001 Ảnh Nền Powerpoint Đẹp Nhất 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249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Con Ong, Chú Ong Và Cái Biển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509" y="-6927"/>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Phim Hoạt Hình Nấm Nhà-vector Nền-miễn Phí Vector Miễn Phí Tải V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676608"/>
            <a:ext cx="2819400" cy="118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15"/>
          <p:cNvSpPr>
            <a:spLocks noChangeArrowheads="1" noChangeShapeType="1" noTextEdit="1"/>
          </p:cNvSpPr>
          <p:nvPr/>
        </p:nvSpPr>
        <p:spPr bwMode="auto">
          <a:xfrm>
            <a:off x="274322" y="2068531"/>
            <a:ext cx="11475719" cy="6465872"/>
          </a:xfrm>
          <a:prstGeom prst="rect">
            <a:avLst/>
          </a:prstGeom>
        </p:spPr>
        <p:txBody>
          <a:bodyPr spcFirstLastPara="1" wrap="none" lIns="68525" tIns="34289" rIns="68525" bIns="34289" numCol="1" fromWordArt="1">
            <a:prstTxWarp prst="textButton">
              <a:avLst>
                <a:gd name="adj" fmla="val 11240772"/>
              </a:avLst>
            </a:prstTxWarp>
          </a:bodyPr>
          <a:lstStyle/>
          <a:p>
            <a:pPr algn="ctr" eaLnBrk="0" fontAlgn="base" hangingPunct="0">
              <a:spcBef>
                <a:spcPct val="0"/>
              </a:spcBef>
              <a:spcAft>
                <a:spcPct val="0"/>
              </a:spcAft>
              <a:buClrTx/>
              <a:buFontTx/>
              <a:buNone/>
            </a:pP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Chào</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mừng</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quý</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smtClean="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th</a:t>
            </a:r>
            <a:r>
              <a:rPr lang="en-US" sz="399990" b="1" kern="10" dirty="0" smtClean="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cô</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giáo</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về</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dự</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giờ</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thăm</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9999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lớp</a:t>
            </a:r>
            <a:r>
              <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rPr>
              <a:t> </a:t>
            </a:r>
            <a:endParaRPr lang="vi-VN"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endParaRPr>
          </a:p>
          <a:p>
            <a:pPr algn="ctr" eaLnBrk="0" fontAlgn="base" hangingPunct="0">
              <a:spcBef>
                <a:spcPct val="0"/>
              </a:spcBef>
              <a:spcAft>
                <a:spcPct val="0"/>
              </a:spcAft>
              <a:buClrTx/>
              <a:buFontTx/>
              <a:buNone/>
            </a:pPr>
            <a:endParaRPr lang="en-US" sz="39999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a:cs typeface="Times New Roman" panose="02020603050405020304"/>
            </a:endParaRPr>
          </a:p>
        </p:txBody>
      </p:sp>
      <p:sp>
        <p:nvSpPr>
          <p:cNvPr id="8" name="Text Box 6"/>
          <p:cNvSpPr txBox="1">
            <a:spLocks noChangeArrowheads="1"/>
          </p:cNvSpPr>
          <p:nvPr/>
        </p:nvSpPr>
        <p:spPr bwMode="auto">
          <a:xfrm>
            <a:off x="798946" y="3220316"/>
            <a:ext cx="10767692" cy="3313471"/>
          </a:xfrm>
          <a:prstGeom prst="rect">
            <a:avLst/>
          </a:prstGeom>
          <a:noFill/>
          <a:ln w="9525">
            <a:noFill/>
            <a:miter lim="800000"/>
          </a:ln>
        </p:spPr>
        <p:txBody>
          <a:bodyPr wrap="square" lIns="91440" tIns="45720" rIns="91440" bIns="45720">
            <a:spAutoFit/>
          </a:bodyPr>
          <a:lstStyle/>
          <a:p>
            <a:pPr>
              <a:spcBef>
                <a:spcPct val="50000"/>
              </a:spcBef>
            </a:pPr>
            <a:r>
              <a:rPr lang="en-US" sz="2933" b="1" dirty="0">
                <a:solidFill>
                  <a:srgbClr val="00B050"/>
                </a:solidFill>
                <a:latin typeface="Times New Roman" panose="02020603050405020304" pitchFamily="18" charset="0"/>
                <a:cs typeface="Times New Roman" panose="02020603050405020304" pitchFamily="18" charset="0"/>
              </a:rPr>
              <a:t>                                     MÔN  : </a:t>
            </a:r>
            <a:r>
              <a:rPr lang="vi-VN" sz="2933" b="1" dirty="0">
                <a:solidFill>
                  <a:srgbClr val="00B050"/>
                </a:solidFill>
                <a:latin typeface="Times New Roman" panose="02020603050405020304" pitchFamily="18" charset="0"/>
                <a:cs typeface="Times New Roman" panose="02020603050405020304" pitchFamily="18" charset="0"/>
              </a:rPr>
              <a:t>TIẾNG </a:t>
            </a:r>
            <a:r>
              <a:rPr lang="vi-VN" sz="2933" b="1" dirty="0">
                <a:solidFill>
                  <a:srgbClr val="00B050"/>
                </a:solidFill>
                <a:latin typeface="Times New Roman" panose="02020603050405020304" pitchFamily="18" charset="0"/>
                <a:cs typeface="Times New Roman" panose="02020603050405020304" pitchFamily="18" charset="0"/>
              </a:rPr>
              <a:t>VIỆT</a:t>
            </a:r>
            <a:endParaRPr lang="en-US" sz="2933" b="1" dirty="0">
              <a:solidFill>
                <a:srgbClr val="00B050"/>
              </a:solidFill>
              <a:latin typeface="Times New Roman" panose="02020603050405020304" pitchFamily="18" charset="0"/>
              <a:cs typeface="Times New Roman" panose="02020603050405020304" pitchFamily="18" charset="0"/>
            </a:endParaRPr>
          </a:p>
          <a:p>
            <a:pPr>
              <a:spcBef>
                <a:spcPct val="50000"/>
              </a:spcBef>
            </a:pPr>
            <a:r>
              <a:rPr lang="en-US" sz="2933" b="1" dirty="0">
                <a:solidFill>
                  <a:srgbClr val="2614AC"/>
                </a:solidFill>
                <a:latin typeface="Times New Roman" panose="02020603050405020304" pitchFamily="18" charset="0"/>
                <a:cs typeface="Times New Roman" panose="02020603050405020304" pitchFamily="18" charset="0"/>
              </a:rPr>
              <a:t> </a:t>
            </a:r>
            <a:r>
              <a:rPr lang="en-US" sz="2933" b="1" dirty="0" smtClean="0">
                <a:solidFill>
                  <a:srgbClr val="2614AC"/>
                </a:solidFill>
                <a:latin typeface="Times New Roman" panose="02020603050405020304" pitchFamily="18" charset="0"/>
                <a:cs typeface="Times New Roman" panose="02020603050405020304" pitchFamily="18" charset="0"/>
              </a:rPr>
              <a:t>         </a:t>
            </a:r>
            <a:r>
              <a:rPr lang="vi-VN" sz="2800" b="1" kern="0" dirty="0" smtClean="0">
                <a:solidFill>
                  <a:srgbClr val="FF0000"/>
                </a:solidFill>
                <a:latin typeface="+mj-lt"/>
                <a:cs typeface="Arial" panose="020B0604020202020204" pitchFamily="34" charset="0"/>
                <a:sym typeface="Calibri"/>
              </a:rPr>
              <a:t>LUYỆN TỪ VÀ CÂU: MỞ RỘNG VỐN TỪ: Ý CHÍ</a:t>
            </a:r>
            <a:endParaRPr lang="en-US" sz="2933" b="1" dirty="0">
              <a:solidFill>
                <a:srgbClr val="2614AC"/>
              </a:solidFill>
              <a:latin typeface="+mj-lt"/>
              <a:cs typeface="Times New Roman" panose="02020603050405020304" pitchFamily="18" charset="0"/>
            </a:endParaRPr>
          </a:p>
          <a:p>
            <a:pPr>
              <a:spcBef>
                <a:spcPct val="50000"/>
              </a:spcBef>
            </a:pPr>
            <a:r>
              <a:rPr lang="en-US" sz="2933" b="1" dirty="0">
                <a:solidFill>
                  <a:srgbClr val="C00000"/>
                </a:solidFill>
                <a:latin typeface="Times New Roman" panose="02020603050405020304" pitchFamily="18" charset="0"/>
                <a:cs typeface="Times New Roman" panose="02020603050405020304" pitchFamily="18" charset="0"/>
              </a:rPr>
              <a:t>                    GIÁO VIÊN </a:t>
            </a:r>
            <a:r>
              <a:rPr lang="en-US" sz="2933" b="1" dirty="0">
                <a:solidFill>
                  <a:srgbClr val="C00000"/>
                </a:solidFill>
                <a:latin typeface="Times New Roman" panose="02020603050405020304" pitchFamily="18" charset="0"/>
                <a:cs typeface="Times New Roman" panose="02020603050405020304" pitchFamily="18" charset="0"/>
              </a:rPr>
              <a:t>: NGUYỄN </a:t>
            </a:r>
            <a:r>
              <a:rPr lang="en-US" sz="2933" b="1" dirty="0">
                <a:solidFill>
                  <a:srgbClr val="C00000"/>
                </a:solidFill>
                <a:latin typeface="Times New Roman" panose="02020603050405020304" pitchFamily="18" charset="0"/>
                <a:cs typeface="Times New Roman" panose="02020603050405020304" pitchFamily="18" charset="0"/>
              </a:rPr>
              <a:t>THANH DIỄM</a:t>
            </a:r>
          </a:p>
          <a:p>
            <a:pPr>
              <a:spcBef>
                <a:spcPct val="50000"/>
              </a:spcBef>
            </a:pP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a:solidFill>
                  <a:srgbClr val="C00000"/>
                </a:solidFill>
                <a:latin typeface="Times New Roman" panose="02020603050405020304" pitchFamily="18" charset="0"/>
                <a:cs typeface="Times New Roman" panose="02020603050405020304" pitchFamily="18" charset="0"/>
              </a:rPr>
              <a:t>                                               </a:t>
            </a:r>
            <a:r>
              <a:rPr lang="en-US" sz="2933" b="1" dirty="0">
                <a:solidFill>
                  <a:srgbClr val="1F01F9"/>
                </a:solidFill>
                <a:latin typeface="Times New Roman" panose="02020603050405020304" pitchFamily="18" charset="0"/>
                <a:cs typeface="Times New Roman" panose="02020603050405020304" pitchFamily="18" charset="0"/>
              </a:rPr>
              <a:t>LỚP  4A</a:t>
            </a:r>
            <a:endParaRPr lang="en-US" sz="2933" b="1" dirty="0">
              <a:solidFill>
                <a:srgbClr val="1F01F9"/>
              </a:solidFill>
              <a:latin typeface="Times New Roman" panose="02020603050405020304" pitchFamily="18" charset="0"/>
              <a:cs typeface="Times New Roman" panose="02020603050405020304" pitchFamily="18" charset="0"/>
            </a:endParaRPr>
          </a:p>
          <a:p>
            <a:pPr algn="ctr">
              <a:spcBef>
                <a:spcPct val="50000"/>
              </a:spcBef>
            </a:pPr>
            <a:endParaRPr lang="en-US" sz="2933" b="1" dirty="0">
              <a:solidFill>
                <a:srgbClr val="C00000"/>
              </a:solidFill>
              <a:latin typeface="Times New Roman" panose="02020603050405020304" pitchFamily="18" charset="0"/>
              <a:cs typeface="Times New Roman" panose="02020603050405020304" pitchFamily="18" charset="0"/>
            </a:endParaRPr>
          </a:p>
        </p:txBody>
      </p:sp>
      <p:pic>
        <p:nvPicPr>
          <p:cNvPr id="10" name="Picture 15" descr="sunflower"/>
          <p:cNvPicPr>
            <a:picLocks noChangeAspect="1" noChangeArrowheads="1" noCrop="1"/>
          </p:cNvPicPr>
          <p:nvPr/>
        </p:nvPicPr>
        <p:blipFill>
          <a:blip r:embed="rId5"/>
          <a:srcRect/>
          <a:stretch>
            <a:fillRect/>
          </a:stretch>
        </p:blipFill>
        <p:spPr bwMode="auto">
          <a:xfrm>
            <a:off x="4973320" y="6091021"/>
            <a:ext cx="1727200" cy="766979"/>
          </a:xfrm>
          <a:prstGeom prst="rect">
            <a:avLst/>
          </a:prstGeom>
          <a:noFill/>
          <a:ln w="9525">
            <a:noFill/>
            <a:miter lim="800000"/>
            <a:headEnd/>
            <a:tailEnd/>
          </a:ln>
        </p:spPr>
      </p:pic>
      <p:pic>
        <p:nvPicPr>
          <p:cNvPr id="11" name="Picture 15" descr="sunflower"/>
          <p:cNvPicPr>
            <a:picLocks noChangeAspect="1" noChangeArrowheads="1" noCrop="1"/>
          </p:cNvPicPr>
          <p:nvPr/>
        </p:nvPicPr>
        <p:blipFill>
          <a:blip r:embed="rId5"/>
          <a:srcRect/>
          <a:stretch>
            <a:fillRect/>
          </a:stretch>
        </p:blipFill>
        <p:spPr bwMode="auto">
          <a:xfrm>
            <a:off x="2138680" y="6108751"/>
            <a:ext cx="1727200" cy="766979"/>
          </a:xfrm>
          <a:prstGeom prst="rect">
            <a:avLst/>
          </a:prstGeom>
          <a:noFill/>
          <a:ln w="9525">
            <a:noFill/>
            <a:miter lim="800000"/>
            <a:headEnd/>
            <a:tailEnd/>
          </a:ln>
        </p:spPr>
      </p:pic>
      <p:pic>
        <p:nvPicPr>
          <p:cNvPr id="12" name="Picture 15" descr="sunflower"/>
          <p:cNvPicPr>
            <a:picLocks noChangeAspect="1" noChangeArrowheads="1" noCrop="1"/>
          </p:cNvPicPr>
          <p:nvPr/>
        </p:nvPicPr>
        <p:blipFill>
          <a:blip r:embed="rId5"/>
          <a:srcRect/>
          <a:stretch>
            <a:fillRect/>
          </a:stretch>
        </p:blipFill>
        <p:spPr bwMode="auto">
          <a:xfrm>
            <a:off x="7381240" y="6108751"/>
            <a:ext cx="1727200" cy="766979"/>
          </a:xfrm>
          <a:prstGeom prst="rect">
            <a:avLst/>
          </a:prstGeom>
          <a:noFill/>
          <a:ln w="9525">
            <a:noFill/>
            <a:miter lim="800000"/>
            <a:headEnd/>
            <a:tailEnd/>
          </a:ln>
        </p:spPr>
      </p:pic>
      <p:sp>
        <p:nvSpPr>
          <p:cNvPr id="13" name="Rectangle 12"/>
          <p:cNvSpPr/>
          <p:nvPr/>
        </p:nvSpPr>
        <p:spPr>
          <a:xfrm>
            <a:off x="2960135" y="353122"/>
            <a:ext cx="6271926" cy="584434"/>
          </a:xfrm>
          <a:prstGeom prst="rect">
            <a:avLst/>
          </a:prstGeom>
          <a:noFill/>
        </p:spPr>
        <p:txBody>
          <a:bodyPr wrap="none" lIns="91099" tIns="45551" rIns="91099" bIns="45551">
            <a:spAutoFit/>
          </a:bodyPr>
          <a:lstStyle/>
          <a:p>
            <a:pPr algn="ctr" defTabSz="1079473"/>
            <a:r>
              <a:rPr lang="en-US" sz="3200" b="1" dirty="0">
                <a:ln w="1905"/>
                <a:solidFill>
                  <a:srgbClr val="2614AC"/>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UBND THÀNH PHỐ QUY </a:t>
            </a:r>
            <a:r>
              <a:rPr lang="en-US" sz="3200" b="1" dirty="0">
                <a:ln w="1905"/>
                <a:solidFill>
                  <a:srgbClr val="2614AC"/>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NHƠN</a:t>
            </a:r>
          </a:p>
        </p:txBody>
      </p:sp>
      <p:sp>
        <p:nvSpPr>
          <p:cNvPr id="14" name="TextBox 13"/>
          <p:cNvSpPr txBox="1"/>
          <p:nvPr/>
        </p:nvSpPr>
        <p:spPr>
          <a:xfrm>
            <a:off x="1978304" y="924287"/>
            <a:ext cx="8659003" cy="584434"/>
          </a:xfrm>
          <a:prstGeom prst="rect">
            <a:avLst/>
          </a:prstGeom>
          <a:noFill/>
        </p:spPr>
        <p:txBody>
          <a:bodyPr wrap="square" lIns="91099" tIns="45551" rIns="91099" bIns="45551" rtlCol="0">
            <a:spAutoFit/>
          </a:bodyPr>
          <a:lstStyle/>
          <a:p>
            <a:pPr defTabSz="1079473"/>
            <a:r>
              <a:rPr lang="en-US" sz="3200" b="1" dirty="0">
                <a:solidFill>
                  <a:srgbClr val="2614AC"/>
                </a:solidFill>
                <a:latin typeface="Times New Roman" panose="02020603050405020304" pitchFamily="18" charset="0"/>
                <a:cs typeface="Times New Roman" panose="02020603050405020304" pitchFamily="18" charset="0"/>
              </a:rPr>
              <a:t>TRƯỜNG TIỂU HỌC NGUYỄN KHUYẾN</a:t>
            </a:r>
          </a:p>
        </p:txBody>
      </p:sp>
    </p:spTree>
    <p:extLst>
      <p:ext uri="{BB962C8B-B14F-4D97-AF65-F5344CB8AC3E}">
        <p14:creationId xmlns:p14="http://schemas.microsoft.com/office/powerpoint/2010/main" val="973165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CA90F16-1564-8743-764F-2DB30D014C37}"/>
            </a:ext>
          </a:extLst>
        </p:cNvPr>
        <p:cNvGrpSpPr/>
        <p:nvPr/>
      </p:nvGrpSpPr>
      <p:grpSpPr>
        <a:xfrm>
          <a:off x="0" y="0"/>
          <a:ext cx="0" cy="0"/>
          <a:chOff x="0" y="0"/>
          <a:chExt cx="0" cy="0"/>
        </a:xfrm>
      </p:grpSpPr>
      <p:sp>
        <p:nvSpPr>
          <p:cNvPr id="5" name="Google Shape;186;p13">
            <a:extLst>
              <a:ext uri="{FF2B5EF4-FFF2-40B4-BE49-F238E27FC236}">
                <a16:creationId xmlns:a16="http://schemas.microsoft.com/office/drawing/2014/main" xmlns="" id="{87BF164E-549F-4492-8C0F-EF7C4E38C9A4}"/>
              </a:ext>
            </a:extLst>
          </p:cNvPr>
          <p:cNvSpPr/>
          <p:nvPr/>
        </p:nvSpPr>
        <p:spPr>
          <a:xfrm>
            <a:off x="0" y="1685041"/>
            <a:ext cx="3924300" cy="71120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Đoạn văn gợi ý</a:t>
            </a:r>
            <a:endParaRPr lang="en-US" sz="2800" b="1" kern="0" dirty="0">
              <a:solidFill>
                <a:srgbClr val="FFFFFF"/>
              </a:solidFill>
              <a:latin typeface="UTM Avo" panose="02040603050506020204" pitchFamily="18" charset="0"/>
              <a:cs typeface="Arial"/>
              <a:sym typeface="Arial"/>
            </a:endParaRPr>
          </a:p>
        </p:txBody>
      </p:sp>
      <p:sp>
        <p:nvSpPr>
          <p:cNvPr id="9" name="Google Shape;187;p13">
            <a:extLst>
              <a:ext uri="{FF2B5EF4-FFF2-40B4-BE49-F238E27FC236}">
                <a16:creationId xmlns:a16="http://schemas.microsoft.com/office/drawing/2014/main" xmlns="" id="{6336C48E-7EDD-8C59-2F54-A3737716EBAC}"/>
              </a:ext>
            </a:extLst>
          </p:cNvPr>
          <p:cNvSpPr/>
          <p:nvPr/>
        </p:nvSpPr>
        <p:spPr>
          <a:xfrm>
            <a:off x="171450" y="2569640"/>
            <a:ext cx="11849100" cy="4072460"/>
          </a:xfrm>
          <a:prstGeom prst="roundRect">
            <a:avLst>
              <a:gd name="adj" fmla="val 8964"/>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indent="304815" algn="just">
              <a:lnSpc>
                <a:spcPct val="125000"/>
              </a:lnSpc>
              <a:buClr>
                <a:srgbClr val="000000"/>
              </a:buClr>
            </a:pPr>
            <a:r>
              <a:rPr lang="vi-VN" sz="2400" kern="0">
                <a:solidFill>
                  <a:srgbClr val="000000"/>
                </a:solidFill>
                <a:latin typeface="UTM Avo" panose="02040603050506020204" pitchFamily="18" charset="0"/>
                <a:cs typeface="Arial"/>
                <a:sym typeface="Arial"/>
              </a:rPr>
              <a:t>Em đã được nghe và được đọc nhiều câu chuyện về các anh hùng tuổi nhỏ chí lớn. Nhưng câu chuyện về anh Kim Đồng do nhà văn Tô Hoài viết để lại cho em nhiều ấn tượng sâu sắc nhất. Em vô cùng khâm phục ý chí, sự thông minh, lòng quả cảm của anh Kim Đồng. Tuy còn nhỏ nhưng anh Kim Đồng đã cùng các bạn làm liên lạc cho cách mạng. Năm 1943, khi mới mười bốn tuổi, trong một lần làm nhiệm vụ canh gác, anh đã anh dũng hi sinh để các cán bộ cách mạng rút lui về chiến khu an toàn. Sự hi sinh của anh đã trở thành tấm gương sáng để em và lớp lớp thiếu niên thế hệ mai sau noi theo.</a:t>
            </a:r>
            <a:endParaRPr lang="vi-VN" sz="2400" kern="0" dirty="0">
              <a:solidFill>
                <a:srgbClr val="000000"/>
              </a:solidFill>
              <a:latin typeface="UTM Avo" panose="02040603050506020204" pitchFamily="18" charset="0"/>
              <a:cs typeface="Arial"/>
              <a:sym typeface="Arial"/>
            </a:endParaRPr>
          </a:p>
        </p:txBody>
      </p:sp>
      <p:pic>
        <p:nvPicPr>
          <p:cNvPr id="4" name="Picture 14" descr="Con Ong, Chú Ong Và Cái Biển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him Hoạt Hình Nấm Nhà-vector Nền-miễn Phí Vector Miễn Phí Tải V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A153776-E51D-400F-D72C-1C00F50269E7}"/>
              </a:ext>
            </a:extLst>
          </p:cNvPr>
          <p:cNvGrpSpPr/>
          <p:nvPr/>
        </p:nvGrpSpPr>
        <p:grpSpPr>
          <a:xfrm>
            <a:off x="10807666" y="746200"/>
            <a:ext cx="1216041" cy="1432566"/>
            <a:chOff x="930253" y="1555705"/>
            <a:chExt cx="1279160" cy="1432566"/>
          </a:xfrm>
        </p:grpSpPr>
        <p:pic>
          <p:nvPicPr>
            <p:cNvPr id="6" name="Picture 5">
              <a:hlinkClick r:id="rId3"/>
              <a:extLst>
                <a:ext uri="{FF2B5EF4-FFF2-40B4-BE49-F238E27FC236}">
                  <a16:creationId xmlns:a16="http://schemas.microsoft.com/office/drawing/2014/main" xmlns="" id="{067E130C-AABD-F240-5D53-7D0A7C7FA6E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xmlns="" id="{61D708A3-6855-4EAA-92A1-9C37A276E9D8}"/>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pic>
        <p:nvPicPr>
          <p:cNvPr id="8" name="Picture 14" descr="Con Ong, Chú Ong Và Cái Biển - KhoThietKe.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him Hoạt Hình Nấm Nhà-vector Nền-miễn Phí Vector Miễn Phí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22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656;p20">
            <a:extLst>
              <a:ext uri="{FF2B5EF4-FFF2-40B4-BE49-F238E27FC236}">
                <a16:creationId xmlns:a16="http://schemas.microsoft.com/office/drawing/2014/main" xmlns="" id="{7B95E557-39BF-7326-A7BB-05CF427DC60C}"/>
              </a:ext>
            </a:extLst>
          </p:cNvPr>
          <p:cNvSpPr/>
          <p:nvPr/>
        </p:nvSpPr>
        <p:spPr>
          <a:xfrm>
            <a:off x="1382012" y="1965080"/>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defRPr/>
            </a:pPr>
            <a:r>
              <a:rPr lang="vi-VN" sz="2400" kern="0">
                <a:solidFill>
                  <a:schemeClr val="bg1"/>
                </a:solidFill>
                <a:latin typeface="UTM Avo" panose="02040603050506020204" pitchFamily="18" charset="0"/>
                <a:cs typeface="Arial"/>
                <a:sym typeface="Arial"/>
              </a:rPr>
              <a:t>Ôn tập kiến thức đã học</a:t>
            </a:r>
            <a:endParaRPr lang="vi-VN" sz="2400" kern="0" dirty="0">
              <a:solidFill>
                <a:schemeClr val="bg1"/>
              </a:solidFill>
              <a:latin typeface="UTM Avo" panose="02040603050506020204" pitchFamily="18" charset="0"/>
              <a:cs typeface="Arial"/>
              <a:sym typeface="Arial"/>
            </a:endParaRPr>
          </a:p>
        </p:txBody>
      </p:sp>
      <p:sp>
        <p:nvSpPr>
          <p:cNvPr id="8" name="Google Shape;657;p20">
            <a:extLst>
              <a:ext uri="{FF2B5EF4-FFF2-40B4-BE49-F238E27FC236}">
                <a16:creationId xmlns:a16="http://schemas.microsoft.com/office/drawing/2014/main" xmlns="" id="{793DD1C3-6BB7-C8BF-2C95-71A6ED31FCE7}"/>
              </a:ext>
            </a:extLst>
          </p:cNvPr>
          <p:cNvSpPr/>
          <p:nvPr/>
        </p:nvSpPr>
        <p:spPr>
          <a:xfrm>
            <a:off x="5931434" y="1965079"/>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kern="0" dirty="0">
                <a:solidFill>
                  <a:schemeClr val="bg1"/>
                </a:solidFill>
                <a:latin typeface="UTM Avo" panose="02040603050506020204" pitchFamily="18" charset="0"/>
                <a:cs typeface="Arial"/>
                <a:sym typeface="Arial"/>
              </a:rPr>
              <a:t>Chuẩn </a:t>
            </a:r>
            <a:r>
              <a:rPr lang="vi-VN" sz="2400" kern="0">
                <a:solidFill>
                  <a:schemeClr val="bg1"/>
                </a:solidFill>
                <a:latin typeface="UTM Avo" panose="02040603050506020204" pitchFamily="18" charset="0"/>
                <a:cs typeface="Arial"/>
                <a:sym typeface="Arial"/>
              </a:rPr>
              <a:t>bị Góc sáng tạo</a:t>
            </a:r>
            <a:endParaRPr lang="en-US" sz="2400" kern="0" dirty="0">
              <a:solidFill>
                <a:schemeClr val="bg1"/>
              </a:solidFill>
              <a:latin typeface="UTM Avo" panose="02040603050506020204" pitchFamily="18" charset="0"/>
              <a:cs typeface="Arial"/>
              <a:sym typeface="Arial"/>
            </a:endParaRPr>
          </a:p>
          <a:p>
            <a:pPr lvl="0" algn="ctr">
              <a:lnSpc>
                <a:spcPct val="150000"/>
              </a:lnSpc>
              <a:buClr>
                <a:srgbClr val="000000"/>
              </a:buClr>
            </a:pPr>
            <a:r>
              <a:rPr lang="en-US" sz="2400" b="1" kern="0" dirty="0">
                <a:solidFill>
                  <a:schemeClr val="bg1"/>
                </a:solidFill>
                <a:latin typeface="UTM Avo" panose="02040603050506020204" pitchFamily="18" charset="0"/>
                <a:cs typeface="Arial"/>
                <a:sym typeface="Arial"/>
              </a:rPr>
              <a:t>L</a:t>
            </a:r>
            <a:r>
              <a:rPr lang="vi-VN" sz="2400" b="1" kern="0" dirty="0">
                <a:solidFill>
                  <a:schemeClr val="bg1"/>
                </a:solidFill>
                <a:latin typeface="UTM Avo" panose="02040603050506020204" pitchFamily="18" charset="0"/>
                <a:cs typeface="Arial"/>
                <a:sym typeface="Arial"/>
              </a:rPr>
              <a:t>ập kế hoạch nhỏ</a:t>
            </a:r>
          </a:p>
        </p:txBody>
      </p:sp>
      <p:pic>
        <p:nvPicPr>
          <p:cNvPr id="9" name="Google Shape;658;p20">
            <a:extLst>
              <a:ext uri="{FF2B5EF4-FFF2-40B4-BE49-F238E27FC236}">
                <a16:creationId xmlns:a16="http://schemas.microsoft.com/office/drawing/2014/main" xmlns="" id="{BBD011D8-837F-4E1B-8824-D894F3125C3D}"/>
              </a:ext>
            </a:extLst>
          </p:cNvPr>
          <p:cNvPicPr preferRelativeResize="0"/>
          <p:nvPr/>
        </p:nvPicPr>
        <p:blipFill rotWithShape="1">
          <a:blip r:embed="rId3">
            <a:alphaModFix/>
          </a:blip>
          <a:srcRect/>
          <a:stretch/>
        </p:blipFill>
        <p:spPr>
          <a:xfrm>
            <a:off x="3119738" y="4553997"/>
            <a:ext cx="5952524" cy="2269400"/>
          </a:xfrm>
          <a:prstGeom prst="rect">
            <a:avLst/>
          </a:prstGeom>
          <a:noFill/>
          <a:ln>
            <a:noFill/>
          </a:ln>
        </p:spPr>
      </p:pic>
      <p:pic>
        <p:nvPicPr>
          <p:cNvPr id="5" name="Picture 14" descr="Con Ong, Chú Ong Và Cái Biển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him Hoạt Hình Nấm Nhà-vector Nền-miễn Phí Vector Miễn Phí Tải V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ppt_w</p:attrName>
                                        </p:attrNameLst>
                                      </p:cBhvr>
                                      <p:tavLst>
                                        <p:tav tm="0">
                                          <p:val>
                                            <p:strVal val="0"/>
                                          </p:val>
                                        </p:tav>
                                        <p:tav tm="100000">
                                          <p:val>
                                            <p:strVal val="#ppt_w"/>
                                          </p:val>
                                        </p:tav>
                                      </p:tavLst>
                                    </p:anim>
                                    <p:anim calcmode="lin" valueType="num">
                                      <p:cBhvr additive="base">
                                        <p:cTn id="12"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4DC1113-322E-9399-B38C-AFA3F34F12C2}"/>
              </a:ext>
            </a:extLst>
          </p:cNvPr>
          <p:cNvGrpSpPr/>
          <p:nvPr/>
        </p:nvGrpSpPr>
        <p:grpSpPr>
          <a:xfrm>
            <a:off x="10807666" y="746200"/>
            <a:ext cx="1216041" cy="1432566"/>
            <a:chOff x="930253" y="1555705"/>
            <a:chExt cx="1279160" cy="1432566"/>
          </a:xfrm>
        </p:grpSpPr>
        <p:pic>
          <p:nvPicPr>
            <p:cNvPr id="3" name="Picture 2">
              <a:hlinkClick r:id="rId3"/>
              <a:extLst>
                <a:ext uri="{FF2B5EF4-FFF2-40B4-BE49-F238E27FC236}">
                  <a16:creationId xmlns:a16="http://schemas.microsoft.com/office/drawing/2014/main" xmlns="" id="{547DD390-3552-3EEE-69CA-7953405669A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xmlns="" id="{A65EBA6F-A05E-8CA7-AB38-599754652F3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pic>
        <p:nvPicPr>
          <p:cNvPr id="5" name="Picture 14" descr="Con Ong, Chú Ong Và Cái Biển - KhoThietKe.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him Hoạt Hình Nấm Nhà-vector Nền-miễn Phí Vector Miễn Phí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4;p2">
            <a:extLst>
              <a:ext uri="{FF2B5EF4-FFF2-40B4-BE49-F238E27FC236}">
                <a16:creationId xmlns:a16="http://schemas.microsoft.com/office/drawing/2014/main" xmlns="" id="{38BEC0CB-FCDC-BD1C-6C91-F6AD2564608D}"/>
              </a:ext>
            </a:extLst>
          </p:cNvPr>
          <p:cNvSpPr/>
          <p:nvPr/>
        </p:nvSpPr>
        <p:spPr>
          <a:xfrm flipH="1">
            <a:off x="10575351" y="1204203"/>
            <a:ext cx="936516" cy="812427"/>
          </a:xfrm>
          <a:custGeom>
            <a:avLst/>
            <a:gdLst/>
            <a:ahLst/>
            <a:cxnLst/>
            <a:rect l="l" t="t" r="r" b="b"/>
            <a:pathLst>
              <a:path w="1404774" h="1218641" extrusionOk="0">
                <a:moveTo>
                  <a:pt x="1404774" y="0"/>
                </a:moveTo>
                <a:lnTo>
                  <a:pt x="0" y="0"/>
                </a:lnTo>
                <a:lnTo>
                  <a:pt x="0" y="1218641"/>
                </a:lnTo>
                <a:lnTo>
                  <a:pt x="1404774" y="1218641"/>
                </a:lnTo>
                <a:lnTo>
                  <a:pt x="1404774" y="0"/>
                </a:lnTo>
                <a:close/>
              </a:path>
            </a:pathLst>
          </a:custGeom>
          <a:blipFill rotWithShape="1">
            <a:blip r:embed="rId3">
              <a:alphaModFix/>
            </a:blip>
            <a:stretch>
              <a:fillRect/>
            </a:stretch>
          </a:blipFill>
          <a:ln>
            <a:noFill/>
          </a:ln>
        </p:spPr>
        <p:txBody>
          <a:bodyPr/>
          <a:lstStyle/>
          <a:p>
            <a:endParaRPr lang="en-US"/>
          </a:p>
        </p:txBody>
      </p:sp>
      <p:pic>
        <p:nvPicPr>
          <p:cNvPr id="8" name="Picture 7">
            <a:extLst>
              <a:ext uri="{FF2B5EF4-FFF2-40B4-BE49-F238E27FC236}">
                <a16:creationId xmlns:a16="http://schemas.microsoft.com/office/drawing/2014/main" xmlns="" id="{C2908DB7-8825-EC37-B197-88BA8D9934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72759"/>
            <a:ext cx="2785241" cy="2785241"/>
          </a:xfrm>
          <a:prstGeom prst="rect">
            <a:avLst/>
          </a:prstGeom>
        </p:spPr>
      </p:pic>
      <p:sp>
        <p:nvSpPr>
          <p:cNvPr id="3" name="Google Shape;158;p10">
            <a:extLst>
              <a:ext uri="{FF2B5EF4-FFF2-40B4-BE49-F238E27FC236}">
                <a16:creationId xmlns:a16="http://schemas.microsoft.com/office/drawing/2014/main" xmlns="" id="{9007648D-C225-D49A-E62E-69F28221E6E5}"/>
              </a:ext>
            </a:extLst>
          </p:cNvPr>
          <p:cNvSpPr/>
          <p:nvPr/>
        </p:nvSpPr>
        <p:spPr>
          <a:xfrm>
            <a:off x="2785241" y="2887583"/>
            <a:ext cx="8940593" cy="1697998"/>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800" kern="0">
                <a:solidFill>
                  <a:srgbClr val="C00000"/>
                </a:solidFill>
                <a:latin typeface="UTM Avo" panose="02040603050506020204" pitchFamily="18" charset="0"/>
                <a:cs typeface="Arial"/>
                <a:sym typeface="Arial"/>
              </a:rPr>
              <a:t>Em có phải là người có ý chí hay không? </a:t>
            </a:r>
            <a:endParaRPr lang="en-US" sz="2800" kern="0">
              <a:solidFill>
                <a:srgbClr val="C00000"/>
              </a:solidFill>
              <a:latin typeface="UTM Avo" panose="02040603050506020204" pitchFamily="18" charset="0"/>
              <a:cs typeface="Arial"/>
              <a:sym typeface="Arial"/>
            </a:endParaRPr>
          </a:p>
          <a:p>
            <a:pPr algn="ctr">
              <a:lnSpc>
                <a:spcPct val="150000"/>
              </a:lnSpc>
              <a:buClr>
                <a:srgbClr val="000000"/>
              </a:buClr>
              <a:buFont typeface="Arial"/>
              <a:buNone/>
            </a:pPr>
            <a:r>
              <a:rPr lang="vi-VN" sz="2800" kern="0">
                <a:solidFill>
                  <a:srgbClr val="C00000"/>
                </a:solidFill>
                <a:latin typeface="UTM Avo" panose="02040603050506020204" pitchFamily="18" charset="0"/>
                <a:cs typeface="Arial"/>
                <a:sym typeface="Arial"/>
              </a:rPr>
              <a:t>Nêu những biểu hiện thể hiện điều đó.</a:t>
            </a:r>
            <a:endParaRPr lang="vi-VN" sz="2800" kern="0" dirty="0">
              <a:solidFill>
                <a:srgbClr val="C00000"/>
              </a:solidFill>
              <a:latin typeface="UTM Avo" panose="02040603050506020204" pitchFamily="18" charset="0"/>
              <a:cs typeface="Arial"/>
              <a:sym typeface="Arial"/>
            </a:endParaRPr>
          </a:p>
        </p:txBody>
      </p:sp>
      <p:pic>
        <p:nvPicPr>
          <p:cNvPr id="5" name="Picture 14" descr="Con Ong, Chú Ong Và Cái Biển - KhoThietKe.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him Hoạt Hình Nấm Nhà-vector Nền-miễn Phí Vector Miễn Phí Tải Về"/>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6D46696-D551-0CE2-DCA4-6367878D4972}"/>
              </a:ext>
            </a:extLst>
          </p:cNvPr>
          <p:cNvGrpSpPr/>
          <p:nvPr/>
        </p:nvGrpSpPr>
        <p:grpSpPr>
          <a:xfrm>
            <a:off x="4372963" y="2971800"/>
            <a:ext cx="3446073" cy="1715532"/>
            <a:chOff x="4372963" y="2971800"/>
            <a:chExt cx="3446073" cy="1715532"/>
          </a:xfrm>
        </p:grpSpPr>
        <p:sp>
          <p:nvSpPr>
            <p:cNvPr id="4" name="TextBox 3">
              <a:extLst>
                <a:ext uri="{FF2B5EF4-FFF2-40B4-BE49-F238E27FC236}">
                  <a16:creationId xmlns:a16="http://schemas.microsoft.com/office/drawing/2014/main" xmlns="" id="{7B227C03-EA6D-D55C-3CEA-72AED9BAB691}"/>
                </a:ext>
              </a:extLst>
            </p:cNvPr>
            <p:cNvSpPr txBox="1"/>
            <p:nvPr/>
          </p:nvSpPr>
          <p:spPr>
            <a:xfrm>
              <a:off x="4372963" y="4318000"/>
              <a:ext cx="34460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7D31"/>
                  </a:solidFill>
                  <a:effectLst/>
                  <a:uLnTx/>
                  <a:uFillTx/>
                  <a:latin typeface="UTM Avo" panose="02040603050506020204" pitchFamily="18" charset="0"/>
                  <a:ea typeface="+mn-ea"/>
                  <a:cs typeface="+mn-cs"/>
                </a:rPr>
                <a:t>Ấn vào đây để luyện tập</a:t>
              </a:r>
              <a:endPar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pic>
          <p:nvPicPr>
            <p:cNvPr id="7" name="Picture 6">
              <a:hlinkClick r:id="rId3"/>
              <a:extLst>
                <a:ext uri="{FF2B5EF4-FFF2-40B4-BE49-F238E27FC236}">
                  <a16:creationId xmlns:a16="http://schemas.microsoft.com/office/drawing/2014/main" xmlns="" id="{73EF12D0-795D-378F-8041-99A818AAF31A}"/>
                </a:ext>
              </a:extLst>
            </p:cNvPr>
            <p:cNvPicPr>
              <a:picLocks noChangeAspect="1"/>
            </p:cNvPicPr>
            <p:nvPr/>
          </p:nvPicPr>
          <p:blipFill>
            <a:blip r:embed="rId4"/>
            <a:stretch>
              <a:fillRect/>
            </a:stretch>
          </p:blipFill>
          <p:spPr>
            <a:xfrm>
              <a:off x="5422900" y="2971800"/>
              <a:ext cx="1346200" cy="1346200"/>
            </a:xfrm>
            <a:prstGeom prst="rect">
              <a:avLst/>
            </a:prstGeom>
          </p:spPr>
        </p:pic>
      </p:grpSp>
      <p:pic>
        <p:nvPicPr>
          <p:cNvPr id="5" name="Picture 14" descr="Con Ong, Chú Ong Và Cái Biển - KhoThietKe.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him Hoạt Hình Nấm Nhà-vector Nền-miễn Phí Vector Miễn Phí Tải Về"/>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2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512C5D13-D4B3-9916-1D31-A2961165161F}"/>
            </a:ext>
          </a:extLst>
        </p:cNvPr>
        <p:cNvGrpSpPr/>
        <p:nvPr/>
      </p:nvGrpSpPr>
      <p:grpSpPr>
        <a:xfrm>
          <a:off x="0" y="0"/>
          <a:ext cx="0" cy="0"/>
          <a:chOff x="0" y="0"/>
          <a:chExt cx="0" cy="0"/>
        </a:xfrm>
      </p:grpSpPr>
      <p:sp>
        <p:nvSpPr>
          <p:cNvPr id="2" name="Google Shape;114;p6">
            <a:extLst>
              <a:ext uri="{FF2B5EF4-FFF2-40B4-BE49-F238E27FC236}">
                <a16:creationId xmlns:a16="http://schemas.microsoft.com/office/drawing/2014/main" xmlns="" id="{A145B96C-0A46-1FB3-849E-419BC6324AAA}"/>
              </a:ext>
            </a:extLst>
          </p:cNvPr>
          <p:cNvSpPr/>
          <p:nvPr/>
        </p:nvSpPr>
        <p:spPr>
          <a:xfrm>
            <a:off x="10503211" y="1142298"/>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16;p6">
            <a:extLst>
              <a:ext uri="{FF2B5EF4-FFF2-40B4-BE49-F238E27FC236}">
                <a16:creationId xmlns:a16="http://schemas.microsoft.com/office/drawing/2014/main" xmlns="" id="{379D3CE3-EA3D-0160-C203-BEECD2575610}"/>
              </a:ext>
            </a:extLst>
          </p:cNvPr>
          <p:cNvSpPr/>
          <p:nvPr/>
        </p:nvSpPr>
        <p:spPr>
          <a:xfrm>
            <a:off x="3429000" y="1142298"/>
            <a:ext cx="5334000" cy="574101"/>
          </a:xfrm>
          <a:prstGeom prst="roundRect">
            <a:avLst>
              <a:gd name="adj" fmla="val 18259"/>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2800" b="1" kern="0" dirty="0" err="1">
                <a:solidFill>
                  <a:srgbClr val="D76F6F"/>
                </a:solidFill>
                <a:latin typeface="UTM Avo" panose="02040603050506020204" pitchFamily="18" charset="0"/>
                <a:cs typeface="Arial"/>
                <a:sym typeface="Arial"/>
              </a:rPr>
              <a:t>Bài</a:t>
            </a:r>
            <a:r>
              <a:rPr lang="en-US" sz="2800" b="1" kern="0" dirty="0">
                <a:solidFill>
                  <a:srgbClr val="D76F6F"/>
                </a:solidFill>
                <a:latin typeface="UTM Avo" panose="02040603050506020204" pitchFamily="18" charset="0"/>
                <a:cs typeface="Arial"/>
                <a:sym typeface="Arial"/>
              </a:rPr>
              <a:t> </a:t>
            </a:r>
            <a:r>
              <a:rPr lang="en-US" sz="2800" b="1" kern="0" dirty="0" err="1">
                <a:solidFill>
                  <a:srgbClr val="D76F6F"/>
                </a:solidFill>
                <a:latin typeface="UTM Avo" panose="02040603050506020204" pitchFamily="18" charset="0"/>
                <a:cs typeface="Arial"/>
                <a:sym typeface="Arial"/>
              </a:rPr>
              <a:t>tập</a:t>
            </a:r>
            <a:r>
              <a:rPr lang="en-US" sz="2800" b="1" kern="0" dirty="0">
                <a:solidFill>
                  <a:srgbClr val="D76F6F"/>
                </a:solidFill>
                <a:latin typeface="UTM Avo" panose="02040603050506020204" pitchFamily="18" charset="0"/>
                <a:cs typeface="Arial"/>
                <a:sym typeface="Arial"/>
              </a:rPr>
              <a:t> 1 SGK tr.82</a:t>
            </a:r>
          </a:p>
        </p:txBody>
      </p:sp>
      <p:sp>
        <p:nvSpPr>
          <p:cNvPr id="4" name="Google Shape;117;p6">
            <a:extLst>
              <a:ext uri="{FF2B5EF4-FFF2-40B4-BE49-F238E27FC236}">
                <a16:creationId xmlns:a16="http://schemas.microsoft.com/office/drawing/2014/main" xmlns="" id="{2417A56C-E739-B504-FA3B-E729AD468CD0}"/>
              </a:ext>
            </a:extLst>
          </p:cNvPr>
          <p:cNvSpPr/>
          <p:nvPr/>
        </p:nvSpPr>
        <p:spPr>
          <a:xfrm>
            <a:off x="736600" y="1812006"/>
            <a:ext cx="10718800" cy="574100"/>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2400" kern="0" dirty="0">
                <a:solidFill>
                  <a:srgbClr val="000000"/>
                </a:solidFill>
                <a:latin typeface="UTM Avo" panose="02040603050506020204" pitchFamily="18" charset="0"/>
                <a:ea typeface="Calibri"/>
                <a:cs typeface="Calibri"/>
                <a:sym typeface="Calibri"/>
              </a:rPr>
              <a:t>Xếp các từ ngữ chứa tiếng chí dưới đây vào nhóm thích hợp:</a:t>
            </a:r>
          </a:p>
        </p:txBody>
      </p:sp>
      <p:sp>
        <p:nvSpPr>
          <p:cNvPr id="5" name="Google Shape;119;p6">
            <a:extLst>
              <a:ext uri="{FF2B5EF4-FFF2-40B4-BE49-F238E27FC236}">
                <a16:creationId xmlns:a16="http://schemas.microsoft.com/office/drawing/2014/main" xmlns="" id="{9C106EC5-AF9A-E433-CD9E-74E435FF0BC4}"/>
              </a:ext>
            </a:extLst>
          </p:cNvPr>
          <p:cNvSpPr/>
          <p:nvPr/>
        </p:nvSpPr>
        <p:spPr>
          <a:xfrm>
            <a:off x="6400800" y="3794515"/>
            <a:ext cx="5588000" cy="1424471"/>
          </a:xfrm>
          <a:prstGeom prst="roundRect">
            <a:avLst>
              <a:gd name="adj" fmla="val 12043"/>
            </a:avLst>
          </a:prstGeom>
          <a:solidFill>
            <a:srgbClr val="9FC5E8"/>
          </a:solidFill>
          <a:ln>
            <a:noFill/>
          </a:ln>
        </p:spPr>
        <p:txBody>
          <a:bodyPr spcFirstLastPara="1" wrap="square" lIns="60950" tIns="30467" rIns="60950" bIns="30467" anchor="ctr" anchorCtr="0">
            <a:noAutofit/>
          </a:bodyPr>
          <a:lstStyle/>
          <a:p>
            <a:pPr algn="just">
              <a:lnSpc>
                <a:spcPct val="150000"/>
              </a:lnSpc>
              <a:buClr>
                <a:srgbClr val="000000"/>
              </a:buClr>
              <a:buFont typeface="Arial"/>
              <a:buNone/>
            </a:pPr>
            <a:r>
              <a:rPr lang="en-US" sz="2400" b="1" kern="0" dirty="0">
                <a:solidFill>
                  <a:srgbClr val="000000"/>
                </a:solidFill>
                <a:latin typeface="UTM Avo" panose="02040603050506020204" pitchFamily="18" charset="0"/>
                <a:cs typeface="Arial"/>
                <a:sym typeface="Arial"/>
              </a:rPr>
              <a:t>Chí</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nghĩa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ý </a:t>
            </a:r>
            <a:r>
              <a:rPr lang="en-US" sz="2400" kern="0" dirty="0" err="1">
                <a:solidFill>
                  <a:srgbClr val="000000"/>
                </a:solidFill>
                <a:latin typeface="UTM Avo" panose="02040603050506020204" pitchFamily="18" charset="0"/>
                <a:cs typeface="Arial"/>
                <a:sym typeface="Arial"/>
              </a:rPr>
              <a:t>muốn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bền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bỉ</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theo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theo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đuổi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mục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tốt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đẹp</a:t>
            </a:r>
            <a:r>
              <a:rPr lang="en-US" sz="2400" kern="0" dirty="0">
                <a:solidFill>
                  <a:srgbClr val="000000"/>
                </a:solidFill>
                <a:latin typeface="UTM Avo" panose="02040603050506020204" pitchFamily="18" charset="0"/>
                <a:cs typeface="Arial"/>
                <a:sym typeface="Arial"/>
              </a:rPr>
              <a:t>.</a:t>
            </a:r>
          </a:p>
        </p:txBody>
      </p:sp>
      <p:sp>
        <p:nvSpPr>
          <p:cNvPr id="12" name="Google Shape;120;p6">
            <a:extLst>
              <a:ext uri="{FF2B5EF4-FFF2-40B4-BE49-F238E27FC236}">
                <a16:creationId xmlns:a16="http://schemas.microsoft.com/office/drawing/2014/main" xmlns="" id="{78E6BB7C-F846-EB8E-6F28-9F6F7E49C8C4}"/>
              </a:ext>
            </a:extLst>
          </p:cNvPr>
          <p:cNvSpPr/>
          <p:nvPr/>
        </p:nvSpPr>
        <p:spPr>
          <a:xfrm>
            <a:off x="6400801" y="5410200"/>
            <a:ext cx="5587999" cy="1044829"/>
          </a:xfrm>
          <a:prstGeom prst="roundRect">
            <a:avLst>
              <a:gd name="adj" fmla="val 12043"/>
            </a:avLst>
          </a:prstGeom>
          <a:solidFill>
            <a:srgbClr val="9FC5E8"/>
          </a:solidFill>
          <a:ln>
            <a:noFill/>
          </a:ln>
        </p:spPr>
        <p:txBody>
          <a:bodyPr spcFirstLastPara="1" wrap="square" lIns="60950" tIns="30467" rIns="60950" bIns="30467" anchor="ctr" anchorCtr="0">
            <a:noAutofit/>
          </a:bodyPr>
          <a:lstStyle/>
          <a:p>
            <a:pPr algn="just">
              <a:buClr>
                <a:srgbClr val="000000"/>
              </a:buClr>
              <a:buFont typeface="Arial"/>
              <a:buNone/>
            </a:pPr>
            <a:r>
              <a:rPr lang="vi-VN" sz="2400" b="1" kern="0" dirty="0">
                <a:solidFill>
                  <a:srgbClr val="000000"/>
                </a:solidFill>
                <a:latin typeface="UTM Avo" panose="02040603050506020204" pitchFamily="18" charset="0"/>
                <a:cs typeface="Arial"/>
                <a:sym typeface="Calibri"/>
              </a:rPr>
              <a:t>Chí</a:t>
            </a:r>
            <a:r>
              <a:rPr lang="vi-VN" sz="2400" kern="0" dirty="0">
                <a:solidFill>
                  <a:srgbClr val="000000"/>
                </a:solidFill>
                <a:latin typeface="UTM Avo" panose="02040603050506020204" pitchFamily="18" charset="0"/>
                <a:cs typeface="Arial"/>
                <a:sym typeface="Calibri"/>
              </a:rPr>
              <a:t> có nghĩa là “rất”, “hết sức”.</a:t>
            </a:r>
          </a:p>
        </p:txBody>
      </p:sp>
      <p:pic>
        <p:nvPicPr>
          <p:cNvPr id="13" name="Google Shape;121;p6">
            <a:extLst>
              <a:ext uri="{FF2B5EF4-FFF2-40B4-BE49-F238E27FC236}">
                <a16:creationId xmlns:a16="http://schemas.microsoft.com/office/drawing/2014/main" xmlns="" id="{2D1A6C50-B45F-72DA-088D-6DFFB2F97377}"/>
              </a:ext>
            </a:extLst>
          </p:cNvPr>
          <p:cNvPicPr preferRelativeResize="0"/>
          <p:nvPr/>
        </p:nvPicPr>
        <p:blipFill rotWithShape="1">
          <a:blip r:embed="rId4">
            <a:alphaModFix/>
          </a:blip>
          <a:srcRect/>
          <a:stretch/>
        </p:blipFill>
        <p:spPr>
          <a:xfrm>
            <a:off x="8410903" y="2481713"/>
            <a:ext cx="1567793" cy="1303491"/>
          </a:xfrm>
          <a:prstGeom prst="rect">
            <a:avLst/>
          </a:prstGeom>
          <a:noFill/>
          <a:ln>
            <a:noFill/>
          </a:ln>
        </p:spPr>
      </p:pic>
      <p:pic>
        <p:nvPicPr>
          <p:cNvPr id="15" name="Picture 14">
            <a:extLst>
              <a:ext uri="{FF2B5EF4-FFF2-40B4-BE49-F238E27FC236}">
                <a16:creationId xmlns:a16="http://schemas.microsoft.com/office/drawing/2014/main" xmlns="" id="{B02ED8B1-5390-D6C0-28E5-60452A644B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599" y="2617076"/>
            <a:ext cx="4686171" cy="4041227"/>
          </a:xfrm>
          <a:prstGeom prst="rect">
            <a:avLst/>
          </a:prstGeom>
        </p:spPr>
      </p:pic>
      <p:pic>
        <p:nvPicPr>
          <p:cNvPr id="9" name="Picture 14" descr="Con Ong, Chú Ong Và Cái Biển - KhoThietKe.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him Hoạt Hình Nấm Nhà-vector Nền-miễn Phí Vector Miễn Phí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64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AD9E365-FC01-BF13-C145-456EDFA2ADE1}"/>
            </a:ext>
          </a:extLst>
        </p:cNvPr>
        <p:cNvGrpSpPr/>
        <p:nvPr/>
      </p:nvGrpSpPr>
      <p:grpSpPr>
        <a:xfrm>
          <a:off x="0" y="0"/>
          <a:ext cx="0" cy="0"/>
          <a:chOff x="0" y="0"/>
          <a:chExt cx="0" cy="0"/>
        </a:xfrm>
      </p:grpSpPr>
      <p:sp>
        <p:nvSpPr>
          <p:cNvPr id="6" name="Google Shape;126;p7">
            <a:extLst>
              <a:ext uri="{FF2B5EF4-FFF2-40B4-BE49-F238E27FC236}">
                <a16:creationId xmlns:a16="http://schemas.microsoft.com/office/drawing/2014/main" xmlns="" id="{AB137468-7E8F-33BF-19C2-47A9B1334B30}"/>
              </a:ext>
            </a:extLst>
          </p:cNvPr>
          <p:cNvSpPr/>
          <p:nvPr/>
        </p:nvSpPr>
        <p:spPr>
          <a:xfrm rot="-622414">
            <a:off x="301634" y="5225582"/>
            <a:ext cx="1464667" cy="1429822"/>
          </a:xfrm>
          <a:custGeom>
            <a:avLst/>
            <a:gdLst/>
            <a:ahLst/>
            <a:cxnLst/>
            <a:rect l="l" t="t" r="r" b="b"/>
            <a:pathLst>
              <a:path w="1540674" h="1478405" extrusionOk="0">
                <a:moveTo>
                  <a:pt x="0" y="0"/>
                </a:moveTo>
                <a:lnTo>
                  <a:pt x="1540674" y="0"/>
                </a:lnTo>
                <a:lnTo>
                  <a:pt x="1540674" y="1478406"/>
                </a:lnTo>
                <a:lnTo>
                  <a:pt x="0" y="1478406"/>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127;p7">
            <a:extLst>
              <a:ext uri="{FF2B5EF4-FFF2-40B4-BE49-F238E27FC236}">
                <a16:creationId xmlns:a16="http://schemas.microsoft.com/office/drawing/2014/main" xmlns="" id="{D34594C2-7797-15AD-E4A7-1C48F1929B02}"/>
              </a:ext>
            </a:extLst>
          </p:cNvPr>
          <p:cNvSpPr/>
          <p:nvPr/>
        </p:nvSpPr>
        <p:spPr>
          <a:xfrm>
            <a:off x="11277583" y="3534602"/>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128;p7">
            <a:extLst>
              <a:ext uri="{FF2B5EF4-FFF2-40B4-BE49-F238E27FC236}">
                <a16:creationId xmlns:a16="http://schemas.microsoft.com/office/drawing/2014/main" xmlns="" id="{7B864B6F-F1B6-242C-B040-EDFAF023C528}"/>
              </a:ext>
            </a:extLst>
          </p:cNvPr>
          <p:cNvSpPr/>
          <p:nvPr/>
        </p:nvSpPr>
        <p:spPr>
          <a:xfrm rot="-823402">
            <a:off x="10848125" y="5847759"/>
            <a:ext cx="765467" cy="823820"/>
          </a:xfrm>
          <a:custGeom>
            <a:avLst/>
            <a:gdLst/>
            <a:ahLst/>
            <a:cxnLst/>
            <a:rect l="l" t="t" r="r" b="b"/>
            <a:pathLst>
              <a:path w="1148200" h="1235730" extrusionOk="0">
                <a:moveTo>
                  <a:pt x="0" y="0"/>
                </a:moveTo>
                <a:lnTo>
                  <a:pt x="1148199" y="0"/>
                </a:lnTo>
                <a:lnTo>
                  <a:pt x="1148199" y="1235731"/>
                </a:lnTo>
                <a:lnTo>
                  <a:pt x="0" y="1235731"/>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129;p7">
            <a:extLst>
              <a:ext uri="{FF2B5EF4-FFF2-40B4-BE49-F238E27FC236}">
                <a16:creationId xmlns:a16="http://schemas.microsoft.com/office/drawing/2014/main" xmlns="" id="{D54D4CDF-FF3A-58B7-5E25-82130953A35F}"/>
              </a:ext>
            </a:extLst>
          </p:cNvPr>
          <p:cNvSpPr/>
          <p:nvPr/>
        </p:nvSpPr>
        <p:spPr>
          <a:xfrm flipH="1">
            <a:off x="10071100" y="965200"/>
            <a:ext cx="2120900" cy="604563"/>
          </a:xfrm>
          <a:prstGeom prst="homePlate">
            <a:avLst>
              <a:gd name="adj" fmla="val 50000"/>
            </a:avLst>
          </a:prstGeom>
          <a:solidFill>
            <a:srgbClr val="FFFFFF"/>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800" b="1" kern="0">
                <a:solidFill>
                  <a:srgbClr val="C00000"/>
                </a:solidFill>
                <a:latin typeface="UTM Avo" panose="02040603050506020204" pitchFamily="18" charset="0"/>
                <a:cs typeface="Arial"/>
                <a:sym typeface="Arial"/>
              </a:rPr>
              <a:t>Đáp án</a:t>
            </a:r>
            <a:endParaRPr lang="en-US" sz="2800" b="1" kern="0" dirty="0">
              <a:solidFill>
                <a:srgbClr val="C00000"/>
              </a:solidFill>
              <a:latin typeface="UTM Avo" panose="02040603050506020204" pitchFamily="18" charset="0"/>
              <a:cs typeface="Arial"/>
              <a:sym typeface="Arial"/>
            </a:endParaRPr>
          </a:p>
        </p:txBody>
      </p:sp>
      <p:sp>
        <p:nvSpPr>
          <p:cNvPr id="11" name="Google Shape;131;p7">
            <a:extLst>
              <a:ext uri="{FF2B5EF4-FFF2-40B4-BE49-F238E27FC236}">
                <a16:creationId xmlns:a16="http://schemas.microsoft.com/office/drawing/2014/main" xmlns="" id="{DB7AA6A9-B1AA-2A3D-9FF0-11B79B55D84D}"/>
              </a:ext>
            </a:extLst>
          </p:cNvPr>
          <p:cNvSpPr/>
          <p:nvPr/>
        </p:nvSpPr>
        <p:spPr>
          <a:xfrm>
            <a:off x="338825" y="2004529"/>
            <a:ext cx="5588000" cy="1424471"/>
          </a:xfrm>
          <a:prstGeom prst="roundRect">
            <a:avLst>
              <a:gd name="adj" fmla="val 12043"/>
            </a:avLst>
          </a:prstGeom>
          <a:solidFill>
            <a:srgbClr val="9FC5E8"/>
          </a:solidFill>
          <a:ln>
            <a:noFill/>
          </a:ln>
        </p:spPr>
        <p:txBody>
          <a:bodyPr spcFirstLastPara="1" wrap="square" lIns="60950" tIns="30467" rIns="60950" bIns="30467" anchor="ctr" anchorCtr="0">
            <a:noAutofit/>
          </a:bodyPr>
          <a:lstStyle/>
          <a:p>
            <a:pPr algn="just">
              <a:lnSpc>
                <a:spcPct val="150000"/>
              </a:lnSpc>
              <a:buClr>
                <a:srgbClr val="000000"/>
              </a:buClr>
              <a:buFont typeface="Arial"/>
              <a:buNone/>
            </a:pPr>
            <a:r>
              <a:rPr lang="en-US" sz="2400" b="1" kern="0" dirty="0">
                <a:solidFill>
                  <a:srgbClr val="000000"/>
                </a:solidFill>
                <a:latin typeface="UTM Avo" panose="02040603050506020204" pitchFamily="18" charset="0"/>
                <a:cs typeface="Arial"/>
                <a:sym typeface="Arial"/>
              </a:rPr>
              <a:t>Chí</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nghĩa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a:t>
            </a:r>
            <a:r>
              <a:rPr lang="en-US" sz="2400" kern="0" dirty="0">
                <a:solidFill>
                  <a:srgbClr val="000000"/>
                </a:solidFill>
                <a:latin typeface="UTM Avo" panose="02040603050506020204" pitchFamily="18" charset="0"/>
                <a:cs typeface="Arial"/>
                <a:sym typeface="Arial"/>
              </a:rPr>
              <a:t> ý </a:t>
            </a:r>
            <a:r>
              <a:rPr lang="en-US" sz="2400" kern="0" dirty="0" err="1">
                <a:solidFill>
                  <a:srgbClr val="000000"/>
                </a:solidFill>
                <a:latin typeface="UTM Avo" panose="02040603050506020204" pitchFamily="18" charset="0"/>
                <a:cs typeface="Arial"/>
                <a:sym typeface="Arial"/>
              </a:rPr>
              <a:t>muốn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bền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bỉ</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theo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theo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đuổi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một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mục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đích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tốt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đẹp</a:t>
            </a:r>
            <a:r>
              <a:rPr lang="en-US" sz="2400" kern="0" dirty="0">
                <a:solidFill>
                  <a:srgbClr val="000000"/>
                </a:solidFill>
                <a:latin typeface="UTM Avo" panose="02040603050506020204" pitchFamily="18" charset="0"/>
                <a:cs typeface="Arial"/>
                <a:sym typeface="Arial"/>
              </a:rPr>
              <a:t>.</a:t>
            </a:r>
          </a:p>
        </p:txBody>
      </p:sp>
      <p:sp>
        <p:nvSpPr>
          <p:cNvPr id="14" name="Google Shape;132;p7">
            <a:extLst>
              <a:ext uri="{FF2B5EF4-FFF2-40B4-BE49-F238E27FC236}">
                <a16:creationId xmlns:a16="http://schemas.microsoft.com/office/drawing/2014/main" xmlns="" id="{A7782D59-15EC-2E64-FA0E-F139B1DF04FE}"/>
              </a:ext>
            </a:extLst>
          </p:cNvPr>
          <p:cNvSpPr/>
          <p:nvPr/>
        </p:nvSpPr>
        <p:spPr>
          <a:xfrm>
            <a:off x="6864057" y="2194350"/>
            <a:ext cx="4983141" cy="1044829"/>
          </a:xfrm>
          <a:prstGeom prst="roundRect">
            <a:avLst>
              <a:gd name="adj" fmla="val 12043"/>
            </a:avLst>
          </a:prstGeom>
          <a:solidFill>
            <a:srgbClr val="9FC5E8"/>
          </a:solidFill>
          <a:ln>
            <a:noFill/>
          </a:ln>
        </p:spPr>
        <p:txBody>
          <a:bodyPr spcFirstLastPara="1" wrap="square" lIns="60950" tIns="30467" rIns="60950" bIns="30467" anchor="ctr" anchorCtr="0">
            <a:noAutofit/>
          </a:bodyPr>
          <a:lstStyle/>
          <a:p>
            <a:pPr algn="just">
              <a:buClr>
                <a:srgbClr val="000000"/>
              </a:buClr>
              <a:buFont typeface="Arial"/>
              <a:buNone/>
            </a:pPr>
            <a:r>
              <a:rPr lang="vi-VN" sz="2400" b="1" kern="0" dirty="0">
                <a:solidFill>
                  <a:srgbClr val="000000"/>
                </a:solidFill>
                <a:latin typeface="UTM Avo" panose="02040603050506020204" pitchFamily="18" charset="0"/>
                <a:cs typeface="Arial"/>
                <a:sym typeface="Calibri"/>
              </a:rPr>
              <a:t>Chí</a:t>
            </a:r>
            <a:r>
              <a:rPr lang="vi-VN" sz="2400" kern="0" dirty="0">
                <a:solidFill>
                  <a:srgbClr val="000000"/>
                </a:solidFill>
                <a:latin typeface="UTM Avo" panose="02040603050506020204" pitchFamily="18" charset="0"/>
                <a:cs typeface="Arial"/>
                <a:sym typeface="Calibri"/>
              </a:rPr>
              <a:t> có nghĩa là “rất”, “hết sức”.</a:t>
            </a:r>
          </a:p>
        </p:txBody>
      </p:sp>
      <p:sp>
        <p:nvSpPr>
          <p:cNvPr id="16" name="Google Shape;133;p7">
            <a:extLst>
              <a:ext uri="{FF2B5EF4-FFF2-40B4-BE49-F238E27FC236}">
                <a16:creationId xmlns:a16="http://schemas.microsoft.com/office/drawing/2014/main" xmlns="" id="{A81DD0BF-66DD-9ED4-3813-F6CBFC4554AE}"/>
              </a:ext>
            </a:extLst>
          </p:cNvPr>
          <p:cNvSpPr/>
          <p:nvPr/>
        </p:nvSpPr>
        <p:spPr>
          <a:xfrm>
            <a:off x="1769572" y="3506409"/>
            <a:ext cx="2192828" cy="2225916"/>
          </a:xfrm>
          <a:prstGeom prst="roundRect">
            <a:avLst>
              <a:gd name="adj" fmla="val 0"/>
            </a:avLst>
          </a:prstGeom>
          <a:noFill/>
          <a:ln>
            <a:noFill/>
          </a:ln>
        </p:spPr>
        <p:txBody>
          <a:bodyPr spcFirstLastPara="1" wrap="square" lIns="60950" tIns="30467" rIns="60950" bIns="30467" anchor="ctr" anchorCtr="0">
            <a:noAutofit/>
          </a:bodyPr>
          <a:lstStyle/>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Ý chí</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Quyết chí</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Chí hướng</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Bền chí</a:t>
            </a:r>
            <a:endParaRPr sz="2400" kern="0" dirty="0">
              <a:solidFill>
                <a:srgbClr val="000000"/>
              </a:solidFill>
              <a:latin typeface="UTM Avo" panose="02040603050506020204" pitchFamily="18" charset="0"/>
              <a:cs typeface="Arial"/>
              <a:sym typeface="Calibri"/>
            </a:endParaRPr>
          </a:p>
        </p:txBody>
      </p:sp>
      <p:sp>
        <p:nvSpPr>
          <p:cNvPr id="17" name="Google Shape;134;p7">
            <a:extLst>
              <a:ext uri="{FF2B5EF4-FFF2-40B4-BE49-F238E27FC236}">
                <a16:creationId xmlns:a16="http://schemas.microsoft.com/office/drawing/2014/main" xmlns="" id="{543C232B-79E7-0595-8148-08F671FD8DEB}"/>
              </a:ext>
            </a:extLst>
          </p:cNvPr>
          <p:cNvSpPr/>
          <p:nvPr/>
        </p:nvSpPr>
        <p:spPr>
          <a:xfrm>
            <a:off x="8759003" y="3693893"/>
            <a:ext cx="2192828" cy="1767107"/>
          </a:xfrm>
          <a:prstGeom prst="roundRect">
            <a:avLst>
              <a:gd name="adj" fmla="val 0"/>
            </a:avLst>
          </a:prstGeom>
          <a:noFill/>
          <a:ln>
            <a:noFill/>
          </a:ln>
        </p:spPr>
        <p:txBody>
          <a:bodyPr spcFirstLastPara="1" wrap="square" lIns="60950" tIns="30467" rIns="60950" bIns="30467" anchor="ctr" anchorCtr="0">
            <a:noAutofit/>
          </a:bodyPr>
          <a:lstStyle/>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Chí phải</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Chí tình</a:t>
            </a:r>
            <a:endParaRPr sz="2400" kern="0" dirty="0">
              <a:solidFill>
                <a:srgbClr val="000000"/>
              </a:solidFill>
              <a:latin typeface="UTM Avo" panose="02040603050506020204" pitchFamily="18" charset="0"/>
              <a:cs typeface="Arial"/>
              <a:sym typeface="Calibri"/>
            </a:endParaRPr>
          </a:p>
          <a:p>
            <a:pPr marL="381019" indent="-381019" algn="just">
              <a:lnSpc>
                <a:spcPct val="150000"/>
              </a:lnSpc>
              <a:buClr>
                <a:srgbClr val="000000"/>
              </a:buClr>
              <a:buSzPts val="4000"/>
              <a:buFont typeface="Arial"/>
              <a:buChar char="•"/>
            </a:pPr>
            <a:r>
              <a:rPr lang="vi-VN" sz="2400" kern="0" dirty="0">
                <a:solidFill>
                  <a:srgbClr val="000000"/>
                </a:solidFill>
                <a:latin typeface="UTM Avo" panose="02040603050506020204" pitchFamily="18" charset="0"/>
                <a:cs typeface="Arial"/>
                <a:sym typeface="Calibri"/>
              </a:rPr>
              <a:t>Chí thân</a:t>
            </a:r>
            <a:endParaRPr sz="2400" kern="0" dirty="0">
              <a:solidFill>
                <a:srgbClr val="000000"/>
              </a:solidFill>
              <a:latin typeface="UTM Avo" panose="02040603050506020204" pitchFamily="18" charset="0"/>
              <a:cs typeface="Arial"/>
              <a:sym typeface="Calibri"/>
            </a:endParaRPr>
          </a:p>
        </p:txBody>
      </p:sp>
      <p:pic>
        <p:nvPicPr>
          <p:cNvPr id="18" name="Picture 17">
            <a:extLst>
              <a:ext uri="{FF2B5EF4-FFF2-40B4-BE49-F238E27FC236}">
                <a16:creationId xmlns:a16="http://schemas.microsoft.com/office/drawing/2014/main" xmlns="" id="{77FCC943-03B0-3D45-8C64-FFF8D00F10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7248" y="3558001"/>
            <a:ext cx="3437504" cy="2964410"/>
          </a:xfrm>
          <a:prstGeom prst="rect">
            <a:avLst/>
          </a:prstGeom>
        </p:spPr>
      </p:pic>
      <p:pic>
        <p:nvPicPr>
          <p:cNvPr id="12" name="Picture 14" descr="Con Ong, Chú Ong Và Cái Biển - KhoThietKe.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09203"/>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im Hoạt Hình Nấm Nhà-vector Nền-miễn Phí Vector Miễn Phí Tải Về"/>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7966" y="25758"/>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81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fade">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500"/>
                                        <p:tgtEl>
                                          <p:spTgt spid="1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fade">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fade">
                                      <p:cBhvr>
                                        <p:cTn id="5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0D1BC506-BD96-7BD4-7198-DE84D9B3F779}"/>
            </a:ext>
          </a:extLst>
        </p:cNvPr>
        <p:cNvGrpSpPr/>
        <p:nvPr/>
      </p:nvGrpSpPr>
      <p:grpSpPr>
        <a:xfrm>
          <a:off x="0" y="0"/>
          <a:ext cx="0" cy="0"/>
          <a:chOff x="0" y="0"/>
          <a:chExt cx="0" cy="0"/>
        </a:xfrm>
      </p:grpSpPr>
      <p:sp>
        <p:nvSpPr>
          <p:cNvPr id="2" name="Google Shape;141;p9">
            <a:extLst>
              <a:ext uri="{FF2B5EF4-FFF2-40B4-BE49-F238E27FC236}">
                <a16:creationId xmlns:a16="http://schemas.microsoft.com/office/drawing/2014/main" xmlns="" id="{B91298BC-6CAA-956B-0765-BE3E209DB336}"/>
              </a:ext>
            </a:extLst>
          </p:cNvPr>
          <p:cNvSpPr/>
          <p:nvPr/>
        </p:nvSpPr>
        <p:spPr>
          <a:xfrm rot="652878">
            <a:off x="10622026" y="943019"/>
            <a:ext cx="864440" cy="855435"/>
          </a:xfrm>
          <a:custGeom>
            <a:avLst/>
            <a:gdLst/>
            <a:ahLst/>
            <a:cxnLst/>
            <a:rect l="l" t="t" r="r" b="b"/>
            <a:pathLst>
              <a:path w="1296660" h="1283153" extrusionOk="0">
                <a:moveTo>
                  <a:pt x="0" y="0"/>
                </a:moveTo>
                <a:lnTo>
                  <a:pt x="1296659" y="0"/>
                </a:lnTo>
                <a:lnTo>
                  <a:pt x="1296659" y="1283153"/>
                </a:lnTo>
                <a:lnTo>
                  <a:pt x="0" y="1283153"/>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42;p9">
            <a:extLst>
              <a:ext uri="{FF2B5EF4-FFF2-40B4-BE49-F238E27FC236}">
                <a16:creationId xmlns:a16="http://schemas.microsoft.com/office/drawing/2014/main" xmlns="" id="{411B1571-66F9-1184-470B-0FED1DCAEB9C}"/>
              </a:ext>
            </a:extLst>
          </p:cNvPr>
          <p:cNvSpPr/>
          <p:nvPr/>
        </p:nvSpPr>
        <p:spPr>
          <a:xfrm>
            <a:off x="1085255" y="4813300"/>
            <a:ext cx="1149906" cy="984128"/>
          </a:xfrm>
          <a:custGeom>
            <a:avLst/>
            <a:gdLst/>
            <a:ahLst/>
            <a:cxnLst/>
            <a:rect l="l" t="t" r="r" b="b"/>
            <a:pathLst>
              <a:path w="1724859" h="1476192" extrusionOk="0">
                <a:moveTo>
                  <a:pt x="0" y="0"/>
                </a:moveTo>
                <a:lnTo>
                  <a:pt x="1724859" y="0"/>
                </a:lnTo>
                <a:lnTo>
                  <a:pt x="1724859" y="1476192"/>
                </a:lnTo>
                <a:lnTo>
                  <a:pt x="0" y="1476192"/>
                </a:lnTo>
                <a:lnTo>
                  <a:pt x="0" y="0"/>
                </a:lnTo>
                <a:close/>
              </a:path>
            </a:pathLst>
          </a:custGeom>
          <a:blipFill rotWithShape="1">
            <a:blip r:embed="rId4">
              <a:alphaModFix/>
            </a:blip>
            <a:stretch>
              <a:fillRect/>
            </a:stretch>
          </a:blipFill>
          <a:ln>
            <a:noFill/>
          </a:ln>
        </p:spPr>
        <p:txBody>
          <a:bodyPr/>
          <a:lstStyle/>
          <a:p>
            <a:endParaRPr lang="en-US"/>
          </a:p>
        </p:txBody>
      </p:sp>
      <p:sp>
        <p:nvSpPr>
          <p:cNvPr id="4" name="Google Shape;144;p9">
            <a:extLst>
              <a:ext uri="{FF2B5EF4-FFF2-40B4-BE49-F238E27FC236}">
                <a16:creationId xmlns:a16="http://schemas.microsoft.com/office/drawing/2014/main" xmlns="" id="{7BADD542-CF2E-6EB1-1A98-4F5B479F08DB}"/>
              </a:ext>
            </a:extLst>
          </p:cNvPr>
          <p:cNvSpPr/>
          <p:nvPr/>
        </p:nvSpPr>
        <p:spPr>
          <a:xfrm>
            <a:off x="8814111" y="898169"/>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5">
              <a:alphaModFix/>
            </a:blip>
            <a:stretch>
              <a:fillRect/>
            </a:stretch>
          </a:blipFill>
          <a:ln>
            <a:noFill/>
          </a:ln>
        </p:spPr>
        <p:txBody>
          <a:bodyPr/>
          <a:lstStyle/>
          <a:p>
            <a:endParaRPr lang="en-US"/>
          </a:p>
        </p:txBody>
      </p:sp>
      <p:sp>
        <p:nvSpPr>
          <p:cNvPr id="5" name="Google Shape;145;p9">
            <a:extLst>
              <a:ext uri="{FF2B5EF4-FFF2-40B4-BE49-F238E27FC236}">
                <a16:creationId xmlns:a16="http://schemas.microsoft.com/office/drawing/2014/main" xmlns="" id="{F065755C-87B1-3144-F803-D31A2524C7D5}"/>
              </a:ext>
            </a:extLst>
          </p:cNvPr>
          <p:cNvSpPr/>
          <p:nvPr/>
        </p:nvSpPr>
        <p:spPr>
          <a:xfrm>
            <a:off x="3836671" y="1019755"/>
            <a:ext cx="4518657" cy="701964"/>
          </a:xfrm>
          <a:prstGeom prst="roundRect">
            <a:avLst>
              <a:gd name="adj" fmla="val 18259"/>
            </a:avLst>
          </a:prstGeom>
          <a:solidFill>
            <a:srgbClr val="FFFFFF"/>
          </a:solidFill>
          <a:ln w="38100" cap="flat" cmpd="sng">
            <a:solidFill>
              <a:srgbClr val="E19292"/>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800" b="1" kern="0">
                <a:solidFill>
                  <a:srgbClr val="D76F6F"/>
                </a:solidFill>
                <a:latin typeface="UTM Avo" panose="02040603050506020204" pitchFamily="18" charset="0"/>
                <a:cs typeface="Arial"/>
                <a:sym typeface="Arial"/>
              </a:rPr>
              <a:t>Bài tập 2 SGK tr.82</a:t>
            </a:r>
            <a:endParaRPr lang="en-US" sz="2800" b="1" kern="0" dirty="0">
              <a:solidFill>
                <a:srgbClr val="D76F6F"/>
              </a:solidFill>
              <a:latin typeface="UTM Avo" panose="02040603050506020204" pitchFamily="18" charset="0"/>
              <a:cs typeface="Arial"/>
              <a:sym typeface="Arial"/>
            </a:endParaRPr>
          </a:p>
        </p:txBody>
      </p:sp>
      <p:sp>
        <p:nvSpPr>
          <p:cNvPr id="10" name="Google Shape;146;p9">
            <a:extLst>
              <a:ext uri="{FF2B5EF4-FFF2-40B4-BE49-F238E27FC236}">
                <a16:creationId xmlns:a16="http://schemas.microsoft.com/office/drawing/2014/main" xmlns="" id="{0DE50A6E-2B3D-804E-1535-36A41ADDB870}"/>
              </a:ext>
            </a:extLst>
          </p:cNvPr>
          <p:cNvSpPr/>
          <p:nvPr/>
        </p:nvSpPr>
        <p:spPr>
          <a:xfrm>
            <a:off x="1396999" y="2068830"/>
            <a:ext cx="9398000" cy="1180861"/>
          </a:xfrm>
          <a:prstGeom prst="roundRect">
            <a:avLst>
              <a:gd name="adj" fmla="val 0"/>
            </a:avLst>
          </a:prstGeom>
          <a:noFill/>
          <a:ln>
            <a:noFill/>
          </a:ln>
        </p:spPr>
        <p:txBody>
          <a:bodyPr spcFirstLastPara="1" wrap="square" lIns="60950" tIns="30467" rIns="60950" bIns="30467" anchor="ctr" anchorCtr="0">
            <a:noAutofit/>
          </a:bodyPr>
          <a:lstStyle/>
          <a:p>
            <a:pPr algn="just">
              <a:lnSpc>
                <a:spcPct val="150000"/>
              </a:lnSpc>
              <a:buClr>
                <a:srgbClr val="000000"/>
              </a:buClr>
              <a:buFont typeface="Arial"/>
              <a:buNone/>
            </a:pPr>
            <a:r>
              <a:rPr lang="vi-VN" sz="2400" kern="0" dirty="0">
                <a:solidFill>
                  <a:srgbClr val="000000"/>
                </a:solidFill>
                <a:latin typeface="UTM Avo" panose="02040603050506020204" pitchFamily="18" charset="0"/>
                <a:cs typeface="Arial"/>
                <a:sym typeface="Arial"/>
              </a:rPr>
              <a:t>Tìm những động từ, tính từ có thể kết hợp với danh từ ý chí.</a:t>
            </a:r>
          </a:p>
          <a:p>
            <a:pPr algn="just">
              <a:lnSpc>
                <a:spcPct val="150000"/>
              </a:lnSpc>
              <a:buClr>
                <a:srgbClr val="000000"/>
              </a:buClr>
              <a:buFont typeface="Arial"/>
              <a:buNone/>
            </a:pPr>
            <a:r>
              <a:rPr lang="vi-VN" sz="2400" kern="0" dirty="0">
                <a:solidFill>
                  <a:srgbClr val="000000"/>
                </a:solidFill>
                <a:latin typeface="UTM Avo" panose="02040603050506020204" pitchFamily="18" charset="0"/>
                <a:cs typeface="Arial"/>
                <a:sym typeface="Arial"/>
              </a:rPr>
              <a:t>VD: </a:t>
            </a:r>
            <a:r>
              <a:rPr lang="vi-VN" sz="2400" i="1" kern="0" dirty="0">
                <a:solidFill>
                  <a:srgbClr val="000000"/>
                </a:solidFill>
                <a:latin typeface="UTM Avo" panose="02040603050506020204" pitchFamily="18" charset="0"/>
                <a:cs typeface="Arial"/>
                <a:sym typeface="Arial"/>
              </a:rPr>
              <a:t>Ý chí kiên cường, giữ vững ý chí,...</a:t>
            </a:r>
          </a:p>
        </p:txBody>
      </p:sp>
      <p:pic>
        <p:nvPicPr>
          <p:cNvPr id="12" name="Google Shape;147;p9">
            <a:extLst>
              <a:ext uri="{FF2B5EF4-FFF2-40B4-BE49-F238E27FC236}">
                <a16:creationId xmlns:a16="http://schemas.microsoft.com/office/drawing/2014/main" xmlns="" id="{85AA84FC-40D2-31A0-227B-110D13DFC3EC}"/>
              </a:ext>
            </a:extLst>
          </p:cNvPr>
          <p:cNvPicPr preferRelativeResize="0"/>
          <p:nvPr/>
        </p:nvPicPr>
        <p:blipFill rotWithShape="1">
          <a:blip r:embed="rId6">
            <a:alphaModFix/>
          </a:blip>
          <a:srcRect/>
          <a:stretch/>
        </p:blipFill>
        <p:spPr>
          <a:xfrm>
            <a:off x="4064001" y="2659261"/>
            <a:ext cx="4426755" cy="4090667"/>
          </a:xfrm>
          <a:prstGeom prst="rect">
            <a:avLst/>
          </a:prstGeom>
          <a:noFill/>
          <a:ln>
            <a:noFill/>
          </a:ln>
        </p:spPr>
      </p:pic>
      <p:pic>
        <p:nvPicPr>
          <p:cNvPr id="8" name="Picture 14" descr="Con Ong, Chú Ong Và Cái Biển - KhoThietKe.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him Hoạt Hình Nấm Nhà-vector Nền-miễn Phí Vector Miễn Phí Tải Về"/>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3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5C48235-7DDE-B8C7-56C5-B8E5A82A1AE9}"/>
            </a:ext>
          </a:extLst>
        </p:cNvPr>
        <p:cNvGrpSpPr/>
        <p:nvPr/>
      </p:nvGrpSpPr>
      <p:grpSpPr>
        <a:xfrm>
          <a:off x="0" y="0"/>
          <a:ext cx="0" cy="0"/>
          <a:chOff x="0" y="0"/>
          <a:chExt cx="0" cy="0"/>
        </a:xfrm>
      </p:grpSpPr>
      <p:sp>
        <p:nvSpPr>
          <p:cNvPr id="6" name="Google Shape;152;p10">
            <a:extLst>
              <a:ext uri="{FF2B5EF4-FFF2-40B4-BE49-F238E27FC236}">
                <a16:creationId xmlns:a16="http://schemas.microsoft.com/office/drawing/2014/main" xmlns="" id="{137D5B51-D492-6A1D-F776-BA1EDABD993C}"/>
              </a:ext>
            </a:extLst>
          </p:cNvPr>
          <p:cNvSpPr/>
          <p:nvPr/>
        </p:nvSpPr>
        <p:spPr>
          <a:xfrm rot="698660">
            <a:off x="938835" y="5371775"/>
            <a:ext cx="1085876" cy="1150597"/>
          </a:xfrm>
          <a:custGeom>
            <a:avLst/>
            <a:gdLst/>
            <a:ahLst/>
            <a:cxnLst/>
            <a:rect l="l" t="t" r="r" b="b"/>
            <a:pathLst>
              <a:path w="1628814" h="1725895" extrusionOk="0">
                <a:moveTo>
                  <a:pt x="0" y="0"/>
                </a:moveTo>
                <a:lnTo>
                  <a:pt x="1628814" y="0"/>
                </a:lnTo>
                <a:lnTo>
                  <a:pt x="1628814" y="1725895"/>
                </a:lnTo>
                <a:lnTo>
                  <a:pt x="0" y="1725895"/>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153;p10">
            <a:extLst>
              <a:ext uri="{FF2B5EF4-FFF2-40B4-BE49-F238E27FC236}">
                <a16:creationId xmlns:a16="http://schemas.microsoft.com/office/drawing/2014/main" xmlns="" id="{3B50D7FF-FE41-B233-5564-ADFA5D7EB508}"/>
              </a:ext>
            </a:extLst>
          </p:cNvPr>
          <p:cNvSpPr/>
          <p:nvPr/>
        </p:nvSpPr>
        <p:spPr>
          <a:xfrm flipH="1">
            <a:off x="9548422" y="1349914"/>
            <a:ext cx="661787" cy="574100"/>
          </a:xfrm>
          <a:custGeom>
            <a:avLst/>
            <a:gdLst/>
            <a:ahLst/>
            <a:cxnLst/>
            <a:rect l="l" t="t" r="r" b="b"/>
            <a:pathLst>
              <a:path w="992680" h="861150" extrusionOk="0">
                <a:moveTo>
                  <a:pt x="992680" y="0"/>
                </a:moveTo>
                <a:lnTo>
                  <a:pt x="0" y="0"/>
                </a:lnTo>
                <a:lnTo>
                  <a:pt x="0" y="861150"/>
                </a:lnTo>
                <a:lnTo>
                  <a:pt x="992680" y="861150"/>
                </a:lnTo>
                <a:lnTo>
                  <a:pt x="992680" y="0"/>
                </a:lnTo>
                <a:close/>
              </a:path>
            </a:pathLst>
          </a:custGeom>
          <a:blipFill rotWithShape="1">
            <a:blip r:embed="rId4">
              <a:alphaModFix/>
            </a:blip>
            <a:stretch>
              <a:fillRect/>
            </a:stretch>
          </a:blipFill>
          <a:ln>
            <a:noFill/>
          </a:ln>
        </p:spPr>
        <p:txBody>
          <a:bodyPr/>
          <a:lstStyle/>
          <a:p>
            <a:endParaRPr lang="en-US"/>
          </a:p>
        </p:txBody>
      </p:sp>
      <p:sp>
        <p:nvSpPr>
          <p:cNvPr id="8" name="Google Shape;154;p10">
            <a:extLst>
              <a:ext uri="{FF2B5EF4-FFF2-40B4-BE49-F238E27FC236}">
                <a16:creationId xmlns:a16="http://schemas.microsoft.com/office/drawing/2014/main" xmlns="" id="{9515E9E4-54A1-1848-3FF9-79945004BEA7}"/>
              </a:ext>
            </a:extLst>
          </p:cNvPr>
          <p:cNvSpPr/>
          <p:nvPr/>
        </p:nvSpPr>
        <p:spPr>
          <a:xfrm rot="-823402">
            <a:off x="10912448" y="1277800"/>
            <a:ext cx="765467" cy="823820"/>
          </a:xfrm>
          <a:custGeom>
            <a:avLst/>
            <a:gdLst/>
            <a:ahLst/>
            <a:cxnLst/>
            <a:rect l="l" t="t" r="r" b="b"/>
            <a:pathLst>
              <a:path w="1148200" h="1235730" extrusionOk="0">
                <a:moveTo>
                  <a:pt x="0" y="0"/>
                </a:moveTo>
                <a:lnTo>
                  <a:pt x="1148199" y="0"/>
                </a:lnTo>
                <a:lnTo>
                  <a:pt x="1148199" y="1235731"/>
                </a:lnTo>
                <a:lnTo>
                  <a:pt x="0" y="1235731"/>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155;p10">
            <a:extLst>
              <a:ext uri="{FF2B5EF4-FFF2-40B4-BE49-F238E27FC236}">
                <a16:creationId xmlns:a16="http://schemas.microsoft.com/office/drawing/2014/main" xmlns="" id="{A90908AB-FA26-E26E-1412-A2C08A467839}"/>
              </a:ext>
            </a:extLst>
          </p:cNvPr>
          <p:cNvSpPr/>
          <p:nvPr/>
        </p:nvSpPr>
        <p:spPr>
          <a:xfrm>
            <a:off x="0" y="1689710"/>
            <a:ext cx="3477347" cy="71120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Đáp án gợi ý</a:t>
            </a:r>
            <a:endParaRPr lang="en-US" sz="2800" b="1" kern="0" dirty="0">
              <a:solidFill>
                <a:srgbClr val="FFFFFF"/>
              </a:solidFill>
              <a:latin typeface="UTM Avo" panose="02040603050506020204" pitchFamily="18" charset="0"/>
              <a:cs typeface="Arial"/>
              <a:sym typeface="Arial"/>
            </a:endParaRPr>
          </a:p>
        </p:txBody>
      </p:sp>
      <p:sp>
        <p:nvSpPr>
          <p:cNvPr id="11" name="Google Shape;156;p10">
            <a:extLst>
              <a:ext uri="{FF2B5EF4-FFF2-40B4-BE49-F238E27FC236}">
                <a16:creationId xmlns:a16="http://schemas.microsoft.com/office/drawing/2014/main" xmlns="" id="{7E6497D3-1B30-AAE9-ED2D-10CB31E631C7}"/>
              </a:ext>
            </a:extLst>
          </p:cNvPr>
          <p:cNvSpPr/>
          <p:nvPr/>
        </p:nvSpPr>
        <p:spPr>
          <a:xfrm>
            <a:off x="250053" y="3328435"/>
            <a:ext cx="1879600" cy="1018071"/>
          </a:xfrm>
          <a:prstGeom prst="roundRect">
            <a:avLst>
              <a:gd name="adj" fmla="val 12043"/>
            </a:avLst>
          </a:prstGeom>
          <a:solidFill>
            <a:srgbClr val="D76F6F"/>
          </a:solidFill>
          <a:ln>
            <a:noFill/>
          </a:ln>
        </p:spPr>
        <p:txBody>
          <a:bodyPr spcFirstLastPara="1" wrap="square" lIns="60950" tIns="30467" rIns="60950" bIns="30467" anchor="ctr" anchorCtr="0">
            <a:noAutofit/>
          </a:bodyPr>
          <a:lstStyle/>
          <a:p>
            <a:pPr algn="ctr">
              <a:buClr>
                <a:srgbClr val="000000"/>
              </a:buClr>
              <a:buFont typeface="Arial"/>
              <a:buNone/>
            </a:pPr>
            <a:r>
              <a:rPr lang="en-US" sz="2400" b="1" kern="0">
                <a:solidFill>
                  <a:srgbClr val="FFFFFF"/>
                </a:solidFill>
                <a:latin typeface="UTM Avo" panose="02040603050506020204" pitchFamily="18" charset="0"/>
                <a:cs typeface="Arial"/>
                <a:sym typeface="Arial"/>
              </a:rPr>
              <a:t>Ý chí</a:t>
            </a:r>
            <a:endParaRPr lang="en-US" sz="2400" b="1" kern="0" dirty="0">
              <a:solidFill>
                <a:srgbClr val="FFFFFF"/>
              </a:solidFill>
              <a:latin typeface="UTM Avo" panose="02040603050506020204" pitchFamily="18" charset="0"/>
              <a:cs typeface="Arial"/>
              <a:sym typeface="Arial"/>
            </a:endParaRPr>
          </a:p>
        </p:txBody>
      </p:sp>
      <p:sp>
        <p:nvSpPr>
          <p:cNvPr id="13" name="Google Shape;157;p10">
            <a:extLst>
              <a:ext uri="{FF2B5EF4-FFF2-40B4-BE49-F238E27FC236}">
                <a16:creationId xmlns:a16="http://schemas.microsoft.com/office/drawing/2014/main" xmlns="" id="{FDFF5A63-D5C9-6EE1-BA14-42375A60DA7B}"/>
              </a:ext>
            </a:extLst>
          </p:cNvPr>
          <p:cNvSpPr/>
          <p:nvPr/>
        </p:nvSpPr>
        <p:spPr>
          <a:xfrm>
            <a:off x="10054405" y="3225800"/>
            <a:ext cx="1879600" cy="1018071"/>
          </a:xfrm>
          <a:prstGeom prst="roundRect">
            <a:avLst>
              <a:gd name="adj" fmla="val 12043"/>
            </a:avLst>
          </a:prstGeom>
          <a:solidFill>
            <a:srgbClr val="D76F6F"/>
          </a:solidFill>
          <a:ln>
            <a:noFill/>
          </a:ln>
        </p:spPr>
        <p:txBody>
          <a:bodyPr spcFirstLastPara="1" wrap="square" lIns="60950" tIns="30467" rIns="60950" bIns="30467" anchor="ctr" anchorCtr="0">
            <a:noAutofit/>
          </a:bodyPr>
          <a:lstStyle/>
          <a:p>
            <a:pPr algn="ctr">
              <a:buClr>
                <a:srgbClr val="000000"/>
              </a:buClr>
              <a:buFont typeface="Arial"/>
              <a:buNone/>
            </a:pPr>
            <a:r>
              <a:rPr lang="en-US" sz="2400" b="1" kern="0" dirty="0">
                <a:solidFill>
                  <a:srgbClr val="FFFFFF"/>
                </a:solidFill>
                <a:latin typeface="UTM Avo" panose="02040603050506020204" pitchFamily="18" charset="0"/>
                <a:cs typeface="Arial"/>
                <a:sym typeface="Arial"/>
              </a:rPr>
              <a:t>ý </a:t>
            </a:r>
            <a:r>
              <a:rPr lang="en-US" sz="2400" b="1" kern="0" dirty="0" err="1">
                <a:solidFill>
                  <a:srgbClr val="FFFFFF"/>
                </a:solidFill>
                <a:latin typeface="UTM Avo" panose="02040603050506020204" pitchFamily="18" charset="0"/>
                <a:cs typeface="Arial"/>
                <a:sym typeface="Arial"/>
              </a:rPr>
              <a:t>chí</a:t>
            </a:r>
            <a:endParaRPr lang="en-US" sz="2400" b="1" kern="0" dirty="0">
              <a:solidFill>
                <a:srgbClr val="FFFFFF"/>
              </a:solidFill>
              <a:latin typeface="UTM Avo" panose="02040603050506020204" pitchFamily="18" charset="0"/>
              <a:cs typeface="Arial"/>
              <a:sym typeface="Arial"/>
            </a:endParaRPr>
          </a:p>
        </p:txBody>
      </p:sp>
      <p:sp>
        <p:nvSpPr>
          <p:cNvPr id="14" name="Google Shape;158;p10">
            <a:extLst>
              <a:ext uri="{FF2B5EF4-FFF2-40B4-BE49-F238E27FC236}">
                <a16:creationId xmlns:a16="http://schemas.microsoft.com/office/drawing/2014/main" xmlns="" id="{995A05D4-8C1B-0EB4-A1F7-49EDAFBB94FD}"/>
              </a:ext>
            </a:extLst>
          </p:cNvPr>
          <p:cNvSpPr/>
          <p:nvPr/>
        </p:nvSpPr>
        <p:spPr>
          <a:xfrm>
            <a:off x="3746500" y="2006600"/>
            <a:ext cx="216712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err="1">
                <a:solidFill>
                  <a:srgbClr val="000000"/>
                </a:solidFill>
                <a:latin typeface="UTM Avo" panose="02040603050506020204" pitchFamily="18" charset="0"/>
                <a:cs typeface="Arial"/>
                <a:sym typeface="Arial"/>
              </a:rPr>
              <a:t>kiên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định</a:t>
            </a:r>
            <a:endParaRPr lang="en-US" sz="2667" kern="0" dirty="0">
              <a:solidFill>
                <a:srgbClr val="000000"/>
              </a:solidFill>
              <a:latin typeface="UTM Avo" panose="02040603050506020204" pitchFamily="18" charset="0"/>
              <a:cs typeface="Arial"/>
              <a:sym typeface="Arial"/>
            </a:endParaRPr>
          </a:p>
        </p:txBody>
      </p:sp>
      <p:sp>
        <p:nvSpPr>
          <p:cNvPr id="15" name="Google Shape;159;p10">
            <a:extLst>
              <a:ext uri="{FF2B5EF4-FFF2-40B4-BE49-F238E27FC236}">
                <a16:creationId xmlns:a16="http://schemas.microsoft.com/office/drawing/2014/main" xmlns="" id="{CE0B3589-F4A4-A26A-3DBE-2ED33C303515}"/>
              </a:ext>
            </a:extLst>
          </p:cNvPr>
          <p:cNvSpPr/>
          <p:nvPr/>
        </p:nvSpPr>
        <p:spPr>
          <a:xfrm>
            <a:off x="3746500" y="3328435"/>
            <a:ext cx="216712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a:solidFill>
                  <a:srgbClr val="000000"/>
                </a:solidFill>
                <a:latin typeface="UTM Avo" panose="02040603050506020204" pitchFamily="18" charset="0"/>
                <a:cs typeface="Arial"/>
                <a:sym typeface="Arial"/>
              </a:rPr>
              <a:t>mạnh mẽ</a:t>
            </a:r>
            <a:endParaRPr lang="en-US" sz="2667" kern="0" dirty="0">
              <a:solidFill>
                <a:srgbClr val="000000"/>
              </a:solidFill>
              <a:latin typeface="UTM Avo" panose="02040603050506020204" pitchFamily="18" charset="0"/>
              <a:cs typeface="Arial"/>
              <a:sym typeface="Arial"/>
            </a:endParaRPr>
          </a:p>
        </p:txBody>
      </p:sp>
      <p:sp>
        <p:nvSpPr>
          <p:cNvPr id="16" name="Google Shape;160;p10">
            <a:extLst>
              <a:ext uri="{FF2B5EF4-FFF2-40B4-BE49-F238E27FC236}">
                <a16:creationId xmlns:a16="http://schemas.microsoft.com/office/drawing/2014/main" xmlns="" id="{A1DA13FD-A527-C5F2-A844-EF95885D2FC7}"/>
              </a:ext>
            </a:extLst>
          </p:cNvPr>
          <p:cNvSpPr/>
          <p:nvPr/>
        </p:nvSpPr>
        <p:spPr>
          <a:xfrm>
            <a:off x="3731368" y="4650271"/>
            <a:ext cx="216712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err="1">
                <a:solidFill>
                  <a:srgbClr val="000000"/>
                </a:solidFill>
                <a:latin typeface="UTM Avo" panose="02040603050506020204" pitchFamily="18" charset="0"/>
                <a:cs typeface="Arial"/>
                <a:sym typeface="Arial"/>
              </a:rPr>
              <a:t>bền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bỉ</a:t>
            </a:r>
            <a:endParaRPr lang="en-US" sz="2667" kern="0" dirty="0">
              <a:solidFill>
                <a:srgbClr val="000000"/>
              </a:solidFill>
              <a:latin typeface="UTM Avo" panose="02040603050506020204" pitchFamily="18" charset="0"/>
              <a:cs typeface="Arial"/>
              <a:sym typeface="Arial"/>
            </a:endParaRPr>
          </a:p>
        </p:txBody>
      </p:sp>
      <p:sp>
        <p:nvSpPr>
          <p:cNvPr id="17" name="Google Shape;161;p10">
            <a:extLst>
              <a:ext uri="{FF2B5EF4-FFF2-40B4-BE49-F238E27FC236}">
                <a16:creationId xmlns:a16="http://schemas.microsoft.com/office/drawing/2014/main" xmlns="" id="{9E71F269-B702-3523-EE16-1BF6ABCC46EA}"/>
              </a:ext>
            </a:extLst>
          </p:cNvPr>
          <p:cNvSpPr/>
          <p:nvPr/>
        </p:nvSpPr>
        <p:spPr>
          <a:xfrm>
            <a:off x="6622613" y="2006600"/>
            <a:ext cx="216926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err="1">
                <a:solidFill>
                  <a:srgbClr val="000000"/>
                </a:solidFill>
                <a:latin typeface="UTM Avo" panose="02040603050506020204" pitchFamily="18" charset="0"/>
                <a:cs typeface="Arial"/>
                <a:sym typeface="Arial"/>
              </a:rPr>
              <a:t>Rèn</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luyện</a:t>
            </a:r>
            <a:endParaRPr lang="en-US" sz="2667" kern="0" dirty="0">
              <a:solidFill>
                <a:srgbClr val="000000"/>
              </a:solidFill>
              <a:latin typeface="UTM Avo" panose="02040603050506020204" pitchFamily="18" charset="0"/>
              <a:cs typeface="Arial"/>
              <a:sym typeface="Arial"/>
            </a:endParaRPr>
          </a:p>
        </p:txBody>
      </p:sp>
      <p:sp>
        <p:nvSpPr>
          <p:cNvPr id="18" name="Google Shape;162;p10">
            <a:extLst>
              <a:ext uri="{FF2B5EF4-FFF2-40B4-BE49-F238E27FC236}">
                <a16:creationId xmlns:a16="http://schemas.microsoft.com/office/drawing/2014/main" xmlns="" id="{B6482F0D-D014-7FC4-948A-985035B82B31}"/>
              </a:ext>
            </a:extLst>
          </p:cNvPr>
          <p:cNvSpPr/>
          <p:nvPr/>
        </p:nvSpPr>
        <p:spPr>
          <a:xfrm>
            <a:off x="6622613" y="3328435"/>
            <a:ext cx="2169268"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a:solidFill>
                  <a:srgbClr val="000000"/>
                </a:solidFill>
                <a:latin typeface="UTM Avo" panose="02040603050506020204" pitchFamily="18" charset="0"/>
                <a:cs typeface="Arial"/>
                <a:sym typeface="Arial"/>
              </a:rPr>
              <a:t>N</a:t>
            </a:r>
            <a:r>
              <a:rPr lang="vi-VN" sz="2667" kern="0" dirty="0">
                <a:solidFill>
                  <a:srgbClr val="000000"/>
                </a:solidFill>
                <a:latin typeface="UTM Avo" panose="02040603050506020204" pitchFamily="18" charset="0"/>
                <a:cs typeface="Arial"/>
                <a:sym typeface="Arial"/>
              </a:rPr>
              <a:t>uôi dưỡng</a:t>
            </a:r>
          </a:p>
        </p:txBody>
      </p:sp>
      <p:sp>
        <p:nvSpPr>
          <p:cNvPr id="19" name="Google Shape;163;p10">
            <a:extLst>
              <a:ext uri="{FF2B5EF4-FFF2-40B4-BE49-F238E27FC236}">
                <a16:creationId xmlns:a16="http://schemas.microsoft.com/office/drawing/2014/main" xmlns="" id="{8302B3E0-0BBB-9033-DBEB-0BF46C7E7127}"/>
              </a:ext>
            </a:extLst>
          </p:cNvPr>
          <p:cNvSpPr/>
          <p:nvPr/>
        </p:nvSpPr>
        <p:spPr>
          <a:xfrm>
            <a:off x="6607481" y="4650271"/>
            <a:ext cx="2184400" cy="1018071"/>
          </a:xfrm>
          <a:prstGeom prst="roundRect">
            <a:avLst>
              <a:gd name="adj" fmla="val 12043"/>
            </a:avLst>
          </a:prstGeom>
          <a:solidFill>
            <a:srgbClr val="FFFFFF"/>
          </a:solidFill>
          <a:ln w="381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667" kern="0" dirty="0" err="1">
                <a:solidFill>
                  <a:srgbClr val="000000"/>
                </a:solidFill>
                <a:latin typeface="UTM Avo" panose="02040603050506020204" pitchFamily="18" charset="0"/>
                <a:cs typeface="Arial"/>
                <a:sym typeface="Arial"/>
              </a:rPr>
              <a:t>Bồi</a:t>
            </a:r>
            <a:r>
              <a:rPr lang="en-US" sz="2667" kern="0" dirty="0">
                <a:solidFill>
                  <a:srgbClr val="000000"/>
                </a:solidFill>
                <a:latin typeface="UTM Avo" panose="02040603050506020204" pitchFamily="18" charset="0"/>
                <a:cs typeface="Arial"/>
                <a:sym typeface="Arial"/>
              </a:rPr>
              <a:t> </a:t>
            </a:r>
            <a:r>
              <a:rPr lang="en-US" sz="2667" kern="0" dirty="0" err="1">
                <a:solidFill>
                  <a:srgbClr val="000000"/>
                </a:solidFill>
                <a:latin typeface="UTM Avo" panose="02040603050506020204" pitchFamily="18" charset="0"/>
                <a:cs typeface="Arial"/>
                <a:sym typeface="Arial"/>
              </a:rPr>
              <a:t>đắp</a:t>
            </a:r>
            <a:endParaRPr lang="en-US" sz="2667" kern="0" dirty="0">
              <a:solidFill>
                <a:srgbClr val="000000"/>
              </a:solidFill>
              <a:latin typeface="UTM Avo" panose="02040603050506020204" pitchFamily="18" charset="0"/>
              <a:cs typeface="Arial"/>
              <a:sym typeface="Arial"/>
            </a:endParaRPr>
          </a:p>
        </p:txBody>
      </p:sp>
      <p:sp>
        <p:nvSpPr>
          <p:cNvPr id="20" name="Google Shape;164;p10">
            <a:extLst>
              <a:ext uri="{FF2B5EF4-FFF2-40B4-BE49-F238E27FC236}">
                <a16:creationId xmlns:a16="http://schemas.microsoft.com/office/drawing/2014/main" xmlns="" id="{AD93A2AF-7E89-6708-404B-80133DD64F3F}"/>
              </a:ext>
            </a:extLst>
          </p:cNvPr>
          <p:cNvSpPr/>
          <p:nvPr/>
        </p:nvSpPr>
        <p:spPr>
          <a:xfrm>
            <a:off x="2247846" y="3407810"/>
            <a:ext cx="889108" cy="811765"/>
          </a:xfrm>
          <a:prstGeom prst="mathPlus">
            <a:avLst>
              <a:gd name="adj1" fmla="val 23520"/>
            </a:avLst>
          </a:prstGeom>
          <a:solidFill>
            <a:srgbClr val="D76F6F"/>
          </a:solidFill>
          <a:ln w="254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ea typeface="Calibri"/>
              <a:cs typeface="Calibri"/>
              <a:sym typeface="Calibri"/>
            </a:endParaRPr>
          </a:p>
        </p:txBody>
      </p:sp>
      <p:sp>
        <p:nvSpPr>
          <p:cNvPr id="21" name="Google Shape;165;p10">
            <a:extLst>
              <a:ext uri="{FF2B5EF4-FFF2-40B4-BE49-F238E27FC236}">
                <a16:creationId xmlns:a16="http://schemas.microsoft.com/office/drawing/2014/main" xmlns="" id="{AF581DA7-B84D-05F2-8C46-0346C6027068}"/>
              </a:ext>
            </a:extLst>
          </p:cNvPr>
          <p:cNvSpPr/>
          <p:nvPr/>
        </p:nvSpPr>
        <p:spPr>
          <a:xfrm>
            <a:off x="8990208" y="3336542"/>
            <a:ext cx="889108" cy="811765"/>
          </a:xfrm>
          <a:prstGeom prst="mathPlus">
            <a:avLst>
              <a:gd name="adj1" fmla="val 23520"/>
            </a:avLst>
          </a:prstGeom>
          <a:solidFill>
            <a:srgbClr val="D76F6F"/>
          </a:solidFill>
          <a:ln w="25400" cap="flat" cmpd="sng">
            <a:solidFill>
              <a:srgbClr val="D76F6F"/>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ea typeface="Calibri"/>
              <a:cs typeface="Calibri"/>
              <a:sym typeface="Calibri"/>
            </a:endParaRPr>
          </a:p>
        </p:txBody>
      </p:sp>
      <p:cxnSp>
        <p:nvCxnSpPr>
          <p:cNvPr id="22" name="Google Shape;166;p10">
            <a:extLst>
              <a:ext uri="{FF2B5EF4-FFF2-40B4-BE49-F238E27FC236}">
                <a16:creationId xmlns:a16="http://schemas.microsoft.com/office/drawing/2014/main" xmlns="" id="{B044BDA5-037B-4B5F-97B1-C001235508F4}"/>
              </a:ext>
            </a:extLst>
          </p:cNvPr>
          <p:cNvCxnSpPr>
            <a:cxnSpLocks/>
          </p:cNvCxnSpPr>
          <p:nvPr/>
        </p:nvCxnSpPr>
        <p:spPr>
          <a:xfrm>
            <a:off x="6273357" y="637759"/>
            <a:ext cx="0" cy="6385341"/>
          </a:xfrm>
          <a:prstGeom prst="straightConnector1">
            <a:avLst/>
          </a:prstGeom>
          <a:noFill/>
          <a:ln w="76200" cap="flat" cmpd="sng">
            <a:solidFill>
              <a:srgbClr val="D76F6F"/>
            </a:solidFill>
            <a:prstDash val="dash"/>
            <a:round/>
            <a:headEnd type="none" w="sm" len="sm"/>
            <a:tailEnd type="none" w="sm" len="sm"/>
          </a:ln>
        </p:spPr>
      </p:cxnSp>
      <p:pic>
        <p:nvPicPr>
          <p:cNvPr id="23" name="Picture 14" descr="Con Ong, Chú Ong Và Cái Biển - KhoThietKe.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him Hoạt Hình Nấm Nhà-vector Nền-miễn Phí Vector Miễn Phí Tải Về"/>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37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4A8A23E-E2A1-EB51-3638-DCBFE60112F5}"/>
            </a:ext>
          </a:extLst>
        </p:cNvPr>
        <p:cNvGrpSpPr/>
        <p:nvPr/>
      </p:nvGrpSpPr>
      <p:grpSpPr>
        <a:xfrm>
          <a:off x="0" y="0"/>
          <a:ext cx="0" cy="0"/>
          <a:chOff x="0" y="0"/>
          <a:chExt cx="0" cy="0"/>
        </a:xfrm>
      </p:grpSpPr>
      <p:sp>
        <p:nvSpPr>
          <p:cNvPr id="2" name="Google Shape;114;p6">
            <a:extLst>
              <a:ext uri="{FF2B5EF4-FFF2-40B4-BE49-F238E27FC236}">
                <a16:creationId xmlns:a16="http://schemas.microsoft.com/office/drawing/2014/main" xmlns="" id="{79D2638C-6A37-C955-E08D-68C712F84555}"/>
              </a:ext>
            </a:extLst>
          </p:cNvPr>
          <p:cNvSpPr/>
          <p:nvPr/>
        </p:nvSpPr>
        <p:spPr>
          <a:xfrm>
            <a:off x="10642911" y="855248"/>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116;p6">
            <a:extLst>
              <a:ext uri="{FF2B5EF4-FFF2-40B4-BE49-F238E27FC236}">
                <a16:creationId xmlns:a16="http://schemas.microsoft.com/office/drawing/2014/main" xmlns="" id="{50D9EAA2-2093-D94D-5432-829A787C3C42}"/>
              </a:ext>
            </a:extLst>
          </p:cNvPr>
          <p:cNvSpPr/>
          <p:nvPr/>
        </p:nvSpPr>
        <p:spPr>
          <a:xfrm>
            <a:off x="3429000" y="1142298"/>
            <a:ext cx="5334000" cy="574101"/>
          </a:xfrm>
          <a:prstGeom prst="roundRect">
            <a:avLst>
              <a:gd name="adj" fmla="val 18259"/>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D76F6F"/>
                </a:solidFill>
                <a:latin typeface="UTM Avo" panose="02040603050506020204" pitchFamily="18" charset="0"/>
                <a:cs typeface="Arial"/>
                <a:sym typeface="Arial"/>
              </a:rPr>
              <a:t>Bài tập 3 SGK tr.82</a:t>
            </a:r>
            <a:endParaRPr lang="en-US" sz="2800" b="1" kern="0" dirty="0" err="1">
              <a:solidFill>
                <a:srgbClr val="D76F6F"/>
              </a:solidFill>
              <a:latin typeface="UTM Avo" panose="02040603050506020204" pitchFamily="18" charset="0"/>
              <a:cs typeface="Arial"/>
              <a:sym typeface="Arial"/>
            </a:endParaRPr>
          </a:p>
        </p:txBody>
      </p:sp>
      <p:sp>
        <p:nvSpPr>
          <p:cNvPr id="4" name="Google Shape;117;p6">
            <a:extLst>
              <a:ext uri="{FF2B5EF4-FFF2-40B4-BE49-F238E27FC236}">
                <a16:creationId xmlns:a16="http://schemas.microsoft.com/office/drawing/2014/main" xmlns="" id="{E77E08C4-6548-EA62-09F0-F3649BDDDBF6}"/>
              </a:ext>
            </a:extLst>
          </p:cNvPr>
          <p:cNvSpPr/>
          <p:nvPr/>
        </p:nvSpPr>
        <p:spPr>
          <a:xfrm>
            <a:off x="736600" y="1812006"/>
            <a:ext cx="10718800" cy="994694"/>
          </a:xfrm>
          <a:prstGeom prst="roundRect">
            <a:avLst>
              <a:gd name="adj" fmla="val 0"/>
            </a:avLst>
          </a:prstGeom>
          <a:noFill/>
          <a:ln>
            <a:noFill/>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kern="0">
                <a:solidFill>
                  <a:srgbClr val="000000"/>
                </a:solidFill>
                <a:latin typeface="UTM Avo" panose="02040603050506020204" pitchFamily="18" charset="0"/>
                <a:ea typeface="Calibri"/>
                <a:cs typeface="Calibri"/>
                <a:sym typeface="Calibri"/>
              </a:rPr>
              <a:t>Viết đoạn văn nêu cảm nghĩ của em về một nhân vật tuổi nhỏ chí lớn trong các câu chuyện đã được nghe, được đọc.</a:t>
            </a:r>
            <a:endParaRPr lang="vi-VN" sz="2400" kern="0" dirty="0">
              <a:solidFill>
                <a:srgbClr val="000000"/>
              </a:solidFill>
              <a:latin typeface="UTM Avo" panose="02040603050506020204" pitchFamily="18" charset="0"/>
              <a:ea typeface="Calibri"/>
              <a:cs typeface="Calibri"/>
              <a:sym typeface="Calibri"/>
            </a:endParaRPr>
          </a:p>
        </p:txBody>
      </p:sp>
      <p:sp>
        <p:nvSpPr>
          <p:cNvPr id="6" name="Google Shape;173;p12">
            <a:extLst>
              <a:ext uri="{FF2B5EF4-FFF2-40B4-BE49-F238E27FC236}">
                <a16:creationId xmlns:a16="http://schemas.microsoft.com/office/drawing/2014/main" xmlns="" id="{23B4C27E-0C6F-EEC6-142B-EA103EACAA39}"/>
              </a:ext>
            </a:extLst>
          </p:cNvPr>
          <p:cNvSpPr/>
          <p:nvPr/>
        </p:nvSpPr>
        <p:spPr>
          <a:xfrm rot="652878">
            <a:off x="10409381" y="2842940"/>
            <a:ext cx="930033" cy="855435"/>
          </a:xfrm>
          <a:custGeom>
            <a:avLst/>
            <a:gdLst/>
            <a:ahLst/>
            <a:cxnLst/>
            <a:rect l="l" t="t" r="r" b="b"/>
            <a:pathLst>
              <a:path w="1296660" h="1283153" extrusionOk="0">
                <a:moveTo>
                  <a:pt x="0" y="0"/>
                </a:moveTo>
                <a:lnTo>
                  <a:pt x="1296659" y="0"/>
                </a:lnTo>
                <a:lnTo>
                  <a:pt x="1296659" y="1283153"/>
                </a:lnTo>
                <a:lnTo>
                  <a:pt x="0" y="1283153"/>
                </a:lnTo>
                <a:lnTo>
                  <a:pt x="0" y="0"/>
                </a:lnTo>
                <a:close/>
              </a:path>
            </a:pathLst>
          </a:custGeom>
          <a:blipFill rotWithShape="1">
            <a:blip r:embed="rId4">
              <a:alphaModFix/>
            </a:blip>
            <a:stretch>
              <a:fillRect/>
            </a:stretch>
          </a:blipFill>
          <a:ln>
            <a:noFill/>
          </a:ln>
        </p:spPr>
        <p:txBody>
          <a:bodyPr/>
          <a:lstStyle/>
          <a:p>
            <a:endParaRPr lang="en-US"/>
          </a:p>
        </p:txBody>
      </p:sp>
      <p:sp>
        <p:nvSpPr>
          <p:cNvPr id="7" name="Google Shape;174;p12">
            <a:extLst>
              <a:ext uri="{FF2B5EF4-FFF2-40B4-BE49-F238E27FC236}">
                <a16:creationId xmlns:a16="http://schemas.microsoft.com/office/drawing/2014/main" xmlns="" id="{6B6642CC-9658-7048-79EF-1035EC1D7F73}"/>
              </a:ext>
            </a:extLst>
          </p:cNvPr>
          <p:cNvSpPr/>
          <p:nvPr/>
        </p:nvSpPr>
        <p:spPr>
          <a:xfrm>
            <a:off x="1902382" y="5448827"/>
            <a:ext cx="1149906" cy="984128"/>
          </a:xfrm>
          <a:custGeom>
            <a:avLst/>
            <a:gdLst/>
            <a:ahLst/>
            <a:cxnLst/>
            <a:rect l="l" t="t" r="r" b="b"/>
            <a:pathLst>
              <a:path w="1724859" h="1476192" extrusionOk="0">
                <a:moveTo>
                  <a:pt x="0" y="0"/>
                </a:moveTo>
                <a:lnTo>
                  <a:pt x="1724859" y="0"/>
                </a:lnTo>
                <a:lnTo>
                  <a:pt x="1724859" y="1476192"/>
                </a:lnTo>
                <a:lnTo>
                  <a:pt x="0" y="1476192"/>
                </a:lnTo>
                <a:lnTo>
                  <a:pt x="0" y="0"/>
                </a:lnTo>
                <a:close/>
              </a:path>
            </a:pathLst>
          </a:custGeom>
          <a:blipFill rotWithShape="1">
            <a:blip r:embed="rId5">
              <a:alphaModFix/>
            </a:blip>
            <a:stretch>
              <a:fillRect/>
            </a:stretch>
          </a:blipFill>
          <a:ln>
            <a:noFill/>
          </a:ln>
        </p:spPr>
        <p:txBody>
          <a:bodyPr/>
          <a:lstStyle/>
          <a:p>
            <a:endParaRPr lang="en-US"/>
          </a:p>
        </p:txBody>
      </p:sp>
      <p:pic>
        <p:nvPicPr>
          <p:cNvPr id="8" name="Google Shape;179;p12">
            <a:extLst>
              <a:ext uri="{FF2B5EF4-FFF2-40B4-BE49-F238E27FC236}">
                <a16:creationId xmlns:a16="http://schemas.microsoft.com/office/drawing/2014/main" xmlns="" id="{35DAD345-E825-8A03-0CD8-CB78443CCEFE}"/>
              </a:ext>
            </a:extLst>
          </p:cNvPr>
          <p:cNvPicPr preferRelativeResize="0"/>
          <p:nvPr/>
        </p:nvPicPr>
        <p:blipFill rotWithShape="1">
          <a:blip r:embed="rId6">
            <a:alphaModFix/>
          </a:blip>
          <a:srcRect/>
          <a:stretch/>
        </p:blipFill>
        <p:spPr>
          <a:xfrm>
            <a:off x="4157267" y="3089752"/>
            <a:ext cx="4605733" cy="3555825"/>
          </a:xfrm>
          <a:prstGeom prst="rect">
            <a:avLst/>
          </a:prstGeom>
          <a:noFill/>
          <a:ln>
            <a:noFill/>
          </a:ln>
        </p:spPr>
      </p:pic>
      <p:pic>
        <p:nvPicPr>
          <p:cNvPr id="9" name="Picture 14" descr="Con Ong, Chú Ong Và Cái Biển - KhoThietKe.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34961"/>
            <a:ext cx="226290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him Hoạt Hình Nấm Nhà-vector Nền-miễn Phí Vector Miễn Phí Tải Về"/>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97966" y="0"/>
            <a:ext cx="2819400" cy="217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4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29 - Góc sáng tạo. Lập kế hoạch nhỏ</Template>
  <TotalTime>27</TotalTime>
  <Words>427</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Calibri</vt:lpstr>
      <vt:lpstr>Times New Roman</vt:lpstr>
      <vt:lpstr>Arial</vt:lpstr>
      <vt:lpstr>UTM Avo</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Admin</cp:lastModifiedBy>
  <cp:revision>10</cp:revision>
  <dcterms:created xsi:type="dcterms:W3CDTF">2024-02-24T15:58:45Z</dcterms:created>
  <dcterms:modified xsi:type="dcterms:W3CDTF">2024-04-08T14:58:01Z</dcterms:modified>
</cp:coreProperties>
</file>