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88" r:id="rId2"/>
    <p:sldId id="257" r:id="rId3"/>
    <p:sldId id="277" r:id="rId4"/>
    <p:sldId id="286" r:id="rId5"/>
    <p:sldId id="287" r:id="rId6"/>
    <p:sldId id="258" r:id="rId7"/>
    <p:sldId id="278" r:id="rId8"/>
    <p:sldId id="279" r:id="rId9"/>
    <p:sldId id="280" r:id="rId10"/>
    <p:sldId id="281" r:id="rId11"/>
    <p:sldId id="282" r:id="rId12"/>
    <p:sldId id="283" r:id="rId13"/>
    <p:sldId id="285" r:id="rId14"/>
    <p:sldId id="268" r:id="rId15"/>
  </p:sldIdLst>
  <p:sldSz cx="16276638" cy="9144000"/>
  <p:notesSz cx="6858000" cy="9144000"/>
  <p:defaultTex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73B89"/>
    <a:srgbClr val="88DFE8"/>
    <a:srgbClr val="FFCC29"/>
    <a:srgbClr val="FFDB69"/>
    <a:srgbClr val="FEF4EC"/>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p:scale>
          <a:sx n="60" d="100"/>
          <a:sy n="60" d="100"/>
        </p:scale>
        <p:origin x="-78" y="-72"/>
      </p:cViewPr>
      <p:guideLst>
        <p:guide orient="horz" pos="2880"/>
        <p:guide pos="512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t>06/05/2024</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t>14</a:t>
            </a:fld>
            <a:endParaRPr lang="en-US"/>
          </a:p>
        </p:txBody>
      </p:sp>
    </p:spTree>
    <p:extLst>
      <p:ext uri="{BB962C8B-B14F-4D97-AF65-F5344CB8AC3E}">
        <p14:creationId xmlns:p14="http://schemas.microsoft.com/office/powerpoint/2010/main" val="1798755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8"/>
            <a:ext cx="13835142" cy="1960033"/>
          </a:xfrm>
        </p:spPr>
        <p:txBody>
          <a:bodyPr/>
          <a:lstStyle/>
          <a:p>
            <a:r>
              <a:rPr lang="en-US"/>
              <a:t>Click to edit Master title style</a:t>
            </a:r>
          </a:p>
        </p:txBody>
      </p:sp>
      <p:sp>
        <p:nvSpPr>
          <p:cNvPr id="3" name="Subtitle 2"/>
          <p:cNvSpPr>
            <a:spLocks noGrp="1"/>
          </p:cNvSpPr>
          <p:nvPr>
            <p:ph type="subTitle" idx="1"/>
          </p:nvPr>
        </p:nvSpPr>
        <p:spPr>
          <a:xfrm>
            <a:off x="2441496" y="5181600"/>
            <a:ext cx="11393647" cy="2336800"/>
          </a:xfrm>
        </p:spPr>
        <p:txBody>
          <a:bodyPr/>
          <a:lstStyle>
            <a:lvl1pPr marL="0" indent="0" algn="ctr">
              <a:buNone/>
              <a:defRPr>
                <a:solidFill>
                  <a:schemeClr val="tx1">
                    <a:tint val="75000"/>
                  </a:schemeClr>
                </a:solidFill>
              </a:defRPr>
            </a:lvl1pPr>
            <a:lvl2pPr marL="726262" indent="0" algn="ctr">
              <a:buNone/>
              <a:defRPr>
                <a:solidFill>
                  <a:schemeClr val="tx1">
                    <a:tint val="75000"/>
                  </a:schemeClr>
                </a:solidFill>
              </a:defRPr>
            </a:lvl2pPr>
            <a:lvl3pPr marL="1452524" indent="0" algn="ctr">
              <a:buNone/>
              <a:defRPr>
                <a:solidFill>
                  <a:schemeClr val="tx1">
                    <a:tint val="75000"/>
                  </a:schemeClr>
                </a:solidFill>
              </a:defRPr>
            </a:lvl3pPr>
            <a:lvl4pPr marL="2178787" indent="0" algn="ctr">
              <a:buNone/>
              <a:defRPr>
                <a:solidFill>
                  <a:schemeClr val="tx1">
                    <a:tint val="75000"/>
                  </a:schemeClr>
                </a:solidFill>
              </a:defRPr>
            </a:lvl4pPr>
            <a:lvl5pPr marL="2905049" indent="0" algn="ctr">
              <a:buNone/>
              <a:defRPr>
                <a:solidFill>
                  <a:schemeClr val="tx1">
                    <a:tint val="75000"/>
                  </a:schemeClr>
                </a:solidFill>
              </a:defRPr>
            </a:lvl5pPr>
            <a:lvl6pPr marL="3631311" indent="0" algn="ctr">
              <a:buNone/>
              <a:defRPr>
                <a:solidFill>
                  <a:schemeClr val="tx1">
                    <a:tint val="75000"/>
                  </a:schemeClr>
                </a:solidFill>
              </a:defRPr>
            </a:lvl6pPr>
            <a:lvl7pPr marL="4357573" indent="0" algn="ctr">
              <a:buNone/>
              <a:defRPr>
                <a:solidFill>
                  <a:schemeClr val="tx1">
                    <a:tint val="75000"/>
                  </a:schemeClr>
                </a:solidFill>
              </a:defRPr>
            </a:lvl7pPr>
            <a:lvl8pPr marL="5083835" indent="0" algn="ctr">
              <a:buNone/>
              <a:defRPr>
                <a:solidFill>
                  <a:schemeClr val="tx1">
                    <a:tint val="75000"/>
                  </a:schemeClr>
                </a:solidFill>
              </a:defRPr>
            </a:lvl8pPr>
            <a:lvl9pPr marL="58100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t>06/05/2024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070776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06/05/2024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04637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37" y="488951"/>
            <a:ext cx="6516307" cy="10401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9640" y="488951"/>
            <a:ext cx="19286120"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06/05/2024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71084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06/05/2024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8827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400" b="1" cap="all"/>
            </a:lvl1pPr>
          </a:lstStyle>
          <a:p>
            <a:r>
              <a:rPr lang="en-US"/>
              <a:t>Click to edit Master title style</a:t>
            </a:r>
          </a:p>
        </p:txBody>
      </p:sp>
      <p:sp>
        <p:nvSpPr>
          <p:cNvPr id="3" name="Text Placeholder 2"/>
          <p:cNvSpPr>
            <a:spLocks noGrp="1"/>
          </p:cNvSpPr>
          <p:nvPr>
            <p:ph type="body" idx="1"/>
          </p:nvPr>
        </p:nvSpPr>
        <p:spPr>
          <a:xfrm>
            <a:off x="1285742" y="3875618"/>
            <a:ext cx="13835142" cy="2000249"/>
          </a:xfrm>
        </p:spPr>
        <p:txBody>
          <a:bodyPr anchor="b"/>
          <a:lstStyle>
            <a:lvl1pPr marL="0" indent="0">
              <a:buNone/>
              <a:defRPr sz="3200">
                <a:solidFill>
                  <a:schemeClr val="tx1">
                    <a:tint val="75000"/>
                  </a:schemeClr>
                </a:solidFill>
              </a:defRPr>
            </a:lvl1pPr>
            <a:lvl2pPr marL="726262" indent="0">
              <a:buNone/>
              <a:defRPr sz="2900">
                <a:solidFill>
                  <a:schemeClr val="tx1">
                    <a:tint val="75000"/>
                  </a:schemeClr>
                </a:solidFill>
              </a:defRPr>
            </a:lvl2pPr>
            <a:lvl3pPr marL="1452524" indent="0">
              <a:buNone/>
              <a:defRPr sz="2500">
                <a:solidFill>
                  <a:schemeClr val="tx1">
                    <a:tint val="75000"/>
                  </a:schemeClr>
                </a:solidFill>
              </a:defRPr>
            </a:lvl3pPr>
            <a:lvl4pPr marL="2178787" indent="0">
              <a:buNone/>
              <a:defRPr sz="2200">
                <a:solidFill>
                  <a:schemeClr val="tx1">
                    <a:tint val="75000"/>
                  </a:schemeClr>
                </a:solidFill>
              </a:defRPr>
            </a:lvl4pPr>
            <a:lvl5pPr marL="2905049" indent="0">
              <a:buNone/>
              <a:defRPr sz="2200">
                <a:solidFill>
                  <a:schemeClr val="tx1">
                    <a:tint val="75000"/>
                  </a:schemeClr>
                </a:solidFill>
              </a:defRPr>
            </a:lvl5pPr>
            <a:lvl6pPr marL="3631311" indent="0">
              <a:buNone/>
              <a:defRPr sz="2200">
                <a:solidFill>
                  <a:schemeClr val="tx1">
                    <a:tint val="75000"/>
                  </a:schemeClr>
                </a:solidFill>
              </a:defRPr>
            </a:lvl6pPr>
            <a:lvl7pPr marL="4357573" indent="0">
              <a:buNone/>
              <a:defRPr sz="2200">
                <a:solidFill>
                  <a:schemeClr val="tx1">
                    <a:tint val="75000"/>
                  </a:schemeClr>
                </a:solidFill>
              </a:defRPr>
            </a:lvl7pPr>
            <a:lvl8pPr marL="5083835" indent="0">
              <a:buNone/>
              <a:defRPr sz="2200">
                <a:solidFill>
                  <a:schemeClr val="tx1">
                    <a:tint val="75000"/>
                  </a:schemeClr>
                </a:solidFill>
              </a:defRPr>
            </a:lvl8pPr>
            <a:lvl9pPr marL="5810098"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06/05/2024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80153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9640" y="2844800"/>
            <a:ext cx="12899800"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4620717" y="2844800"/>
            <a:ext cx="12902627"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4B3276-3901-471F-8285-C92A8E75787C}" type="datetimeFigureOut">
              <a:rPr lang="en-US" smtClean="0"/>
              <a:t>06/05/2024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066589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4B3276-3901-471F-8285-C92A8E75787C}" type="datetimeFigureOut">
              <a:rPr lang="en-US" smtClean="0"/>
              <a:t>06/05/2024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77644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4B3276-3901-471F-8285-C92A8E75787C}" type="datetimeFigureOut">
              <a:rPr lang="en-US" smtClean="0"/>
              <a:t>06/05/2024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78900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06/05/2024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90407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6363713" y="364067"/>
            <a:ext cx="9099093"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3833" y="1913467"/>
            <a:ext cx="5354902" cy="6254751"/>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06/05/2024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17497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0"/>
            <a:ext cx="9765983" cy="755651"/>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3190335" y="817033"/>
            <a:ext cx="9765983" cy="5486400"/>
          </a:xfrm>
        </p:spPr>
        <p:txBody>
          <a:bodyPr/>
          <a:lstStyle>
            <a:lvl1pPr marL="0" indent="0">
              <a:buNone/>
              <a:defRPr sz="5100"/>
            </a:lvl1pPr>
            <a:lvl2pPr marL="726262" indent="0">
              <a:buNone/>
              <a:defRPr sz="4400"/>
            </a:lvl2pPr>
            <a:lvl3pPr marL="1452524" indent="0">
              <a:buNone/>
              <a:defRPr sz="3800"/>
            </a:lvl3pPr>
            <a:lvl4pPr marL="2178787" indent="0">
              <a:buNone/>
              <a:defRPr sz="3200"/>
            </a:lvl4pPr>
            <a:lvl5pPr marL="2905049" indent="0">
              <a:buNone/>
              <a:defRPr sz="3200"/>
            </a:lvl5pPr>
            <a:lvl6pPr marL="3631311" indent="0">
              <a:buNone/>
              <a:defRPr sz="3200"/>
            </a:lvl6pPr>
            <a:lvl7pPr marL="4357573" indent="0">
              <a:buNone/>
              <a:defRPr sz="3200"/>
            </a:lvl7pPr>
            <a:lvl8pPr marL="5083835" indent="0">
              <a:buNone/>
              <a:defRPr sz="3200"/>
            </a:lvl8pPr>
            <a:lvl9pPr marL="5810098" indent="0">
              <a:buNone/>
              <a:defRPr sz="3200"/>
            </a:lvl9pPr>
          </a:lstStyle>
          <a:p>
            <a:endParaRPr lang="en-US"/>
          </a:p>
        </p:txBody>
      </p:sp>
      <p:sp>
        <p:nvSpPr>
          <p:cNvPr id="4" name="Text Placeholder 3"/>
          <p:cNvSpPr>
            <a:spLocks noGrp="1"/>
          </p:cNvSpPr>
          <p:nvPr>
            <p:ph type="body" sz="half" idx="2"/>
          </p:nvPr>
        </p:nvSpPr>
        <p:spPr>
          <a:xfrm>
            <a:off x="3190335" y="7156451"/>
            <a:ext cx="9765983" cy="1073149"/>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06/05/2024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56998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813832" y="2133601"/>
            <a:ext cx="14648974" cy="6034617"/>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3832" y="8475134"/>
            <a:ext cx="3797882" cy="486833"/>
          </a:xfrm>
          <a:prstGeom prst="rect">
            <a:avLst/>
          </a:prstGeom>
        </p:spPr>
        <p:txBody>
          <a:bodyPr vert="horz" lIns="145252" tIns="72626" rIns="145252" bIns="72626" rtlCol="0" anchor="ctr"/>
          <a:lstStyle>
            <a:lvl1pPr algn="l">
              <a:defRPr sz="1900">
                <a:solidFill>
                  <a:schemeClr val="tx1">
                    <a:tint val="75000"/>
                  </a:schemeClr>
                </a:solidFill>
              </a:defRPr>
            </a:lvl1pPr>
          </a:lstStyle>
          <a:p>
            <a:fld id="{774B3276-3901-471F-8285-C92A8E75787C}" type="datetimeFigureOut">
              <a:rPr lang="en-US" smtClean="0"/>
              <a:t>06/05/2024</a:t>
            </a:fld>
            <a:endParaRPr lang="en-US"/>
          </a:p>
        </p:txBody>
      </p:sp>
      <p:sp>
        <p:nvSpPr>
          <p:cNvPr id="5" name="Footer Placeholder 4"/>
          <p:cNvSpPr>
            <a:spLocks noGrp="1"/>
          </p:cNvSpPr>
          <p:nvPr>
            <p:ph type="ftr" sz="quarter" idx="3"/>
          </p:nvPr>
        </p:nvSpPr>
        <p:spPr>
          <a:xfrm>
            <a:off x="5561185" y="8475134"/>
            <a:ext cx="5154269" cy="486833"/>
          </a:xfrm>
          <a:prstGeom prst="rect">
            <a:avLst/>
          </a:prstGeom>
        </p:spPr>
        <p:txBody>
          <a:bodyPr vert="horz" lIns="145252" tIns="72626" rIns="145252" bIns="72626" rtlCol="0" anchor="ctr"/>
          <a:lstStyle>
            <a:lvl1pPr algn="ctr">
              <a:defRPr sz="1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64924" y="8475134"/>
            <a:ext cx="3797882" cy="486833"/>
          </a:xfrm>
          <a:prstGeom prst="rect">
            <a:avLst/>
          </a:prstGeom>
        </p:spPr>
        <p:txBody>
          <a:bodyPr vert="horz" lIns="145252" tIns="72626" rIns="145252" bIns="72626" rtlCol="0" anchor="ctr"/>
          <a:lstStyle>
            <a:lvl1pPr algn="r">
              <a:defRPr sz="1900">
                <a:solidFill>
                  <a:schemeClr val="tx1">
                    <a:tint val="75000"/>
                  </a:schemeClr>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2265790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52524" rtl="0" eaLnBrk="1" latinLnBrk="0" hangingPunct="1">
        <a:spcBef>
          <a:spcPct val="0"/>
        </a:spcBef>
        <a:buNone/>
        <a:defRPr sz="7000" kern="1200">
          <a:solidFill>
            <a:schemeClr val="tx1"/>
          </a:solidFill>
          <a:latin typeface="+mj-lt"/>
          <a:ea typeface="+mj-ea"/>
          <a:cs typeface="+mj-cs"/>
        </a:defRPr>
      </a:lvl1pPr>
    </p:titleStyle>
    <p:bodyStyle>
      <a:lvl1pPr marL="544697" indent="-544697" algn="l" defTabSz="1452524"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80176" indent="-453914" algn="l" defTabSz="1452524"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5656" indent="-363131" algn="l" defTabSz="1452524"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41918"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8180"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4442"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20704"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6967"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73229"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2.xml"/><Relationship Id="rId7" Type="http://schemas.openxmlformats.org/officeDocument/2006/relationships/slide" Target="slide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gif"/><Relationship Id="rId5" Type="http://schemas.openxmlformats.org/officeDocument/2006/relationships/image" Target="../media/image3.gif"/><Relationship Id="rId10" Type="http://schemas.openxmlformats.org/officeDocument/2006/relationships/image" Target="../media/image7.png"/><Relationship Id="rId4" Type="http://schemas.openxmlformats.org/officeDocument/2006/relationships/image" Target="../media/image2.gif"/><Relationship Id="rId9" Type="http://schemas.openxmlformats.org/officeDocument/2006/relationships/image" Target="../media/image6.gif"/></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p:cNvSpPr>
            <a:spLocks noChangeArrowheads="1"/>
          </p:cNvSpPr>
          <p:nvPr/>
        </p:nvSpPr>
        <p:spPr bwMode="auto">
          <a:xfrm>
            <a:off x="4374346" y="2868706"/>
            <a:ext cx="5295891" cy="4622601"/>
          </a:xfrm>
          <a:prstGeom prst="star32">
            <a:avLst>
              <a:gd name="adj" fmla="val 37500"/>
            </a:avLst>
          </a:prstGeom>
          <a:gradFill rotWithShape="1">
            <a:gsLst>
              <a:gs pos="0">
                <a:schemeClr val="bg1"/>
              </a:gs>
              <a:gs pos="100000">
                <a:srgbClr val="FF99CC">
                  <a:alpha val="81000"/>
                </a:srgbClr>
              </a:gs>
            </a:gsLst>
            <a:path path="shape">
              <a:fillToRect l="50000" t="50000" r="50000" b="50000"/>
            </a:path>
          </a:gradFill>
          <a:ln w="9525">
            <a:solidFill>
              <a:srgbClr val="00CC99"/>
            </a:solidFill>
            <a:miter lim="800000"/>
            <a:headEnd/>
            <a:tailEnd/>
          </a:ln>
        </p:spPr>
        <p:txBody>
          <a:bodyPr wrap="none" lIns="122018" tIns="61009" rIns="122018" bIns="61009"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endParaRPr lang="vi-VN" altLang="vi-VN"/>
          </a:p>
        </p:txBody>
      </p:sp>
      <p:sp>
        <p:nvSpPr>
          <p:cNvPr id="6" name="AutoShape 7"/>
          <p:cNvSpPr>
            <a:spLocks noChangeArrowheads="1"/>
          </p:cNvSpPr>
          <p:nvPr/>
        </p:nvSpPr>
        <p:spPr bwMode="auto">
          <a:xfrm>
            <a:off x="3038306" y="7667413"/>
            <a:ext cx="10681544" cy="609600"/>
          </a:xfrm>
          <a:prstGeom prst="flowChartAlternateProcess">
            <a:avLst/>
          </a:prstGeom>
          <a:gradFill rotWithShape="1">
            <a:gsLst>
              <a:gs pos="0">
                <a:srgbClr val="434300"/>
              </a:gs>
              <a:gs pos="50000">
                <a:srgbClr val="FFFF00"/>
              </a:gs>
              <a:gs pos="100000">
                <a:srgbClr val="434300"/>
              </a:gs>
            </a:gsLst>
            <a:lin ang="5400000" scaled="1"/>
          </a:gradFill>
          <a:ln w="15875">
            <a:solidFill>
              <a:srgbClr val="FF0000"/>
            </a:solidFill>
            <a:miter lim="800000"/>
            <a:headEnd/>
            <a:tailEnd/>
          </a:ln>
        </p:spPr>
        <p:txBody>
          <a:bodyPr wrap="none" lIns="122018" tIns="61009" rIns="122018" bIns="61009"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hangingPunct="1"/>
            <a:endParaRPr lang="vi-VN" altLang="vi-VN" sz="2400"/>
          </a:p>
        </p:txBody>
      </p:sp>
      <p:sp>
        <p:nvSpPr>
          <p:cNvPr id="7" name="AutoShape 9"/>
          <p:cNvSpPr>
            <a:spLocks noChangeArrowheads="1"/>
          </p:cNvSpPr>
          <p:nvPr/>
        </p:nvSpPr>
        <p:spPr bwMode="auto">
          <a:xfrm>
            <a:off x="1197011" y="8283787"/>
            <a:ext cx="3051870" cy="508000"/>
          </a:xfrm>
          <a:prstGeom prst="flowChartAlternateProcess">
            <a:avLst/>
          </a:prstGeom>
          <a:gradFill rotWithShape="1">
            <a:gsLst>
              <a:gs pos="0">
                <a:srgbClr val="430000"/>
              </a:gs>
              <a:gs pos="50000">
                <a:srgbClr val="FF0000"/>
              </a:gs>
              <a:gs pos="100000">
                <a:srgbClr val="430000"/>
              </a:gs>
            </a:gsLst>
            <a:lin ang="5400000" scaled="1"/>
          </a:gradFill>
          <a:ln w="15875">
            <a:solidFill>
              <a:srgbClr val="0000FF"/>
            </a:solidFill>
            <a:miter lim="800000"/>
            <a:headEnd/>
            <a:tailEnd/>
          </a:ln>
        </p:spPr>
        <p:txBody>
          <a:bodyPr wrap="none" lIns="122018" tIns="61009" rIns="122018" bIns="61009"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hangingPunct="1"/>
            <a:endParaRPr lang="vi-VN" altLang="vi-VN" sz="2400"/>
          </a:p>
        </p:txBody>
      </p:sp>
      <p:sp>
        <p:nvSpPr>
          <p:cNvPr id="8" name="AutoShape 10"/>
          <p:cNvSpPr>
            <a:spLocks noChangeArrowheads="1"/>
          </p:cNvSpPr>
          <p:nvPr/>
        </p:nvSpPr>
        <p:spPr bwMode="auto">
          <a:xfrm>
            <a:off x="11132542" y="8405707"/>
            <a:ext cx="3051870" cy="508000"/>
          </a:xfrm>
          <a:prstGeom prst="flowChartAlternateProcess">
            <a:avLst/>
          </a:prstGeom>
          <a:gradFill rotWithShape="1">
            <a:gsLst>
              <a:gs pos="0">
                <a:srgbClr val="430000"/>
              </a:gs>
              <a:gs pos="50000">
                <a:srgbClr val="FF0000"/>
              </a:gs>
              <a:gs pos="100000">
                <a:srgbClr val="430000"/>
              </a:gs>
            </a:gsLst>
            <a:lin ang="5400000" scaled="1"/>
          </a:gradFill>
          <a:ln w="15875">
            <a:solidFill>
              <a:srgbClr val="0000CC"/>
            </a:solidFill>
            <a:miter lim="800000"/>
            <a:headEnd/>
            <a:tailEnd/>
          </a:ln>
        </p:spPr>
        <p:txBody>
          <a:bodyPr wrap="none" lIns="122018" tIns="61009" rIns="122018" bIns="61009"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hangingPunct="1"/>
            <a:endParaRPr lang="vi-VN" altLang="vi-VN" sz="2400"/>
          </a:p>
        </p:txBody>
      </p:sp>
      <p:sp>
        <p:nvSpPr>
          <p:cNvPr id="9" name="AutoShape 11"/>
          <p:cNvSpPr>
            <a:spLocks noChangeArrowheads="1"/>
          </p:cNvSpPr>
          <p:nvPr/>
        </p:nvSpPr>
        <p:spPr bwMode="auto">
          <a:xfrm>
            <a:off x="1932851" y="8412480"/>
            <a:ext cx="1763302" cy="237067"/>
          </a:xfrm>
          <a:prstGeom prst="ribbon2">
            <a:avLst>
              <a:gd name="adj1" fmla="val 12500"/>
              <a:gd name="adj2" fmla="val 50000"/>
            </a:avLst>
          </a:prstGeom>
          <a:gradFill rotWithShape="0">
            <a:gsLst>
              <a:gs pos="0">
                <a:srgbClr val="55261C"/>
              </a:gs>
              <a:gs pos="3000">
                <a:srgbClr val="EBDAD4"/>
              </a:gs>
              <a:gs pos="14499">
                <a:srgbClr val="C0524E"/>
              </a:gs>
              <a:gs pos="21001">
                <a:srgbClr val="80302D"/>
              </a:gs>
              <a:gs pos="22000">
                <a:srgbClr val="9C6563"/>
              </a:gs>
              <a:gs pos="24001">
                <a:srgbClr val="FFFFFF"/>
              </a:gs>
              <a:gs pos="39500">
                <a:srgbClr val="83A7C3"/>
              </a:gs>
              <a:gs pos="43500">
                <a:srgbClr val="768FB9"/>
              </a:gs>
              <a:gs pos="46001">
                <a:srgbClr val="83A7C3"/>
              </a:gs>
              <a:gs pos="50000">
                <a:srgbClr val="DCEBF5"/>
              </a:gs>
              <a:gs pos="53999">
                <a:srgbClr val="83A7C3"/>
              </a:gs>
              <a:gs pos="56500">
                <a:srgbClr val="768FB9"/>
              </a:gs>
              <a:gs pos="60501">
                <a:srgbClr val="83A7C3"/>
              </a:gs>
              <a:gs pos="75999">
                <a:srgbClr val="FFFFFF"/>
              </a:gs>
              <a:gs pos="78000">
                <a:srgbClr val="9C6563"/>
              </a:gs>
              <a:gs pos="78999">
                <a:srgbClr val="80302D"/>
              </a:gs>
              <a:gs pos="85501">
                <a:srgbClr val="C0524E"/>
              </a:gs>
              <a:gs pos="97000">
                <a:srgbClr val="EBDAD4"/>
              </a:gs>
              <a:gs pos="100000">
                <a:srgbClr val="55261C"/>
              </a:gs>
            </a:gsLst>
            <a:lin ang="5400000" scaled="1"/>
          </a:gradFill>
          <a:ln w="9525">
            <a:solidFill>
              <a:schemeClr val="tx1"/>
            </a:solidFill>
            <a:round/>
            <a:headEnd/>
            <a:tailEnd/>
          </a:ln>
        </p:spPr>
        <p:txBody>
          <a:bodyPr wrap="none" lIns="122018" tIns="61009" rIns="122018" bIns="61009"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endParaRPr lang="vi-VN" altLang="vi-VN"/>
          </a:p>
        </p:txBody>
      </p:sp>
      <p:sp>
        <p:nvSpPr>
          <p:cNvPr id="10" name="AutoShape 12"/>
          <p:cNvSpPr>
            <a:spLocks noChangeArrowheads="1"/>
          </p:cNvSpPr>
          <p:nvPr/>
        </p:nvSpPr>
        <p:spPr bwMode="auto">
          <a:xfrm>
            <a:off x="11698834" y="8398933"/>
            <a:ext cx="1763302" cy="237067"/>
          </a:xfrm>
          <a:prstGeom prst="ribbon2">
            <a:avLst>
              <a:gd name="adj1" fmla="val 12500"/>
              <a:gd name="adj2" fmla="val 50000"/>
            </a:avLst>
          </a:prstGeom>
          <a:gradFill rotWithShape="0">
            <a:gsLst>
              <a:gs pos="0">
                <a:srgbClr val="55261C"/>
              </a:gs>
              <a:gs pos="3000">
                <a:srgbClr val="EBDAD4"/>
              </a:gs>
              <a:gs pos="14499">
                <a:srgbClr val="C0524E"/>
              </a:gs>
              <a:gs pos="21001">
                <a:srgbClr val="80302D"/>
              </a:gs>
              <a:gs pos="22000">
                <a:srgbClr val="9C6563"/>
              </a:gs>
              <a:gs pos="24001">
                <a:srgbClr val="FFFFFF"/>
              </a:gs>
              <a:gs pos="39500">
                <a:srgbClr val="83A7C3"/>
              </a:gs>
              <a:gs pos="43500">
                <a:srgbClr val="768FB9"/>
              </a:gs>
              <a:gs pos="46001">
                <a:srgbClr val="83A7C3"/>
              </a:gs>
              <a:gs pos="50000">
                <a:srgbClr val="DCEBF5"/>
              </a:gs>
              <a:gs pos="53999">
                <a:srgbClr val="83A7C3"/>
              </a:gs>
              <a:gs pos="56500">
                <a:srgbClr val="768FB9"/>
              </a:gs>
              <a:gs pos="60501">
                <a:srgbClr val="83A7C3"/>
              </a:gs>
              <a:gs pos="75999">
                <a:srgbClr val="FFFFFF"/>
              </a:gs>
              <a:gs pos="78000">
                <a:srgbClr val="9C6563"/>
              </a:gs>
              <a:gs pos="78999">
                <a:srgbClr val="80302D"/>
              </a:gs>
              <a:gs pos="85501">
                <a:srgbClr val="C0524E"/>
              </a:gs>
              <a:gs pos="97000">
                <a:srgbClr val="EBDAD4"/>
              </a:gs>
              <a:gs pos="100000">
                <a:srgbClr val="55261C"/>
              </a:gs>
            </a:gsLst>
            <a:lin ang="5400000" scaled="1"/>
          </a:gradFill>
          <a:ln w="9525">
            <a:solidFill>
              <a:schemeClr val="tx1"/>
            </a:solidFill>
            <a:round/>
            <a:headEnd/>
            <a:tailEnd/>
          </a:ln>
        </p:spPr>
        <p:txBody>
          <a:bodyPr wrap="none" lIns="122018" tIns="61009" rIns="122018" bIns="61009"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endParaRPr lang="vi-VN" altLang="vi-VN"/>
          </a:p>
        </p:txBody>
      </p:sp>
      <p:pic>
        <p:nvPicPr>
          <p:cNvPr id="11" name="Picture 18" descr="LN026"/>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V="1">
            <a:off x="203458" y="0"/>
            <a:ext cx="16276638"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9" descr="LN026"/>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V="1">
            <a:off x="176330" y="8839200"/>
            <a:ext cx="16100308" cy="401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0" descr="LN026"/>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flipV="1">
            <a:off x="-4498845" y="4441696"/>
            <a:ext cx="9201151" cy="203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1" descr="LN026"/>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flipV="1">
            <a:off x="11574334" y="4594471"/>
            <a:ext cx="9201151" cy="203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3" descr="0015"/>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349208">
            <a:off x="14531563" y="5212506"/>
            <a:ext cx="1729393"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4" descr="beaver_scaring_tree_md_wh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44150" y="5432213"/>
            <a:ext cx="1017290"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5" descr="blumen-pflanzen042">
            <a:hlinkClick r:id="rId7" action="ppaction://hlinksldjump"/>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39096" y="1"/>
            <a:ext cx="2644954" cy="1545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6" descr="blumen-pflanzen042">
            <a:hlinkClick r:id="rId7" action="ppaction://hlinksldjump"/>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032864" y="7910409"/>
            <a:ext cx="2644954" cy="1545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7" descr="blumen-pflanzen042">
            <a:hlinkClick r:id="rId7" action="ppaction://hlinksldjump"/>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3346843" y="1"/>
            <a:ext cx="2644954" cy="1545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2" descr="WING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18972369">
            <a:off x="2034580" y="2336800"/>
            <a:ext cx="1017290" cy="829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a:extLst>
              <a:ext uri="{FF2B5EF4-FFF2-40B4-BE49-F238E27FC236}">
                <a16:creationId xmlns="" xmlns:a16="http://schemas.microsoft.com/office/drawing/2014/main" id="{C3804CDD-CC3B-031A-B69D-03D82A1FF60C}"/>
              </a:ext>
            </a:extLst>
          </p:cNvPr>
          <p:cNvSpPr txBox="1">
            <a:spLocks noChangeArrowheads="1"/>
          </p:cNvSpPr>
          <p:nvPr/>
        </p:nvSpPr>
        <p:spPr bwMode="auto">
          <a:xfrm>
            <a:off x="3129088" y="339217"/>
            <a:ext cx="10037260" cy="682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21" tIns="71811" rIns="143621" bIns="71811">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HỌC NGUYỄN KHUYẾN</a:t>
            </a:r>
          </a:p>
        </p:txBody>
      </p:sp>
      <p:sp>
        <p:nvSpPr>
          <p:cNvPr id="21" name="Text Box 17">
            <a:extLst>
              <a:ext uri="{FF2B5EF4-FFF2-40B4-BE49-F238E27FC236}">
                <a16:creationId xmlns="" xmlns:a16="http://schemas.microsoft.com/office/drawing/2014/main" id="{418948A2-74AA-20BE-0DF1-9DA8A0345179}"/>
              </a:ext>
            </a:extLst>
          </p:cNvPr>
          <p:cNvSpPr txBox="1">
            <a:spLocks noChangeArrowheads="1"/>
          </p:cNvSpPr>
          <p:nvPr/>
        </p:nvSpPr>
        <p:spPr bwMode="auto">
          <a:xfrm>
            <a:off x="1367957" y="2082603"/>
            <a:ext cx="13508412" cy="4097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21" tIns="71811" rIns="143621" bIns="71811">
            <a:prstTxWarp prst="textArchUp">
              <a:avLst/>
            </a:prstTxWarp>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9600" b="1" dirty="0">
                <a:solidFill>
                  <a:srgbClr val="0000CC"/>
                </a:solidFill>
                <a:effectLst>
                  <a:outerShdw blurRad="38100" dist="38100" dir="2700000" algn="tl">
                    <a:srgbClr val="000000">
                      <a:alpha val="43137"/>
                    </a:srgbClr>
                  </a:outerShdw>
                </a:effectLst>
                <a:latin typeface="Times New Roman" pitchFamily="18" charset="0"/>
              </a:rPr>
              <a:t>NHIỆT LIỆT CHÀO MỪNG QUÝ THẦY CÔ GIÁO </a:t>
            </a:r>
          </a:p>
          <a:p>
            <a:pPr algn="ctr" eaLnBrk="1" hangingPunct="1">
              <a:defRPr/>
            </a:pPr>
            <a:r>
              <a:rPr lang="en-US" sz="9600" b="1" dirty="0">
                <a:solidFill>
                  <a:srgbClr val="0000CC"/>
                </a:solidFill>
                <a:effectLst>
                  <a:outerShdw blurRad="38100" dist="38100" dir="2700000" algn="tl">
                    <a:srgbClr val="000000">
                      <a:alpha val="43137"/>
                    </a:srgbClr>
                  </a:outerShdw>
                </a:effectLst>
                <a:latin typeface="Times New Roman" pitchFamily="18" charset="0"/>
              </a:rPr>
              <a:t>VỀ DỰ GIỜ THĂM LỚP </a:t>
            </a:r>
            <a:r>
              <a:rPr lang="en-US" sz="9600" b="1" dirty="0" smtClean="0">
                <a:solidFill>
                  <a:srgbClr val="0000CC"/>
                </a:solidFill>
                <a:effectLst>
                  <a:outerShdw blurRad="38100" dist="38100" dir="2700000" algn="tl">
                    <a:srgbClr val="000000">
                      <a:alpha val="43137"/>
                    </a:srgbClr>
                  </a:outerShdw>
                </a:effectLst>
                <a:latin typeface="Times New Roman" pitchFamily="18" charset="0"/>
              </a:rPr>
              <a:t>3B</a:t>
            </a:r>
            <a:endParaRPr lang="en-US" sz="96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2" name="Rectangle 1">
            <a:extLst>
              <a:ext uri="{FF2B5EF4-FFF2-40B4-BE49-F238E27FC236}">
                <a16:creationId xmlns="" xmlns:a16="http://schemas.microsoft.com/office/drawing/2014/main" id="{700689EB-2921-6FE7-C524-D07621E25557}"/>
              </a:ext>
            </a:extLst>
          </p:cNvPr>
          <p:cNvSpPr/>
          <p:nvPr/>
        </p:nvSpPr>
        <p:spPr>
          <a:xfrm>
            <a:off x="4158407" y="5021303"/>
            <a:ext cx="5480195" cy="8581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2018" tIns="61009" rIns="122018" bIns="61009" rtlCol="0" anchor="ctr"/>
          <a:lstStyle/>
          <a:p>
            <a:pPr algn="ctr" defTabSz="915132"/>
            <a:r>
              <a:rPr lang="en-US" sz="6400" b="1" dirty="0" smtClean="0">
                <a:solidFill>
                  <a:schemeClr val="tx1"/>
                </a:solidFill>
                <a:latin typeface="HP001 4 hàng" panose="020B0603050302020204" pitchFamily="34" charset="0"/>
                <a:cs typeface="Times New Roman" panose="02020603050405020304" pitchFamily="18" charset="0"/>
              </a:rPr>
              <a:t>ĐẠO </a:t>
            </a:r>
            <a:r>
              <a:rPr lang="en-US" sz="6400" b="1" dirty="0" err="1" smtClean="0">
                <a:solidFill>
                  <a:schemeClr val="tx1"/>
                </a:solidFill>
                <a:latin typeface="HP001 4 hàng" panose="020B0603050302020204" pitchFamily="34" charset="0"/>
                <a:cs typeface="Times New Roman" panose="02020603050405020304" pitchFamily="18" charset="0"/>
              </a:rPr>
              <a:t>đức</a:t>
            </a:r>
            <a:r>
              <a:rPr lang="en-US" sz="6400" b="1" dirty="0" smtClean="0">
                <a:solidFill>
                  <a:schemeClr val="tx1"/>
                </a:solidFill>
                <a:latin typeface="HP001 4 hàng" panose="020B0603050302020204" pitchFamily="34" charset="0"/>
                <a:cs typeface="Times New Roman" panose="02020603050405020304" pitchFamily="18" charset="0"/>
              </a:rPr>
              <a:t> </a:t>
            </a:r>
            <a:r>
              <a:rPr lang="en-US" sz="6400" b="1" dirty="0">
                <a:solidFill>
                  <a:schemeClr val="tx1"/>
                </a:solidFill>
                <a:latin typeface="HP001 4 hàng" panose="020B0603050302020204" pitchFamily="34" charset="0"/>
                <a:cs typeface="Times New Roman" panose="02020603050405020304" pitchFamily="18" charset="0"/>
              </a:rPr>
              <a:t>3</a:t>
            </a:r>
            <a:endParaRPr lang="en-US" sz="6400" dirty="0">
              <a:solidFill>
                <a:schemeClr val="tx1"/>
              </a:solidFill>
              <a:latin typeface="HP001 4 hàng" panose="020B0603050302020204" pitchFamily="34" charset="0"/>
              <a:cs typeface="Times New Roman" panose="02020603050405020304" pitchFamily="18" charset="0"/>
            </a:endParaRPr>
          </a:p>
        </p:txBody>
      </p:sp>
      <p:sp>
        <p:nvSpPr>
          <p:cNvPr id="4" name="TextBox 3">
            <a:extLst>
              <a:ext uri="{FF2B5EF4-FFF2-40B4-BE49-F238E27FC236}">
                <a16:creationId xmlns="" xmlns:a16="http://schemas.microsoft.com/office/drawing/2014/main" id="{78DF190C-8E9F-C4DE-7348-C2EDAC438708}"/>
              </a:ext>
            </a:extLst>
          </p:cNvPr>
          <p:cNvSpPr txBox="1"/>
          <p:nvPr/>
        </p:nvSpPr>
        <p:spPr>
          <a:xfrm>
            <a:off x="8776209" y="5120809"/>
            <a:ext cx="6558527" cy="779700"/>
          </a:xfrm>
          <a:prstGeom prst="rect">
            <a:avLst/>
          </a:prstGeom>
          <a:noFill/>
        </p:spPr>
        <p:txBody>
          <a:bodyPr wrap="square" lIns="122018" tIns="61009" rIns="122018" bIns="61009">
            <a:spAutoFit/>
          </a:bodyPr>
          <a:lstStyle/>
          <a:p>
            <a:pPr algn="ctr" defTabSz="915132"/>
            <a:r>
              <a:rPr lang="en-US" sz="4300" b="1" dirty="0" err="1">
                <a:solidFill>
                  <a:schemeClr val="accent1">
                    <a:lumMod val="50000"/>
                  </a:schemeClr>
                </a:solidFill>
                <a:latin typeface="HP001 4 hàng" panose="020B0603050302020204" pitchFamily="34" charset="0"/>
                <a:cs typeface="Times New Roman" panose="02020603050405020304" pitchFamily="18" charset="0"/>
              </a:rPr>
              <a:t>Lớp</a:t>
            </a:r>
            <a:r>
              <a:rPr lang="en-US" sz="4300" b="1" dirty="0">
                <a:solidFill>
                  <a:schemeClr val="accent1">
                    <a:lumMod val="50000"/>
                  </a:schemeClr>
                </a:solidFill>
                <a:latin typeface="HP001 4 hàng" panose="020B0603050302020204" pitchFamily="34" charset="0"/>
                <a:cs typeface="Times New Roman" panose="02020603050405020304" pitchFamily="18" charset="0"/>
              </a:rPr>
              <a:t>: </a:t>
            </a:r>
            <a:r>
              <a:rPr lang="en-US" sz="4300" b="1" dirty="0" smtClean="0">
                <a:solidFill>
                  <a:schemeClr val="accent1">
                    <a:lumMod val="50000"/>
                  </a:schemeClr>
                </a:solidFill>
                <a:latin typeface="HP001 4 hàng" panose="020B0603050302020204" pitchFamily="34" charset="0"/>
                <a:cs typeface="Times New Roman" panose="02020603050405020304" pitchFamily="18" charset="0"/>
              </a:rPr>
              <a:t>3B</a:t>
            </a:r>
            <a:endParaRPr lang="en-US" sz="4300" dirty="0">
              <a:solidFill>
                <a:schemeClr val="accent1">
                  <a:lumMod val="50000"/>
                </a:schemeClr>
              </a:solidFill>
              <a:latin typeface="HP001 4 hàng" panose="020B0603050302020204" pitchFamily="34" charset="0"/>
              <a:cs typeface="Times New Roman" panose="02020603050405020304" pitchFamily="18" charset="0"/>
            </a:endParaRPr>
          </a:p>
        </p:txBody>
      </p:sp>
      <p:sp>
        <p:nvSpPr>
          <p:cNvPr id="23" name="TextBox 22">
            <a:extLst>
              <a:ext uri="{FF2B5EF4-FFF2-40B4-BE49-F238E27FC236}">
                <a16:creationId xmlns="" xmlns:a16="http://schemas.microsoft.com/office/drawing/2014/main" id="{E3B60062-7A9A-EF79-B5C5-10EE98A75EA1}"/>
              </a:ext>
            </a:extLst>
          </p:cNvPr>
          <p:cNvSpPr txBox="1"/>
          <p:nvPr/>
        </p:nvSpPr>
        <p:spPr>
          <a:xfrm>
            <a:off x="8777757" y="3697028"/>
            <a:ext cx="7643152" cy="1446649"/>
          </a:xfrm>
          <a:prstGeom prst="rect">
            <a:avLst/>
          </a:prstGeom>
          <a:noFill/>
        </p:spPr>
        <p:txBody>
          <a:bodyPr wrap="square" lIns="122018" tIns="61009" rIns="122018" bIns="61009">
            <a:spAutoFit/>
          </a:bodyPr>
          <a:lstStyle/>
          <a:p>
            <a:pPr algn="ctr" defTabSz="915132"/>
            <a:r>
              <a:rPr lang="en-US" sz="4300" b="1" dirty="0" smtClean="0">
                <a:solidFill>
                  <a:srgbClr val="FF0000"/>
                </a:solidFill>
                <a:latin typeface="HP001 4 hàng" panose="020B0603050302020204" pitchFamily="34" charset="0"/>
                <a:cs typeface="Times New Roman" panose="02020603050405020304" pitchFamily="18" charset="0"/>
              </a:rPr>
              <a:t>EM KHÁM PHÁ BẢN THÂN (T1)</a:t>
            </a:r>
            <a:endParaRPr lang="en-US" sz="4300" dirty="0">
              <a:solidFill>
                <a:srgbClr val="FF0000"/>
              </a:solidFill>
              <a:latin typeface="HP001 4 hàng" panose="020B0603050302020204" pitchFamily="34" charset="0"/>
              <a:cs typeface="Times New Roman" panose="02020603050405020304" pitchFamily="18" charset="0"/>
            </a:endParaRPr>
          </a:p>
        </p:txBody>
      </p:sp>
      <p:pic>
        <p:nvPicPr>
          <p:cNvPr id="28" name="Hai Bàn Tay Của Em - Nhạc Thiếu Nhi 3D Cho Bé Yêu - Heo Con TV">
            <a:hlinkClick r:id="" action="ppaction://media"/>
            <a:extLst>
              <a:ext uri="{FF2B5EF4-FFF2-40B4-BE49-F238E27FC236}">
                <a16:creationId xmlns="" xmlns:a16="http://schemas.microsoft.com/office/drawing/2014/main" id="{4FDED6F4-D07F-6D9A-1D5C-6F851B16384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10"/>
          <a:stretch>
            <a:fillRect/>
          </a:stretch>
        </p:blipFill>
        <p:spPr>
          <a:xfrm flipH="1">
            <a:off x="14234579" y="8151907"/>
            <a:ext cx="936861" cy="526304"/>
          </a:xfrm>
        </p:spPr>
      </p:pic>
      <p:sp>
        <p:nvSpPr>
          <p:cNvPr id="27" name="Rectangle 26">
            <a:extLst>
              <a:ext uri="{FF2B5EF4-FFF2-40B4-BE49-F238E27FC236}">
                <a16:creationId xmlns="" xmlns:a16="http://schemas.microsoft.com/office/drawing/2014/main" id="{BB85D2F5-A40A-1365-6157-36D84B021763}"/>
              </a:ext>
            </a:extLst>
          </p:cNvPr>
          <p:cNvSpPr/>
          <p:nvPr/>
        </p:nvSpPr>
        <p:spPr>
          <a:xfrm>
            <a:off x="4354073" y="7613236"/>
            <a:ext cx="7786160" cy="8581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2018" tIns="61009" rIns="122018" bIns="61009" rtlCol="0" anchor="ctr"/>
          <a:lstStyle/>
          <a:p>
            <a:pPr algn="ctr" defTabSz="915132"/>
            <a:r>
              <a:rPr lang="en-US" sz="3700" b="1" dirty="0" err="1">
                <a:solidFill>
                  <a:srgbClr val="002060"/>
                </a:solidFill>
                <a:latin typeface="HP001 4 hàng" panose="020B0603050302020204" pitchFamily="34" charset="0"/>
                <a:cs typeface="Times New Roman" panose="02020603050405020304" pitchFamily="18" charset="0"/>
              </a:rPr>
              <a:t>Giáo</a:t>
            </a:r>
            <a:r>
              <a:rPr lang="en-US" sz="3700" b="1" dirty="0">
                <a:solidFill>
                  <a:srgbClr val="002060"/>
                </a:solidFill>
                <a:latin typeface="HP001 4 hàng" panose="020B0603050302020204" pitchFamily="34" charset="0"/>
                <a:cs typeface="Times New Roman" panose="02020603050405020304" pitchFamily="18" charset="0"/>
              </a:rPr>
              <a:t> </a:t>
            </a:r>
            <a:r>
              <a:rPr lang="en-US" sz="3700" b="1" dirty="0" err="1">
                <a:solidFill>
                  <a:srgbClr val="002060"/>
                </a:solidFill>
                <a:latin typeface="HP001 4 hàng" panose="020B0603050302020204" pitchFamily="34" charset="0"/>
                <a:cs typeface="Times New Roman" panose="02020603050405020304" pitchFamily="18" charset="0"/>
              </a:rPr>
              <a:t>viên</a:t>
            </a:r>
            <a:r>
              <a:rPr lang="en-US" sz="3700" b="1" dirty="0">
                <a:solidFill>
                  <a:srgbClr val="002060"/>
                </a:solidFill>
                <a:latin typeface="HP001 4 hàng" panose="020B0603050302020204" pitchFamily="34" charset="0"/>
                <a:cs typeface="Times New Roman" panose="02020603050405020304" pitchFamily="18" charset="0"/>
              </a:rPr>
              <a:t>: </a:t>
            </a:r>
            <a:r>
              <a:rPr lang="en-US" sz="3700" b="1" dirty="0" err="1">
                <a:solidFill>
                  <a:srgbClr val="002060"/>
                </a:solidFill>
                <a:latin typeface="HP001 4 hàng" panose="020B0603050302020204" pitchFamily="34" charset="0"/>
                <a:cs typeface="Times New Roman" panose="02020603050405020304" pitchFamily="18" charset="0"/>
              </a:rPr>
              <a:t>Nguyễn</a:t>
            </a:r>
            <a:r>
              <a:rPr lang="en-US" sz="3700" b="1" dirty="0">
                <a:solidFill>
                  <a:srgbClr val="002060"/>
                </a:solidFill>
                <a:latin typeface="HP001 4 hàng" panose="020B0603050302020204" pitchFamily="34" charset="0"/>
                <a:cs typeface="Times New Roman" panose="02020603050405020304" pitchFamily="18" charset="0"/>
              </a:rPr>
              <a:t> </a:t>
            </a:r>
            <a:r>
              <a:rPr lang="en-US" sz="3700" b="1" err="1">
                <a:solidFill>
                  <a:srgbClr val="002060"/>
                </a:solidFill>
                <a:latin typeface="HP001 4 hàng" panose="020B0603050302020204" pitchFamily="34" charset="0"/>
                <a:cs typeface="Times New Roman" panose="02020603050405020304" pitchFamily="18" charset="0"/>
              </a:rPr>
              <a:t>Thị</a:t>
            </a:r>
            <a:r>
              <a:rPr lang="en-US" sz="3700" b="1">
                <a:solidFill>
                  <a:srgbClr val="002060"/>
                </a:solidFill>
                <a:latin typeface="HP001 4 hàng" panose="020B0603050302020204" pitchFamily="34" charset="0"/>
                <a:cs typeface="Times New Roman" panose="02020603050405020304" pitchFamily="18" charset="0"/>
              </a:rPr>
              <a:t> Nhị</a:t>
            </a:r>
            <a:endParaRPr lang="en-US" sz="3700" dirty="0">
              <a:solidFill>
                <a:srgbClr val="002060"/>
              </a:solidFill>
              <a:latin typeface="HP001 4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242455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repeatCount="indefinite"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2000"/>
                                        <p:tgtEl>
                                          <p:spTgt spid="5"/>
                                        </p:tgtEl>
                                      </p:cBhvr>
                                    </p:animEffect>
                                  </p:childTnLst>
                                </p:cTn>
                              </p:par>
                              <p:par>
                                <p:cTn id="8" presetID="2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2000" fill="hold"/>
                                        <p:tgtEl>
                                          <p:spTgt spid="6"/>
                                        </p:tgtEl>
                                        <p:attrNameLst>
                                          <p:attrName>ppt_x</p:attrName>
                                        </p:attrNameLst>
                                      </p:cBhvr>
                                      <p:tavLst>
                                        <p:tav tm="0">
                                          <p:val>
                                            <p:strVal val="#ppt_x-.2"/>
                                          </p:val>
                                        </p:tav>
                                        <p:tav tm="100000">
                                          <p:val>
                                            <p:strVal val="#ppt_x"/>
                                          </p:val>
                                        </p:tav>
                                      </p:tavLst>
                                    </p:anim>
                                    <p:anim calcmode="lin" valueType="num">
                                      <p:cBhvr>
                                        <p:cTn id="11" dur="2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2" dur="2000"/>
                                        <p:tgtEl>
                                          <p:spTgt spid="6"/>
                                        </p:tgtEl>
                                      </p:cBhvr>
                                    </p:animEffect>
                                  </p:childTnLst>
                                </p:cTn>
                              </p:par>
                              <p:par>
                                <p:cTn id="13" presetID="29"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2000" fill="hold"/>
                                        <p:tgtEl>
                                          <p:spTgt spid="7"/>
                                        </p:tgtEl>
                                        <p:attrNameLst>
                                          <p:attrName>ppt_x</p:attrName>
                                        </p:attrNameLst>
                                      </p:cBhvr>
                                      <p:tavLst>
                                        <p:tav tm="0">
                                          <p:val>
                                            <p:strVal val="#ppt_x-.2"/>
                                          </p:val>
                                        </p:tav>
                                        <p:tav tm="100000">
                                          <p:val>
                                            <p:strVal val="#ppt_x"/>
                                          </p:val>
                                        </p:tav>
                                      </p:tavLst>
                                    </p:anim>
                                    <p:anim calcmode="lin" valueType="num">
                                      <p:cBhvr>
                                        <p:cTn id="16" dur="2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7" dur="2000"/>
                                        <p:tgtEl>
                                          <p:spTgt spid="7"/>
                                        </p:tgtEl>
                                      </p:cBhvr>
                                    </p:animEffect>
                                  </p:childTnLst>
                                </p:cTn>
                              </p:par>
                              <p:par>
                                <p:cTn id="18" presetID="29"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2000" fill="hold"/>
                                        <p:tgtEl>
                                          <p:spTgt spid="8"/>
                                        </p:tgtEl>
                                        <p:attrNameLst>
                                          <p:attrName>ppt_x</p:attrName>
                                        </p:attrNameLst>
                                      </p:cBhvr>
                                      <p:tavLst>
                                        <p:tav tm="0">
                                          <p:val>
                                            <p:strVal val="#ppt_x-.2"/>
                                          </p:val>
                                        </p:tav>
                                        <p:tav tm="100000">
                                          <p:val>
                                            <p:strVal val="#ppt_x"/>
                                          </p:val>
                                        </p:tav>
                                      </p:tavLst>
                                    </p:anim>
                                    <p:anim calcmode="lin" valueType="num">
                                      <p:cBhvr>
                                        <p:cTn id="21" dur="2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2" dur="2000"/>
                                        <p:tgtEl>
                                          <p:spTgt spid="8"/>
                                        </p:tgtEl>
                                      </p:cBhvr>
                                    </p:animEffect>
                                  </p:childTnLst>
                                </p:cTn>
                              </p:par>
                              <p:par>
                                <p:cTn id="23" presetID="21"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heel(4)">
                                      <p:cBhvr>
                                        <p:cTn id="25" dur="2000"/>
                                        <p:tgtEl>
                                          <p:spTgt spid="9"/>
                                        </p:tgtEl>
                                      </p:cBhvr>
                                    </p:animEffect>
                                  </p:childTnLst>
                                </p:cTn>
                              </p:par>
                              <p:par>
                                <p:cTn id="26" presetID="21" presetClass="entr" presetSubtype="4"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heel(4)">
                                      <p:cBhvr>
                                        <p:cTn id="28" dur="2000"/>
                                        <p:tgtEl>
                                          <p:spTgt spid="10"/>
                                        </p:tgtEl>
                                      </p:cBhvr>
                                    </p:animEffect>
                                  </p:childTnLst>
                                </p:cTn>
                              </p:par>
                              <p:par>
                                <p:cTn id="29" presetID="3" presetClass="emph" presetSubtype="2" repeatCount="1000000" accel="36000" decel="20000" fill="hold" grpId="0" nodeType="withEffect">
                                  <p:stCondLst>
                                    <p:cond delay="0"/>
                                  </p:stCondLst>
                                  <p:childTnLst>
                                    <p:animClr clrSpc="rgb" dir="cw">
                                      <p:cBhvr override="childStyle">
                                        <p:cTn id="30" dur="4750" fill="hold"/>
                                        <p:tgtEl>
                                          <p:spTgt spid="21"/>
                                        </p:tgtEl>
                                        <p:attrNameLst>
                                          <p:attrName>style.color</p:attrName>
                                        </p:attrNameLst>
                                      </p:cBhvr>
                                      <p:to>
                                        <a:srgbClr val="0000FF"/>
                                      </p:to>
                                    </p:animClr>
                                  </p:childTnLst>
                                </p:cTn>
                              </p:par>
                              <p:par>
                                <p:cTn id="31" presetID="21" presetClass="emph" presetSubtype="0" repeatCount="200000" fill="hold" grpId="1" nodeType="withEffect">
                                  <p:stCondLst>
                                    <p:cond delay="0"/>
                                  </p:stCondLst>
                                  <p:childTnLst>
                                    <p:animClr clrSpc="hsl" dir="cw">
                                      <p:cBhvr override="childStyle">
                                        <p:cTn id="32" dur="2000" fill="hold"/>
                                        <p:tgtEl>
                                          <p:spTgt spid="21"/>
                                        </p:tgtEl>
                                        <p:attrNameLst>
                                          <p:attrName>style.color</p:attrName>
                                        </p:attrNameLst>
                                      </p:cBhvr>
                                      <p:by>
                                        <p:hsl h="7200000" s="0" l="0"/>
                                      </p:by>
                                    </p:animClr>
                                    <p:animClr clrSpc="hsl" dir="cw">
                                      <p:cBhvr>
                                        <p:cTn id="33" dur="2000" fill="hold"/>
                                        <p:tgtEl>
                                          <p:spTgt spid="21"/>
                                        </p:tgtEl>
                                        <p:attrNameLst>
                                          <p:attrName>fillcolor</p:attrName>
                                        </p:attrNameLst>
                                      </p:cBhvr>
                                      <p:by>
                                        <p:hsl h="7200000" s="0" l="0"/>
                                      </p:by>
                                    </p:animClr>
                                    <p:animClr clrSpc="hsl" dir="cw">
                                      <p:cBhvr>
                                        <p:cTn id="34" dur="2000" fill="hold"/>
                                        <p:tgtEl>
                                          <p:spTgt spid="21"/>
                                        </p:tgtEl>
                                        <p:attrNameLst>
                                          <p:attrName>stroke.color</p:attrName>
                                        </p:attrNameLst>
                                      </p:cBhvr>
                                      <p:by>
                                        <p:hsl h="7200000" s="0" l="0"/>
                                      </p:by>
                                    </p:animClr>
                                    <p:set>
                                      <p:cBhvr>
                                        <p:cTn id="35" dur="2000" fill="hold"/>
                                        <p:tgtEl>
                                          <p:spTgt spid="21"/>
                                        </p:tgtEl>
                                        <p:attrNameLst>
                                          <p:attrName>fill.type</p:attrName>
                                        </p:attrNameLst>
                                      </p:cBhvr>
                                      <p:to>
                                        <p:strVal val="solid"/>
                                      </p:to>
                                    </p:set>
                                  </p:childTnLst>
                                </p:cTn>
                              </p:par>
                              <p:par>
                                <p:cTn id="36" presetID="10" presetClass="entr" presetSubtype="0"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par>
                                <p:cTn id="39" presetID="1" presetClass="mediacall" presetSubtype="0" fill="hold" nodeType="withEffect">
                                  <p:stCondLst>
                                    <p:cond delay="0"/>
                                  </p:stCondLst>
                                  <p:childTnLst>
                                    <p:cmd type="call" cmd="playFrom(0.0)">
                                      <p:cBhvr>
                                        <p:cTn id="40" dur="137556" fill="hold"/>
                                        <p:tgtEl>
                                          <p:spTgt spid="28"/>
                                        </p:tgtEl>
                                      </p:cBhvr>
                                    </p:cmd>
                                  </p:childTnLst>
                                </p:cTn>
                              </p:par>
                            </p:childTnLst>
                          </p:cTn>
                        </p:par>
                      </p:childTnLst>
                    </p:cTn>
                  </p:par>
                  <p:par>
                    <p:cTn id="41" fill="hold">
                      <p:stCondLst>
                        <p:cond delay="indefinite"/>
                      </p:stCondLst>
                      <p:childTnLst>
                        <p:par>
                          <p:cTn id="42" fill="hold">
                            <p:stCondLst>
                              <p:cond delay="0"/>
                            </p:stCondLst>
                            <p:childTnLst>
                              <p:par>
                                <p:cTn id="43" presetID="20" presetClass="exit" presetSubtype="0" fill="hold" nodeType="clickEffect">
                                  <p:stCondLst>
                                    <p:cond delay="0"/>
                                  </p:stCondLst>
                                  <p:childTnLst>
                                    <p:animEffect transition="out" filter="wedge">
                                      <p:cBhvr>
                                        <p:cTn id="44" dur="2000"/>
                                        <p:tgtEl>
                                          <p:spTgt spid="28"/>
                                        </p:tgtEl>
                                      </p:cBhvr>
                                    </p:animEffect>
                                    <p:set>
                                      <p:cBhvr>
                                        <p:cTn id="45" dur="1" fill="hold">
                                          <p:stCondLst>
                                            <p:cond delay="1999"/>
                                          </p:stCondLst>
                                        </p:cTn>
                                        <p:tgtEl>
                                          <p:spTgt spid="28"/>
                                        </p:tgtEl>
                                        <p:attrNameLst>
                                          <p:attrName>style.visibility</p:attrName>
                                        </p:attrNameLst>
                                      </p:cBhvr>
                                      <p:to>
                                        <p:strVal val="hidden"/>
                                      </p:to>
                                    </p:set>
                                    <p:cmd type="call" cmd="stop">
                                      <p:cBhvr>
                                        <p:cTn id="46" dur="1">
                                          <p:stCondLst>
                                            <p:cond delay="1999"/>
                                          </p:stCondLst>
                                        </p:cTn>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7" fill="hold" display="0">
                  <p:stCondLst>
                    <p:cond delay="indefinite"/>
                  </p:stCondLst>
                </p:cTn>
                <p:tgtEl>
                  <p:spTgt spid="28"/>
                </p:tgtEl>
              </p:cMediaNode>
            </p:video>
            <p:seq concurrent="1" nextAc="seek">
              <p:cTn id="48" restart="whenNotActive" fill="hold" evtFilter="cancelBubble" nodeType="interactiveSeq">
                <p:stCondLst>
                  <p:cond evt="onClick" delay="0">
                    <p:tgtEl>
                      <p:spTgt spid="28"/>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withEffect">
                                  <p:stCondLst>
                                    <p:cond delay="0"/>
                                  </p:stCondLst>
                                  <p:childTnLst>
                                    <p:cmd type="call" cmd="togglePause">
                                      <p:cBhvr>
                                        <p:cTn id="52" dur="1" fill="hold"/>
                                        <p:tgtEl>
                                          <p:spTgt spid="28"/>
                                        </p:tgtEl>
                                      </p:cBhvr>
                                    </p:cmd>
                                  </p:childTnLst>
                                </p:cTn>
                              </p:par>
                            </p:childTnLst>
                          </p:cTn>
                        </p:par>
                      </p:childTnLst>
                    </p:cTn>
                  </p:par>
                </p:childTnLst>
              </p:cTn>
              <p:nextCondLst>
                <p:cond evt="onClick" delay="0">
                  <p:tgtEl>
                    <p:spTgt spid="28"/>
                  </p:tgtEl>
                </p:cond>
              </p:nextCondLst>
            </p:seq>
          </p:childTnLst>
        </p:cTn>
      </p:par>
    </p:tnLst>
    <p:bldLst>
      <p:bldP spid="5" grpId="0" animBg="1"/>
      <p:bldP spid="6" grpId="0" animBg="1"/>
      <p:bldP spid="7" grpId="0" animBg="1"/>
      <p:bldP spid="8" grpId="0" animBg="1"/>
      <p:bldP spid="9" grpId="0" animBg="1"/>
      <p:bldP spid="10" grpId="0" animBg="1"/>
      <p:bldP spid="21" grpId="0"/>
      <p:bldP spid="2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Box 14"/>
          <p:cNvSpPr txBox="1">
            <a:spLocks noChangeArrowheads="1"/>
          </p:cNvSpPr>
          <p:nvPr/>
        </p:nvSpPr>
        <p:spPr bwMode="auto">
          <a:xfrm>
            <a:off x="758617" y="2137750"/>
            <a:ext cx="600810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dirty="0">
                <a:solidFill>
                  <a:srgbClr val="FF0000"/>
                </a:solidFill>
                <a:latin typeface="Times New Roman" pitchFamily="18" charset="0"/>
              </a:rPr>
              <a:t>2. </a:t>
            </a:r>
            <a:r>
              <a:rPr lang="en-US" sz="3200" b="1" u="sng" dirty="0" err="1">
                <a:solidFill>
                  <a:srgbClr val="FF0000"/>
                </a:solidFill>
                <a:latin typeface="Times New Roman" pitchFamily="18" charset="0"/>
              </a:rPr>
              <a:t>Vẽ</a:t>
            </a:r>
            <a:r>
              <a:rPr lang="en-US" sz="3200" b="1" u="sng" dirty="0">
                <a:solidFill>
                  <a:srgbClr val="FF0000"/>
                </a:solidFill>
                <a:latin typeface="Times New Roman" pitchFamily="18" charset="0"/>
              </a:rPr>
              <a:t> </a:t>
            </a:r>
            <a:r>
              <a:rPr lang="en-US" sz="3200" b="1" u="sng" dirty="0" err="1">
                <a:solidFill>
                  <a:srgbClr val="FF0000"/>
                </a:solidFill>
                <a:latin typeface="Times New Roman" pitchFamily="18" charset="0"/>
              </a:rPr>
              <a:t>bức</a:t>
            </a:r>
            <a:r>
              <a:rPr lang="en-US" sz="3200" b="1" u="sng" dirty="0">
                <a:solidFill>
                  <a:srgbClr val="FF0000"/>
                </a:solidFill>
                <a:latin typeface="Times New Roman" pitchFamily="18" charset="0"/>
              </a:rPr>
              <a:t> </a:t>
            </a:r>
            <a:r>
              <a:rPr lang="en-US" sz="3200" b="1" u="sng" dirty="0" err="1">
                <a:solidFill>
                  <a:srgbClr val="FF0000"/>
                </a:solidFill>
                <a:latin typeface="Times New Roman" pitchFamily="18" charset="0"/>
              </a:rPr>
              <a:t>chân</a:t>
            </a:r>
            <a:r>
              <a:rPr lang="en-US" sz="3200" b="1" u="sng" dirty="0">
                <a:solidFill>
                  <a:srgbClr val="FF0000"/>
                </a:solidFill>
                <a:latin typeface="Times New Roman" pitchFamily="18" charset="0"/>
              </a:rPr>
              <a:t> dung </a:t>
            </a:r>
            <a:r>
              <a:rPr lang="en-US" sz="3200" b="1" u="sng" dirty="0" err="1">
                <a:solidFill>
                  <a:srgbClr val="FF0000"/>
                </a:solidFill>
                <a:latin typeface="Times New Roman" pitchFamily="18" charset="0"/>
              </a:rPr>
              <a:t>của</a:t>
            </a:r>
            <a:r>
              <a:rPr lang="en-US" sz="3200" b="1" u="sng" dirty="0">
                <a:solidFill>
                  <a:srgbClr val="FF0000"/>
                </a:solidFill>
                <a:latin typeface="Times New Roman" pitchFamily="18" charset="0"/>
              </a:rPr>
              <a:t> </a:t>
            </a:r>
            <a:r>
              <a:rPr lang="en-US" sz="3200" b="1" u="sng" dirty="0" err="1">
                <a:solidFill>
                  <a:srgbClr val="FF0000"/>
                </a:solidFill>
                <a:latin typeface="Times New Roman" pitchFamily="18" charset="0"/>
              </a:rPr>
              <a:t>em</a:t>
            </a:r>
            <a:endParaRPr lang="en-US" sz="3200" b="1" u="sng" dirty="0">
              <a:solidFill>
                <a:srgbClr val="FF0000"/>
              </a:solidFill>
              <a:latin typeface="Times New Roman" pitchFamily="18" charset="0"/>
            </a:endParaRPr>
          </a:p>
        </p:txBody>
      </p:sp>
      <p:pic>
        <p:nvPicPr>
          <p:cNvPr id="11" name="Picture 10">
            <a:extLst>
              <a:ext uri="{FF2B5EF4-FFF2-40B4-BE49-F238E27FC236}">
                <a16:creationId xmlns="" xmlns:a16="http://schemas.microsoft.com/office/drawing/2014/main" id="{3E3F01DE-6C45-4CAA-A871-B65FAB7DB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8719" y="3124200"/>
            <a:ext cx="7054088" cy="5785984"/>
          </a:xfrm>
          <a:prstGeom prst="rect">
            <a:avLst/>
          </a:prstGeom>
        </p:spPr>
      </p:pic>
      <p:sp>
        <p:nvSpPr>
          <p:cNvPr id="12" name="Rectangle 11">
            <a:extLst>
              <a:ext uri="{FF2B5EF4-FFF2-40B4-BE49-F238E27FC236}">
                <a16:creationId xmlns="" xmlns:a16="http://schemas.microsoft.com/office/drawing/2014/main" id="{A8E4050F-6381-46B1-ADFC-51F07496FC57}"/>
              </a:ext>
            </a:extLst>
          </p:cNvPr>
          <p:cNvSpPr/>
          <p:nvPr/>
        </p:nvSpPr>
        <p:spPr>
          <a:xfrm>
            <a:off x="670719" y="3124200"/>
            <a:ext cx="7836902" cy="1813573"/>
          </a:xfrm>
          <a:prstGeom prst="rect">
            <a:avLst/>
          </a:prstGeom>
        </p:spPr>
        <p:txBody>
          <a:bodyPr wrap="square">
            <a:spAutoFit/>
          </a:bodyPr>
          <a:lstStyle/>
          <a:p>
            <a:pPr algn="ctr">
              <a:lnSpc>
                <a:spcPct val="120000"/>
              </a:lnSpc>
              <a:spcAft>
                <a:spcPts val="0"/>
              </a:spcAft>
            </a:pPr>
            <a:r>
              <a:rPr lang="nl-NL" sz="3200" b="1" i="1" dirty="0">
                <a:solidFill>
                  <a:srgbClr val="0000FF"/>
                </a:solidFill>
                <a:latin typeface="Times New Roman" panose="02020603050405020304" pitchFamily="18" charset="0"/>
                <a:ea typeface="Times New Roman" panose="02020603050405020304" pitchFamily="18" charset="0"/>
              </a:rPr>
              <a:t>Viết ra</a:t>
            </a:r>
          </a:p>
          <a:p>
            <a:pPr algn="just">
              <a:lnSpc>
                <a:spcPct val="120000"/>
              </a:lnSpc>
              <a:spcAft>
                <a:spcPts val="0"/>
              </a:spcAft>
            </a:pPr>
            <a:r>
              <a:rPr lang="nl-NL" sz="3200" b="1" i="1" dirty="0">
                <a:solidFill>
                  <a:srgbClr val="0000FF"/>
                </a:solidFill>
                <a:latin typeface="Times New Roman" panose="02020603050405020304" pitchFamily="18" charset="0"/>
                <a:ea typeface="Times New Roman" panose="02020603050405020304" pitchFamily="18" charset="0"/>
              </a:rPr>
              <a:t>* Ba điều em có thể làm tốt nhất.</a:t>
            </a:r>
            <a:endParaRPr lang="vi-VN" sz="3200" b="1" dirty="0">
              <a:solidFill>
                <a:srgbClr val="0000FF"/>
              </a:solidFill>
              <a:latin typeface="Times New Roman" panose="02020603050405020304" pitchFamily="18" charset="0"/>
              <a:ea typeface="Times New Roman" panose="02020603050405020304" pitchFamily="18" charset="0"/>
            </a:endParaRPr>
          </a:p>
          <a:p>
            <a:pPr algn="just">
              <a:lnSpc>
                <a:spcPct val="120000"/>
              </a:lnSpc>
              <a:spcAft>
                <a:spcPts val="0"/>
              </a:spcAft>
            </a:pPr>
            <a:r>
              <a:rPr lang="nl-NL" sz="3200" b="1" i="1" dirty="0">
                <a:solidFill>
                  <a:srgbClr val="0000FF"/>
                </a:solidFill>
                <a:latin typeface="Times New Roman" panose="02020603050405020304" pitchFamily="18" charset="0"/>
                <a:ea typeface="Times New Roman" panose="02020603050405020304" pitchFamily="18" charset="0"/>
              </a:rPr>
              <a:t>* Ba điều em cần cố gắng để làm tốt hơn.</a:t>
            </a:r>
            <a:endParaRPr lang="vi-VN" sz="3200" b="1" dirty="0">
              <a:solidFill>
                <a:srgbClr val="0000FF"/>
              </a:solidFill>
              <a:latin typeface="Times New Roman" panose="02020603050405020304" pitchFamily="18" charset="0"/>
              <a:ea typeface="Times New Roman" panose="02020603050405020304" pitchFamily="18" charset="0"/>
            </a:endParaRPr>
          </a:p>
        </p:txBody>
      </p:sp>
      <p:sp>
        <p:nvSpPr>
          <p:cNvPr id="7" name="Rectangle 6"/>
          <p:cNvSpPr/>
          <p:nvPr/>
        </p:nvSpPr>
        <p:spPr>
          <a:xfrm>
            <a:off x="5014119" y="0"/>
            <a:ext cx="8137525" cy="1384995"/>
          </a:xfrm>
          <a:prstGeom prst="rect">
            <a:avLst/>
          </a:prstGeom>
        </p:spPr>
        <p:txBody>
          <a:bodyPr>
            <a:spAutoFit/>
          </a:bodyPr>
          <a:lstStyle/>
          <a:p>
            <a:r>
              <a:rPr lang="en-US" sz="2800" dirty="0">
                <a:solidFill>
                  <a:srgbClr val="0000CC"/>
                </a:solidFill>
                <a:latin typeface="Times New Roman" pitchFamily="18" charset="0"/>
                <a:cs typeface="Times New Roman" pitchFamily="18" charset="0"/>
              </a:rPr>
              <a:t>Thứ hai, ngày 06 tháng 2 </a:t>
            </a:r>
            <a:r>
              <a:rPr lang="en-US" sz="2800" dirty="0" err="1">
                <a:solidFill>
                  <a:srgbClr val="0000CC"/>
                </a:solidFill>
                <a:latin typeface="Times New Roman" pitchFamily="18" charset="0"/>
                <a:cs typeface="Times New Roman" pitchFamily="18" charset="0"/>
              </a:rPr>
              <a:t>năm</a:t>
            </a:r>
            <a:r>
              <a:rPr lang="en-US" sz="2800" dirty="0">
                <a:solidFill>
                  <a:srgbClr val="0000CC"/>
                </a:solidFill>
                <a:latin typeface="Times New Roman" pitchFamily="18" charset="0"/>
                <a:cs typeface="Times New Roman" pitchFamily="18" charset="0"/>
              </a:rPr>
              <a:t> </a:t>
            </a:r>
            <a:r>
              <a:rPr lang="en-US" sz="2800" dirty="0" smtClean="0">
                <a:solidFill>
                  <a:srgbClr val="0000CC"/>
                </a:solidFill>
                <a:latin typeface="Times New Roman" pitchFamily="18" charset="0"/>
                <a:cs typeface="Times New Roman" pitchFamily="18" charset="0"/>
              </a:rPr>
              <a:t>2024</a:t>
            </a:r>
            <a:endParaRPr lang="en-US" sz="2800" dirty="0">
              <a:solidFill>
                <a:srgbClr val="0000CC"/>
              </a:solidFill>
              <a:latin typeface="Times New Roman" pitchFamily="18" charset="0"/>
              <a:cs typeface="Times New Roman" pitchFamily="18" charset="0"/>
            </a:endParaRPr>
          </a:p>
          <a:p>
            <a:r>
              <a:rPr lang="en-US" sz="2800" b="1" dirty="0" smtClean="0">
                <a:solidFill>
                  <a:srgbClr val="FF0066"/>
                </a:solidFill>
                <a:latin typeface="Times New Roman" pitchFamily="18" charset="0"/>
                <a:cs typeface="Times New Roman" pitchFamily="18" charset="0"/>
              </a:rPr>
              <a:t>	Đạo </a:t>
            </a:r>
            <a:r>
              <a:rPr lang="en-US" sz="2800" b="1" dirty="0">
                <a:solidFill>
                  <a:srgbClr val="FF0066"/>
                </a:solidFill>
                <a:latin typeface="Times New Roman" pitchFamily="18" charset="0"/>
                <a:cs typeface="Times New Roman" pitchFamily="18" charset="0"/>
              </a:rPr>
              <a:t>đức</a:t>
            </a:r>
          </a:p>
          <a:p>
            <a:r>
              <a:rPr lang="en-US" sz="2800" b="1" dirty="0" err="1">
                <a:solidFill>
                  <a:srgbClr val="0000CC"/>
                </a:solidFill>
                <a:latin typeface="Times New Roman" pitchFamily="18" charset="0"/>
              </a:rPr>
              <a:t>Bài</a:t>
            </a:r>
            <a:r>
              <a:rPr lang="en-US" sz="2800" b="1" dirty="0">
                <a:solidFill>
                  <a:srgbClr val="0000CC"/>
                </a:solidFill>
                <a:latin typeface="Times New Roman" pitchFamily="18" charset="0"/>
              </a:rPr>
              <a:t> 7: EM KHÁM PHÁ BẢN THÂN (T1)</a:t>
            </a:r>
          </a:p>
        </p:txBody>
      </p:sp>
    </p:spTree>
    <p:extLst>
      <p:ext uri="{BB962C8B-B14F-4D97-AF65-F5344CB8AC3E}">
        <p14:creationId xmlns:p14="http://schemas.microsoft.com/office/powerpoint/2010/main" val="2990558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Box 14"/>
          <p:cNvSpPr txBox="1">
            <a:spLocks noChangeArrowheads="1"/>
          </p:cNvSpPr>
          <p:nvPr/>
        </p:nvSpPr>
        <p:spPr bwMode="auto">
          <a:xfrm>
            <a:off x="783976" y="1413229"/>
            <a:ext cx="7049544"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dirty="0">
                <a:solidFill>
                  <a:srgbClr val="FF0000"/>
                </a:solidFill>
                <a:latin typeface="Times New Roman" pitchFamily="18" charset="0"/>
              </a:rPr>
              <a:t>3. </a:t>
            </a:r>
            <a:r>
              <a:rPr lang="en-US" sz="3200" b="1" u="sng" dirty="0" err="1">
                <a:solidFill>
                  <a:srgbClr val="FF0000"/>
                </a:solidFill>
                <a:latin typeface="Times New Roman" pitchFamily="18" charset="0"/>
              </a:rPr>
              <a:t>Đọc</a:t>
            </a:r>
            <a:r>
              <a:rPr lang="en-US" sz="3200" b="1" u="sng" dirty="0">
                <a:solidFill>
                  <a:srgbClr val="FF0000"/>
                </a:solidFill>
                <a:latin typeface="Times New Roman" pitchFamily="18" charset="0"/>
              </a:rPr>
              <a:t> </a:t>
            </a:r>
            <a:r>
              <a:rPr lang="en-US" sz="3200" b="1" u="sng" dirty="0" err="1">
                <a:solidFill>
                  <a:srgbClr val="FF0000"/>
                </a:solidFill>
                <a:latin typeface="Times New Roman" pitchFamily="18" charset="0"/>
              </a:rPr>
              <a:t>câu</a:t>
            </a:r>
            <a:r>
              <a:rPr lang="en-US" sz="3200" b="1" u="sng" dirty="0">
                <a:solidFill>
                  <a:srgbClr val="FF0000"/>
                </a:solidFill>
                <a:latin typeface="Times New Roman" pitchFamily="18" charset="0"/>
              </a:rPr>
              <a:t> </a:t>
            </a:r>
            <a:r>
              <a:rPr lang="en-US" sz="3200" b="1" u="sng" dirty="0" err="1">
                <a:solidFill>
                  <a:srgbClr val="FF0000"/>
                </a:solidFill>
                <a:latin typeface="Times New Roman" pitchFamily="18" charset="0"/>
              </a:rPr>
              <a:t>chuyện</a:t>
            </a:r>
            <a:r>
              <a:rPr lang="en-US" sz="3200" b="1" u="sng" dirty="0">
                <a:solidFill>
                  <a:srgbClr val="FF0000"/>
                </a:solidFill>
                <a:latin typeface="Times New Roman" pitchFamily="18" charset="0"/>
              </a:rPr>
              <a:t> </a:t>
            </a:r>
            <a:r>
              <a:rPr lang="en-US" sz="3200" b="1" u="sng" dirty="0" err="1">
                <a:solidFill>
                  <a:srgbClr val="FF0000"/>
                </a:solidFill>
                <a:latin typeface="Times New Roman" pitchFamily="18" charset="0"/>
              </a:rPr>
              <a:t>và</a:t>
            </a:r>
            <a:r>
              <a:rPr lang="en-US" sz="3200" b="1" u="sng" dirty="0">
                <a:solidFill>
                  <a:srgbClr val="FF0000"/>
                </a:solidFill>
                <a:latin typeface="Times New Roman" pitchFamily="18" charset="0"/>
              </a:rPr>
              <a:t> </a:t>
            </a:r>
            <a:r>
              <a:rPr lang="en-US" sz="3200" b="1" u="sng" dirty="0" err="1">
                <a:solidFill>
                  <a:srgbClr val="FF0000"/>
                </a:solidFill>
                <a:latin typeface="Times New Roman" pitchFamily="18" charset="0"/>
              </a:rPr>
              <a:t>trả</a:t>
            </a:r>
            <a:r>
              <a:rPr lang="en-US" sz="3200" b="1" u="sng" dirty="0">
                <a:solidFill>
                  <a:srgbClr val="FF0000"/>
                </a:solidFill>
                <a:latin typeface="Times New Roman" pitchFamily="18" charset="0"/>
              </a:rPr>
              <a:t> </a:t>
            </a:r>
            <a:r>
              <a:rPr lang="en-US" sz="3200" b="1" u="sng" dirty="0" err="1">
                <a:solidFill>
                  <a:srgbClr val="FF0000"/>
                </a:solidFill>
                <a:latin typeface="Times New Roman" pitchFamily="18" charset="0"/>
              </a:rPr>
              <a:t>lời</a:t>
            </a:r>
            <a:r>
              <a:rPr lang="en-US" sz="3200" b="1" u="sng" dirty="0">
                <a:solidFill>
                  <a:srgbClr val="FF0000"/>
                </a:solidFill>
                <a:latin typeface="Times New Roman" pitchFamily="18" charset="0"/>
              </a:rPr>
              <a:t> </a:t>
            </a:r>
            <a:r>
              <a:rPr lang="en-US" sz="3200" b="1" u="sng" dirty="0" err="1">
                <a:solidFill>
                  <a:srgbClr val="FF0000"/>
                </a:solidFill>
                <a:latin typeface="Times New Roman" pitchFamily="18" charset="0"/>
              </a:rPr>
              <a:t>câu</a:t>
            </a:r>
            <a:r>
              <a:rPr lang="en-US" sz="3200" b="1" u="sng" dirty="0">
                <a:solidFill>
                  <a:srgbClr val="FF0000"/>
                </a:solidFill>
                <a:latin typeface="Times New Roman" pitchFamily="18" charset="0"/>
              </a:rPr>
              <a:t> </a:t>
            </a:r>
            <a:r>
              <a:rPr lang="en-US" sz="3200" b="1" u="sng" dirty="0" err="1">
                <a:solidFill>
                  <a:srgbClr val="FF0000"/>
                </a:solidFill>
                <a:latin typeface="Times New Roman" pitchFamily="18" charset="0"/>
              </a:rPr>
              <a:t>hỏi</a:t>
            </a:r>
            <a:r>
              <a:rPr lang="en-US" sz="3200" b="1" u="sng" dirty="0">
                <a:solidFill>
                  <a:srgbClr val="FF0000"/>
                </a:solidFill>
                <a:latin typeface="Times New Roman" pitchFamily="18" charset="0"/>
              </a:rPr>
              <a:t>.</a:t>
            </a:r>
          </a:p>
        </p:txBody>
      </p:sp>
      <p:sp>
        <p:nvSpPr>
          <p:cNvPr id="12" name="Rectangle 11">
            <a:extLst>
              <a:ext uri="{FF2B5EF4-FFF2-40B4-BE49-F238E27FC236}">
                <a16:creationId xmlns="" xmlns:a16="http://schemas.microsoft.com/office/drawing/2014/main" id="{A8E4050F-6381-46B1-ADFC-51F07496FC57}"/>
              </a:ext>
            </a:extLst>
          </p:cNvPr>
          <p:cNvSpPr/>
          <p:nvPr/>
        </p:nvSpPr>
        <p:spPr>
          <a:xfrm>
            <a:off x="2155574" y="2209800"/>
            <a:ext cx="11265902" cy="6986528"/>
          </a:xfrm>
          <a:prstGeom prst="rect">
            <a:avLst/>
          </a:prstGeom>
          <a:solidFill>
            <a:schemeClr val="bg1"/>
          </a:solidFill>
        </p:spPr>
        <p:txBody>
          <a:bodyPr wrap="square">
            <a:spAutoFit/>
          </a:bodyPr>
          <a:lstStyle/>
          <a:p>
            <a:pPr algn="ctr">
              <a:spcAft>
                <a:spcPts val="0"/>
              </a:spcAft>
            </a:pPr>
            <a:r>
              <a:rPr lang="vi-VN" sz="3200" b="1" i="1" dirty="0">
                <a:solidFill>
                  <a:srgbClr val="FF0000"/>
                </a:solidFill>
                <a:latin typeface="Times New Roman" panose="02020603050405020304" pitchFamily="18" charset="0"/>
                <a:ea typeface="Times New Roman" panose="02020603050405020304" pitchFamily="18" charset="0"/>
              </a:rPr>
              <a:t>CUỘC ĐUA CỦA THỎ VÀ RÙA</a:t>
            </a:r>
          </a:p>
          <a:p>
            <a:pPr>
              <a:spcAft>
                <a:spcPts val="0"/>
              </a:spcAft>
            </a:pPr>
            <a:r>
              <a:rPr lang="vi-VN" sz="3200" b="1" i="1" dirty="0">
                <a:solidFill>
                  <a:srgbClr val="0000FF"/>
                </a:solidFill>
                <a:latin typeface="Times New Roman" panose="02020603050405020304" pitchFamily="18" charset="0"/>
                <a:ea typeface="Times New Roman" panose="02020603050405020304" pitchFamily="18" charset="0"/>
              </a:rPr>
              <a:t>    Trong cuộc đua đầu tiên giữa Thỏ và Rùa, vi chủ quan nên Thỏ đã thua Rùa. Vẫn nuôi hi vọng thi đấu lại, Thỏ nói với Rùa:</a:t>
            </a:r>
          </a:p>
          <a:p>
            <a:pPr>
              <a:spcAft>
                <a:spcPts val="0"/>
              </a:spcAft>
            </a:pPr>
            <a:r>
              <a:rPr lang="vi-VN" sz="3200" b="1" i="1" dirty="0">
                <a:solidFill>
                  <a:srgbClr val="0000FF"/>
                </a:solidFill>
                <a:latin typeface="Times New Roman" panose="02020603050405020304" pitchFamily="18" charset="0"/>
                <a:ea typeface="Times New Roman" panose="02020603050405020304" pitchFamily="18" charset="0"/>
              </a:rPr>
              <a:t>   - Anh Rùa à, lần trước do tôi ngủ quên nên mới thua anh. Mình tranh tài lại nào. Đường đua anh cứ chọn.</a:t>
            </a:r>
          </a:p>
          <a:p>
            <a:pPr>
              <a:spcAft>
                <a:spcPts val="0"/>
              </a:spcAft>
            </a:pPr>
            <a:r>
              <a:rPr lang="vi-VN" sz="3200" b="1" i="1" dirty="0">
                <a:solidFill>
                  <a:srgbClr val="0000FF"/>
                </a:solidFill>
                <a:latin typeface="Times New Roman" panose="02020603050405020304" pitchFamily="18" charset="0"/>
                <a:ea typeface="Times New Roman" panose="02020603050405020304" pitchFamily="18" charset="0"/>
              </a:rPr>
              <a:t>  Rùa suy nghĩ rồi đáp:</a:t>
            </a:r>
          </a:p>
          <a:p>
            <a:pPr>
              <a:spcAft>
                <a:spcPts val="0"/>
              </a:spcAft>
            </a:pPr>
            <a:r>
              <a:rPr lang="vi-VN" sz="3200" b="1" i="1" dirty="0">
                <a:solidFill>
                  <a:srgbClr val="0000FF"/>
                </a:solidFill>
                <a:latin typeface="Times New Roman" panose="02020603050405020304" pitchFamily="18" charset="0"/>
                <a:ea typeface="Times New Roman" panose="02020603050405020304" pitchFamily="18" charset="0"/>
              </a:rPr>
              <a:t>   - Tôi đồng ý!</a:t>
            </a:r>
          </a:p>
          <a:p>
            <a:pPr>
              <a:spcAft>
                <a:spcPts val="0"/>
              </a:spcAft>
            </a:pPr>
            <a:r>
              <a:rPr lang="vi-VN" sz="3200" b="1" i="1" dirty="0">
                <a:solidFill>
                  <a:srgbClr val="0000FF"/>
                </a:solidFill>
                <a:latin typeface="Times New Roman" panose="02020603050405020304" pitchFamily="18" charset="0"/>
                <a:ea typeface="Times New Roman" panose="02020603050405020304" pitchFamily="18" charset="0"/>
              </a:rPr>
              <a:t>   Sau đó, Rùa dẫn Thỏ đến đường đua đã chọn. Thật bất ngờ, đường đua Rùa chọn là phải vượt qua một dòng sông.</a:t>
            </a:r>
          </a:p>
          <a:p>
            <a:pPr>
              <a:spcAft>
                <a:spcPts val="0"/>
              </a:spcAft>
            </a:pPr>
            <a:r>
              <a:rPr lang="vi-VN" sz="3200" b="1" i="1" dirty="0">
                <a:solidFill>
                  <a:srgbClr val="0000FF"/>
                </a:solidFill>
                <a:latin typeface="Times New Roman" panose="02020603050405020304" pitchFamily="18" charset="0"/>
                <a:ea typeface="Times New Roman" panose="02020603050405020304" pitchFamily="18" charset="0"/>
              </a:rPr>
              <a:t>   Cuộc đua bắt đầu, dù chậm chạp nhưng Rùa vẫn bơi qua sông còn Thỏ không thể về đích.</a:t>
            </a:r>
          </a:p>
          <a:p>
            <a:pPr>
              <a:spcAft>
                <a:spcPts val="0"/>
              </a:spcAft>
            </a:pPr>
            <a:r>
              <a:rPr lang="vi-VN" sz="3200" b="1" i="1" dirty="0">
                <a:solidFill>
                  <a:srgbClr val="0000FF"/>
                </a:solidFill>
                <a:latin typeface="Times New Roman" panose="02020603050405020304" pitchFamily="18" charset="0"/>
                <a:ea typeface="Times New Roman" panose="02020603050405020304" pitchFamily="18" charset="0"/>
              </a:rPr>
              <a:t>   Rùa nhẹ nhàng nói với Thỏ:</a:t>
            </a:r>
          </a:p>
          <a:p>
            <a:pPr>
              <a:spcAft>
                <a:spcPts val="0"/>
              </a:spcAft>
            </a:pPr>
            <a:r>
              <a:rPr lang="vi-VN" sz="3200" b="1" i="1" dirty="0">
                <a:solidFill>
                  <a:srgbClr val="0000FF"/>
                </a:solidFill>
                <a:latin typeface="Times New Roman" panose="02020603050405020304" pitchFamily="18" charset="0"/>
                <a:ea typeface="Times New Roman" panose="02020603050405020304" pitchFamily="18" charset="0"/>
              </a:rPr>
              <a:t>   - Bạn sẽ thắng nếu tìm đúng điểm mạnh của mình. Cố gắng lên, bạn nhé!</a:t>
            </a:r>
          </a:p>
        </p:txBody>
      </p:sp>
      <p:sp>
        <p:nvSpPr>
          <p:cNvPr id="7" name="Rectangle 6"/>
          <p:cNvSpPr/>
          <p:nvPr/>
        </p:nvSpPr>
        <p:spPr>
          <a:xfrm>
            <a:off x="4480719" y="0"/>
            <a:ext cx="8137525" cy="1384995"/>
          </a:xfrm>
          <a:prstGeom prst="rect">
            <a:avLst/>
          </a:prstGeom>
        </p:spPr>
        <p:txBody>
          <a:bodyPr>
            <a:spAutoFit/>
          </a:bodyPr>
          <a:lstStyle/>
          <a:p>
            <a:r>
              <a:rPr lang="en-US" sz="2800" dirty="0">
                <a:solidFill>
                  <a:srgbClr val="0000CC"/>
                </a:solidFill>
                <a:latin typeface="Times New Roman" pitchFamily="18" charset="0"/>
                <a:cs typeface="Times New Roman" pitchFamily="18" charset="0"/>
              </a:rPr>
              <a:t>Thứ hai, ngày 06 tháng 2 </a:t>
            </a:r>
            <a:r>
              <a:rPr lang="en-US" sz="2800" dirty="0" err="1">
                <a:solidFill>
                  <a:srgbClr val="0000CC"/>
                </a:solidFill>
                <a:latin typeface="Times New Roman" pitchFamily="18" charset="0"/>
                <a:cs typeface="Times New Roman" pitchFamily="18" charset="0"/>
              </a:rPr>
              <a:t>năm</a:t>
            </a:r>
            <a:r>
              <a:rPr lang="en-US" sz="2800" dirty="0">
                <a:solidFill>
                  <a:srgbClr val="0000CC"/>
                </a:solidFill>
                <a:latin typeface="Times New Roman" pitchFamily="18" charset="0"/>
                <a:cs typeface="Times New Roman" pitchFamily="18" charset="0"/>
              </a:rPr>
              <a:t> </a:t>
            </a:r>
            <a:r>
              <a:rPr lang="en-US" sz="2800" dirty="0" smtClean="0">
                <a:solidFill>
                  <a:srgbClr val="0000CC"/>
                </a:solidFill>
                <a:latin typeface="Times New Roman" pitchFamily="18" charset="0"/>
                <a:cs typeface="Times New Roman" pitchFamily="18" charset="0"/>
              </a:rPr>
              <a:t>2024</a:t>
            </a:r>
            <a:endParaRPr lang="en-US" sz="2800" dirty="0">
              <a:solidFill>
                <a:srgbClr val="0000CC"/>
              </a:solidFill>
              <a:latin typeface="Times New Roman" pitchFamily="18" charset="0"/>
              <a:cs typeface="Times New Roman" pitchFamily="18" charset="0"/>
            </a:endParaRPr>
          </a:p>
          <a:p>
            <a:r>
              <a:rPr lang="en-US" sz="2800" b="1" dirty="0" smtClean="0">
                <a:solidFill>
                  <a:srgbClr val="FF0066"/>
                </a:solidFill>
                <a:latin typeface="Times New Roman" pitchFamily="18" charset="0"/>
                <a:cs typeface="Times New Roman" pitchFamily="18" charset="0"/>
              </a:rPr>
              <a:t>	Đạo </a:t>
            </a:r>
            <a:r>
              <a:rPr lang="en-US" sz="2800" b="1" dirty="0">
                <a:solidFill>
                  <a:srgbClr val="FF0066"/>
                </a:solidFill>
                <a:latin typeface="Times New Roman" pitchFamily="18" charset="0"/>
                <a:cs typeface="Times New Roman" pitchFamily="18" charset="0"/>
              </a:rPr>
              <a:t>đức</a:t>
            </a:r>
          </a:p>
          <a:p>
            <a:r>
              <a:rPr lang="en-US" sz="2800" b="1" dirty="0" err="1">
                <a:solidFill>
                  <a:srgbClr val="0000CC"/>
                </a:solidFill>
                <a:latin typeface="Times New Roman" pitchFamily="18" charset="0"/>
              </a:rPr>
              <a:t>Bài</a:t>
            </a:r>
            <a:r>
              <a:rPr lang="en-US" sz="2800" b="1" dirty="0">
                <a:solidFill>
                  <a:srgbClr val="0000CC"/>
                </a:solidFill>
                <a:latin typeface="Times New Roman" pitchFamily="18" charset="0"/>
              </a:rPr>
              <a:t> 7: EM KHÁM PHÁ BẢN THÂN (T1)</a:t>
            </a:r>
          </a:p>
        </p:txBody>
      </p:sp>
    </p:spTree>
    <p:extLst>
      <p:ext uri="{BB962C8B-B14F-4D97-AF65-F5344CB8AC3E}">
        <p14:creationId xmlns:p14="http://schemas.microsoft.com/office/powerpoint/2010/main" val="1261242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Box 14"/>
          <p:cNvSpPr txBox="1">
            <a:spLocks noChangeArrowheads="1"/>
          </p:cNvSpPr>
          <p:nvPr/>
        </p:nvSpPr>
        <p:spPr bwMode="auto">
          <a:xfrm>
            <a:off x="746920" y="1396908"/>
            <a:ext cx="67818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dirty="0">
                <a:solidFill>
                  <a:srgbClr val="FF0000"/>
                </a:solidFill>
                <a:latin typeface="Times New Roman" pitchFamily="18" charset="0"/>
              </a:rPr>
              <a:t>3. </a:t>
            </a:r>
            <a:r>
              <a:rPr lang="en-US" sz="3200" b="1" u="sng" dirty="0" err="1">
                <a:solidFill>
                  <a:srgbClr val="FF0000"/>
                </a:solidFill>
                <a:latin typeface="Times New Roman" pitchFamily="18" charset="0"/>
              </a:rPr>
              <a:t>Đọc</a:t>
            </a:r>
            <a:r>
              <a:rPr lang="en-US" sz="3200" b="1" u="sng" dirty="0">
                <a:solidFill>
                  <a:srgbClr val="FF0000"/>
                </a:solidFill>
                <a:latin typeface="Times New Roman" pitchFamily="18" charset="0"/>
              </a:rPr>
              <a:t> </a:t>
            </a:r>
            <a:r>
              <a:rPr lang="en-US" sz="3200" b="1" u="sng" dirty="0" err="1">
                <a:solidFill>
                  <a:srgbClr val="FF0000"/>
                </a:solidFill>
                <a:latin typeface="Times New Roman" pitchFamily="18" charset="0"/>
              </a:rPr>
              <a:t>câu</a:t>
            </a:r>
            <a:r>
              <a:rPr lang="en-US" sz="3200" b="1" u="sng" dirty="0">
                <a:solidFill>
                  <a:srgbClr val="FF0000"/>
                </a:solidFill>
                <a:latin typeface="Times New Roman" pitchFamily="18" charset="0"/>
              </a:rPr>
              <a:t> </a:t>
            </a:r>
            <a:r>
              <a:rPr lang="en-US" sz="3200" b="1" u="sng" dirty="0" err="1">
                <a:solidFill>
                  <a:srgbClr val="FF0000"/>
                </a:solidFill>
                <a:latin typeface="Times New Roman" pitchFamily="18" charset="0"/>
              </a:rPr>
              <a:t>chuyện</a:t>
            </a:r>
            <a:r>
              <a:rPr lang="en-US" sz="3200" b="1" u="sng" dirty="0">
                <a:solidFill>
                  <a:srgbClr val="FF0000"/>
                </a:solidFill>
                <a:latin typeface="Times New Roman" pitchFamily="18" charset="0"/>
              </a:rPr>
              <a:t> </a:t>
            </a:r>
            <a:r>
              <a:rPr lang="en-US" sz="3200" b="1" u="sng" dirty="0" err="1">
                <a:solidFill>
                  <a:srgbClr val="FF0000"/>
                </a:solidFill>
                <a:latin typeface="Times New Roman" pitchFamily="18" charset="0"/>
              </a:rPr>
              <a:t>và</a:t>
            </a:r>
            <a:r>
              <a:rPr lang="en-US" sz="3200" b="1" u="sng" dirty="0">
                <a:solidFill>
                  <a:srgbClr val="FF0000"/>
                </a:solidFill>
                <a:latin typeface="Times New Roman" pitchFamily="18" charset="0"/>
              </a:rPr>
              <a:t> </a:t>
            </a:r>
            <a:r>
              <a:rPr lang="en-US" sz="3200" b="1" u="sng" dirty="0" err="1">
                <a:solidFill>
                  <a:srgbClr val="FF0000"/>
                </a:solidFill>
                <a:latin typeface="Times New Roman" pitchFamily="18" charset="0"/>
              </a:rPr>
              <a:t>trả</a:t>
            </a:r>
            <a:r>
              <a:rPr lang="en-US" sz="3200" b="1" u="sng" dirty="0">
                <a:solidFill>
                  <a:srgbClr val="FF0000"/>
                </a:solidFill>
                <a:latin typeface="Times New Roman" pitchFamily="18" charset="0"/>
              </a:rPr>
              <a:t> </a:t>
            </a:r>
            <a:r>
              <a:rPr lang="en-US" sz="3200" b="1" u="sng" dirty="0" err="1">
                <a:solidFill>
                  <a:srgbClr val="FF0000"/>
                </a:solidFill>
                <a:latin typeface="Times New Roman" pitchFamily="18" charset="0"/>
              </a:rPr>
              <a:t>lời</a:t>
            </a:r>
            <a:r>
              <a:rPr lang="en-US" sz="3200" b="1" u="sng" dirty="0">
                <a:solidFill>
                  <a:srgbClr val="FF0000"/>
                </a:solidFill>
                <a:latin typeface="Times New Roman" pitchFamily="18" charset="0"/>
              </a:rPr>
              <a:t> </a:t>
            </a:r>
            <a:r>
              <a:rPr lang="en-US" sz="3200" b="1" u="sng" dirty="0" err="1">
                <a:solidFill>
                  <a:srgbClr val="FF0000"/>
                </a:solidFill>
                <a:latin typeface="Times New Roman" pitchFamily="18" charset="0"/>
              </a:rPr>
              <a:t>câu</a:t>
            </a:r>
            <a:r>
              <a:rPr lang="en-US" sz="3200" b="1" u="sng" dirty="0">
                <a:solidFill>
                  <a:srgbClr val="FF0000"/>
                </a:solidFill>
                <a:latin typeface="Times New Roman" pitchFamily="18" charset="0"/>
              </a:rPr>
              <a:t> </a:t>
            </a:r>
            <a:r>
              <a:rPr lang="en-US" sz="3200" b="1" u="sng" dirty="0" err="1">
                <a:solidFill>
                  <a:srgbClr val="FF0000"/>
                </a:solidFill>
                <a:latin typeface="Times New Roman" pitchFamily="18" charset="0"/>
              </a:rPr>
              <a:t>hỏi</a:t>
            </a:r>
            <a:r>
              <a:rPr lang="en-US" sz="3200" b="1" u="sng" dirty="0">
                <a:solidFill>
                  <a:srgbClr val="FF0000"/>
                </a:solidFill>
                <a:latin typeface="Times New Roman" pitchFamily="18" charset="0"/>
              </a:rPr>
              <a:t>.</a:t>
            </a:r>
          </a:p>
        </p:txBody>
      </p:sp>
      <p:pic>
        <p:nvPicPr>
          <p:cNvPr id="9" name="Picture 8">
            <a:extLst>
              <a:ext uri="{FF2B5EF4-FFF2-40B4-BE49-F238E27FC236}">
                <a16:creationId xmlns="" xmlns:a16="http://schemas.microsoft.com/office/drawing/2014/main" id="{821C12E2-5607-4D2A-B1CB-E711ED2B27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163" y="2229852"/>
            <a:ext cx="7686156" cy="6465131"/>
          </a:xfrm>
          <a:prstGeom prst="rect">
            <a:avLst/>
          </a:prstGeom>
        </p:spPr>
      </p:pic>
      <p:sp>
        <p:nvSpPr>
          <p:cNvPr id="10" name="Rectangle 9">
            <a:extLst>
              <a:ext uri="{FF2B5EF4-FFF2-40B4-BE49-F238E27FC236}">
                <a16:creationId xmlns="" xmlns:a16="http://schemas.microsoft.com/office/drawing/2014/main" id="{88135147-1D2A-42DB-9AE9-CC380F0AAD92}"/>
              </a:ext>
            </a:extLst>
          </p:cNvPr>
          <p:cNvSpPr/>
          <p:nvPr/>
        </p:nvSpPr>
        <p:spPr>
          <a:xfrm>
            <a:off x="8643792" y="1975807"/>
            <a:ext cx="7262916" cy="1222642"/>
          </a:xfrm>
          <a:prstGeom prst="rect">
            <a:avLst/>
          </a:prstGeom>
        </p:spPr>
        <p:txBody>
          <a:bodyPr wrap="square">
            <a:spAutoFit/>
          </a:bodyPr>
          <a:lstStyle/>
          <a:p>
            <a:pPr algn="just">
              <a:lnSpc>
                <a:spcPct val="120000"/>
              </a:lnSpc>
              <a:spcAft>
                <a:spcPts val="0"/>
              </a:spcAft>
            </a:pPr>
            <a:r>
              <a:rPr lang="nl-NL" sz="3200">
                <a:latin typeface="Times New Roman" panose="02020603050405020304" pitchFamily="18" charset="0"/>
                <a:ea typeface="Times New Roman" panose="02020603050405020304" pitchFamily="18" charset="0"/>
              </a:rPr>
              <a:t>       </a:t>
            </a:r>
            <a:r>
              <a:rPr lang="nl-NL" sz="3200" b="1">
                <a:solidFill>
                  <a:srgbClr val="FF0000"/>
                </a:solidFill>
                <a:latin typeface="Times New Roman" panose="02020603050405020304" pitchFamily="18" charset="0"/>
                <a:ea typeface="Times New Roman" panose="02020603050405020304" pitchFamily="18" charset="0"/>
              </a:rPr>
              <a:t>Vì sao Rùa vẫn là người chiến thắng trong lần thi đấu lại?</a:t>
            </a:r>
            <a:endParaRPr lang="vi-VN" sz="3200" b="1">
              <a:solidFill>
                <a:srgbClr val="FF0000"/>
              </a:solidFill>
              <a:latin typeface="Times New Roman" panose="02020603050405020304" pitchFamily="18" charset="0"/>
              <a:ea typeface="Times New Roman" panose="02020603050405020304" pitchFamily="18" charset="0"/>
            </a:endParaRPr>
          </a:p>
        </p:txBody>
      </p:sp>
      <p:sp>
        <p:nvSpPr>
          <p:cNvPr id="11" name="Rectangle 10">
            <a:extLst>
              <a:ext uri="{FF2B5EF4-FFF2-40B4-BE49-F238E27FC236}">
                <a16:creationId xmlns="" xmlns:a16="http://schemas.microsoft.com/office/drawing/2014/main" id="{6683FAD9-5FBE-40CE-8644-93818BDAA1F5}"/>
              </a:ext>
            </a:extLst>
          </p:cNvPr>
          <p:cNvSpPr/>
          <p:nvPr/>
        </p:nvSpPr>
        <p:spPr>
          <a:xfrm>
            <a:off x="8662884" y="3198449"/>
            <a:ext cx="7262916" cy="2995435"/>
          </a:xfrm>
          <a:prstGeom prst="rect">
            <a:avLst/>
          </a:prstGeom>
        </p:spPr>
        <p:txBody>
          <a:bodyPr wrap="square">
            <a:spAutoFit/>
          </a:bodyPr>
          <a:lstStyle/>
          <a:p>
            <a:pPr algn="just">
              <a:lnSpc>
                <a:spcPct val="120000"/>
              </a:lnSpc>
              <a:spcAft>
                <a:spcPts val="0"/>
              </a:spcAft>
            </a:pP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Rùa</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vẫn</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là</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người</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chiến</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thắng</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trong</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lần</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thi</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đấu</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lại</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là</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nhờ</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tận</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dụng</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được</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thế</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mạnh</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của</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mình</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là</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bơi</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được</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dưới</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nước</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để</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chọn</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đường</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đua</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cho</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phù</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hợp</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với</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thế</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mạnh</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của</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bản</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thân</a:t>
            </a:r>
            <a:r>
              <a:rPr lang="en-US" sz="3200" b="1" dirty="0">
                <a:solidFill>
                  <a:srgbClr val="0000FF"/>
                </a:solidFill>
                <a:latin typeface="Times New Roman" panose="02020603050405020304" pitchFamily="18" charset="0"/>
                <a:ea typeface="Times New Roman" panose="02020603050405020304" pitchFamily="18" charset="0"/>
              </a:rPr>
              <a:t>.</a:t>
            </a:r>
            <a:endParaRPr lang="vi-VN" sz="3200" b="1" dirty="0">
              <a:solidFill>
                <a:srgbClr val="0000FF"/>
              </a:solidFill>
              <a:latin typeface="Times New Roman" panose="02020603050405020304" pitchFamily="18" charset="0"/>
              <a:ea typeface="Times New Roman" panose="02020603050405020304" pitchFamily="18" charset="0"/>
            </a:endParaRPr>
          </a:p>
        </p:txBody>
      </p:sp>
      <p:sp>
        <p:nvSpPr>
          <p:cNvPr id="13" name="Rectangle 12">
            <a:extLst>
              <a:ext uri="{FF2B5EF4-FFF2-40B4-BE49-F238E27FC236}">
                <a16:creationId xmlns="" xmlns:a16="http://schemas.microsoft.com/office/drawing/2014/main" id="{EF8D052C-37FB-492F-81A3-96174FFB5CD4}"/>
              </a:ext>
            </a:extLst>
          </p:cNvPr>
          <p:cNvSpPr/>
          <p:nvPr/>
        </p:nvSpPr>
        <p:spPr>
          <a:xfrm>
            <a:off x="8661675" y="6054569"/>
            <a:ext cx="7406481" cy="1222642"/>
          </a:xfrm>
          <a:prstGeom prst="rect">
            <a:avLst/>
          </a:prstGeom>
        </p:spPr>
        <p:txBody>
          <a:bodyPr wrap="square">
            <a:spAutoFit/>
          </a:bodyPr>
          <a:lstStyle/>
          <a:p>
            <a:pPr algn="just">
              <a:lnSpc>
                <a:spcPct val="120000"/>
              </a:lnSpc>
              <a:spcAft>
                <a:spcPts val="0"/>
              </a:spcAft>
            </a:pPr>
            <a:r>
              <a:rPr lang="nl-NL" sz="3200" b="1">
                <a:solidFill>
                  <a:srgbClr val="FF0000"/>
                </a:solidFill>
                <a:latin typeface="Times New Roman" panose="02020603050405020304" pitchFamily="18" charset="0"/>
                <a:ea typeface="Times New Roman" panose="02020603050405020304" pitchFamily="18" charset="0"/>
              </a:rPr>
              <a:t>       Vì sao chúng ta cần phải biết điểm mạnh và điểm yếu của bản thân?</a:t>
            </a:r>
            <a:endParaRPr lang="vi-VN" sz="3200" b="1">
              <a:solidFill>
                <a:srgbClr val="FF0000"/>
              </a:solidFill>
              <a:latin typeface="Times New Roman" panose="02020603050405020304" pitchFamily="18" charset="0"/>
              <a:ea typeface="Times New Roman" panose="02020603050405020304" pitchFamily="18" charset="0"/>
            </a:endParaRPr>
          </a:p>
        </p:txBody>
      </p:sp>
      <p:sp>
        <p:nvSpPr>
          <p:cNvPr id="14" name="Rectangle 13">
            <a:extLst>
              <a:ext uri="{FF2B5EF4-FFF2-40B4-BE49-F238E27FC236}">
                <a16:creationId xmlns="" xmlns:a16="http://schemas.microsoft.com/office/drawing/2014/main" id="{99C3A2FE-ED0D-4D40-B6A6-FDECEBFA3ABB}"/>
              </a:ext>
            </a:extLst>
          </p:cNvPr>
          <p:cNvSpPr/>
          <p:nvPr/>
        </p:nvSpPr>
        <p:spPr>
          <a:xfrm>
            <a:off x="8662884" y="7277211"/>
            <a:ext cx="7262916" cy="1813573"/>
          </a:xfrm>
          <a:prstGeom prst="rect">
            <a:avLst/>
          </a:prstGeom>
        </p:spPr>
        <p:txBody>
          <a:bodyPr wrap="square">
            <a:spAutoFit/>
          </a:bodyPr>
          <a:lstStyle/>
          <a:p>
            <a:pPr algn="just">
              <a:lnSpc>
                <a:spcPct val="120000"/>
              </a:lnSpc>
              <a:spcAft>
                <a:spcPts val="0"/>
              </a:spcAft>
            </a:pPr>
            <a:r>
              <a:rPr lang="en-US" sz="3200" b="1">
                <a:solidFill>
                  <a:srgbClr val="0000FF"/>
                </a:solidFill>
                <a:latin typeface="Times New Roman" panose="02020603050405020304" pitchFamily="18" charset="0"/>
                <a:ea typeface="Times New Roman" panose="02020603050405020304" pitchFamily="18" charset="0"/>
              </a:rPr>
              <a:t>       Biết được điểm mạnh để phát huy và lựa chọn hoạt động phù hợp. Biết điểm yếu để khắc phục dần.</a:t>
            </a:r>
            <a:endParaRPr lang="vi-VN" sz="3200" b="1">
              <a:solidFill>
                <a:srgbClr val="0000FF"/>
              </a:solidFill>
              <a:latin typeface="Times New Roman" panose="02020603050405020304" pitchFamily="18" charset="0"/>
              <a:ea typeface="Times New Roman" panose="02020603050405020304" pitchFamily="18" charset="0"/>
            </a:endParaRPr>
          </a:p>
        </p:txBody>
      </p:sp>
      <p:sp>
        <p:nvSpPr>
          <p:cNvPr id="7" name="Rectangle 6"/>
          <p:cNvSpPr/>
          <p:nvPr/>
        </p:nvSpPr>
        <p:spPr>
          <a:xfrm>
            <a:off x="5014120" y="-85792"/>
            <a:ext cx="6705600" cy="1384995"/>
          </a:xfrm>
          <a:prstGeom prst="rect">
            <a:avLst/>
          </a:prstGeom>
        </p:spPr>
        <p:txBody>
          <a:bodyPr wrap="square">
            <a:spAutoFit/>
          </a:bodyPr>
          <a:lstStyle/>
          <a:p>
            <a:r>
              <a:rPr lang="en-US" sz="2800" dirty="0">
                <a:solidFill>
                  <a:srgbClr val="0000CC"/>
                </a:solidFill>
                <a:latin typeface="Times New Roman" pitchFamily="18" charset="0"/>
                <a:cs typeface="Times New Roman" pitchFamily="18" charset="0"/>
              </a:rPr>
              <a:t>Thứ hai, ngày 06 tháng 2 </a:t>
            </a:r>
            <a:r>
              <a:rPr lang="en-US" sz="2800" dirty="0" err="1">
                <a:solidFill>
                  <a:srgbClr val="0000CC"/>
                </a:solidFill>
                <a:latin typeface="Times New Roman" pitchFamily="18" charset="0"/>
                <a:cs typeface="Times New Roman" pitchFamily="18" charset="0"/>
              </a:rPr>
              <a:t>năm</a:t>
            </a:r>
            <a:r>
              <a:rPr lang="en-US" sz="2800" dirty="0">
                <a:solidFill>
                  <a:srgbClr val="0000CC"/>
                </a:solidFill>
                <a:latin typeface="Times New Roman" pitchFamily="18" charset="0"/>
                <a:cs typeface="Times New Roman" pitchFamily="18" charset="0"/>
              </a:rPr>
              <a:t> </a:t>
            </a:r>
            <a:r>
              <a:rPr lang="en-US" sz="2800" dirty="0" smtClean="0">
                <a:solidFill>
                  <a:srgbClr val="0000CC"/>
                </a:solidFill>
                <a:latin typeface="Times New Roman" pitchFamily="18" charset="0"/>
                <a:cs typeface="Times New Roman" pitchFamily="18" charset="0"/>
              </a:rPr>
              <a:t>2024</a:t>
            </a:r>
            <a:endParaRPr lang="en-US" sz="2800" dirty="0">
              <a:solidFill>
                <a:srgbClr val="0000CC"/>
              </a:solidFill>
              <a:latin typeface="Times New Roman" pitchFamily="18" charset="0"/>
              <a:cs typeface="Times New Roman" pitchFamily="18" charset="0"/>
            </a:endParaRPr>
          </a:p>
          <a:p>
            <a:r>
              <a:rPr lang="en-US" sz="2800" b="1" dirty="0" smtClean="0">
                <a:solidFill>
                  <a:srgbClr val="FF0066"/>
                </a:solidFill>
                <a:latin typeface="Times New Roman" pitchFamily="18" charset="0"/>
                <a:cs typeface="Times New Roman" pitchFamily="18" charset="0"/>
              </a:rPr>
              <a:t>	Đạo </a:t>
            </a:r>
            <a:r>
              <a:rPr lang="en-US" sz="2800" b="1" dirty="0">
                <a:solidFill>
                  <a:srgbClr val="FF0066"/>
                </a:solidFill>
                <a:latin typeface="Times New Roman" pitchFamily="18" charset="0"/>
                <a:cs typeface="Times New Roman" pitchFamily="18" charset="0"/>
              </a:rPr>
              <a:t>đức</a:t>
            </a:r>
          </a:p>
          <a:p>
            <a:r>
              <a:rPr lang="en-US" sz="2800" b="1" dirty="0" err="1">
                <a:solidFill>
                  <a:srgbClr val="0000CC"/>
                </a:solidFill>
                <a:latin typeface="Times New Roman" pitchFamily="18" charset="0"/>
              </a:rPr>
              <a:t>Bài</a:t>
            </a:r>
            <a:r>
              <a:rPr lang="en-US" sz="2800" b="1" dirty="0">
                <a:solidFill>
                  <a:srgbClr val="0000CC"/>
                </a:solidFill>
                <a:latin typeface="Times New Roman" pitchFamily="18" charset="0"/>
              </a:rPr>
              <a:t> 7: EM KHÁM PHÁ BẢN THÂN (T1)</a:t>
            </a:r>
          </a:p>
        </p:txBody>
      </p:sp>
    </p:spTree>
    <p:extLst>
      <p:ext uri="{BB962C8B-B14F-4D97-AF65-F5344CB8AC3E}">
        <p14:creationId xmlns:p14="http://schemas.microsoft.com/office/powerpoint/2010/main" val="247140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fade">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0"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 xmlns:a16="http://schemas.microsoft.com/office/drawing/2014/main" id="{71A2EDA5-D2E1-4FAE-9615-B0BE52086EC8}"/>
              </a:ext>
            </a:extLst>
          </p:cNvPr>
          <p:cNvSpPr>
            <a:spLocks noChangeArrowheads="1"/>
          </p:cNvSpPr>
          <p:nvPr/>
        </p:nvSpPr>
        <p:spPr bwMode="auto">
          <a:xfrm>
            <a:off x="1692641" y="2373155"/>
            <a:ext cx="577991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vi-VN" sz="3200" b="1" i="1"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Trò ch</a:t>
            </a:r>
            <a:r>
              <a:rPr kumimoji="0" lang="vi-VN" altLang="vi-VN" sz="3200" b="1" i="1"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ơ</a:t>
            </a:r>
            <a:r>
              <a:rPr kumimoji="0" lang="en-US" altLang="vi-VN" sz="3200" b="1" i="1"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i: </a:t>
            </a:r>
            <a:r>
              <a:rPr kumimoji="0" lang="nl-NL" altLang="vi-VN" sz="3200" b="1" i="1"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“Giải cứu rừng xanh”.</a:t>
            </a:r>
            <a:endParaRPr kumimoji="0" lang="vi-VN" altLang="vi-VN"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sp>
        <p:nvSpPr>
          <p:cNvPr id="12" name="Rectangle 3">
            <a:extLst>
              <a:ext uri="{FF2B5EF4-FFF2-40B4-BE49-F238E27FC236}">
                <a16:creationId xmlns="" xmlns:a16="http://schemas.microsoft.com/office/drawing/2014/main" id="{5FD48DE7-09FD-4155-B924-1861D3AE04B0}"/>
              </a:ext>
            </a:extLst>
          </p:cNvPr>
          <p:cNvSpPr>
            <a:spLocks noChangeArrowheads="1"/>
          </p:cNvSpPr>
          <p:nvPr/>
        </p:nvSpPr>
        <p:spPr bwMode="auto">
          <a:xfrm>
            <a:off x="1609072" y="2965861"/>
            <a:ext cx="11536553"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vi-VN" sz="3200" b="1"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Cách chơi: GV chiếu slide trò chơi, HS nêu các điểm mạnh, điểm yếu của các con vật để giải cứu chúng khỏi tên thợ săn.</a:t>
            </a:r>
            <a:endParaRPr kumimoji="0" lang="vi-VN" altLang="vi-VN" sz="32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vi-VN" sz="3200" b="1"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Câu 1: Nêu điểm mạnh của con hổ?</a:t>
            </a:r>
            <a:endParaRPr kumimoji="0" lang="vi-VN" altLang="vi-VN" sz="32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vi-VN" sz="3200" b="1"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Câu 2: Nêu điểm yếu của con nai?</a:t>
            </a:r>
            <a:endParaRPr kumimoji="0" lang="vi-VN" altLang="vi-VN" sz="32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vi-VN" sz="3200" b="1"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Câu 3: Nêu điểm yếu của con gấu?</a:t>
            </a:r>
            <a:endParaRPr kumimoji="0" lang="vi-VN" altLang="vi-VN" sz="32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vi-VN" sz="3200" b="1"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Câu 4: Nêu điểm mạnh của con voi?</a:t>
            </a:r>
            <a:endParaRPr kumimoji="0" lang="nl-NL" altLang="vi-VN" sz="32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 xmlns:a16="http://schemas.microsoft.com/office/drawing/2014/main" id="{1E7A3458-4A9C-49EC-A3E1-F15F958B2CBE}"/>
              </a:ext>
            </a:extLst>
          </p:cNvPr>
          <p:cNvSpPr/>
          <p:nvPr/>
        </p:nvSpPr>
        <p:spPr>
          <a:xfrm>
            <a:off x="1813719" y="6016860"/>
            <a:ext cx="5190383" cy="2404504"/>
          </a:xfrm>
          <a:prstGeom prst="rect">
            <a:avLst/>
          </a:prstGeom>
        </p:spPr>
        <p:txBody>
          <a:bodyPr wrap="square">
            <a:spAutoFit/>
          </a:bodyPr>
          <a:lstStyle/>
          <a:p>
            <a:pPr>
              <a:lnSpc>
                <a:spcPct val="120000"/>
              </a:lnSpc>
              <a:spcAft>
                <a:spcPts val="0"/>
              </a:spcAft>
            </a:pPr>
            <a:r>
              <a:rPr lang="nl-NL" sz="3200" b="1" dirty="0">
                <a:solidFill>
                  <a:srgbClr val="FF0000"/>
                </a:solidFill>
                <a:latin typeface="Times New Roman" panose="02020603050405020304" pitchFamily="18" charset="0"/>
                <a:ea typeface="Times New Roman" panose="02020603050405020304" pitchFamily="18" charset="0"/>
              </a:rPr>
              <a:t>Câu 1: Khỏe, nhanh</a:t>
            </a:r>
            <a:endParaRPr lang="vi-VN" sz="3200" b="1" dirty="0">
              <a:solidFill>
                <a:srgbClr val="FF0000"/>
              </a:solidFill>
              <a:latin typeface="Times New Roman" panose="02020603050405020304" pitchFamily="18" charset="0"/>
              <a:ea typeface="Times New Roman" panose="02020603050405020304" pitchFamily="18" charset="0"/>
            </a:endParaRPr>
          </a:p>
          <a:p>
            <a:pPr>
              <a:lnSpc>
                <a:spcPct val="120000"/>
              </a:lnSpc>
              <a:spcAft>
                <a:spcPts val="0"/>
              </a:spcAft>
            </a:pPr>
            <a:r>
              <a:rPr lang="nl-NL" sz="3200" b="1" dirty="0">
                <a:solidFill>
                  <a:srgbClr val="FF0000"/>
                </a:solidFill>
                <a:latin typeface="Times New Roman" panose="02020603050405020304" pitchFamily="18" charset="0"/>
                <a:ea typeface="Times New Roman" panose="02020603050405020304" pitchFamily="18" charset="0"/>
              </a:rPr>
              <a:t>Câu 2: Nhút nhát</a:t>
            </a:r>
            <a:endParaRPr lang="vi-VN" sz="3200" b="1" dirty="0">
              <a:solidFill>
                <a:srgbClr val="FF0000"/>
              </a:solidFill>
              <a:latin typeface="Times New Roman" panose="02020603050405020304" pitchFamily="18" charset="0"/>
              <a:ea typeface="Times New Roman" panose="02020603050405020304" pitchFamily="18" charset="0"/>
            </a:endParaRPr>
          </a:p>
          <a:p>
            <a:pPr>
              <a:lnSpc>
                <a:spcPct val="120000"/>
              </a:lnSpc>
              <a:spcAft>
                <a:spcPts val="0"/>
              </a:spcAft>
            </a:pPr>
            <a:r>
              <a:rPr lang="nl-NL" sz="3200" b="1" dirty="0">
                <a:solidFill>
                  <a:srgbClr val="FF0000"/>
                </a:solidFill>
                <a:latin typeface="Times New Roman" panose="02020603050405020304" pitchFamily="18" charset="0"/>
                <a:ea typeface="Times New Roman" panose="02020603050405020304" pitchFamily="18" charset="0"/>
              </a:rPr>
              <a:t>Câu 3: Chạy chậm, ì ạch.</a:t>
            </a:r>
            <a:endParaRPr lang="vi-VN" sz="3200" b="1" dirty="0">
              <a:solidFill>
                <a:srgbClr val="FF0000"/>
              </a:solidFill>
              <a:latin typeface="Times New Roman" panose="02020603050405020304" pitchFamily="18" charset="0"/>
              <a:ea typeface="Times New Roman" panose="02020603050405020304" pitchFamily="18" charset="0"/>
            </a:endParaRPr>
          </a:p>
          <a:p>
            <a:pPr>
              <a:lnSpc>
                <a:spcPct val="120000"/>
              </a:lnSpc>
              <a:spcAft>
                <a:spcPts val="0"/>
              </a:spcAft>
            </a:pPr>
            <a:r>
              <a:rPr lang="nl-NL" sz="3200" b="1" dirty="0">
                <a:solidFill>
                  <a:srgbClr val="FF0000"/>
                </a:solidFill>
                <a:latin typeface="Times New Roman" panose="02020603050405020304" pitchFamily="18" charset="0"/>
                <a:ea typeface="Times New Roman" panose="02020603050405020304" pitchFamily="18" charset="0"/>
              </a:rPr>
              <a:t>Câu 4: To, khỏe</a:t>
            </a:r>
            <a:endParaRPr lang="vi-VN" sz="3200" b="1" dirty="0">
              <a:solidFill>
                <a:srgbClr val="FF0000"/>
              </a:solidFill>
              <a:latin typeface="Times New Roman" panose="02020603050405020304" pitchFamily="18" charset="0"/>
              <a:ea typeface="Times New Roman" panose="02020603050405020304" pitchFamily="18" charset="0"/>
            </a:endParaRPr>
          </a:p>
        </p:txBody>
      </p:sp>
      <p:sp>
        <p:nvSpPr>
          <p:cNvPr id="19" name="Text Box 14">
            <a:extLst>
              <a:ext uri="{FF2B5EF4-FFF2-40B4-BE49-F238E27FC236}">
                <a16:creationId xmlns="" xmlns:a16="http://schemas.microsoft.com/office/drawing/2014/main" id="{6B7437A8-A2EF-4B00-9082-52482ADA7A72}"/>
              </a:ext>
            </a:extLst>
          </p:cNvPr>
          <p:cNvSpPr txBox="1">
            <a:spLocks noChangeArrowheads="1"/>
          </p:cNvSpPr>
          <p:nvPr/>
        </p:nvSpPr>
        <p:spPr bwMode="auto">
          <a:xfrm>
            <a:off x="3714212" y="1584388"/>
            <a:ext cx="8610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a:latin typeface="Times New Roman" pitchFamily="18" charset="0"/>
              </a:rPr>
              <a:t>Thầy</a:t>
            </a:r>
            <a:r>
              <a:rPr lang="en-US" sz="2800" b="1" dirty="0">
                <a:latin typeface="Times New Roman" pitchFamily="18" charset="0"/>
              </a:rPr>
              <a:t> </a:t>
            </a:r>
            <a:r>
              <a:rPr lang="en-US" sz="2800" b="1" dirty="0" err="1">
                <a:latin typeface="Times New Roman" pitchFamily="18" charset="0"/>
              </a:rPr>
              <a:t>làm</a:t>
            </a:r>
            <a:r>
              <a:rPr lang="en-US" sz="2800" b="1" dirty="0">
                <a:latin typeface="Times New Roman" pitchFamily="18" charset="0"/>
              </a:rPr>
              <a:t> </a:t>
            </a:r>
            <a:r>
              <a:rPr lang="en-US" sz="2800" b="1" dirty="0" err="1">
                <a:latin typeface="Times New Roman" pitchFamily="18" charset="0"/>
              </a:rPr>
              <a:t>hộ</a:t>
            </a:r>
            <a:r>
              <a:rPr lang="en-US" sz="2800" b="1" dirty="0">
                <a:latin typeface="Times New Roman" pitchFamily="18" charset="0"/>
              </a:rPr>
              <a:t> </a:t>
            </a:r>
            <a:r>
              <a:rPr lang="en-US" sz="2800" b="1" dirty="0" err="1">
                <a:latin typeface="Times New Roman" pitchFamily="18" charset="0"/>
              </a:rPr>
              <a:t>em</a:t>
            </a:r>
            <a:r>
              <a:rPr lang="en-US" sz="2800" b="1" dirty="0">
                <a:latin typeface="Times New Roman" pitchFamily="18" charset="0"/>
              </a:rPr>
              <a:t> </a:t>
            </a:r>
            <a:r>
              <a:rPr lang="en-US" sz="2800" b="1" dirty="0" err="1">
                <a:latin typeface="Times New Roman" pitchFamily="18" charset="0"/>
              </a:rPr>
              <a:t>trò</a:t>
            </a:r>
            <a:r>
              <a:rPr lang="en-US" sz="2800" b="1" dirty="0">
                <a:latin typeface="Times New Roman" pitchFamily="18" charset="0"/>
              </a:rPr>
              <a:t> </a:t>
            </a:r>
            <a:r>
              <a:rPr lang="en-US" sz="2800" b="1" dirty="0" err="1">
                <a:latin typeface="Times New Roman" pitchFamily="18" charset="0"/>
              </a:rPr>
              <a:t>ch</a:t>
            </a:r>
            <a:r>
              <a:rPr lang="vi-VN" sz="2800" b="1" dirty="0">
                <a:latin typeface="Times New Roman" pitchFamily="18" charset="0"/>
              </a:rPr>
              <a:t>ơ</a:t>
            </a:r>
            <a:r>
              <a:rPr lang="en-US" sz="2800" b="1" dirty="0" err="1">
                <a:latin typeface="Times New Roman" pitchFamily="18" charset="0"/>
              </a:rPr>
              <a:t>i</a:t>
            </a:r>
            <a:r>
              <a:rPr lang="en-US" sz="2800" b="1" dirty="0">
                <a:latin typeface="Times New Roman" pitchFamily="18" charset="0"/>
              </a:rPr>
              <a:t> </a:t>
            </a:r>
            <a:r>
              <a:rPr lang="en-US" sz="2800" b="1" dirty="0" err="1">
                <a:latin typeface="Times New Roman" pitchFamily="18" charset="0"/>
              </a:rPr>
              <a:t>vận</a:t>
            </a:r>
            <a:r>
              <a:rPr lang="en-US" sz="2800" b="1" dirty="0">
                <a:latin typeface="Times New Roman" pitchFamily="18" charset="0"/>
              </a:rPr>
              <a:t> </a:t>
            </a:r>
            <a:r>
              <a:rPr lang="en-US" sz="2800" b="1" dirty="0" err="1">
                <a:latin typeface="Times New Roman" pitchFamily="18" charset="0"/>
              </a:rPr>
              <a:t>dụng</a:t>
            </a:r>
            <a:r>
              <a:rPr lang="en-US" sz="2800" b="1" dirty="0">
                <a:latin typeface="Times New Roman" pitchFamily="18" charset="0"/>
              </a:rPr>
              <a:t> </a:t>
            </a:r>
            <a:r>
              <a:rPr lang="en-US" sz="2800" b="1" dirty="0" err="1">
                <a:latin typeface="Times New Roman" pitchFamily="18" charset="0"/>
              </a:rPr>
              <a:t>này</a:t>
            </a:r>
            <a:r>
              <a:rPr lang="en-US" sz="2800" b="1" dirty="0">
                <a:latin typeface="Times New Roman" pitchFamily="18" charset="0"/>
              </a:rPr>
              <a:t> ạ</a:t>
            </a:r>
          </a:p>
        </p:txBody>
      </p:sp>
      <p:sp>
        <p:nvSpPr>
          <p:cNvPr id="9" name="Rectangle 8"/>
          <p:cNvSpPr/>
          <p:nvPr/>
        </p:nvSpPr>
        <p:spPr>
          <a:xfrm>
            <a:off x="4417892" y="-13396"/>
            <a:ext cx="8137525" cy="1384995"/>
          </a:xfrm>
          <a:prstGeom prst="rect">
            <a:avLst/>
          </a:prstGeom>
        </p:spPr>
        <p:txBody>
          <a:bodyPr>
            <a:spAutoFit/>
          </a:bodyPr>
          <a:lstStyle/>
          <a:p>
            <a:r>
              <a:rPr lang="en-US" sz="2800" dirty="0">
                <a:solidFill>
                  <a:srgbClr val="0000CC"/>
                </a:solidFill>
                <a:latin typeface="Times New Roman" pitchFamily="18" charset="0"/>
                <a:cs typeface="Times New Roman" pitchFamily="18" charset="0"/>
              </a:rPr>
              <a:t>Thứ hai, ngày 06 tháng 2 </a:t>
            </a:r>
            <a:r>
              <a:rPr lang="en-US" sz="2800" dirty="0" err="1">
                <a:solidFill>
                  <a:srgbClr val="0000CC"/>
                </a:solidFill>
                <a:latin typeface="Times New Roman" pitchFamily="18" charset="0"/>
                <a:cs typeface="Times New Roman" pitchFamily="18" charset="0"/>
              </a:rPr>
              <a:t>năm</a:t>
            </a:r>
            <a:r>
              <a:rPr lang="en-US" sz="2800" dirty="0">
                <a:solidFill>
                  <a:srgbClr val="0000CC"/>
                </a:solidFill>
                <a:latin typeface="Times New Roman" pitchFamily="18" charset="0"/>
                <a:cs typeface="Times New Roman" pitchFamily="18" charset="0"/>
              </a:rPr>
              <a:t> </a:t>
            </a:r>
            <a:r>
              <a:rPr lang="en-US" sz="2800" dirty="0" smtClean="0">
                <a:solidFill>
                  <a:srgbClr val="0000CC"/>
                </a:solidFill>
                <a:latin typeface="Times New Roman" pitchFamily="18" charset="0"/>
                <a:cs typeface="Times New Roman" pitchFamily="18" charset="0"/>
              </a:rPr>
              <a:t>2024</a:t>
            </a:r>
            <a:endParaRPr lang="en-US" sz="2800" dirty="0">
              <a:solidFill>
                <a:srgbClr val="0000CC"/>
              </a:solidFill>
              <a:latin typeface="Times New Roman" pitchFamily="18" charset="0"/>
              <a:cs typeface="Times New Roman" pitchFamily="18" charset="0"/>
            </a:endParaRPr>
          </a:p>
          <a:p>
            <a:r>
              <a:rPr lang="en-US" sz="2800" b="1" dirty="0" smtClean="0">
                <a:solidFill>
                  <a:srgbClr val="FF0066"/>
                </a:solidFill>
                <a:latin typeface="Times New Roman" pitchFamily="18" charset="0"/>
                <a:cs typeface="Times New Roman" pitchFamily="18" charset="0"/>
              </a:rPr>
              <a:t>	</a:t>
            </a:r>
            <a:r>
              <a:rPr lang="en-US" sz="2800" b="1" dirty="0" err="1" smtClean="0">
                <a:solidFill>
                  <a:srgbClr val="FF0066"/>
                </a:solidFill>
                <a:latin typeface="Times New Roman" pitchFamily="18" charset="0"/>
                <a:cs typeface="Times New Roman" pitchFamily="18" charset="0"/>
              </a:rPr>
              <a:t>Đạo</a:t>
            </a:r>
            <a:r>
              <a:rPr lang="en-US" sz="2800" b="1" dirty="0" smtClean="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đức</a:t>
            </a:r>
            <a:endParaRPr lang="en-US" sz="2800" b="1" dirty="0">
              <a:solidFill>
                <a:srgbClr val="FF0066"/>
              </a:solidFill>
              <a:latin typeface="Times New Roman" pitchFamily="18" charset="0"/>
              <a:cs typeface="Times New Roman" pitchFamily="18" charset="0"/>
            </a:endParaRPr>
          </a:p>
          <a:p>
            <a:r>
              <a:rPr lang="en-US" sz="2800" b="1" dirty="0" err="1">
                <a:solidFill>
                  <a:srgbClr val="0000CC"/>
                </a:solidFill>
                <a:latin typeface="Times New Roman" pitchFamily="18" charset="0"/>
              </a:rPr>
              <a:t>Bài</a:t>
            </a:r>
            <a:r>
              <a:rPr lang="en-US" sz="2800" b="1" dirty="0">
                <a:solidFill>
                  <a:srgbClr val="0000CC"/>
                </a:solidFill>
                <a:latin typeface="Times New Roman" pitchFamily="18" charset="0"/>
              </a:rPr>
              <a:t> 7: EM KHÁM PHÁ BẢN THÂN (T1)</a:t>
            </a:r>
          </a:p>
        </p:txBody>
      </p:sp>
    </p:spTree>
    <p:extLst>
      <p:ext uri="{BB962C8B-B14F-4D97-AF65-F5344CB8AC3E}">
        <p14:creationId xmlns:p14="http://schemas.microsoft.com/office/powerpoint/2010/main" val="344186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719" y="218988"/>
            <a:ext cx="14417345" cy="845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WordArt 3"/>
          <p:cNvSpPr>
            <a:spLocks noChangeArrowheads="1" noChangeShapeType="1" noTextEdit="1"/>
          </p:cNvSpPr>
          <p:nvPr/>
        </p:nvSpPr>
        <p:spPr bwMode="auto">
          <a:xfrm>
            <a:off x="1966119" y="3657600"/>
            <a:ext cx="12649200" cy="15827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31178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p:val>
                                            <p:fltVal val="0"/>
                                          </p:val>
                                        </p:tav>
                                        <p:tav tm="100000">
                                          <p:val>
                                            <p:strVal val="#ppt_w"/>
                                          </p:val>
                                        </p:tav>
                                      </p:tavLst>
                                    </p:anim>
                                    <p:anim calcmode="lin" valueType="num">
                                      <p:cBhvr>
                                        <p:cTn id="8" dur="5000" fill="hold"/>
                                        <p:tgtEl>
                                          <p:spTgt spid="25"/>
                                        </p:tgtEl>
                                        <p:attrNameLst>
                                          <p:attrName>ppt_h</p:attrName>
                                        </p:attrNameLst>
                                      </p:cBhvr>
                                      <p:tavLst>
                                        <p:tav tm="0">
                                          <p:val>
                                            <p:fltVal val="0"/>
                                          </p:val>
                                        </p:tav>
                                        <p:tav tm="100000">
                                          <p:val>
                                            <p:strVal val="#ppt_h"/>
                                          </p:val>
                                        </p:tav>
                                      </p:tavLst>
                                    </p:anim>
                                    <p:animEffect transition="in" filter="fade">
                                      <p:cBhvr>
                                        <p:cTn id="9"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2804319" y="1376974"/>
            <a:ext cx="9694215"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a:solidFill>
                  <a:srgbClr val="0000CC"/>
                </a:solidFill>
                <a:effectLst>
                  <a:outerShdw blurRad="38100" dist="38100" dir="2700000" algn="tl">
                    <a:srgbClr val="000000">
                      <a:alpha val="43137"/>
                    </a:srgbClr>
                  </a:outerShdw>
                </a:effectLst>
                <a:latin typeface="Times New Roman" pitchFamily="18" charset="0"/>
              </a:rPr>
              <a:t>TRÒ CHƠI: ĐOÁN NG</a:t>
            </a:r>
            <a:r>
              <a:rPr lang="vi-VN" sz="3200" b="1" dirty="0">
                <a:solidFill>
                  <a:srgbClr val="0000CC"/>
                </a:solidFill>
                <a:effectLst>
                  <a:outerShdw blurRad="38100" dist="38100" dir="2700000" algn="tl">
                    <a:srgbClr val="000000">
                      <a:alpha val="43137"/>
                    </a:srgbClr>
                  </a:outerShdw>
                </a:effectLst>
                <a:latin typeface="Times New Roman" pitchFamily="18" charset="0"/>
              </a:rPr>
              <a:t>ƯỜI BẠN BÍ MẬT</a:t>
            </a:r>
            <a:endParaRPr lang="en-US" sz="32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22" name="TextBox 21"/>
          <p:cNvSpPr txBox="1"/>
          <p:nvPr/>
        </p:nvSpPr>
        <p:spPr>
          <a:xfrm>
            <a:off x="5236910" y="0"/>
            <a:ext cx="5949409" cy="1384995"/>
          </a:xfrm>
          <a:prstGeom prst="rect">
            <a:avLst/>
          </a:prstGeom>
          <a:solidFill>
            <a:schemeClr val="bg1"/>
          </a:solidFill>
        </p:spPr>
        <p:txBody>
          <a:bodyPr wrap="square" rtlCol="0">
            <a:spAutoFit/>
          </a:bodyPr>
          <a:lstStyle/>
          <a:p>
            <a:r>
              <a:rPr lang="en-US" sz="2800" dirty="0" smtClean="0">
                <a:solidFill>
                  <a:srgbClr val="0000CC"/>
                </a:solidFill>
                <a:latin typeface="Times New Roman" pitchFamily="18" charset="0"/>
                <a:cs typeface="Times New Roman" pitchFamily="18" charset="0"/>
              </a:rPr>
              <a:t>Thứ</a:t>
            </a:r>
            <a:r>
              <a:rPr lang="en-US" sz="2800" dirty="0">
                <a:solidFill>
                  <a:srgbClr val="0000CC"/>
                </a:solidFill>
                <a:latin typeface="Times New Roman" pitchFamily="18" charset="0"/>
                <a:cs typeface="Times New Roman" pitchFamily="18" charset="0"/>
              </a:rPr>
              <a:t> </a:t>
            </a:r>
            <a:r>
              <a:rPr lang="en-US" sz="2800" dirty="0" smtClean="0">
                <a:solidFill>
                  <a:srgbClr val="0000CC"/>
                </a:solidFill>
                <a:latin typeface="Times New Roman" pitchFamily="18" charset="0"/>
                <a:cs typeface="Times New Roman" pitchFamily="18" charset="0"/>
              </a:rPr>
              <a:t>hai, ngày</a:t>
            </a:r>
            <a:r>
              <a:rPr lang="en-US" sz="2800" dirty="0">
                <a:solidFill>
                  <a:srgbClr val="0000CC"/>
                </a:solidFill>
                <a:latin typeface="Times New Roman" pitchFamily="18" charset="0"/>
                <a:cs typeface="Times New Roman" pitchFamily="18" charset="0"/>
              </a:rPr>
              <a:t> </a:t>
            </a:r>
            <a:r>
              <a:rPr lang="en-US" sz="2800" dirty="0" smtClean="0">
                <a:solidFill>
                  <a:srgbClr val="0000CC"/>
                </a:solidFill>
                <a:latin typeface="Times New Roman" pitchFamily="18" charset="0"/>
                <a:cs typeface="Times New Roman" pitchFamily="18" charset="0"/>
              </a:rPr>
              <a:t>06 tháng</a:t>
            </a:r>
            <a:r>
              <a:rPr lang="en-US" sz="2800" dirty="0">
                <a:solidFill>
                  <a:srgbClr val="0000CC"/>
                </a:solidFill>
                <a:latin typeface="Times New Roman" pitchFamily="18" charset="0"/>
                <a:cs typeface="Times New Roman" pitchFamily="18" charset="0"/>
              </a:rPr>
              <a:t> </a:t>
            </a:r>
            <a:r>
              <a:rPr lang="en-US" sz="2800" dirty="0" smtClean="0">
                <a:solidFill>
                  <a:srgbClr val="0000CC"/>
                </a:solidFill>
                <a:latin typeface="Times New Roman" pitchFamily="18" charset="0"/>
                <a:cs typeface="Times New Roman" pitchFamily="18" charset="0"/>
              </a:rPr>
              <a:t>2 </a:t>
            </a:r>
            <a:r>
              <a:rPr lang="en-US" sz="2800" dirty="0" err="1" smtClean="0">
                <a:solidFill>
                  <a:srgbClr val="0000CC"/>
                </a:solidFill>
                <a:latin typeface="Times New Roman" pitchFamily="18" charset="0"/>
                <a:cs typeface="Times New Roman" pitchFamily="18" charset="0"/>
              </a:rPr>
              <a:t>năm</a:t>
            </a:r>
            <a:r>
              <a:rPr lang="en-US" sz="2800" dirty="0">
                <a:solidFill>
                  <a:srgbClr val="0000CC"/>
                </a:solidFill>
                <a:latin typeface="Times New Roman" pitchFamily="18" charset="0"/>
                <a:cs typeface="Times New Roman" pitchFamily="18" charset="0"/>
              </a:rPr>
              <a:t> </a:t>
            </a:r>
            <a:r>
              <a:rPr lang="en-US" sz="2800" dirty="0" smtClean="0">
                <a:solidFill>
                  <a:srgbClr val="0000CC"/>
                </a:solidFill>
                <a:latin typeface="Times New Roman" pitchFamily="18" charset="0"/>
                <a:cs typeface="Times New Roman" pitchFamily="18" charset="0"/>
              </a:rPr>
              <a:t>2024</a:t>
            </a:r>
          </a:p>
          <a:p>
            <a:r>
              <a:rPr lang="en-US" sz="2800" dirty="0">
                <a:solidFill>
                  <a:srgbClr val="0000CC"/>
                </a:solidFill>
                <a:latin typeface="Times New Roman" pitchFamily="18" charset="0"/>
                <a:cs typeface="Times New Roman" pitchFamily="18" charset="0"/>
              </a:rPr>
              <a:t> </a:t>
            </a:r>
            <a:r>
              <a:rPr lang="en-US" sz="2800" dirty="0" smtClean="0">
                <a:solidFill>
                  <a:srgbClr val="0000CC"/>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Đạo</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đức</a:t>
            </a:r>
            <a:endParaRPr lang="en-US" sz="2800" b="1" dirty="0">
              <a:solidFill>
                <a:srgbClr val="FF0066"/>
              </a:solidFill>
              <a:latin typeface="Times New Roman" pitchFamily="18" charset="0"/>
              <a:cs typeface="Times New Roman" pitchFamily="18" charset="0"/>
            </a:endParaRPr>
          </a:p>
          <a:p>
            <a:endParaRPr lang="en-US" sz="2800" dirty="0">
              <a:solidFill>
                <a:srgbClr val="0000CC"/>
              </a:solidFill>
              <a:latin typeface="Times New Roman" pitchFamily="18" charset="0"/>
              <a:cs typeface="Times New Roman" pitchFamily="18" charset="0"/>
            </a:endParaRPr>
          </a:p>
        </p:txBody>
      </p:sp>
      <p:pic>
        <p:nvPicPr>
          <p:cNvPr id="3" name="Picture 2">
            <a:extLst>
              <a:ext uri="{FF2B5EF4-FFF2-40B4-BE49-F238E27FC236}">
                <a16:creationId xmlns="" xmlns:a16="http://schemas.microsoft.com/office/drawing/2014/main" id="{D0522544-23D3-4AFD-837A-454A7222AB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919" y="2057400"/>
            <a:ext cx="14249400" cy="6879346"/>
          </a:xfrm>
          <a:prstGeom prst="rect">
            <a:avLst/>
          </a:prstGeom>
        </p:spPr>
      </p:pic>
    </p:spTree>
    <p:extLst>
      <p:ext uri="{BB962C8B-B14F-4D97-AF65-F5344CB8AC3E}">
        <p14:creationId xmlns:p14="http://schemas.microsoft.com/office/powerpoint/2010/main" val="31204366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8826400" y="2286000"/>
            <a:ext cx="6934200" cy="3099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vi-VN" sz="3200" b="1">
                <a:solidFill>
                  <a:srgbClr val="0000CC"/>
                </a:solidFill>
                <a:effectLst>
                  <a:outerShdw blurRad="38100" dist="38100" dir="2700000" algn="tl">
                    <a:srgbClr val="000000">
                      <a:alpha val="43137"/>
                    </a:srgbClr>
                  </a:outerShdw>
                </a:effectLst>
                <a:latin typeface="Times New Roman" pitchFamily="18" charset="0"/>
              </a:rPr>
              <a:t>- Cách chơi: GV miêu tả về những người bạn bí mật. Mỗi người bạn bí mật được miêu tả về điểm mạnh, điểm yếu. HS đoán người bạn đó là ai. HS đoán đúng sẽ nhận được ngôi sao điểm thưởng từ GV.</a:t>
            </a:r>
            <a:endParaRPr lang="en-US" sz="3200" b="1">
              <a:solidFill>
                <a:srgbClr val="0000CC"/>
              </a:solidFill>
              <a:effectLst>
                <a:outerShdw blurRad="38100" dist="38100" dir="2700000" algn="tl">
                  <a:srgbClr val="000000">
                    <a:alpha val="43137"/>
                  </a:srgbClr>
                </a:outerShdw>
              </a:effectLst>
              <a:latin typeface="Times New Roman" pitchFamily="18" charset="0"/>
            </a:endParaRPr>
          </a:p>
        </p:txBody>
      </p:sp>
      <p:pic>
        <p:nvPicPr>
          <p:cNvPr id="3" name="Picture 2">
            <a:extLst>
              <a:ext uri="{FF2B5EF4-FFF2-40B4-BE49-F238E27FC236}">
                <a16:creationId xmlns="" xmlns:a16="http://schemas.microsoft.com/office/drawing/2014/main" id="{D0522544-23D3-4AFD-837A-454A7222AB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319" y="1453489"/>
            <a:ext cx="7914756" cy="7082446"/>
          </a:xfrm>
          <a:prstGeom prst="rect">
            <a:avLst/>
          </a:prstGeom>
        </p:spPr>
      </p:pic>
      <p:sp>
        <p:nvSpPr>
          <p:cNvPr id="2" name="Rectangle 1">
            <a:extLst>
              <a:ext uri="{FF2B5EF4-FFF2-40B4-BE49-F238E27FC236}">
                <a16:creationId xmlns="" xmlns:a16="http://schemas.microsoft.com/office/drawing/2014/main" id="{0BC3F6D8-900A-451E-9F6B-93E15E702CB7}"/>
              </a:ext>
            </a:extLst>
          </p:cNvPr>
          <p:cNvSpPr/>
          <p:nvPr/>
        </p:nvSpPr>
        <p:spPr>
          <a:xfrm>
            <a:off x="9052719" y="5385746"/>
            <a:ext cx="6705600" cy="2995435"/>
          </a:xfrm>
          <a:prstGeom prst="rect">
            <a:avLst/>
          </a:prstGeom>
        </p:spPr>
        <p:txBody>
          <a:bodyPr wrap="square">
            <a:spAutoFit/>
          </a:bodyPr>
          <a:lstStyle/>
          <a:p>
            <a:pPr algn="just">
              <a:lnSpc>
                <a:spcPct val="120000"/>
              </a:lnSpc>
              <a:spcAft>
                <a:spcPts val="0"/>
              </a:spcAft>
            </a:pPr>
            <a:r>
              <a:rPr lang="nl-NL" sz="3200" b="1">
                <a:solidFill>
                  <a:srgbClr val="0000FF"/>
                </a:solidFill>
                <a:latin typeface="Times New Roman" panose="02020603050405020304" pitchFamily="18" charset="0"/>
                <a:ea typeface="Times New Roman" panose="02020603050405020304" pitchFamily="18" charset="0"/>
              </a:rPr>
              <a:t>Gợi ý câu hỏi:</a:t>
            </a:r>
            <a:endParaRPr lang="vi-VN" sz="3200" b="1">
              <a:solidFill>
                <a:srgbClr val="0000FF"/>
              </a:solidFill>
              <a:latin typeface="Times New Roman" panose="02020603050405020304" pitchFamily="18" charset="0"/>
              <a:ea typeface="Times New Roman" panose="02020603050405020304" pitchFamily="18" charset="0"/>
            </a:endParaRPr>
          </a:p>
          <a:p>
            <a:pPr algn="just">
              <a:lnSpc>
                <a:spcPct val="120000"/>
              </a:lnSpc>
              <a:spcAft>
                <a:spcPts val="0"/>
              </a:spcAft>
            </a:pPr>
            <a:r>
              <a:rPr lang="nl-NL" sz="3200" b="1">
                <a:solidFill>
                  <a:srgbClr val="0000FF"/>
                </a:solidFill>
                <a:latin typeface="Times New Roman" panose="02020603050405020304" pitchFamily="18" charset="0"/>
                <a:ea typeface="Times New Roman" panose="02020603050405020304" pitchFamily="18" charset="0"/>
              </a:rPr>
              <a:t>+ Bạn nữ có giọng hát hay nhưng rụt rè.</a:t>
            </a:r>
            <a:endParaRPr lang="vi-VN" sz="3200" b="1">
              <a:solidFill>
                <a:srgbClr val="0000FF"/>
              </a:solidFill>
              <a:latin typeface="Times New Roman" panose="02020603050405020304" pitchFamily="18" charset="0"/>
              <a:ea typeface="Times New Roman" panose="02020603050405020304" pitchFamily="18" charset="0"/>
            </a:endParaRPr>
          </a:p>
          <a:p>
            <a:pPr algn="just">
              <a:lnSpc>
                <a:spcPct val="120000"/>
              </a:lnSpc>
              <a:spcAft>
                <a:spcPts val="0"/>
              </a:spcAft>
            </a:pPr>
            <a:r>
              <a:rPr lang="nl-NL" sz="3200" b="1">
                <a:solidFill>
                  <a:srgbClr val="0000FF"/>
                </a:solidFill>
                <a:latin typeface="Times New Roman" panose="02020603050405020304" pitchFamily="18" charset="0"/>
                <a:ea typeface="Times New Roman" panose="02020603050405020304" pitchFamily="18" charset="0"/>
              </a:rPr>
              <a:t>+ Bạn nam cá tính, học tốt và có mái tóc hơi xoăn.</a:t>
            </a:r>
            <a:endParaRPr lang="vi-VN" sz="3200" b="1">
              <a:solidFill>
                <a:srgbClr val="0000FF"/>
              </a:solidFill>
              <a:latin typeface="Times New Roman" panose="02020603050405020304" pitchFamily="18" charset="0"/>
              <a:ea typeface="Times New Roman" panose="02020603050405020304" pitchFamily="18" charset="0"/>
            </a:endParaRPr>
          </a:p>
        </p:txBody>
      </p:sp>
      <p:sp>
        <p:nvSpPr>
          <p:cNvPr id="10" name="Text Box 14">
            <a:extLst>
              <a:ext uri="{FF2B5EF4-FFF2-40B4-BE49-F238E27FC236}">
                <a16:creationId xmlns="" xmlns:a16="http://schemas.microsoft.com/office/drawing/2014/main" id="{ECB976D7-F5F8-4829-9AF4-5A2599CDF2F5}"/>
              </a:ext>
            </a:extLst>
          </p:cNvPr>
          <p:cNvSpPr txBox="1">
            <a:spLocks noChangeArrowheads="1"/>
          </p:cNvSpPr>
          <p:nvPr/>
        </p:nvSpPr>
        <p:spPr bwMode="auto">
          <a:xfrm>
            <a:off x="3244704" y="940456"/>
            <a:ext cx="9694215"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a:solidFill>
                  <a:srgbClr val="0000CC"/>
                </a:solidFill>
                <a:effectLst>
                  <a:outerShdw blurRad="38100" dist="38100" dir="2700000" algn="tl">
                    <a:srgbClr val="000000">
                      <a:alpha val="43137"/>
                    </a:srgbClr>
                  </a:outerShdw>
                </a:effectLst>
                <a:latin typeface="Times New Roman" pitchFamily="18" charset="0"/>
              </a:rPr>
              <a:t>TRÒ CHƠI: ĐOÁN NG</a:t>
            </a:r>
            <a:r>
              <a:rPr lang="vi-VN" sz="3200" b="1" dirty="0">
                <a:solidFill>
                  <a:srgbClr val="0000CC"/>
                </a:solidFill>
                <a:effectLst>
                  <a:outerShdw blurRad="38100" dist="38100" dir="2700000" algn="tl">
                    <a:srgbClr val="000000">
                      <a:alpha val="43137"/>
                    </a:srgbClr>
                  </a:outerShdw>
                </a:effectLst>
                <a:latin typeface="Times New Roman" pitchFamily="18" charset="0"/>
              </a:rPr>
              <a:t>ƯỜI BẠN BÍ MẬT</a:t>
            </a:r>
            <a:endParaRPr lang="en-US" sz="32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5" name="Rectangle 4"/>
          <p:cNvSpPr/>
          <p:nvPr/>
        </p:nvSpPr>
        <p:spPr>
          <a:xfrm>
            <a:off x="4785519" y="-136762"/>
            <a:ext cx="6276282" cy="1077218"/>
          </a:xfrm>
          <a:prstGeom prst="rect">
            <a:avLst/>
          </a:prstGeom>
        </p:spPr>
        <p:txBody>
          <a:bodyPr wrap="square">
            <a:spAutoFit/>
          </a:bodyPr>
          <a:lstStyle/>
          <a:p>
            <a:r>
              <a:rPr lang="en-US" sz="3200" dirty="0">
                <a:solidFill>
                  <a:srgbClr val="0000CC"/>
                </a:solidFill>
                <a:latin typeface="Times New Roman" pitchFamily="18" charset="0"/>
                <a:cs typeface="Times New Roman" pitchFamily="18" charset="0"/>
              </a:rPr>
              <a:t>Thứ hai, ngày 06 tháng 2 </a:t>
            </a:r>
            <a:r>
              <a:rPr lang="en-US" sz="3200" dirty="0" err="1">
                <a:solidFill>
                  <a:srgbClr val="0000CC"/>
                </a:solidFill>
                <a:latin typeface="Times New Roman" pitchFamily="18" charset="0"/>
                <a:cs typeface="Times New Roman" pitchFamily="18" charset="0"/>
              </a:rPr>
              <a:t>năm</a:t>
            </a:r>
            <a:r>
              <a:rPr lang="en-US" sz="3200" dirty="0">
                <a:solidFill>
                  <a:srgbClr val="0000CC"/>
                </a:solidFill>
                <a:latin typeface="Times New Roman" pitchFamily="18" charset="0"/>
                <a:cs typeface="Times New Roman" pitchFamily="18" charset="0"/>
              </a:rPr>
              <a:t> </a:t>
            </a:r>
            <a:r>
              <a:rPr lang="en-US" sz="3200" dirty="0" smtClean="0">
                <a:solidFill>
                  <a:srgbClr val="0000CC"/>
                </a:solidFill>
                <a:latin typeface="Times New Roman" pitchFamily="18" charset="0"/>
                <a:cs typeface="Times New Roman" pitchFamily="18" charset="0"/>
              </a:rPr>
              <a:t>2024</a:t>
            </a:r>
            <a:endParaRPr lang="en-US" sz="3200" dirty="0">
              <a:solidFill>
                <a:srgbClr val="0000CC"/>
              </a:solidFill>
              <a:latin typeface="Times New Roman" pitchFamily="18" charset="0"/>
              <a:cs typeface="Times New Roman" pitchFamily="18" charset="0"/>
            </a:endParaRPr>
          </a:p>
          <a:p>
            <a:r>
              <a:rPr lang="en-US" sz="3200" b="1" dirty="0" smtClean="0">
                <a:solidFill>
                  <a:srgbClr val="FF0066"/>
                </a:solidFill>
                <a:latin typeface="Times New Roman" pitchFamily="18" charset="0"/>
                <a:cs typeface="Times New Roman" pitchFamily="18" charset="0"/>
              </a:rPr>
              <a:t>Đạo </a:t>
            </a:r>
            <a:r>
              <a:rPr lang="en-US" sz="3200" b="1" dirty="0">
                <a:solidFill>
                  <a:srgbClr val="FF0066"/>
                </a:solidFill>
                <a:latin typeface="Times New Roman" pitchFamily="18" charset="0"/>
                <a:cs typeface="Times New Roman" pitchFamily="18" charset="0"/>
              </a:rPr>
              <a:t>đức</a:t>
            </a:r>
          </a:p>
        </p:txBody>
      </p:sp>
    </p:spTree>
    <p:extLst>
      <p:ext uri="{BB962C8B-B14F-4D97-AF65-F5344CB8AC3E}">
        <p14:creationId xmlns:p14="http://schemas.microsoft.com/office/powerpoint/2010/main" val="40268292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480719" y="0"/>
            <a:ext cx="8137525" cy="2554545"/>
          </a:xfrm>
          <a:prstGeom prst="rect">
            <a:avLst/>
          </a:prstGeom>
        </p:spPr>
        <p:txBody>
          <a:bodyPr>
            <a:spAutoFit/>
          </a:bodyPr>
          <a:lstStyle/>
          <a:p>
            <a:r>
              <a:rPr lang="en-US" sz="3200" dirty="0">
                <a:solidFill>
                  <a:srgbClr val="0000CC"/>
                </a:solidFill>
                <a:latin typeface="Times New Roman" pitchFamily="18" charset="0"/>
                <a:cs typeface="Times New Roman" pitchFamily="18" charset="0"/>
              </a:rPr>
              <a:t>Thứ hai, ngày 06 tháng 2 </a:t>
            </a:r>
            <a:r>
              <a:rPr lang="en-US" sz="3200" dirty="0" err="1">
                <a:solidFill>
                  <a:srgbClr val="0000CC"/>
                </a:solidFill>
                <a:latin typeface="Times New Roman" pitchFamily="18" charset="0"/>
                <a:cs typeface="Times New Roman" pitchFamily="18" charset="0"/>
              </a:rPr>
              <a:t>năm</a:t>
            </a:r>
            <a:r>
              <a:rPr lang="en-US" sz="3200" dirty="0">
                <a:solidFill>
                  <a:srgbClr val="0000CC"/>
                </a:solidFill>
                <a:latin typeface="Times New Roman" pitchFamily="18" charset="0"/>
                <a:cs typeface="Times New Roman" pitchFamily="18" charset="0"/>
              </a:rPr>
              <a:t> </a:t>
            </a:r>
            <a:r>
              <a:rPr lang="en-US" sz="3200" dirty="0" smtClean="0">
                <a:solidFill>
                  <a:srgbClr val="0000CC"/>
                </a:solidFill>
                <a:latin typeface="Times New Roman" pitchFamily="18" charset="0"/>
                <a:cs typeface="Times New Roman" pitchFamily="18" charset="0"/>
              </a:rPr>
              <a:t>2024</a:t>
            </a:r>
            <a:endParaRPr lang="en-US" sz="3200" dirty="0">
              <a:solidFill>
                <a:srgbClr val="0000CC"/>
              </a:solidFill>
              <a:latin typeface="Times New Roman" pitchFamily="18" charset="0"/>
              <a:cs typeface="Times New Roman" pitchFamily="18" charset="0"/>
            </a:endParaRPr>
          </a:p>
          <a:p>
            <a:endParaRPr lang="en-US" sz="3200" dirty="0">
              <a:solidFill>
                <a:srgbClr val="0000CC"/>
              </a:solidFill>
              <a:latin typeface="Times New Roman" pitchFamily="18" charset="0"/>
              <a:cs typeface="Times New Roman" pitchFamily="18" charset="0"/>
            </a:endParaRPr>
          </a:p>
          <a:p>
            <a:r>
              <a:rPr lang="en-US" sz="3200" dirty="0">
                <a:solidFill>
                  <a:srgbClr val="0000CC"/>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Đạo</a:t>
            </a:r>
            <a:r>
              <a:rPr lang="en-US" sz="3200" b="1" dirty="0">
                <a:solidFill>
                  <a:srgbClr val="FF0066"/>
                </a:solidFill>
                <a:latin typeface="Times New Roman" pitchFamily="18" charset="0"/>
                <a:cs typeface="Times New Roman" pitchFamily="18" charset="0"/>
              </a:rPr>
              <a:t> </a:t>
            </a:r>
            <a:r>
              <a:rPr lang="en-US" sz="3200" b="1" dirty="0" err="1" smtClean="0">
                <a:solidFill>
                  <a:srgbClr val="FF0066"/>
                </a:solidFill>
                <a:latin typeface="Times New Roman" pitchFamily="18" charset="0"/>
                <a:cs typeface="Times New Roman" pitchFamily="18" charset="0"/>
              </a:rPr>
              <a:t>đức</a:t>
            </a:r>
            <a:endParaRPr lang="en-US" sz="3200" b="1" dirty="0" smtClean="0">
              <a:solidFill>
                <a:srgbClr val="FF0066"/>
              </a:solidFill>
              <a:latin typeface="Times New Roman" pitchFamily="18" charset="0"/>
              <a:cs typeface="Times New Roman" pitchFamily="18" charset="0"/>
            </a:endParaRPr>
          </a:p>
          <a:p>
            <a:r>
              <a:rPr lang="en-US" sz="3200" b="1" dirty="0" err="1">
                <a:solidFill>
                  <a:srgbClr val="0000CC"/>
                </a:solidFill>
                <a:latin typeface="Times New Roman" pitchFamily="18" charset="0"/>
              </a:rPr>
              <a:t>Bài</a:t>
            </a:r>
            <a:r>
              <a:rPr lang="en-US" sz="3200" b="1" dirty="0">
                <a:solidFill>
                  <a:srgbClr val="0000CC"/>
                </a:solidFill>
                <a:latin typeface="Times New Roman" pitchFamily="18" charset="0"/>
              </a:rPr>
              <a:t> 7: EM KHÁM PHÁ BẢN THÂN (T1)</a:t>
            </a:r>
          </a:p>
          <a:p>
            <a:endParaRPr lang="en-US" sz="3200" b="1" dirty="0">
              <a:solidFill>
                <a:srgbClr val="FF0066"/>
              </a:solidFill>
              <a:latin typeface="Times New Roman" pitchFamily="18" charset="0"/>
              <a:cs typeface="Times New Roman" pitchFamily="18" charset="0"/>
            </a:endParaRPr>
          </a:p>
        </p:txBody>
      </p:sp>
      <p:sp>
        <p:nvSpPr>
          <p:cNvPr id="3" name="Rectangle 2"/>
          <p:cNvSpPr/>
          <p:nvPr/>
        </p:nvSpPr>
        <p:spPr>
          <a:xfrm>
            <a:off x="442119" y="1752600"/>
            <a:ext cx="15011400" cy="6001643"/>
          </a:xfrm>
          <a:prstGeom prst="rect">
            <a:avLst/>
          </a:prstGeom>
        </p:spPr>
        <p:txBody>
          <a:bodyPr wrap="square">
            <a:spAutoFit/>
          </a:bodyPr>
          <a:lstStyle/>
          <a:p>
            <a:pPr indent="228600">
              <a:lnSpc>
                <a:spcPct val="120000"/>
              </a:lnSpc>
              <a:spcAft>
                <a:spcPts val="0"/>
              </a:spcAft>
            </a:pPr>
            <a:r>
              <a:rPr lang="nl-NL" sz="4000" b="1" dirty="0">
                <a:latin typeface="Times New Roman" panose="02020603050405020304" pitchFamily="18" charset="0"/>
                <a:ea typeface="Times New Roman" panose="02020603050405020304" pitchFamily="18" charset="0"/>
              </a:rPr>
              <a:t>I. YÊU CẦU CẦN ĐẠT:</a:t>
            </a:r>
            <a:endParaRPr lang="en-US" sz="4000" dirty="0">
              <a:latin typeface="Times New Roman" panose="02020603050405020304" pitchFamily="18" charset="0"/>
              <a:ea typeface="Times New Roman" panose="02020603050405020304" pitchFamily="18" charset="0"/>
            </a:endParaRPr>
          </a:p>
          <a:p>
            <a:pPr indent="228600" algn="just">
              <a:lnSpc>
                <a:spcPct val="120000"/>
              </a:lnSpc>
              <a:spcAft>
                <a:spcPts val="0"/>
              </a:spcAft>
            </a:pPr>
            <a:r>
              <a:rPr lang="nl-NL" sz="4000" b="1" dirty="0">
                <a:latin typeface="Times New Roman" panose="02020603050405020304" pitchFamily="18" charset="0"/>
                <a:ea typeface="Times New Roman" panose="02020603050405020304" pitchFamily="18" charset="0"/>
              </a:rPr>
              <a:t>1. Năng lực đặc thù: Sau bài học, học sinh sẽ:</a:t>
            </a:r>
            <a:endParaRPr lang="en-US" sz="4000" dirty="0">
              <a:latin typeface="Times New Roman" panose="02020603050405020304" pitchFamily="18" charset="0"/>
              <a:ea typeface="Times New Roman" panose="02020603050405020304" pitchFamily="18" charset="0"/>
            </a:endParaRPr>
          </a:p>
          <a:p>
            <a:pPr indent="228600" algn="just">
              <a:lnSpc>
                <a:spcPct val="120000"/>
              </a:lnSpc>
              <a:spcAft>
                <a:spcPts val="0"/>
              </a:spcAft>
            </a:pPr>
            <a:r>
              <a:rPr lang="nl-NL" sz="4000" dirty="0">
                <a:latin typeface="Times New Roman" panose="02020603050405020304" pitchFamily="18" charset="0"/>
                <a:ea typeface="Times New Roman" panose="02020603050405020304" pitchFamily="18" charset="0"/>
              </a:rPr>
              <a:t>- Nêu được một số điểm mạnh, điểm yếu của bản thân.</a:t>
            </a:r>
            <a:endParaRPr lang="en-US" sz="4000" dirty="0">
              <a:latin typeface="Times New Roman" panose="02020603050405020304" pitchFamily="18" charset="0"/>
              <a:ea typeface="Times New Roman" panose="02020603050405020304" pitchFamily="18" charset="0"/>
            </a:endParaRPr>
          </a:p>
          <a:p>
            <a:pPr indent="228600" algn="just">
              <a:lnSpc>
                <a:spcPct val="120000"/>
              </a:lnSpc>
              <a:spcAft>
                <a:spcPts val="0"/>
              </a:spcAft>
            </a:pPr>
            <a:r>
              <a:rPr lang="nl-NL" sz="4000" dirty="0">
                <a:latin typeface="Times New Roman" panose="02020603050405020304" pitchFamily="18" charset="0"/>
                <a:ea typeface="Times New Roman" panose="02020603050405020304" pitchFamily="18" charset="0"/>
              </a:rPr>
              <a:t>- Biết vì sao phải biết điểm mạnh, điểm yếu của bản thân.</a:t>
            </a:r>
            <a:endParaRPr lang="en-US" sz="4000" dirty="0">
              <a:latin typeface="Times New Roman" panose="02020603050405020304" pitchFamily="18" charset="0"/>
              <a:ea typeface="Times New Roman" panose="02020603050405020304" pitchFamily="18" charset="0"/>
            </a:endParaRPr>
          </a:p>
          <a:p>
            <a:pPr indent="228600" algn="just">
              <a:lnSpc>
                <a:spcPct val="120000"/>
              </a:lnSpc>
              <a:spcAft>
                <a:spcPts val="0"/>
              </a:spcAft>
            </a:pPr>
            <a:r>
              <a:rPr lang="nl-NL" sz="4000" dirty="0">
                <a:latin typeface="Times New Roman" panose="02020603050405020304" pitchFamily="18" charset="0"/>
                <a:ea typeface="Times New Roman" panose="02020603050405020304" pitchFamily="18" charset="0"/>
              </a:rPr>
              <a:t>- Góp phần hình thành năng lực phát triển bản thân.</a:t>
            </a:r>
            <a:endParaRPr lang="en-US" sz="4000" dirty="0">
              <a:latin typeface="Times New Roman" panose="02020603050405020304" pitchFamily="18" charset="0"/>
              <a:ea typeface="Times New Roman" panose="02020603050405020304" pitchFamily="18" charset="0"/>
            </a:endParaRPr>
          </a:p>
          <a:p>
            <a:pPr indent="228600" algn="just">
              <a:lnSpc>
                <a:spcPct val="120000"/>
              </a:lnSpc>
              <a:spcAft>
                <a:spcPts val="0"/>
              </a:spcAft>
            </a:pPr>
            <a:r>
              <a:rPr lang="en-US" sz="4000" b="1" dirty="0">
                <a:latin typeface="Times New Roman" panose="02020603050405020304" pitchFamily="18" charset="0"/>
                <a:ea typeface="Times New Roman" panose="02020603050405020304" pitchFamily="18" charset="0"/>
              </a:rPr>
              <a:t>2. </a:t>
            </a:r>
            <a:r>
              <a:rPr lang="en-US" sz="4000" b="1" dirty="0" err="1">
                <a:latin typeface="Times New Roman" panose="02020603050405020304" pitchFamily="18" charset="0"/>
                <a:ea typeface="Times New Roman" panose="02020603050405020304" pitchFamily="18" charset="0"/>
              </a:rPr>
              <a:t>Năng</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lực</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chung</a:t>
            </a:r>
            <a:r>
              <a:rPr lang="en-US" sz="4000" b="1" dirty="0">
                <a:latin typeface="Times New Roman" panose="02020603050405020304" pitchFamily="18" charset="0"/>
                <a:ea typeface="Times New Roman" panose="02020603050405020304" pitchFamily="18" charset="0"/>
              </a:rPr>
              <a:t>:</a:t>
            </a:r>
            <a:endParaRPr lang="en-US" sz="4000" dirty="0">
              <a:latin typeface="Times New Roman" panose="02020603050405020304" pitchFamily="18" charset="0"/>
              <a:ea typeface="Times New Roman" panose="02020603050405020304" pitchFamily="18" charset="0"/>
            </a:endParaRPr>
          </a:p>
          <a:p>
            <a:pPr indent="228600" algn="just">
              <a:lnSpc>
                <a:spcPct val="120000"/>
              </a:lnSpc>
              <a:spcAft>
                <a:spcPts val="0"/>
              </a:spcAft>
            </a:pP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Năng</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lực</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tự</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chủ</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tự</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học</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Có</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biểu</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hiện</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chú</a:t>
            </a:r>
            <a:r>
              <a:rPr lang="en-US" sz="4000" dirty="0">
                <a:latin typeface="Times New Roman" panose="02020603050405020304" pitchFamily="18" charset="0"/>
                <a:ea typeface="Times New Roman" panose="02020603050405020304" pitchFamily="18" charset="0"/>
              </a:rPr>
              <a:t> ý </a:t>
            </a:r>
            <a:r>
              <a:rPr lang="en-US" sz="4000" dirty="0" err="1">
                <a:latin typeface="Times New Roman" panose="02020603050405020304" pitchFamily="18" charset="0"/>
                <a:ea typeface="Times New Roman" panose="02020603050405020304" pitchFamily="18" charset="0"/>
              </a:rPr>
              <a:t>học</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tập</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tự</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giác</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tìm</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hiểu</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phám</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phá</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bản</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thân</a:t>
            </a:r>
            <a:r>
              <a:rPr lang="en-US" sz="4000" dirty="0" smtClean="0">
                <a:latin typeface="Times New Roman" panose="02020603050405020304" pitchFamily="18" charset="0"/>
                <a:ea typeface="Times New Roman" panose="02020603050405020304" pitchFamily="18" charset="0"/>
              </a:rPr>
              <a:t>.</a:t>
            </a:r>
            <a:endParaRPr lang="en-US" sz="4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1500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fade">
                                      <p:cBhvr>
                                        <p:cTn id="7" dur="1000"/>
                                        <p:tgtEl>
                                          <p:spTgt spid="7">
                                            <p:txEl>
                                              <p:pRg st="3" end="3"/>
                                            </p:txEl>
                                          </p:spTgt>
                                        </p:tgtEl>
                                      </p:cBhvr>
                                    </p:animEffect>
                                    <p:anim calcmode="lin" valueType="num">
                                      <p:cBhvr>
                                        <p:cTn id="8"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anim calcmode="lin" valueType="num">
                                      <p:cBhvr>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1000"/>
                                        <p:tgtEl>
                                          <p:spTgt spid="3">
                                            <p:txEl>
                                              <p:pRg st="3" end="3"/>
                                            </p:txEl>
                                          </p:spTgt>
                                        </p:tgtEl>
                                      </p:cBhvr>
                                    </p:animEffect>
                                    <p:anim calcmode="lin" valueType="num">
                                      <p:cBhvr>
                                        <p:cTn id="3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1000"/>
                                        <p:tgtEl>
                                          <p:spTgt spid="3">
                                            <p:txEl>
                                              <p:pRg st="4" end="4"/>
                                            </p:txEl>
                                          </p:spTgt>
                                        </p:tgtEl>
                                      </p:cBhvr>
                                    </p:animEffect>
                                    <p:anim calcmode="lin" valueType="num">
                                      <p:cBhvr>
                                        <p:cTn id="3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1000"/>
                                        <p:tgtEl>
                                          <p:spTgt spid="3">
                                            <p:txEl>
                                              <p:pRg st="5" end="5"/>
                                            </p:txEl>
                                          </p:spTgt>
                                        </p:tgtEl>
                                      </p:cBhvr>
                                    </p:animEffect>
                                    <p:anim calcmode="lin" valueType="num">
                                      <p:cBhvr>
                                        <p:cTn id="4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1000"/>
                                        <p:tgtEl>
                                          <p:spTgt spid="3">
                                            <p:txEl>
                                              <p:pRg st="6" end="6"/>
                                            </p:txEl>
                                          </p:spTgt>
                                        </p:tgtEl>
                                      </p:cBhvr>
                                    </p:animEffect>
                                    <p:anim calcmode="lin" valueType="num">
                                      <p:cBhvr>
                                        <p:cTn id="4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480719" y="0"/>
            <a:ext cx="8137525" cy="2062103"/>
          </a:xfrm>
          <a:prstGeom prst="rect">
            <a:avLst/>
          </a:prstGeom>
        </p:spPr>
        <p:txBody>
          <a:bodyPr>
            <a:spAutoFit/>
          </a:bodyPr>
          <a:lstStyle/>
          <a:p>
            <a:r>
              <a:rPr lang="en-US" sz="3200" dirty="0">
                <a:solidFill>
                  <a:srgbClr val="0000CC"/>
                </a:solidFill>
                <a:latin typeface="Times New Roman" pitchFamily="18" charset="0"/>
                <a:cs typeface="Times New Roman" pitchFamily="18" charset="0"/>
              </a:rPr>
              <a:t>Thứ hai, ngày 06 tháng 2 </a:t>
            </a:r>
            <a:r>
              <a:rPr lang="en-US" sz="3200" dirty="0" err="1">
                <a:solidFill>
                  <a:srgbClr val="0000CC"/>
                </a:solidFill>
                <a:latin typeface="Times New Roman" pitchFamily="18" charset="0"/>
                <a:cs typeface="Times New Roman" pitchFamily="18" charset="0"/>
              </a:rPr>
              <a:t>năm</a:t>
            </a:r>
            <a:r>
              <a:rPr lang="en-US" sz="3200" dirty="0">
                <a:solidFill>
                  <a:srgbClr val="0000CC"/>
                </a:solidFill>
                <a:latin typeface="Times New Roman" pitchFamily="18" charset="0"/>
                <a:cs typeface="Times New Roman" pitchFamily="18" charset="0"/>
              </a:rPr>
              <a:t> </a:t>
            </a:r>
            <a:r>
              <a:rPr lang="en-US" sz="3200" dirty="0" smtClean="0">
                <a:solidFill>
                  <a:srgbClr val="0000CC"/>
                </a:solidFill>
                <a:latin typeface="Times New Roman" pitchFamily="18" charset="0"/>
                <a:cs typeface="Times New Roman" pitchFamily="18" charset="0"/>
              </a:rPr>
              <a:t>2024</a:t>
            </a:r>
            <a:endParaRPr lang="en-US" sz="3200" dirty="0">
              <a:solidFill>
                <a:srgbClr val="0000CC"/>
              </a:solidFill>
              <a:latin typeface="Times New Roman" pitchFamily="18" charset="0"/>
              <a:cs typeface="Times New Roman" pitchFamily="18" charset="0"/>
            </a:endParaRPr>
          </a:p>
          <a:p>
            <a:r>
              <a:rPr lang="en-US" sz="3200" b="1" dirty="0" smtClean="0">
                <a:solidFill>
                  <a:srgbClr val="FF0066"/>
                </a:solidFill>
                <a:latin typeface="Times New Roman" pitchFamily="18" charset="0"/>
                <a:cs typeface="Times New Roman" pitchFamily="18" charset="0"/>
              </a:rPr>
              <a:t>Đạo đức</a:t>
            </a:r>
          </a:p>
          <a:p>
            <a:r>
              <a:rPr lang="en-US" sz="3200" b="1" dirty="0" err="1">
                <a:solidFill>
                  <a:srgbClr val="0000CC"/>
                </a:solidFill>
                <a:latin typeface="Times New Roman" pitchFamily="18" charset="0"/>
              </a:rPr>
              <a:t>Bài</a:t>
            </a:r>
            <a:r>
              <a:rPr lang="en-US" sz="3200" b="1" dirty="0">
                <a:solidFill>
                  <a:srgbClr val="0000CC"/>
                </a:solidFill>
                <a:latin typeface="Times New Roman" pitchFamily="18" charset="0"/>
              </a:rPr>
              <a:t> 7: EM KHÁM PHÁ BẢN THÂN (T1)</a:t>
            </a:r>
          </a:p>
          <a:p>
            <a:endParaRPr lang="en-US" sz="3200" b="1" dirty="0">
              <a:solidFill>
                <a:srgbClr val="FF0066"/>
              </a:solidFill>
              <a:latin typeface="Times New Roman" pitchFamily="18" charset="0"/>
              <a:cs typeface="Times New Roman" pitchFamily="18" charset="0"/>
            </a:endParaRPr>
          </a:p>
        </p:txBody>
      </p:sp>
      <p:sp>
        <p:nvSpPr>
          <p:cNvPr id="3" name="Rectangle 2"/>
          <p:cNvSpPr/>
          <p:nvPr/>
        </p:nvSpPr>
        <p:spPr>
          <a:xfrm>
            <a:off x="442119" y="1752600"/>
            <a:ext cx="15011400" cy="6682279"/>
          </a:xfrm>
          <a:prstGeom prst="rect">
            <a:avLst/>
          </a:prstGeom>
        </p:spPr>
        <p:txBody>
          <a:bodyPr wrap="square">
            <a:spAutoFit/>
          </a:bodyPr>
          <a:lstStyle/>
          <a:p>
            <a:pPr indent="228600">
              <a:lnSpc>
                <a:spcPct val="120000"/>
              </a:lnSpc>
              <a:spcAft>
                <a:spcPts val="0"/>
              </a:spcAft>
            </a:pPr>
            <a:r>
              <a:rPr lang="nl-NL" sz="3600" b="1" dirty="0">
                <a:latin typeface="Times New Roman" panose="02020603050405020304" pitchFamily="18" charset="0"/>
                <a:ea typeface="Times New Roman" panose="02020603050405020304" pitchFamily="18" charset="0"/>
              </a:rPr>
              <a:t>I. YÊU CẦU CẦN ĐẠT:</a:t>
            </a:r>
            <a:endParaRPr lang="en-US" sz="3600" dirty="0">
              <a:latin typeface="Times New Roman" panose="02020603050405020304" pitchFamily="18" charset="0"/>
              <a:ea typeface="Times New Roman" panose="02020603050405020304" pitchFamily="18" charset="0"/>
            </a:endParaRPr>
          </a:p>
          <a:p>
            <a:pPr indent="228600" algn="just">
              <a:lnSpc>
                <a:spcPct val="120000"/>
              </a:lnSpc>
              <a:spcAft>
                <a:spcPts val="0"/>
              </a:spcAft>
            </a:pP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Năng</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lực</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giải</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quyết</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vấn</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đề</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và</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sáng</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tạo</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Biết</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xác</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định</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và</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làm</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rõ</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thông</a:t>
            </a:r>
            <a:r>
              <a:rPr lang="en-US" sz="3600" dirty="0" smtClean="0">
                <a:latin typeface="Times New Roman" panose="02020603050405020304" pitchFamily="18" charset="0"/>
                <a:ea typeface="Times New Roman" panose="02020603050405020304" pitchFamily="18" charset="0"/>
              </a:rPr>
              <a:t> tin </a:t>
            </a:r>
            <a:r>
              <a:rPr lang="en-US" sz="3600" dirty="0" err="1" smtClean="0">
                <a:latin typeface="Times New Roman" panose="02020603050405020304" pitchFamily="18" charset="0"/>
                <a:ea typeface="Times New Roman" panose="02020603050405020304" pitchFamily="18" charset="0"/>
              </a:rPr>
              <a:t>từ</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những</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ngữ</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liệu</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cho</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sẵn</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trong</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bài</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học</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Biết</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thu</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thập</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thông</a:t>
            </a:r>
            <a:r>
              <a:rPr lang="en-US" sz="3600" dirty="0" smtClean="0">
                <a:latin typeface="Times New Roman" panose="02020603050405020304" pitchFamily="18" charset="0"/>
                <a:ea typeface="Times New Roman" panose="02020603050405020304" pitchFamily="18" charset="0"/>
              </a:rPr>
              <a:t> tin </a:t>
            </a:r>
            <a:r>
              <a:rPr lang="en-US" sz="3600" dirty="0" err="1" smtClean="0">
                <a:latin typeface="Times New Roman" panose="02020603050405020304" pitchFamily="18" charset="0"/>
                <a:ea typeface="Times New Roman" panose="02020603050405020304" pitchFamily="18" charset="0"/>
              </a:rPr>
              <a:t>từ</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tình</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huống</a:t>
            </a:r>
            <a:r>
              <a:rPr lang="en-US" sz="3600" dirty="0" smtClean="0">
                <a:latin typeface="Times New Roman" panose="02020603050405020304" pitchFamily="18" charset="0"/>
                <a:ea typeface="Times New Roman" panose="02020603050405020304" pitchFamily="18" charset="0"/>
              </a:rPr>
              <a:t>.</a:t>
            </a:r>
          </a:p>
          <a:p>
            <a:pPr indent="228600" algn="just">
              <a:lnSpc>
                <a:spcPct val="120000"/>
              </a:lnSpc>
              <a:spcAft>
                <a:spcPts val="0"/>
              </a:spcAft>
            </a:pPr>
            <a:r>
              <a:rPr lang="en-US" sz="3600" dirty="0" smtClean="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Năng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lực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giao</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tiếp</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hợp</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tác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Có</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biểu</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hiện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tích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cực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sôi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nổi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nhiệt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tình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trong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hoạt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động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nhóm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Có</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khả</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năng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trình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bày</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thuyết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trình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trong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các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hoạt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động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học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tập</a:t>
            </a:r>
            <a:r>
              <a:rPr lang="en-US" sz="3600" dirty="0">
                <a:latin typeface="Times New Roman" panose="02020603050405020304" pitchFamily="18" charset="0"/>
                <a:ea typeface="Times New Roman" panose="02020603050405020304" pitchFamily="18" charset="0"/>
              </a:rPr>
              <a:t>.</a:t>
            </a:r>
          </a:p>
          <a:p>
            <a:pPr indent="228600" algn="just">
              <a:lnSpc>
                <a:spcPct val="120000"/>
              </a:lnSpc>
              <a:spcAft>
                <a:spcPts val="0"/>
              </a:spcAft>
            </a:pPr>
            <a:r>
              <a:rPr lang="en-US" sz="3600" b="1" dirty="0">
                <a:latin typeface="Times New Roman" panose="02020603050405020304" pitchFamily="18" charset="0"/>
                <a:ea typeface="Times New Roman" panose="02020603050405020304" pitchFamily="18" charset="0"/>
              </a:rPr>
              <a:t>3. </a:t>
            </a:r>
            <a:r>
              <a:rPr lang="en-US" sz="3600" b="1" dirty="0" err="1">
                <a:latin typeface="Times New Roman" panose="02020603050405020304" pitchFamily="18" charset="0"/>
                <a:ea typeface="Times New Roman" panose="02020603050405020304" pitchFamily="18" charset="0"/>
              </a:rPr>
              <a:t>Phẩm</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chất</a:t>
            </a:r>
            <a:r>
              <a:rPr lang="en-US" sz="3600" b="1" dirty="0">
                <a:latin typeface="Times New Roman" panose="02020603050405020304" pitchFamily="18" charset="0"/>
                <a:ea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endParaRPr>
          </a:p>
          <a:p>
            <a:pPr indent="228600" algn="just">
              <a:lnSpc>
                <a:spcPct val="120000"/>
              </a:lnSpc>
              <a:spcAft>
                <a:spcPts val="0"/>
              </a:spcAft>
            </a:pP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Phẩm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chất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chăm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chỉ</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Học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tập</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tìm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hiểu</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về</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bản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thân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để</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vận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dụng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vào</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hoạt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động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phù</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hợp</a:t>
            </a:r>
            <a:r>
              <a:rPr lang="en-US" sz="3600" dirty="0">
                <a:latin typeface="Times New Roman" panose="02020603050405020304" pitchFamily="18" charset="0"/>
                <a:ea typeface="Times New Roman" panose="02020603050405020304" pitchFamily="18" charset="0"/>
              </a:rPr>
              <a:t>.</a:t>
            </a:r>
          </a:p>
          <a:p>
            <a:pPr indent="228600" algn="just">
              <a:lnSpc>
                <a:spcPct val="120000"/>
              </a:lnSpc>
              <a:spcAft>
                <a:spcPts val="0"/>
              </a:spcAft>
            </a:pP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Phẩm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chất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trách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nhiệm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Giữ</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trật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tự</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biết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lắng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nghe</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học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tập</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nghiêm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túc</a:t>
            </a:r>
            <a:r>
              <a:rPr lang="en-US" sz="3600" dirty="0">
                <a:latin typeface="Times New Roman" panose="02020603050405020304" pitchFamily="18"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1937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Box 14"/>
          <p:cNvSpPr txBox="1">
            <a:spLocks noChangeArrowheads="1"/>
          </p:cNvSpPr>
          <p:nvPr/>
        </p:nvSpPr>
        <p:spPr bwMode="auto">
          <a:xfrm>
            <a:off x="1120631" y="1743336"/>
            <a:ext cx="742885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dirty="0">
                <a:solidFill>
                  <a:srgbClr val="FF0000"/>
                </a:solidFill>
                <a:latin typeface="Times New Roman" pitchFamily="18" charset="0"/>
              </a:rPr>
              <a:t>1. </a:t>
            </a:r>
            <a:r>
              <a:rPr lang="en-US" sz="3200" b="1" u="sng" dirty="0" err="1">
                <a:solidFill>
                  <a:srgbClr val="FF0000"/>
                </a:solidFill>
                <a:latin typeface="Times New Roman" pitchFamily="18" charset="0"/>
              </a:rPr>
              <a:t>Quan</a:t>
            </a:r>
            <a:r>
              <a:rPr lang="en-US" sz="3200" b="1" u="sng" dirty="0">
                <a:solidFill>
                  <a:srgbClr val="FF0000"/>
                </a:solidFill>
                <a:latin typeface="Times New Roman" pitchFamily="18" charset="0"/>
              </a:rPr>
              <a:t> </a:t>
            </a:r>
            <a:r>
              <a:rPr lang="en-US" sz="3200" b="1" u="sng" dirty="0" err="1">
                <a:solidFill>
                  <a:srgbClr val="FF0000"/>
                </a:solidFill>
                <a:latin typeface="Times New Roman" pitchFamily="18" charset="0"/>
              </a:rPr>
              <a:t>sát</a:t>
            </a:r>
            <a:r>
              <a:rPr lang="en-US" sz="3200" b="1" u="sng" dirty="0">
                <a:solidFill>
                  <a:srgbClr val="FF0000"/>
                </a:solidFill>
                <a:latin typeface="Times New Roman" pitchFamily="18" charset="0"/>
              </a:rPr>
              <a:t> </a:t>
            </a:r>
            <a:r>
              <a:rPr lang="en-US" sz="3200" b="1" u="sng" dirty="0" err="1">
                <a:solidFill>
                  <a:srgbClr val="FF0000"/>
                </a:solidFill>
                <a:latin typeface="Times New Roman" pitchFamily="18" charset="0"/>
              </a:rPr>
              <a:t>tranh</a:t>
            </a:r>
            <a:r>
              <a:rPr lang="en-US" sz="3200" b="1" u="sng" dirty="0">
                <a:solidFill>
                  <a:srgbClr val="FF0000"/>
                </a:solidFill>
                <a:latin typeface="Times New Roman" pitchFamily="18" charset="0"/>
              </a:rPr>
              <a:t> </a:t>
            </a:r>
            <a:r>
              <a:rPr lang="en-US" sz="3200" b="1" u="sng" dirty="0" err="1">
                <a:solidFill>
                  <a:srgbClr val="FF0000"/>
                </a:solidFill>
                <a:latin typeface="Times New Roman" pitchFamily="18" charset="0"/>
              </a:rPr>
              <a:t>và</a:t>
            </a:r>
            <a:r>
              <a:rPr lang="en-US" sz="3200" b="1" u="sng" dirty="0">
                <a:solidFill>
                  <a:srgbClr val="FF0000"/>
                </a:solidFill>
                <a:latin typeface="Times New Roman" pitchFamily="18" charset="0"/>
              </a:rPr>
              <a:t> </a:t>
            </a:r>
            <a:r>
              <a:rPr lang="en-US" sz="3200" b="1" u="sng" dirty="0" err="1">
                <a:solidFill>
                  <a:srgbClr val="FF0000"/>
                </a:solidFill>
                <a:latin typeface="Times New Roman" pitchFamily="18" charset="0"/>
              </a:rPr>
              <a:t>trả</a:t>
            </a:r>
            <a:r>
              <a:rPr lang="en-US" sz="3200" b="1" u="sng" dirty="0">
                <a:solidFill>
                  <a:srgbClr val="FF0000"/>
                </a:solidFill>
                <a:latin typeface="Times New Roman" pitchFamily="18" charset="0"/>
              </a:rPr>
              <a:t> </a:t>
            </a:r>
            <a:r>
              <a:rPr lang="en-US" sz="3200" b="1" u="sng" dirty="0" err="1">
                <a:solidFill>
                  <a:srgbClr val="FF0000"/>
                </a:solidFill>
                <a:latin typeface="Times New Roman" pitchFamily="18" charset="0"/>
              </a:rPr>
              <a:t>lời</a:t>
            </a:r>
            <a:r>
              <a:rPr lang="en-US" sz="3200" b="1" u="sng" dirty="0">
                <a:solidFill>
                  <a:srgbClr val="FF0000"/>
                </a:solidFill>
                <a:latin typeface="Times New Roman" pitchFamily="18" charset="0"/>
              </a:rPr>
              <a:t> </a:t>
            </a:r>
            <a:r>
              <a:rPr lang="en-US" sz="3200" b="1" u="sng" dirty="0" err="1">
                <a:solidFill>
                  <a:srgbClr val="FF0000"/>
                </a:solidFill>
                <a:latin typeface="Times New Roman" pitchFamily="18" charset="0"/>
              </a:rPr>
              <a:t>câu</a:t>
            </a:r>
            <a:r>
              <a:rPr lang="en-US" sz="3200" b="1" u="sng" dirty="0">
                <a:solidFill>
                  <a:srgbClr val="FF0000"/>
                </a:solidFill>
                <a:latin typeface="Times New Roman" pitchFamily="18" charset="0"/>
              </a:rPr>
              <a:t> </a:t>
            </a:r>
            <a:r>
              <a:rPr lang="en-US" sz="3200" b="1" u="sng" dirty="0" err="1">
                <a:solidFill>
                  <a:srgbClr val="FF0000"/>
                </a:solidFill>
                <a:latin typeface="Times New Roman" pitchFamily="18" charset="0"/>
              </a:rPr>
              <a:t>hỏi</a:t>
            </a:r>
            <a:r>
              <a:rPr lang="en-US" sz="3200" b="1" u="sng" dirty="0">
                <a:solidFill>
                  <a:srgbClr val="FF0000"/>
                </a:solidFill>
                <a:latin typeface="Times New Roman" pitchFamily="18" charset="0"/>
              </a:rPr>
              <a:t> </a:t>
            </a:r>
          </a:p>
        </p:txBody>
      </p:sp>
      <p:pic>
        <p:nvPicPr>
          <p:cNvPr id="10" name="Picture 9">
            <a:extLst>
              <a:ext uri="{FF2B5EF4-FFF2-40B4-BE49-F238E27FC236}">
                <a16:creationId xmlns="" xmlns:a16="http://schemas.microsoft.com/office/drawing/2014/main" id="{86F248B4-5B1A-4870-A8CD-6BBB99F315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193" y="2380870"/>
            <a:ext cx="14782800" cy="6482959"/>
          </a:xfrm>
          <a:prstGeom prst="rect">
            <a:avLst/>
          </a:prstGeom>
        </p:spPr>
      </p:pic>
      <p:sp>
        <p:nvSpPr>
          <p:cNvPr id="7" name="Rectangle 6"/>
          <p:cNvSpPr/>
          <p:nvPr/>
        </p:nvSpPr>
        <p:spPr>
          <a:xfrm>
            <a:off x="4480719" y="0"/>
            <a:ext cx="8137525" cy="2062103"/>
          </a:xfrm>
          <a:prstGeom prst="rect">
            <a:avLst/>
          </a:prstGeom>
        </p:spPr>
        <p:txBody>
          <a:bodyPr>
            <a:spAutoFit/>
          </a:bodyPr>
          <a:lstStyle/>
          <a:p>
            <a:r>
              <a:rPr lang="en-US" sz="3200" dirty="0">
                <a:solidFill>
                  <a:srgbClr val="0000CC"/>
                </a:solidFill>
                <a:latin typeface="Times New Roman" pitchFamily="18" charset="0"/>
                <a:cs typeface="Times New Roman" pitchFamily="18" charset="0"/>
              </a:rPr>
              <a:t>Thứ hai, ngày 06 tháng 2 </a:t>
            </a:r>
            <a:r>
              <a:rPr lang="en-US" sz="3200" dirty="0" err="1">
                <a:solidFill>
                  <a:srgbClr val="0000CC"/>
                </a:solidFill>
                <a:latin typeface="Times New Roman" pitchFamily="18" charset="0"/>
                <a:cs typeface="Times New Roman" pitchFamily="18" charset="0"/>
              </a:rPr>
              <a:t>năm</a:t>
            </a:r>
            <a:r>
              <a:rPr lang="en-US" sz="3200" dirty="0">
                <a:solidFill>
                  <a:srgbClr val="0000CC"/>
                </a:solidFill>
                <a:latin typeface="Times New Roman" pitchFamily="18" charset="0"/>
                <a:cs typeface="Times New Roman" pitchFamily="18" charset="0"/>
              </a:rPr>
              <a:t> </a:t>
            </a:r>
            <a:r>
              <a:rPr lang="en-US" sz="3200" dirty="0" smtClean="0">
                <a:solidFill>
                  <a:srgbClr val="0000CC"/>
                </a:solidFill>
                <a:latin typeface="Times New Roman" pitchFamily="18" charset="0"/>
                <a:cs typeface="Times New Roman" pitchFamily="18" charset="0"/>
              </a:rPr>
              <a:t>2024</a:t>
            </a:r>
            <a:endParaRPr lang="en-US" sz="3200" dirty="0">
              <a:solidFill>
                <a:srgbClr val="0000CC"/>
              </a:solidFill>
              <a:latin typeface="Times New Roman" pitchFamily="18" charset="0"/>
              <a:cs typeface="Times New Roman" pitchFamily="18" charset="0"/>
            </a:endParaRPr>
          </a:p>
          <a:p>
            <a:r>
              <a:rPr lang="en-US" sz="3200" b="1" dirty="0" smtClean="0">
                <a:solidFill>
                  <a:srgbClr val="FF0066"/>
                </a:solidFill>
                <a:latin typeface="Times New Roman" pitchFamily="18" charset="0"/>
                <a:cs typeface="Times New Roman" pitchFamily="18" charset="0"/>
              </a:rPr>
              <a:t>Đạo đức</a:t>
            </a:r>
          </a:p>
          <a:p>
            <a:r>
              <a:rPr lang="en-US" sz="3200" b="1" dirty="0" err="1">
                <a:solidFill>
                  <a:srgbClr val="0000CC"/>
                </a:solidFill>
                <a:latin typeface="Times New Roman" pitchFamily="18" charset="0"/>
              </a:rPr>
              <a:t>Bài</a:t>
            </a:r>
            <a:r>
              <a:rPr lang="en-US" sz="3200" b="1" dirty="0">
                <a:solidFill>
                  <a:srgbClr val="0000CC"/>
                </a:solidFill>
                <a:latin typeface="Times New Roman" pitchFamily="18" charset="0"/>
              </a:rPr>
              <a:t> 7: EM KHÁM PHÁ BẢN THÂN (T1)</a:t>
            </a:r>
          </a:p>
          <a:p>
            <a:endParaRPr lang="en-US" sz="3200" b="1" dirty="0">
              <a:solidFill>
                <a:srgbClr val="FF0066"/>
              </a:solidFill>
              <a:latin typeface="Times New Roman" pitchFamily="18" charset="0"/>
              <a:cs typeface="Times New Roman" pitchFamily="18" charset="0"/>
            </a:endParaRPr>
          </a:p>
        </p:txBody>
      </p:sp>
    </p:spTree>
    <p:extLst>
      <p:ext uri="{BB962C8B-B14F-4D97-AF65-F5344CB8AC3E}">
        <p14:creationId xmlns:p14="http://schemas.microsoft.com/office/powerpoint/2010/main" val="236565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Box 14"/>
          <p:cNvSpPr txBox="1">
            <a:spLocks noChangeArrowheads="1"/>
          </p:cNvSpPr>
          <p:nvPr/>
        </p:nvSpPr>
        <p:spPr bwMode="auto">
          <a:xfrm>
            <a:off x="987218" y="1365550"/>
            <a:ext cx="742885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dirty="0">
                <a:solidFill>
                  <a:srgbClr val="FF0000"/>
                </a:solidFill>
                <a:latin typeface="Times New Roman" pitchFamily="18" charset="0"/>
              </a:rPr>
              <a:t>1. </a:t>
            </a:r>
            <a:r>
              <a:rPr lang="en-US" sz="3200" b="1" u="sng" dirty="0" err="1">
                <a:solidFill>
                  <a:srgbClr val="FF0000"/>
                </a:solidFill>
                <a:latin typeface="Times New Roman" pitchFamily="18" charset="0"/>
              </a:rPr>
              <a:t>Quan</a:t>
            </a:r>
            <a:r>
              <a:rPr lang="en-US" sz="3200" b="1" u="sng" dirty="0">
                <a:solidFill>
                  <a:srgbClr val="FF0000"/>
                </a:solidFill>
                <a:latin typeface="Times New Roman" pitchFamily="18" charset="0"/>
              </a:rPr>
              <a:t> </a:t>
            </a:r>
            <a:r>
              <a:rPr lang="en-US" sz="3200" b="1" u="sng" dirty="0" err="1">
                <a:solidFill>
                  <a:srgbClr val="FF0000"/>
                </a:solidFill>
                <a:latin typeface="Times New Roman" pitchFamily="18" charset="0"/>
              </a:rPr>
              <a:t>sát</a:t>
            </a:r>
            <a:r>
              <a:rPr lang="en-US" sz="3200" b="1" u="sng" dirty="0">
                <a:solidFill>
                  <a:srgbClr val="FF0000"/>
                </a:solidFill>
                <a:latin typeface="Times New Roman" pitchFamily="18" charset="0"/>
              </a:rPr>
              <a:t> </a:t>
            </a:r>
            <a:r>
              <a:rPr lang="en-US" sz="3200" b="1" u="sng" dirty="0" err="1">
                <a:solidFill>
                  <a:srgbClr val="FF0000"/>
                </a:solidFill>
                <a:latin typeface="Times New Roman" pitchFamily="18" charset="0"/>
              </a:rPr>
              <a:t>tranh</a:t>
            </a:r>
            <a:r>
              <a:rPr lang="en-US" sz="3200" b="1" u="sng" dirty="0">
                <a:solidFill>
                  <a:srgbClr val="FF0000"/>
                </a:solidFill>
                <a:latin typeface="Times New Roman" pitchFamily="18" charset="0"/>
              </a:rPr>
              <a:t> </a:t>
            </a:r>
            <a:r>
              <a:rPr lang="en-US" sz="3200" b="1" u="sng" dirty="0" err="1">
                <a:solidFill>
                  <a:srgbClr val="FF0000"/>
                </a:solidFill>
                <a:latin typeface="Times New Roman" pitchFamily="18" charset="0"/>
              </a:rPr>
              <a:t>và</a:t>
            </a:r>
            <a:r>
              <a:rPr lang="en-US" sz="3200" b="1" u="sng" dirty="0">
                <a:solidFill>
                  <a:srgbClr val="FF0000"/>
                </a:solidFill>
                <a:latin typeface="Times New Roman" pitchFamily="18" charset="0"/>
              </a:rPr>
              <a:t> </a:t>
            </a:r>
            <a:r>
              <a:rPr lang="en-US" sz="3200" b="1" u="sng" dirty="0" err="1">
                <a:solidFill>
                  <a:srgbClr val="FF0000"/>
                </a:solidFill>
                <a:latin typeface="Times New Roman" pitchFamily="18" charset="0"/>
              </a:rPr>
              <a:t>trả</a:t>
            </a:r>
            <a:r>
              <a:rPr lang="en-US" sz="3200" b="1" u="sng" dirty="0">
                <a:solidFill>
                  <a:srgbClr val="FF0000"/>
                </a:solidFill>
                <a:latin typeface="Times New Roman" pitchFamily="18" charset="0"/>
              </a:rPr>
              <a:t> </a:t>
            </a:r>
            <a:r>
              <a:rPr lang="en-US" sz="3200" b="1" u="sng" dirty="0" err="1">
                <a:solidFill>
                  <a:srgbClr val="FF0000"/>
                </a:solidFill>
                <a:latin typeface="Times New Roman" pitchFamily="18" charset="0"/>
              </a:rPr>
              <a:t>lời</a:t>
            </a:r>
            <a:r>
              <a:rPr lang="en-US" sz="3200" b="1" u="sng" dirty="0">
                <a:solidFill>
                  <a:srgbClr val="FF0000"/>
                </a:solidFill>
                <a:latin typeface="Times New Roman" pitchFamily="18" charset="0"/>
              </a:rPr>
              <a:t> </a:t>
            </a:r>
            <a:r>
              <a:rPr lang="en-US" sz="3200" b="1" u="sng" dirty="0" err="1">
                <a:solidFill>
                  <a:srgbClr val="FF0000"/>
                </a:solidFill>
                <a:latin typeface="Times New Roman" pitchFamily="18" charset="0"/>
              </a:rPr>
              <a:t>câu</a:t>
            </a:r>
            <a:r>
              <a:rPr lang="en-US" sz="3200" b="1" u="sng" dirty="0">
                <a:solidFill>
                  <a:srgbClr val="FF0000"/>
                </a:solidFill>
                <a:latin typeface="Times New Roman" pitchFamily="18" charset="0"/>
              </a:rPr>
              <a:t> </a:t>
            </a:r>
            <a:r>
              <a:rPr lang="en-US" sz="3200" b="1" u="sng" dirty="0" err="1">
                <a:solidFill>
                  <a:srgbClr val="FF0000"/>
                </a:solidFill>
                <a:latin typeface="Times New Roman" pitchFamily="18" charset="0"/>
              </a:rPr>
              <a:t>hỏi</a:t>
            </a:r>
            <a:r>
              <a:rPr lang="en-US" sz="3200" b="1" u="sng" dirty="0">
                <a:solidFill>
                  <a:srgbClr val="FF0000"/>
                </a:solidFill>
                <a:latin typeface="Times New Roman" pitchFamily="18" charset="0"/>
              </a:rPr>
              <a:t> </a:t>
            </a:r>
          </a:p>
        </p:txBody>
      </p:sp>
      <p:pic>
        <p:nvPicPr>
          <p:cNvPr id="10" name="Picture 9">
            <a:extLst>
              <a:ext uri="{FF2B5EF4-FFF2-40B4-BE49-F238E27FC236}">
                <a16:creationId xmlns="" xmlns:a16="http://schemas.microsoft.com/office/drawing/2014/main" id="{86F248B4-5B1A-4870-A8CD-6BBB99F315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719" y="2003084"/>
            <a:ext cx="12412926" cy="6082101"/>
          </a:xfrm>
          <a:prstGeom prst="rect">
            <a:avLst/>
          </a:prstGeom>
        </p:spPr>
      </p:pic>
      <p:sp>
        <p:nvSpPr>
          <p:cNvPr id="11" name="Rectangle 10">
            <a:extLst>
              <a:ext uri="{FF2B5EF4-FFF2-40B4-BE49-F238E27FC236}">
                <a16:creationId xmlns="" xmlns:a16="http://schemas.microsoft.com/office/drawing/2014/main" id="{5D21ADAC-7EA4-45FC-AEB3-90A8C488CCE3}"/>
              </a:ext>
            </a:extLst>
          </p:cNvPr>
          <p:cNvSpPr/>
          <p:nvPr/>
        </p:nvSpPr>
        <p:spPr>
          <a:xfrm>
            <a:off x="1889919" y="8245866"/>
            <a:ext cx="14249400" cy="646331"/>
          </a:xfrm>
          <a:prstGeom prst="rect">
            <a:avLst/>
          </a:prstGeom>
        </p:spPr>
        <p:txBody>
          <a:bodyPr wrap="square">
            <a:spAutoFit/>
          </a:bodyPr>
          <a:lstStyle/>
          <a:p>
            <a:r>
              <a:rPr lang="vi-VN" sz="3600" b="1" dirty="0">
                <a:solidFill>
                  <a:srgbClr val="0000FF"/>
                </a:solidFill>
                <a:latin typeface="+mj-lt"/>
              </a:rPr>
              <a:t>Các bạn trong mỗi bức tranh có điểm mạnh, điểm yếu nào?</a:t>
            </a:r>
          </a:p>
        </p:txBody>
      </p:sp>
      <p:sp>
        <p:nvSpPr>
          <p:cNvPr id="7" name="Rectangle 6"/>
          <p:cNvSpPr/>
          <p:nvPr/>
        </p:nvSpPr>
        <p:spPr>
          <a:xfrm>
            <a:off x="4175919" y="25985"/>
            <a:ext cx="8137525" cy="1384995"/>
          </a:xfrm>
          <a:prstGeom prst="rect">
            <a:avLst/>
          </a:prstGeom>
        </p:spPr>
        <p:txBody>
          <a:bodyPr>
            <a:spAutoFit/>
          </a:bodyPr>
          <a:lstStyle/>
          <a:p>
            <a:r>
              <a:rPr lang="en-US" sz="2800" dirty="0">
                <a:solidFill>
                  <a:srgbClr val="0000CC"/>
                </a:solidFill>
                <a:latin typeface="Times New Roman" pitchFamily="18" charset="0"/>
                <a:cs typeface="Times New Roman" pitchFamily="18" charset="0"/>
              </a:rPr>
              <a:t>Thứ hai, ngày 06 tháng 2 </a:t>
            </a:r>
            <a:r>
              <a:rPr lang="en-US" sz="2800" dirty="0" err="1">
                <a:solidFill>
                  <a:srgbClr val="0000CC"/>
                </a:solidFill>
                <a:latin typeface="Times New Roman" pitchFamily="18" charset="0"/>
                <a:cs typeface="Times New Roman" pitchFamily="18" charset="0"/>
              </a:rPr>
              <a:t>năm</a:t>
            </a:r>
            <a:r>
              <a:rPr lang="en-US" sz="2800" dirty="0">
                <a:solidFill>
                  <a:srgbClr val="0000CC"/>
                </a:solidFill>
                <a:latin typeface="Times New Roman" pitchFamily="18" charset="0"/>
                <a:cs typeface="Times New Roman" pitchFamily="18" charset="0"/>
              </a:rPr>
              <a:t> </a:t>
            </a:r>
            <a:r>
              <a:rPr lang="en-US" sz="2800" dirty="0" smtClean="0">
                <a:solidFill>
                  <a:srgbClr val="0000CC"/>
                </a:solidFill>
                <a:latin typeface="Times New Roman" pitchFamily="18" charset="0"/>
                <a:cs typeface="Times New Roman" pitchFamily="18" charset="0"/>
              </a:rPr>
              <a:t>2024</a:t>
            </a:r>
            <a:endParaRPr lang="en-US" sz="2800" dirty="0">
              <a:solidFill>
                <a:srgbClr val="0000CC"/>
              </a:solidFill>
              <a:latin typeface="Times New Roman" pitchFamily="18" charset="0"/>
              <a:cs typeface="Times New Roman" pitchFamily="18" charset="0"/>
            </a:endParaRPr>
          </a:p>
          <a:p>
            <a:r>
              <a:rPr lang="en-US" sz="2800" b="1" dirty="0" smtClean="0">
                <a:solidFill>
                  <a:srgbClr val="FF0066"/>
                </a:solidFill>
                <a:latin typeface="Times New Roman" pitchFamily="18" charset="0"/>
                <a:cs typeface="Times New Roman" pitchFamily="18" charset="0"/>
              </a:rPr>
              <a:t>Đạo </a:t>
            </a:r>
            <a:r>
              <a:rPr lang="en-US" sz="2800" b="1" dirty="0">
                <a:solidFill>
                  <a:srgbClr val="FF0066"/>
                </a:solidFill>
                <a:latin typeface="Times New Roman" pitchFamily="18" charset="0"/>
                <a:cs typeface="Times New Roman" pitchFamily="18" charset="0"/>
              </a:rPr>
              <a:t>đức</a:t>
            </a:r>
          </a:p>
          <a:p>
            <a:r>
              <a:rPr lang="en-US" sz="2800" b="1" dirty="0" err="1">
                <a:solidFill>
                  <a:srgbClr val="0000CC"/>
                </a:solidFill>
                <a:latin typeface="Times New Roman" pitchFamily="18" charset="0"/>
              </a:rPr>
              <a:t>Bài</a:t>
            </a:r>
            <a:r>
              <a:rPr lang="en-US" sz="2800" b="1" dirty="0">
                <a:solidFill>
                  <a:srgbClr val="0000CC"/>
                </a:solidFill>
                <a:latin typeface="Times New Roman" pitchFamily="18" charset="0"/>
              </a:rPr>
              <a:t> 7: EM KHÁM PHÁ BẢN THÂN (T1)</a:t>
            </a:r>
          </a:p>
        </p:txBody>
      </p:sp>
    </p:spTree>
    <p:extLst>
      <p:ext uri="{BB962C8B-B14F-4D97-AF65-F5344CB8AC3E}">
        <p14:creationId xmlns:p14="http://schemas.microsoft.com/office/powerpoint/2010/main" val="3255532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Box 14"/>
          <p:cNvSpPr txBox="1">
            <a:spLocks noChangeArrowheads="1"/>
          </p:cNvSpPr>
          <p:nvPr/>
        </p:nvSpPr>
        <p:spPr bwMode="auto">
          <a:xfrm>
            <a:off x="987218" y="1365550"/>
            <a:ext cx="742885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1. Quan sát tranh và trả lời câu hỏi </a:t>
            </a:r>
          </a:p>
        </p:txBody>
      </p:sp>
      <p:pic>
        <p:nvPicPr>
          <p:cNvPr id="10" name="Picture 9">
            <a:extLst>
              <a:ext uri="{FF2B5EF4-FFF2-40B4-BE49-F238E27FC236}">
                <a16:creationId xmlns="" xmlns:a16="http://schemas.microsoft.com/office/drawing/2014/main" id="{86F248B4-5B1A-4870-A8CD-6BBB99F315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221" y="2362200"/>
            <a:ext cx="6953564" cy="6074115"/>
          </a:xfrm>
          <a:prstGeom prst="rect">
            <a:avLst/>
          </a:prstGeom>
        </p:spPr>
      </p:pic>
      <p:sp>
        <p:nvSpPr>
          <p:cNvPr id="11" name="Rectangle 10">
            <a:extLst>
              <a:ext uri="{FF2B5EF4-FFF2-40B4-BE49-F238E27FC236}">
                <a16:creationId xmlns="" xmlns:a16="http://schemas.microsoft.com/office/drawing/2014/main" id="{5D21ADAC-7EA4-45FC-AEB3-90A8C488CCE3}"/>
              </a:ext>
            </a:extLst>
          </p:cNvPr>
          <p:cNvSpPr/>
          <p:nvPr/>
        </p:nvSpPr>
        <p:spPr>
          <a:xfrm>
            <a:off x="8519319" y="2485236"/>
            <a:ext cx="7270395" cy="1481175"/>
          </a:xfrm>
          <a:prstGeom prst="rect">
            <a:avLst/>
          </a:prstGeom>
        </p:spPr>
        <p:txBody>
          <a:bodyPr wrap="square">
            <a:spAutoFit/>
          </a:bodyPr>
          <a:lstStyle/>
          <a:p>
            <a:pPr>
              <a:lnSpc>
                <a:spcPct val="150000"/>
              </a:lnSpc>
            </a:pPr>
            <a:r>
              <a:rPr lang="vi-VN" sz="3200" b="1">
                <a:solidFill>
                  <a:srgbClr val="FF0000"/>
                </a:solidFill>
                <a:latin typeface="+mj-lt"/>
              </a:rPr>
              <a:t>Các bạn trong mỗi bức tranh có điểm mạnh, điểm yếu nào?</a:t>
            </a:r>
          </a:p>
        </p:txBody>
      </p:sp>
      <p:sp>
        <p:nvSpPr>
          <p:cNvPr id="7" name="Rectangle 6">
            <a:extLst>
              <a:ext uri="{FF2B5EF4-FFF2-40B4-BE49-F238E27FC236}">
                <a16:creationId xmlns="" xmlns:a16="http://schemas.microsoft.com/office/drawing/2014/main" id="{44AE57F5-9410-4B84-82B7-48464A78824A}"/>
              </a:ext>
            </a:extLst>
          </p:cNvPr>
          <p:cNvSpPr/>
          <p:nvPr/>
        </p:nvSpPr>
        <p:spPr>
          <a:xfrm>
            <a:off x="8367191" y="3962400"/>
            <a:ext cx="7422523" cy="3697166"/>
          </a:xfrm>
          <a:prstGeom prst="rect">
            <a:avLst/>
          </a:prstGeom>
        </p:spPr>
        <p:txBody>
          <a:bodyPr wrap="square">
            <a:spAutoFit/>
          </a:bodyPr>
          <a:lstStyle/>
          <a:p>
            <a:pPr algn="just">
              <a:lnSpc>
                <a:spcPct val="150000"/>
              </a:lnSpc>
            </a:pPr>
            <a:r>
              <a:rPr lang="vi-VN" sz="3200" b="1">
                <a:solidFill>
                  <a:srgbClr val="0000FF"/>
                </a:solidFill>
                <a:latin typeface="+mj-lt"/>
              </a:rPr>
              <a:t>- Bạn Hạnh có điểm mạnh là hát hay.</a:t>
            </a:r>
          </a:p>
          <a:p>
            <a:pPr algn="just">
              <a:lnSpc>
                <a:spcPct val="150000"/>
              </a:lnSpc>
            </a:pPr>
            <a:r>
              <a:rPr lang="vi-VN" sz="3200" b="1">
                <a:solidFill>
                  <a:srgbClr val="0000FF"/>
                </a:solidFill>
                <a:latin typeface="+mj-lt"/>
              </a:rPr>
              <a:t>- Bạn Lan có điểm yếu là ngại phát biểu ý kiến trước mọi người.</a:t>
            </a:r>
          </a:p>
          <a:p>
            <a:pPr algn="just">
              <a:lnSpc>
                <a:spcPct val="150000"/>
              </a:lnSpc>
            </a:pPr>
            <a:r>
              <a:rPr lang="vi-VN" sz="3200" b="1">
                <a:solidFill>
                  <a:srgbClr val="0000FF"/>
                </a:solidFill>
                <a:latin typeface="+mj-lt"/>
              </a:rPr>
              <a:t>- Bạn My có điểm mạnh là chạy nhanh.</a:t>
            </a:r>
          </a:p>
          <a:p>
            <a:pPr algn="just">
              <a:lnSpc>
                <a:spcPct val="150000"/>
              </a:lnSpc>
            </a:pPr>
            <a:r>
              <a:rPr lang="vi-VN" sz="3200" b="1">
                <a:solidFill>
                  <a:srgbClr val="0000FF"/>
                </a:solidFill>
                <a:latin typeface="+mj-lt"/>
              </a:rPr>
              <a:t>- Bạn Linh có điểm mạnh là vẽ tranh đẹp.</a:t>
            </a:r>
          </a:p>
        </p:txBody>
      </p:sp>
      <p:sp>
        <p:nvSpPr>
          <p:cNvPr id="9" name="Rectangle 8"/>
          <p:cNvSpPr/>
          <p:nvPr/>
        </p:nvSpPr>
        <p:spPr>
          <a:xfrm>
            <a:off x="4726667" y="-97789"/>
            <a:ext cx="8137525" cy="1384995"/>
          </a:xfrm>
          <a:prstGeom prst="rect">
            <a:avLst/>
          </a:prstGeom>
        </p:spPr>
        <p:txBody>
          <a:bodyPr>
            <a:spAutoFit/>
          </a:bodyPr>
          <a:lstStyle/>
          <a:p>
            <a:r>
              <a:rPr lang="en-US" sz="2800" dirty="0">
                <a:solidFill>
                  <a:srgbClr val="0000CC"/>
                </a:solidFill>
                <a:latin typeface="Times New Roman" pitchFamily="18" charset="0"/>
                <a:cs typeface="Times New Roman" pitchFamily="18" charset="0"/>
              </a:rPr>
              <a:t>Thứ hai, ngày 06 tháng 2 </a:t>
            </a:r>
            <a:r>
              <a:rPr lang="en-US" sz="2800" dirty="0" err="1">
                <a:solidFill>
                  <a:srgbClr val="0000CC"/>
                </a:solidFill>
                <a:latin typeface="Times New Roman" pitchFamily="18" charset="0"/>
                <a:cs typeface="Times New Roman" pitchFamily="18" charset="0"/>
              </a:rPr>
              <a:t>năm</a:t>
            </a:r>
            <a:r>
              <a:rPr lang="en-US" sz="2800" dirty="0">
                <a:solidFill>
                  <a:srgbClr val="0000CC"/>
                </a:solidFill>
                <a:latin typeface="Times New Roman" pitchFamily="18" charset="0"/>
                <a:cs typeface="Times New Roman" pitchFamily="18" charset="0"/>
              </a:rPr>
              <a:t> </a:t>
            </a:r>
            <a:r>
              <a:rPr lang="en-US" sz="2800" dirty="0" smtClean="0">
                <a:solidFill>
                  <a:srgbClr val="0000CC"/>
                </a:solidFill>
                <a:latin typeface="Times New Roman" pitchFamily="18" charset="0"/>
                <a:cs typeface="Times New Roman" pitchFamily="18" charset="0"/>
              </a:rPr>
              <a:t>2024</a:t>
            </a:r>
            <a:endParaRPr lang="en-US" sz="2800" dirty="0">
              <a:solidFill>
                <a:srgbClr val="0000CC"/>
              </a:solidFill>
              <a:latin typeface="Times New Roman" pitchFamily="18" charset="0"/>
              <a:cs typeface="Times New Roman" pitchFamily="18" charset="0"/>
            </a:endParaRPr>
          </a:p>
          <a:p>
            <a:r>
              <a:rPr lang="en-US" sz="2800" b="1" dirty="0" smtClean="0">
                <a:solidFill>
                  <a:srgbClr val="FF0066"/>
                </a:solidFill>
                <a:latin typeface="Times New Roman" pitchFamily="18" charset="0"/>
                <a:cs typeface="Times New Roman" pitchFamily="18" charset="0"/>
              </a:rPr>
              <a:t>	Đạo </a:t>
            </a:r>
            <a:r>
              <a:rPr lang="en-US" sz="2800" b="1" dirty="0">
                <a:solidFill>
                  <a:srgbClr val="FF0066"/>
                </a:solidFill>
                <a:latin typeface="Times New Roman" pitchFamily="18" charset="0"/>
                <a:cs typeface="Times New Roman" pitchFamily="18" charset="0"/>
              </a:rPr>
              <a:t>đức</a:t>
            </a:r>
          </a:p>
          <a:p>
            <a:r>
              <a:rPr lang="en-US" sz="2800" b="1" dirty="0" err="1">
                <a:solidFill>
                  <a:srgbClr val="0000CC"/>
                </a:solidFill>
                <a:latin typeface="Times New Roman" pitchFamily="18" charset="0"/>
              </a:rPr>
              <a:t>Bài</a:t>
            </a:r>
            <a:r>
              <a:rPr lang="en-US" sz="2800" b="1" dirty="0">
                <a:solidFill>
                  <a:srgbClr val="0000CC"/>
                </a:solidFill>
                <a:latin typeface="Times New Roman" pitchFamily="18" charset="0"/>
              </a:rPr>
              <a:t> 7: EM KHÁM PHÁ BẢN THÂN (T1)</a:t>
            </a:r>
          </a:p>
        </p:txBody>
      </p:sp>
    </p:spTree>
    <p:extLst>
      <p:ext uri="{BB962C8B-B14F-4D97-AF65-F5344CB8AC3E}">
        <p14:creationId xmlns:p14="http://schemas.microsoft.com/office/powerpoint/2010/main" val="236558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fade">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fade">
                                      <p:cBhvr>
                                        <p:cTn id="32" dur="500"/>
                                        <p:tgtEl>
                                          <p:spTgt spid="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animEffect transition="in" filter="fade">
                                      <p:cBhvr>
                                        <p:cTn id="3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Box 14"/>
          <p:cNvSpPr txBox="1">
            <a:spLocks noChangeArrowheads="1"/>
          </p:cNvSpPr>
          <p:nvPr/>
        </p:nvSpPr>
        <p:spPr bwMode="auto">
          <a:xfrm>
            <a:off x="987218" y="1365550"/>
            <a:ext cx="742885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1. Quan sát tranh và trả lời câu hỏi </a:t>
            </a:r>
          </a:p>
        </p:txBody>
      </p:sp>
      <p:pic>
        <p:nvPicPr>
          <p:cNvPr id="10" name="Picture 9">
            <a:extLst>
              <a:ext uri="{FF2B5EF4-FFF2-40B4-BE49-F238E27FC236}">
                <a16:creationId xmlns="" xmlns:a16="http://schemas.microsoft.com/office/drawing/2014/main" id="{86F248B4-5B1A-4870-A8CD-6BBB99F315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719" y="2003084"/>
            <a:ext cx="6953564" cy="6074115"/>
          </a:xfrm>
          <a:prstGeom prst="rect">
            <a:avLst/>
          </a:prstGeom>
        </p:spPr>
      </p:pic>
      <p:sp>
        <p:nvSpPr>
          <p:cNvPr id="7" name="Rectangle 6">
            <a:extLst>
              <a:ext uri="{FF2B5EF4-FFF2-40B4-BE49-F238E27FC236}">
                <a16:creationId xmlns="" xmlns:a16="http://schemas.microsoft.com/office/drawing/2014/main" id="{44AE57F5-9410-4B84-82B7-48464A78824A}"/>
              </a:ext>
            </a:extLst>
          </p:cNvPr>
          <p:cNvSpPr/>
          <p:nvPr/>
        </p:nvSpPr>
        <p:spPr>
          <a:xfrm>
            <a:off x="8519319" y="2590800"/>
            <a:ext cx="7422523" cy="6651821"/>
          </a:xfrm>
          <a:prstGeom prst="rect">
            <a:avLst/>
          </a:prstGeom>
        </p:spPr>
        <p:txBody>
          <a:bodyPr wrap="square">
            <a:spAutoFit/>
          </a:bodyPr>
          <a:lstStyle/>
          <a:p>
            <a:pPr algn="just">
              <a:lnSpc>
                <a:spcPct val="150000"/>
              </a:lnSpc>
            </a:pPr>
            <a:r>
              <a:rPr lang="vi-VN" sz="3200" b="1">
                <a:solidFill>
                  <a:srgbClr val="FF0000"/>
                </a:solidFill>
                <a:latin typeface="+mj-lt"/>
              </a:rPr>
              <a:t>Vậy theo em hiểu điểm mạnh là gì? Điểm yếu là gì?</a:t>
            </a:r>
          </a:p>
          <a:p>
            <a:pPr algn="just">
              <a:lnSpc>
                <a:spcPct val="150000"/>
              </a:lnSpc>
            </a:pPr>
            <a:r>
              <a:rPr lang="vi-VN" sz="3200" b="1">
                <a:solidFill>
                  <a:srgbClr val="0000FF"/>
                </a:solidFill>
                <a:latin typeface="+mj-lt"/>
              </a:rPr>
              <a:t>+ Điểm mạnh là những điểm tốt, điểm hay của bạn, có thể khiến bạn cảm thấy mạnh hơn hoặc có thể giúp bạn trở nên ấn tượng, nổi bật hơn so với người khác.</a:t>
            </a:r>
          </a:p>
          <a:p>
            <a:pPr algn="just">
              <a:lnSpc>
                <a:spcPct val="150000"/>
              </a:lnSpc>
            </a:pPr>
            <a:r>
              <a:rPr lang="vi-VN" sz="3200" b="1">
                <a:solidFill>
                  <a:srgbClr val="0000FF"/>
                </a:solidFill>
                <a:latin typeface="+mj-lt"/>
              </a:rPr>
              <a:t>+ Điểm yếu là điểm còn thiếu sót, hạn chế và cần được cải thiện để trở nên tốt hơn.</a:t>
            </a:r>
          </a:p>
          <a:p>
            <a:pPr algn="just">
              <a:lnSpc>
                <a:spcPct val="150000"/>
              </a:lnSpc>
            </a:pPr>
            <a:endParaRPr lang="vi-VN" sz="3200" b="1">
              <a:solidFill>
                <a:srgbClr val="0000FF"/>
              </a:solidFill>
              <a:latin typeface="+mj-lt"/>
            </a:endParaRPr>
          </a:p>
        </p:txBody>
      </p:sp>
      <p:sp>
        <p:nvSpPr>
          <p:cNvPr id="9" name="Rectangle 8"/>
          <p:cNvSpPr/>
          <p:nvPr/>
        </p:nvSpPr>
        <p:spPr>
          <a:xfrm>
            <a:off x="4347305" y="-31477"/>
            <a:ext cx="8137525" cy="1384995"/>
          </a:xfrm>
          <a:prstGeom prst="rect">
            <a:avLst/>
          </a:prstGeom>
        </p:spPr>
        <p:txBody>
          <a:bodyPr>
            <a:spAutoFit/>
          </a:bodyPr>
          <a:lstStyle/>
          <a:p>
            <a:r>
              <a:rPr lang="en-US" sz="2800" dirty="0">
                <a:solidFill>
                  <a:srgbClr val="0000CC"/>
                </a:solidFill>
                <a:latin typeface="Times New Roman" pitchFamily="18" charset="0"/>
                <a:cs typeface="Times New Roman" pitchFamily="18" charset="0"/>
              </a:rPr>
              <a:t>Thứ hai, ngày 06 tháng 2 </a:t>
            </a:r>
            <a:r>
              <a:rPr lang="en-US" sz="2800" dirty="0" err="1">
                <a:solidFill>
                  <a:srgbClr val="0000CC"/>
                </a:solidFill>
                <a:latin typeface="Times New Roman" pitchFamily="18" charset="0"/>
                <a:cs typeface="Times New Roman" pitchFamily="18" charset="0"/>
              </a:rPr>
              <a:t>năm</a:t>
            </a:r>
            <a:r>
              <a:rPr lang="en-US" sz="2800" dirty="0">
                <a:solidFill>
                  <a:srgbClr val="0000CC"/>
                </a:solidFill>
                <a:latin typeface="Times New Roman" pitchFamily="18" charset="0"/>
                <a:cs typeface="Times New Roman" pitchFamily="18" charset="0"/>
              </a:rPr>
              <a:t> </a:t>
            </a:r>
            <a:r>
              <a:rPr lang="en-US" sz="2800" dirty="0" smtClean="0">
                <a:solidFill>
                  <a:srgbClr val="0000CC"/>
                </a:solidFill>
                <a:latin typeface="Times New Roman" pitchFamily="18" charset="0"/>
                <a:cs typeface="Times New Roman" pitchFamily="18" charset="0"/>
              </a:rPr>
              <a:t>2024</a:t>
            </a:r>
            <a:endParaRPr lang="en-US" sz="2800" dirty="0">
              <a:solidFill>
                <a:srgbClr val="0000CC"/>
              </a:solidFill>
              <a:latin typeface="Times New Roman" pitchFamily="18" charset="0"/>
              <a:cs typeface="Times New Roman" pitchFamily="18" charset="0"/>
            </a:endParaRPr>
          </a:p>
          <a:p>
            <a:r>
              <a:rPr lang="en-US" sz="2800" b="1" dirty="0" smtClean="0">
                <a:solidFill>
                  <a:srgbClr val="FF0066"/>
                </a:solidFill>
                <a:latin typeface="Times New Roman" pitchFamily="18" charset="0"/>
                <a:cs typeface="Times New Roman" pitchFamily="18" charset="0"/>
              </a:rPr>
              <a:t>	Đạo </a:t>
            </a:r>
            <a:r>
              <a:rPr lang="en-US" sz="2800" b="1" dirty="0">
                <a:solidFill>
                  <a:srgbClr val="FF0066"/>
                </a:solidFill>
                <a:latin typeface="Times New Roman" pitchFamily="18" charset="0"/>
                <a:cs typeface="Times New Roman" pitchFamily="18" charset="0"/>
              </a:rPr>
              <a:t>đức</a:t>
            </a:r>
          </a:p>
          <a:p>
            <a:r>
              <a:rPr lang="en-US" sz="2800" b="1" dirty="0" err="1">
                <a:solidFill>
                  <a:srgbClr val="0000CC"/>
                </a:solidFill>
                <a:latin typeface="Times New Roman" pitchFamily="18" charset="0"/>
              </a:rPr>
              <a:t>Bài</a:t>
            </a:r>
            <a:r>
              <a:rPr lang="en-US" sz="2800" b="1" dirty="0">
                <a:solidFill>
                  <a:srgbClr val="0000CC"/>
                </a:solidFill>
                <a:latin typeface="Times New Roman" pitchFamily="18" charset="0"/>
              </a:rPr>
              <a:t> 7: EM KHÁM PHÁ BẢN THÂN (T1)</a:t>
            </a:r>
          </a:p>
        </p:txBody>
      </p:sp>
    </p:spTree>
    <p:extLst>
      <p:ext uri="{BB962C8B-B14F-4D97-AF65-F5344CB8AC3E}">
        <p14:creationId xmlns:p14="http://schemas.microsoft.com/office/powerpoint/2010/main" val="942236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fade">
                                      <p:cBhvr>
                                        <p:cTn id="2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1216</TotalTime>
  <Words>1133</Words>
  <Application>Microsoft Office PowerPoint</Application>
  <PresentationFormat>Custom</PresentationFormat>
  <Paragraphs>107</Paragraphs>
  <Slides>14</Slides>
  <Notes>1</Notes>
  <HiddenSlides>0</HiddenSlides>
  <MMClips>1</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305</cp:revision>
  <dcterms:created xsi:type="dcterms:W3CDTF">2022-07-10T01:37:20Z</dcterms:created>
  <dcterms:modified xsi:type="dcterms:W3CDTF">2024-05-06T06:27:18Z</dcterms:modified>
</cp:coreProperties>
</file>