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66" r:id="rId3"/>
    <p:sldId id="257" r:id="rId4"/>
    <p:sldId id="256" r:id="rId5"/>
    <p:sldId id="267" r:id="rId6"/>
    <p:sldId id="258" r:id="rId7"/>
    <p:sldId id="259" r:id="rId8"/>
    <p:sldId id="260" r:id="rId9"/>
    <p:sldId id="261" r:id="rId10"/>
    <p:sldId id="265" r:id="rId11"/>
    <p:sldId id="262" r:id="rId12"/>
    <p:sldId id="264" r:id="rId13"/>
    <p:sldId id="268" r:id="rId14"/>
    <p:sldId id="269" r:id="rId15"/>
    <p:sldId id="263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2DA2A-BB0C-4D33-A464-7B30E20E93F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4784F-AC2D-40E0-A2C6-015D5216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4784F-AC2D-40E0-A2C6-015D52166D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4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2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6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6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A7DEB-8C7F-4BD8-85F4-DCBDAF0B954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8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LN026">
            <a:extLst>
              <a:ext uri="{FF2B5EF4-FFF2-40B4-BE49-F238E27FC236}">
                <a16:creationId xmlns:a16="http://schemas.microsoft.com/office/drawing/2014/main" id="{033E6D20-0E00-420C-8FCA-9D0381093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469" y="-2476"/>
            <a:ext cx="11519285" cy="2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LN026">
            <a:extLst>
              <a:ext uri="{FF2B5EF4-FFF2-40B4-BE49-F238E27FC236}">
                <a16:creationId xmlns:a16="http://schemas.microsoft.com/office/drawing/2014/main" id="{4E633F52-1A12-4598-BBF4-1AB6C72395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290" y="6606644"/>
            <a:ext cx="11475464" cy="28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LN026">
            <a:extLst>
              <a:ext uri="{FF2B5EF4-FFF2-40B4-BE49-F238E27FC236}">
                <a16:creationId xmlns:a16="http://schemas.microsoft.com/office/drawing/2014/main" id="{A185C437-A6FD-42F3-9530-AB9EAE7C4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306966" y="3284246"/>
            <a:ext cx="689211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LN026">
            <a:extLst>
              <a:ext uri="{FF2B5EF4-FFF2-40B4-BE49-F238E27FC236}">
                <a16:creationId xmlns:a16="http://schemas.microsoft.com/office/drawing/2014/main" id="{0F319029-AB32-4715-BD4B-9EA53C084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57180" y="3269409"/>
            <a:ext cx="689211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beaver_scaring_tree_md_wht">
            <a:extLst>
              <a:ext uri="{FF2B5EF4-FFF2-40B4-BE49-F238E27FC236}">
                <a16:creationId xmlns:a16="http://schemas.microsoft.com/office/drawing/2014/main" id="{3A6DC0EB-AC20-4EE7-B3EF-5E0C63E67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" y="3982605"/>
            <a:ext cx="761034" cy="25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23184A71-F821-4393-A295-6D3DEDF86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" y="-26702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506CA92C-B3D3-4C62-B311-A108275E9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2" y="5826257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7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309F15FB-6194-447B-B10F-07D069DA3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43" y="43876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WINGS">
            <a:extLst>
              <a:ext uri="{FF2B5EF4-FFF2-40B4-BE49-F238E27FC236}">
                <a16:creationId xmlns:a16="http://schemas.microsoft.com/office/drawing/2014/main" id="{56DAEAD7-001D-4172-994A-31A91D9980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949337" y="1055772"/>
            <a:ext cx="761034" cy="6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2593D0E-6D6A-46F4-AB86-363D40522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976875"/>
            <a:ext cx="1537282" cy="1537282"/>
          </a:xfrm>
          <a:prstGeom prst="rect">
            <a:avLst/>
          </a:prstGeom>
        </p:spPr>
      </p:pic>
      <p:sp>
        <p:nvSpPr>
          <p:cNvPr id="2" name="Text Box 17">
            <a:extLst>
              <a:ext uri="{FF2B5EF4-FFF2-40B4-BE49-F238E27FC236}">
                <a16:creationId xmlns:a16="http://schemas.microsoft.com/office/drawing/2014/main" id="{11D7F3A4-1FB1-6EC4-6F17-AF757AC01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523" y="1645586"/>
            <a:ext cx="9838944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449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GIỜ THĂM LỚP 1D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D30EDAF-04CD-B718-9ECF-11E4F78A4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837" y="3117273"/>
            <a:ext cx="2621818" cy="2646219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99CC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1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8B464-A15A-63E6-4AE0-93B702D91BD4}"/>
              </a:ext>
            </a:extLst>
          </p:cNvPr>
          <p:cNvSpPr/>
          <p:nvPr/>
        </p:nvSpPr>
        <p:spPr>
          <a:xfrm>
            <a:off x="2687735" y="5593646"/>
            <a:ext cx="6313373" cy="642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Giáo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Phạm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Thị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Thanh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Phương</a:t>
            </a:r>
            <a:endParaRPr kumimoji="0" lang="en-US" sz="27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CABB73-F54F-4957-7104-5C3A49064F5C}"/>
              </a:ext>
            </a:extLst>
          </p:cNvPr>
          <p:cNvSpPr txBox="1"/>
          <p:nvPr/>
        </p:nvSpPr>
        <p:spPr>
          <a:xfrm>
            <a:off x="2988459" y="4079199"/>
            <a:ext cx="5749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BE35756B-EBB8-600F-8290-907B9747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573" y="289736"/>
            <a:ext cx="8304974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 smtClean="0">
                <a:solidFill>
                  <a:srgbClr val="FF0066"/>
                </a:solidFill>
                <a:latin typeface="Times New Roman" pitchFamily="18" charset="0"/>
              </a:rPr>
              <a:t>ỦY BAN NHÂN DÂN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TP.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QUY NHƠN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NGUYỄN KHUYẾN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C8CC3D-12BB-95E3-3168-111C2DD61539}"/>
              </a:ext>
            </a:extLst>
          </p:cNvPr>
          <p:cNvCxnSpPr/>
          <p:nvPr/>
        </p:nvCxnSpPr>
        <p:spPr>
          <a:xfrm flipV="1">
            <a:off x="3854148" y="115172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uzz - Worthy Bees Name T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1400" y="2438401"/>
            <a:ext cx="5181600" cy="122366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TẬP</a:t>
            </a:r>
            <a:endParaRPr lang="en-US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51 hình ảnh đẹp nhất về PP BACKGROUND trong 2020 | Hình nền, Hìn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5000" y="1143001"/>
            <a:ext cx="834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vi-VN" sz="3600" b="1" dirty="0">
                <a:latin typeface="+mj-lt"/>
              </a:rPr>
              <a:t>Em đồng tình với đáp án nào dưới đây?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3310" y="2162652"/>
            <a:ext cx="83722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vi-VN" sz="4000" b="1" dirty="0">
                <a:solidFill>
                  <a:srgbClr val="7030A0"/>
                </a:solidFill>
                <a:latin typeface="+mj-lt"/>
              </a:rPr>
              <a:t>Người nói thật là người đáng tin cậy.</a:t>
            </a:r>
          </a:p>
          <a:p>
            <a:pPr marL="514350" indent="-514350">
              <a:buAutoNum type="alphaUcPeriod"/>
            </a:pPr>
            <a:r>
              <a:rPr lang="vi-VN" sz="4000" b="1" dirty="0">
                <a:solidFill>
                  <a:srgbClr val="7030A0"/>
                </a:solidFill>
                <a:latin typeface="+mj-lt"/>
              </a:rPr>
              <a:t>Nên nói dối để tránh bị phạt.</a:t>
            </a:r>
          </a:p>
          <a:p>
            <a:pPr marL="514350" indent="-514350">
              <a:buAutoNum type="alphaUcPeriod"/>
            </a:pPr>
            <a:r>
              <a:rPr lang="vi-VN" sz="4000" b="1" dirty="0">
                <a:solidFill>
                  <a:srgbClr val="7030A0"/>
                </a:solidFill>
                <a:latin typeface="+mj-lt"/>
              </a:rPr>
              <a:t>Không nên nói dối, đổ lỗi cho người khác.</a:t>
            </a:r>
          </a:p>
        </p:txBody>
      </p:sp>
      <p:sp>
        <p:nvSpPr>
          <p:cNvPr id="13" name="Oval 12"/>
          <p:cNvSpPr/>
          <p:nvPr/>
        </p:nvSpPr>
        <p:spPr>
          <a:xfrm>
            <a:off x="2105891" y="2238851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Oval 13"/>
          <p:cNvSpPr/>
          <p:nvPr/>
        </p:nvSpPr>
        <p:spPr>
          <a:xfrm>
            <a:off x="2057400" y="3381851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3117125" y="0"/>
            <a:ext cx="5707561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400" b="1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400" b="1" u="sng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400" b="1" u="sng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thật</a:t>
            </a:r>
            <a:endParaRPr lang="en-US" sz="2400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ee spongebob powerpoint backgroun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61" b="99697" l="628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562350"/>
            <a:ext cx="39243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8001000" cy="3759616"/>
          </a:xfrm>
          <a:prstGeom prst="rect">
            <a:avLst/>
          </a:prstGeom>
        </p:spPr>
      </p:pic>
      <p:pic>
        <p:nvPicPr>
          <p:cNvPr id="8" name="Picture 4" descr="Free spongebob powerpoint background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9" b="100000" l="0" r="100000">
                        <a14:backgroundMark x1="66748" y1="94848" x2="66505" y2="88485"/>
                        <a14:backgroundMark x1="88835" y1="92121" x2="93204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3200400"/>
            <a:ext cx="12192000" cy="40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4953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- Chí sơ ý làm rách vở của bạn.</a:t>
            </a:r>
          </a:p>
          <a:p>
            <a:r>
              <a:rPr lang="vi-VN" sz="3600" b="1" dirty="0">
                <a:latin typeface="+mj-lt"/>
              </a:rPr>
              <a:t>- Nếu là chí, em sẽ ứng sử như thế nào ?</a:t>
            </a:r>
            <a:endParaRPr lang="en-US" sz="3600" b="1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1600200"/>
            <a:ext cx="2133600" cy="8229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Tình huống 1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9906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b. Đóng vai</a:t>
            </a:r>
            <a:endParaRPr lang="en-US" sz="32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7125" y="0"/>
            <a:ext cx="5707561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400" b="1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400" b="1" u="sng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400" b="1" u="sng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thật</a:t>
            </a:r>
            <a:endParaRPr lang="en-US" sz="2400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28256" r="15332" b="15279"/>
          <a:stretch/>
        </p:blipFill>
        <p:spPr bwMode="auto">
          <a:xfrm>
            <a:off x="2514600" y="1371600"/>
            <a:ext cx="69860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4800" y="1295400"/>
            <a:ext cx="2072639" cy="664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Tình huống 2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4290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3600" b="1" dirty="0">
                <a:latin typeface="+mj-lt"/>
              </a:rPr>
              <a:t>Mai quên lời mẹ mang đồ sang cho bà.</a:t>
            </a:r>
          </a:p>
          <a:p>
            <a:pPr marL="571500" indent="-571500">
              <a:buFontTx/>
              <a:buChar char="-"/>
            </a:pPr>
            <a:r>
              <a:rPr lang="vi-VN" sz="3600" b="1" dirty="0">
                <a:latin typeface="+mj-lt"/>
              </a:rPr>
              <a:t>Nếu là mai, em sẽ nói gì?</a:t>
            </a:r>
            <a:endParaRPr lang="en-US" sz="36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7125" y="0"/>
            <a:ext cx="5707561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400" b="1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400" b="1" u="sng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400" b="1" u="sng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thật</a:t>
            </a:r>
            <a:endParaRPr lang="en-US" sz="2400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ank template cute multiracial kids poster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9"/>
          <a:stretch/>
        </p:blipFill>
        <p:spPr bwMode="auto">
          <a:xfrm>
            <a:off x="0" y="1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5748" y="2057400"/>
            <a:ext cx="5622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Thảo luận nhóm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edro ulloa benites (pedroulloabenites) en Pint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819400"/>
            <a:ext cx="7946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Em luôn ăn nói thật thà 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Mọi người quý mến, cả nhà tin yêu.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1752600"/>
            <a:ext cx="3908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Lời khuyên</a:t>
            </a:r>
            <a:endParaRPr lang="en-US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7125" y="194361"/>
            <a:ext cx="5707561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4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4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4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4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u="sng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400" b="1" u="sng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400" b="1" u="sng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thật</a:t>
            </a:r>
            <a:endParaRPr lang="en-US" sz="2400" b="1" dirty="0" smtClean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120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0" y="0"/>
            <a:ext cx="9116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“Buggy“ For Bugs Name T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12191999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0" y="2967334"/>
            <a:ext cx="53959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KHỞI ĐỘNG</a:t>
            </a:r>
            <a:endParaRPr lang="en-US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1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9144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66" y="1103532"/>
            <a:ext cx="4303535" cy="415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7"/>
          <a:stretch/>
        </p:blipFill>
        <p:spPr bwMode="auto">
          <a:xfrm>
            <a:off x="5791200" y="2895600"/>
            <a:ext cx="4876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5420" y="268070"/>
            <a:ext cx="771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Cùng chơi trò 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Đoán xem ai nói sự thật</a:t>
            </a:r>
            <a:endParaRPr lang="en-US" sz="36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269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6 mẫu slide powerpoint liên quan đến trẻ em mẫu giáo/ tiểu học cự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1" y="133487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47800"/>
            <a:ext cx="4785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i="1" dirty="0">
                <a:solidFill>
                  <a:srgbClr val="0070C0"/>
                </a:solidFill>
                <a:latin typeface="+mj-lt"/>
              </a:rPr>
              <a:t>Bài 10: Lời nói thật</a:t>
            </a:r>
            <a:endParaRPr lang="en-US" sz="44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7076" y="524887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7125" y="0"/>
            <a:ext cx="5707561" cy="931018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8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8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8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800" b="1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8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800" b="1" u="sng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800" b="1" u="sng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nk template happy kids poster design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969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5810" y="2819401"/>
            <a:ext cx="5160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KHÁM PHÁ</a:t>
            </a:r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222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ộ hình nền &quot;Hoạt hình siêu dễ thương 2&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47"/>
            <a:ext cx="12192000" cy="688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1236" y="76200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a</a:t>
            </a:r>
            <a:r>
              <a:rPr lang="vi-VN" sz="2800" b="1" dirty="0">
                <a:latin typeface="+mj-lt"/>
              </a:rPr>
              <a:t>. Kể chuyện theo tranh</a:t>
            </a:r>
            <a:endParaRPr lang="en-US" sz="28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7300" y="60960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Cậu bé chăn cừu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195425" cy="311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48" y1="37500" x2="31741" y2="32258"/>
                        <a14:foregroundMark x1="35154" y1="51613" x2="43345" y2="42742"/>
                        <a14:foregroundMark x1="38567" y1="45565" x2="14334" y2="33065"/>
                        <a14:foregroundMark x1="16041" y1="45968" x2="16724" y2="34274"/>
                        <a14:foregroundMark x1="16724" y1="41935" x2="34812" y2="50000"/>
                        <a14:foregroundMark x1="16382" y1="40726" x2="341" y2="45161"/>
                        <a14:foregroundMark x1="2048" y1="35484" x2="33447" y2="16532"/>
                        <a14:foregroundMark x1="35495" y1="26210" x2="24573" y2="17742"/>
                        <a14:foregroundMark x1="2730" y1="32661" x2="16041" y2="11290"/>
                        <a14:foregroundMark x1="14676" y1="12097" x2="341" y2="10887"/>
                        <a14:foregroundMark x1="341" y1="10081" x2="36177" y2="10081"/>
                        <a14:foregroundMark x1="36177" y1="10081" x2="50512" y2="9677"/>
                        <a14:foregroundMark x1="50512" y1="9677" x2="49488" y2="403"/>
                        <a14:foregroundMark x1="50171" y1="10081" x2="50171" y2="14919"/>
                        <a14:foregroundMark x1="50171" y1="14919" x2="97611" y2="16532"/>
                        <a14:foregroundMark x1="71331" y1="16935" x2="98635" y2="403"/>
                        <a14:foregroundMark x1="64164" y1="42339" x2="89761" y2="45565"/>
                        <a14:foregroundMark x1="80546" y1="29839" x2="78840" y2="17742"/>
                        <a14:foregroundMark x1="79181" y1="25000" x2="99317" y2="24597"/>
                        <a14:foregroundMark x1="96246" y1="27419" x2="93857" y2="94758"/>
                        <a14:foregroundMark x1="93174" y1="85081" x2="683" y2="81855"/>
                        <a14:foregroundMark x1="683" y1="81855" x2="52560" y2="68548"/>
                        <a14:foregroundMark x1="50853" y1="70968" x2="80205" y2="79839"/>
                        <a14:foregroundMark x1="88396" y1="86290" x2="2048" y2="97984"/>
                        <a14:foregroundMark x1="46416" y1="92339" x2="98635" y2="97581"/>
                        <a14:foregroundMark x1="83276" y1="82258" x2="83276" y2="82258"/>
                        <a14:foregroundMark x1="70990" y1="91935" x2="70990" y2="91935"/>
                        <a14:foregroundMark x1="30375" y1="89919" x2="30375" y2="89919"/>
                        <a14:foregroundMark x1="78157" y1="33065" x2="78157" y2="33065"/>
                        <a14:foregroundMark x1="67235" y1="27016" x2="67235" y2="27016"/>
                        <a14:foregroundMark x1="73379" y1="4839" x2="73379" y2="4839"/>
                        <a14:foregroundMark x1="5461" y1="72984" x2="5461" y2="72984"/>
                        <a14:foregroundMark x1="5461" y1="72984" x2="5461" y2="72984"/>
                        <a14:foregroundMark x1="5461" y1="72984" x2="5461" y2="72984"/>
                        <a14:foregroundMark x1="2730" y1="72177" x2="683" y2="50000"/>
                        <a14:foregroundMark x1="60410" y1="12500" x2="84300" y2="403"/>
                        <a14:backgroundMark x1="6826" y1="3629" x2="26962" y2="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3169333" cy="290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14400"/>
            <a:ext cx="3036850" cy="315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6020"/>
            <a:ext cx="2971800" cy="298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911" r="100000">
                        <a14:foregroundMark x1="3185" y1="96923" x2="99363" y2="66154"/>
                        <a14:backgroundMark x1="7006" y1="1538" x2="3758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34690"/>
            <a:ext cx="3070301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962399"/>
            <a:ext cx="3200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0 cậu bé chăn cừ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ình nền Powerpoint dễ thương - Tổng hợp những hình nền dễ thươ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609600"/>
            <a:ext cx="3166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b. Trả lời câu hỏi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10668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Vì sao chó sói xuất hiện dân làng không đến cứu cậu bé ?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314902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-Nói dối có tác hại gì ?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452062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-Nói thật mang lại điều gì ?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21336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Vì họ không còn tin những gì cậu bé nói là thật nữa.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68242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+ Làm mất niềm tin ở người khác.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505974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+ Tạo được niềm vui, sự tôn trọng từ người khác và luôn nhận được sự giúp đỡ khi cần thiết.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-152400"/>
            <a:ext cx="5707561" cy="80790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08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01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 </a:t>
            </a:r>
            <a:endParaRPr lang="en-US" sz="2400" b="1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685800"/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</a:t>
            </a:r>
            <a:r>
              <a:rPr lang="en-US" sz="2400" b="1" u="sng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đức</a:t>
            </a:r>
            <a:endParaRPr lang="en-US" sz="2400" b="1" u="sng" dirty="0" smtClean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15234" r="15713" b="24905"/>
          <a:stretch/>
        </p:blipFill>
        <p:spPr bwMode="auto">
          <a:xfrm>
            <a:off x="6400800" y="3352800"/>
            <a:ext cx="466551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1" y="30540"/>
            <a:ext cx="4469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c. Xem tranh và cho biết</a:t>
            </a:r>
          </a:p>
          <a:p>
            <a:pPr marL="457200" indent="-457200">
              <a:buFontTx/>
              <a:buChar char="-"/>
            </a:pPr>
            <a:r>
              <a:rPr lang="vi-VN" sz="3200" b="1" dirty="0">
                <a:solidFill>
                  <a:srgbClr val="00B0F0"/>
                </a:solidFill>
                <a:latin typeface="+mj-lt"/>
              </a:rPr>
              <a:t>Bạn nào nói dối.</a:t>
            </a:r>
          </a:p>
          <a:p>
            <a:pPr marL="457200" indent="-457200">
              <a:buFontTx/>
              <a:buChar char="-"/>
            </a:pPr>
            <a:r>
              <a:rPr lang="vi-VN" sz="3200" b="1" dirty="0">
                <a:solidFill>
                  <a:srgbClr val="00B0F0"/>
                </a:solidFill>
                <a:latin typeface="+mj-lt"/>
              </a:rPr>
              <a:t>Bạn nào nói thật.</a:t>
            </a:r>
            <a:endParaRPr lang="en-US" sz="32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9420"/>
            <a:ext cx="4249882" cy="526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82" y="1"/>
            <a:ext cx="4762500" cy="36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343400" cy="365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1" y="3860861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- Tranh 1: Bạn nam nhận lỗi làm vỡ lọ hoa cho thấy bạn nam là người nói thật.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4821382" cy="36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49530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- Tranh 2: Bạn nam đi học muộn là chưa thực hiện đúng nội quy trường, lớp. Tuy nhiên, bạn nam đã nói thật lí do đi học muộn.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15234" r="15713" b="24905"/>
          <a:stretch/>
        </p:blipFill>
        <p:spPr bwMode="auto">
          <a:xfrm>
            <a:off x="3124200" y="180109"/>
            <a:ext cx="6248400" cy="343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6400" y="424437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: Bạn nữ nói dối khi hỏi vì sao chưa sắp sách vở.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Sự thật là do bạn mải xem tivi chứ không phải do mệt.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37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9" grpId="0"/>
      <p:bldP spid="9" grpId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438</Words>
  <Application>Microsoft Office PowerPoint</Application>
  <PresentationFormat>Widescreen</PresentationFormat>
  <Paragraphs>59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Windows User</cp:lastModifiedBy>
  <cp:revision>20</cp:revision>
  <dcterms:created xsi:type="dcterms:W3CDTF">2020-08-25T13:52:57Z</dcterms:created>
  <dcterms:modified xsi:type="dcterms:W3CDTF">2024-05-09T08:16:09Z</dcterms:modified>
</cp:coreProperties>
</file>