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9" r:id="rId2"/>
    <p:sldId id="300" r:id="rId3"/>
    <p:sldId id="315" r:id="rId4"/>
    <p:sldId id="263" r:id="rId5"/>
    <p:sldId id="316" r:id="rId6"/>
    <p:sldId id="317" r:id="rId7"/>
    <p:sldId id="318" r:id="rId8"/>
    <p:sldId id="320" r:id="rId9"/>
    <p:sldId id="329" r:id="rId10"/>
    <p:sldId id="330" r:id="rId11"/>
    <p:sldId id="331" r:id="rId12"/>
    <p:sldId id="332" r:id="rId13"/>
    <p:sldId id="333" r:id="rId14"/>
    <p:sldId id="334" r:id="rId15"/>
    <p:sldId id="335" r:id="rId16"/>
    <p:sldId id="336" r:id="rId17"/>
    <p:sldId id="337" r:id="rId18"/>
    <p:sldId id="338" r:id="rId19"/>
    <p:sldId id="339" r:id="rId20"/>
    <p:sldId id="340" r:id="rId21"/>
    <p:sldId id="341" r:id="rId22"/>
    <p:sldId id="342" r:id="rId23"/>
    <p:sldId id="324" r:id="rId24"/>
    <p:sldId id="325" r:id="rId25"/>
    <p:sldId id="326" r:id="rId2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9827"/>
    <a:srgbClr val="82C9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20" d="100"/>
          <a:sy n="20" d="100"/>
        </p:scale>
        <p:origin x="2388" y="9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6058B-21D7-783B-7B58-0F03ABCAC8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E60BC5-A471-D520-10EE-76E6F928FC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643090-A5A6-6988-D472-3FA622729551}"/>
              </a:ext>
            </a:extLst>
          </p:cNvPr>
          <p:cNvSpPr>
            <a:spLocks noGrp="1"/>
          </p:cNvSpPr>
          <p:nvPr>
            <p:ph type="dt" sz="half" idx="10"/>
          </p:nvPr>
        </p:nvSpPr>
        <p:spPr/>
        <p:txBody>
          <a:bodyPr/>
          <a:lstStyle/>
          <a:p>
            <a:fld id="{C3CDEAEA-E0E5-4320-BC5C-4B4316445407}" type="datetimeFigureOut">
              <a:rPr lang="en-US" smtClean="0"/>
              <a:t>1/5/2025</a:t>
            </a:fld>
            <a:endParaRPr lang="en-US"/>
          </a:p>
        </p:txBody>
      </p:sp>
      <p:sp>
        <p:nvSpPr>
          <p:cNvPr id="5" name="Footer Placeholder 4">
            <a:extLst>
              <a:ext uri="{FF2B5EF4-FFF2-40B4-BE49-F238E27FC236}">
                <a16:creationId xmlns:a16="http://schemas.microsoft.com/office/drawing/2014/main" id="{C35B1A6D-1FA4-6C34-5D82-53F2830F00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CBD12-A15C-A126-50C5-17EC2C8A06E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234717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CC98-B5C8-24F2-2F95-7965CB8387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BDD5D8-5DBE-BC40-EDF4-231C8035DB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13C3F7-62F7-DC91-5A3F-B416D1CB1283}"/>
              </a:ext>
            </a:extLst>
          </p:cNvPr>
          <p:cNvSpPr>
            <a:spLocks noGrp="1"/>
          </p:cNvSpPr>
          <p:nvPr>
            <p:ph type="dt" sz="half" idx="10"/>
          </p:nvPr>
        </p:nvSpPr>
        <p:spPr/>
        <p:txBody>
          <a:bodyPr/>
          <a:lstStyle/>
          <a:p>
            <a:fld id="{C3CDEAEA-E0E5-4320-BC5C-4B4316445407}" type="datetimeFigureOut">
              <a:rPr lang="en-US" smtClean="0"/>
              <a:t>1/5/2025</a:t>
            </a:fld>
            <a:endParaRPr lang="en-US"/>
          </a:p>
        </p:txBody>
      </p:sp>
      <p:sp>
        <p:nvSpPr>
          <p:cNvPr id="5" name="Footer Placeholder 4">
            <a:extLst>
              <a:ext uri="{FF2B5EF4-FFF2-40B4-BE49-F238E27FC236}">
                <a16:creationId xmlns:a16="http://schemas.microsoft.com/office/drawing/2014/main" id="{667E9115-8550-A799-21A7-076E1A3241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9F6ECB-514F-3162-71FD-A90793C60B13}"/>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902550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D3A921-BC6A-CE7F-BACA-5361675CA9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A3F5AC-B8A7-947B-90E1-8C37A06303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764236-E66A-18A5-04D8-C6B4A8743D6E}"/>
              </a:ext>
            </a:extLst>
          </p:cNvPr>
          <p:cNvSpPr>
            <a:spLocks noGrp="1"/>
          </p:cNvSpPr>
          <p:nvPr>
            <p:ph type="dt" sz="half" idx="10"/>
          </p:nvPr>
        </p:nvSpPr>
        <p:spPr/>
        <p:txBody>
          <a:bodyPr/>
          <a:lstStyle/>
          <a:p>
            <a:fld id="{C3CDEAEA-E0E5-4320-BC5C-4B4316445407}" type="datetimeFigureOut">
              <a:rPr lang="en-US" smtClean="0"/>
              <a:t>1/5/2025</a:t>
            </a:fld>
            <a:endParaRPr lang="en-US"/>
          </a:p>
        </p:txBody>
      </p:sp>
      <p:sp>
        <p:nvSpPr>
          <p:cNvPr id="5" name="Footer Placeholder 4">
            <a:extLst>
              <a:ext uri="{FF2B5EF4-FFF2-40B4-BE49-F238E27FC236}">
                <a16:creationId xmlns:a16="http://schemas.microsoft.com/office/drawing/2014/main" id="{3EA927B6-FF6C-EFB8-8E78-6207F87247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E6624-B87B-AEC2-F7EE-CCD6A7982C50}"/>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2732928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05B58-CD9E-397C-139F-45327BD295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7D243B-3FC4-2285-0648-909B2CA10C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92B3C-3E9D-E3AD-F6CF-F2A8958EEEE6}"/>
              </a:ext>
            </a:extLst>
          </p:cNvPr>
          <p:cNvSpPr>
            <a:spLocks noGrp="1"/>
          </p:cNvSpPr>
          <p:nvPr>
            <p:ph type="dt" sz="half" idx="10"/>
          </p:nvPr>
        </p:nvSpPr>
        <p:spPr/>
        <p:txBody>
          <a:bodyPr/>
          <a:lstStyle/>
          <a:p>
            <a:fld id="{C3CDEAEA-E0E5-4320-BC5C-4B4316445407}" type="datetimeFigureOut">
              <a:rPr lang="en-US" smtClean="0"/>
              <a:t>1/5/2025</a:t>
            </a:fld>
            <a:endParaRPr lang="en-US"/>
          </a:p>
        </p:txBody>
      </p:sp>
      <p:sp>
        <p:nvSpPr>
          <p:cNvPr id="5" name="Footer Placeholder 4">
            <a:extLst>
              <a:ext uri="{FF2B5EF4-FFF2-40B4-BE49-F238E27FC236}">
                <a16:creationId xmlns:a16="http://schemas.microsoft.com/office/drawing/2014/main" id="{A6C5959A-65CC-68B8-7A7D-D673E1228E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D564DF-FB99-9B47-56AF-7289071DE2C5}"/>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670399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489FC-56CA-28A7-7333-9F1B273700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7BE921-CE02-E519-4929-B6E7F1B50C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D2299A-7972-A358-F4F0-6BC382E7D39A}"/>
              </a:ext>
            </a:extLst>
          </p:cNvPr>
          <p:cNvSpPr>
            <a:spLocks noGrp="1"/>
          </p:cNvSpPr>
          <p:nvPr>
            <p:ph type="dt" sz="half" idx="10"/>
          </p:nvPr>
        </p:nvSpPr>
        <p:spPr/>
        <p:txBody>
          <a:bodyPr/>
          <a:lstStyle/>
          <a:p>
            <a:fld id="{C3CDEAEA-E0E5-4320-BC5C-4B4316445407}" type="datetimeFigureOut">
              <a:rPr lang="en-US" smtClean="0"/>
              <a:t>1/5/2025</a:t>
            </a:fld>
            <a:endParaRPr lang="en-US"/>
          </a:p>
        </p:txBody>
      </p:sp>
      <p:sp>
        <p:nvSpPr>
          <p:cNvPr id="5" name="Footer Placeholder 4">
            <a:extLst>
              <a:ext uri="{FF2B5EF4-FFF2-40B4-BE49-F238E27FC236}">
                <a16:creationId xmlns:a16="http://schemas.microsoft.com/office/drawing/2014/main" id="{68AC3EB8-42E4-A81C-9536-23EFF89023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2FF6A-A13C-43D3-B7CC-56EBD862B57B}"/>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447698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3DCCF-DB8B-ABCB-2AF3-1EA833B9DD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B94A82-8ADF-861C-5830-C06A8A4517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0465DC-8FB0-44AE-2305-EEDB3AD631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5A9D1D-8254-397C-A381-A071F45A508B}"/>
              </a:ext>
            </a:extLst>
          </p:cNvPr>
          <p:cNvSpPr>
            <a:spLocks noGrp="1"/>
          </p:cNvSpPr>
          <p:nvPr>
            <p:ph type="dt" sz="half" idx="10"/>
          </p:nvPr>
        </p:nvSpPr>
        <p:spPr/>
        <p:txBody>
          <a:bodyPr/>
          <a:lstStyle/>
          <a:p>
            <a:fld id="{C3CDEAEA-E0E5-4320-BC5C-4B4316445407}" type="datetimeFigureOut">
              <a:rPr lang="en-US" smtClean="0"/>
              <a:t>1/5/2025</a:t>
            </a:fld>
            <a:endParaRPr lang="en-US"/>
          </a:p>
        </p:txBody>
      </p:sp>
      <p:sp>
        <p:nvSpPr>
          <p:cNvPr id="6" name="Footer Placeholder 5">
            <a:extLst>
              <a:ext uri="{FF2B5EF4-FFF2-40B4-BE49-F238E27FC236}">
                <a16:creationId xmlns:a16="http://schemas.microsoft.com/office/drawing/2014/main" id="{C4B856C5-9501-001C-DEB5-782EAFB233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E94180-A7DF-1E4E-0A99-93C76E614CA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546294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9F80E-FF1F-80DE-CB29-5517C2EA41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00D8A6-9971-23B3-67E3-ED676EE822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2CFE47-9294-FCEB-477D-BC709DE220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62C1A6-731E-0E0D-4BED-BC259CC14F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FD59C4-6EF1-479D-A3A2-D7F46BCB8D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E7BAE2-2F25-4A64-4046-6E06518C52F0}"/>
              </a:ext>
            </a:extLst>
          </p:cNvPr>
          <p:cNvSpPr>
            <a:spLocks noGrp="1"/>
          </p:cNvSpPr>
          <p:nvPr>
            <p:ph type="dt" sz="half" idx="10"/>
          </p:nvPr>
        </p:nvSpPr>
        <p:spPr/>
        <p:txBody>
          <a:bodyPr/>
          <a:lstStyle/>
          <a:p>
            <a:fld id="{C3CDEAEA-E0E5-4320-BC5C-4B4316445407}" type="datetimeFigureOut">
              <a:rPr lang="en-US" smtClean="0"/>
              <a:t>1/5/2025</a:t>
            </a:fld>
            <a:endParaRPr lang="en-US"/>
          </a:p>
        </p:txBody>
      </p:sp>
      <p:sp>
        <p:nvSpPr>
          <p:cNvPr id="8" name="Footer Placeholder 7">
            <a:extLst>
              <a:ext uri="{FF2B5EF4-FFF2-40B4-BE49-F238E27FC236}">
                <a16:creationId xmlns:a16="http://schemas.microsoft.com/office/drawing/2014/main" id="{90B81D82-0D69-01D7-6E9D-38557113B0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8FBB7C-5BC7-7552-73A1-D1E2D61FEA99}"/>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1153079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18803-2B3E-8B7A-233B-3EDBD4DF27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83F1AE-6ED2-F900-01A6-E41CA64BD1B9}"/>
              </a:ext>
            </a:extLst>
          </p:cNvPr>
          <p:cNvSpPr>
            <a:spLocks noGrp="1"/>
          </p:cNvSpPr>
          <p:nvPr>
            <p:ph type="dt" sz="half" idx="10"/>
          </p:nvPr>
        </p:nvSpPr>
        <p:spPr/>
        <p:txBody>
          <a:bodyPr/>
          <a:lstStyle/>
          <a:p>
            <a:fld id="{C3CDEAEA-E0E5-4320-BC5C-4B4316445407}" type="datetimeFigureOut">
              <a:rPr lang="en-US" smtClean="0"/>
              <a:t>1/5/2025</a:t>
            </a:fld>
            <a:endParaRPr lang="en-US"/>
          </a:p>
        </p:txBody>
      </p:sp>
      <p:sp>
        <p:nvSpPr>
          <p:cNvPr id="4" name="Footer Placeholder 3">
            <a:extLst>
              <a:ext uri="{FF2B5EF4-FFF2-40B4-BE49-F238E27FC236}">
                <a16:creationId xmlns:a16="http://schemas.microsoft.com/office/drawing/2014/main" id="{6DC17552-D7A8-6D4A-A1D6-C0175A351A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A701BA-74A1-31F6-24FC-A3DA2D24895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2487092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6BC318-E041-373C-D93E-CB29E47A0411}"/>
              </a:ext>
            </a:extLst>
          </p:cNvPr>
          <p:cNvSpPr>
            <a:spLocks noGrp="1"/>
          </p:cNvSpPr>
          <p:nvPr>
            <p:ph type="dt" sz="half" idx="10"/>
          </p:nvPr>
        </p:nvSpPr>
        <p:spPr/>
        <p:txBody>
          <a:bodyPr/>
          <a:lstStyle/>
          <a:p>
            <a:fld id="{C3CDEAEA-E0E5-4320-BC5C-4B4316445407}" type="datetimeFigureOut">
              <a:rPr lang="en-US" smtClean="0"/>
              <a:t>1/5/2025</a:t>
            </a:fld>
            <a:endParaRPr lang="en-US"/>
          </a:p>
        </p:txBody>
      </p:sp>
      <p:sp>
        <p:nvSpPr>
          <p:cNvPr id="3" name="Footer Placeholder 2">
            <a:extLst>
              <a:ext uri="{FF2B5EF4-FFF2-40B4-BE49-F238E27FC236}">
                <a16:creationId xmlns:a16="http://schemas.microsoft.com/office/drawing/2014/main" id="{1EFE81E6-4A96-01ED-4D9E-A9A4A42902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F244F3-F0E0-9EFC-D864-7A2C6A63C9A5}"/>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532360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11F62-5DE0-90AD-BD87-8AA5D3CD6F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6C9888-FC37-C4F0-1CD2-A898AAD35E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4DBDFC-835F-39B9-0274-0E458929C8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C67498-E807-246D-F46C-3A833A1B1835}"/>
              </a:ext>
            </a:extLst>
          </p:cNvPr>
          <p:cNvSpPr>
            <a:spLocks noGrp="1"/>
          </p:cNvSpPr>
          <p:nvPr>
            <p:ph type="dt" sz="half" idx="10"/>
          </p:nvPr>
        </p:nvSpPr>
        <p:spPr/>
        <p:txBody>
          <a:bodyPr/>
          <a:lstStyle/>
          <a:p>
            <a:fld id="{C3CDEAEA-E0E5-4320-BC5C-4B4316445407}" type="datetimeFigureOut">
              <a:rPr lang="en-US" smtClean="0"/>
              <a:t>1/5/2025</a:t>
            </a:fld>
            <a:endParaRPr lang="en-US"/>
          </a:p>
        </p:txBody>
      </p:sp>
      <p:sp>
        <p:nvSpPr>
          <p:cNvPr id="6" name="Footer Placeholder 5">
            <a:extLst>
              <a:ext uri="{FF2B5EF4-FFF2-40B4-BE49-F238E27FC236}">
                <a16:creationId xmlns:a16="http://schemas.microsoft.com/office/drawing/2014/main" id="{756125AC-F226-75AB-1F85-00B2D1A881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798BFF-35B1-2143-BA62-46492D1F5DCE}"/>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607158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DDAEC-B3C5-3E02-D000-4E41AD6E04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5ED4D7-2FBB-D91C-9F1D-2F472EE6B5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C053F7-DAF7-F2A7-C360-4864AD8ED5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D03295-79F2-EEF9-9323-00503737B8BC}"/>
              </a:ext>
            </a:extLst>
          </p:cNvPr>
          <p:cNvSpPr>
            <a:spLocks noGrp="1"/>
          </p:cNvSpPr>
          <p:nvPr>
            <p:ph type="dt" sz="half" idx="10"/>
          </p:nvPr>
        </p:nvSpPr>
        <p:spPr/>
        <p:txBody>
          <a:bodyPr/>
          <a:lstStyle/>
          <a:p>
            <a:fld id="{C3CDEAEA-E0E5-4320-BC5C-4B4316445407}" type="datetimeFigureOut">
              <a:rPr lang="en-US" smtClean="0"/>
              <a:t>1/5/2025</a:t>
            </a:fld>
            <a:endParaRPr lang="en-US"/>
          </a:p>
        </p:txBody>
      </p:sp>
      <p:sp>
        <p:nvSpPr>
          <p:cNvPr id="6" name="Footer Placeholder 5">
            <a:extLst>
              <a:ext uri="{FF2B5EF4-FFF2-40B4-BE49-F238E27FC236}">
                <a16:creationId xmlns:a16="http://schemas.microsoft.com/office/drawing/2014/main" id="{B30AC6E7-58A9-8060-EA70-31B01B73A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FCDBED-ACE6-A3DD-D3F9-5868A0623E2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1519645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3599F0-EDEC-9FA1-9006-ACD824A7A3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031FFC-F32D-8382-B1BD-7B01FF5031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693B4-2629-7EB3-C557-C070775BC4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DEAEA-E0E5-4320-BC5C-4B4316445407}" type="datetimeFigureOut">
              <a:rPr lang="en-US" smtClean="0"/>
              <a:t>1/5/2025</a:t>
            </a:fld>
            <a:endParaRPr lang="en-US"/>
          </a:p>
        </p:txBody>
      </p:sp>
      <p:sp>
        <p:nvSpPr>
          <p:cNvPr id="5" name="Footer Placeholder 4">
            <a:extLst>
              <a:ext uri="{FF2B5EF4-FFF2-40B4-BE49-F238E27FC236}">
                <a16:creationId xmlns:a16="http://schemas.microsoft.com/office/drawing/2014/main" id="{F4B5196F-BAD3-2C92-E0CD-BC19301890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F259D6-77DD-5A0D-A180-E2BE8877E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E5D409-9DCD-423B-AF8C-7731A34DAF39}" type="slidenum">
              <a:rPr lang="en-US" smtClean="0"/>
              <a:t>‹#›</a:t>
            </a:fld>
            <a:endParaRPr lang="en-US"/>
          </a:p>
        </p:txBody>
      </p:sp>
    </p:spTree>
    <p:extLst>
      <p:ext uri="{BB962C8B-B14F-4D97-AF65-F5344CB8AC3E}">
        <p14:creationId xmlns:p14="http://schemas.microsoft.com/office/powerpoint/2010/main" val="14875720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vector colorful festive balloons design vectors">
            <a:extLst>
              <a:ext uri="{FF2B5EF4-FFF2-40B4-BE49-F238E27FC236}">
                <a16:creationId xmlns:a16="http://schemas.microsoft.com/office/drawing/2014/main" id="{9274F390-CF36-9511-2950-07F52B4D54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353574">
            <a:off x="809195" y="1149391"/>
            <a:ext cx="3931618" cy="3931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ree vector cheerful happy cute girl raises her hands up logo hand drawn cartoon art illustration">
            <a:extLst>
              <a:ext uri="{FF2B5EF4-FFF2-40B4-BE49-F238E27FC236}">
                <a16:creationId xmlns:a16="http://schemas.microsoft.com/office/drawing/2014/main" id="{29EC397F-CCED-ED4E-3192-88B5DE70E11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2016" l="9904" r="89936">
                        <a14:foregroundMark x1="33387" y1="27745" x2="30511" y2="30739"/>
                        <a14:foregroundMark x1="52077" y1="67066" x2="52236" y2="81038"/>
                        <a14:foregroundMark x1="44089" y1="72655" x2="47764" y2="77844"/>
                        <a14:foregroundMark x1="41853" y1="80240" x2="41853" y2="80240"/>
                        <a14:foregroundMark x1="41693" y1="79840" x2="42013" y2="77246"/>
                        <a14:foregroundMark x1="48083" y1="92016" x2="48083" y2="92016"/>
                        <a14:foregroundMark x1="18530" y1="76048" x2="18530" y2="76048"/>
                        <a14:foregroundMark x1="83227" y1="50898" x2="83227" y2="50898"/>
                        <a14:foregroundMark x1="82907" y1="50100" x2="82907" y2="50100"/>
                        <a14:foregroundMark x1="82428" y1="49301" x2="82428" y2="49301"/>
                        <a14:foregroundMark x1="76358" y1="34331" x2="76358" y2="34331"/>
                        <a14:foregroundMark x1="81470" y1="74651" x2="81470" y2="74651"/>
                        <a14:foregroundMark x1="79872" y1="71257" x2="81629" y2="76846"/>
                        <a14:foregroundMark x1="78594" y1="69461" x2="80831" y2="75848"/>
                        <a14:foregroundMark x1="79073" y1="69461" x2="76677" y2="70459"/>
                        <a14:foregroundMark x1="81470" y1="49501" x2="81470" y2="49501"/>
                        <a14:foregroundMark x1="18690" y1="48703" x2="18690" y2="48703"/>
                        <a14:foregroundMark x1="17572" y1="47904" x2="19329" y2="50299"/>
                        <a14:foregroundMark x1="17252" y1="48303" x2="18530" y2="51297"/>
                        <a14:foregroundMark x1="16613" y1="48503" x2="19169" y2="50499"/>
                        <a14:foregroundMark x1="85304" y1="48902" x2="85304" y2="48902"/>
                      </a14:backgroundRemoval>
                    </a14:imgEffect>
                  </a14:imgLayer>
                </a14:imgProps>
              </a:ext>
              <a:ext uri="{28A0092B-C50C-407E-A947-70E740481C1C}">
                <a14:useLocalDpi xmlns:a14="http://schemas.microsoft.com/office/drawing/2010/main" val="0"/>
              </a:ext>
            </a:extLst>
          </a:blip>
          <a:srcRect/>
          <a:stretch>
            <a:fillRect/>
          </a:stretch>
        </p:blipFill>
        <p:spPr bwMode="auto">
          <a:xfrm>
            <a:off x="-122496" y="3131978"/>
            <a:ext cx="4780281" cy="3825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cute girl show thump up for success something cartoon hand drawn cartoon art illustration">
            <a:extLst>
              <a:ext uri="{FF2B5EF4-FFF2-40B4-BE49-F238E27FC236}">
                <a16:creationId xmlns:a16="http://schemas.microsoft.com/office/drawing/2014/main" id="{A32D686C-EE58-89BB-9835-E9D35844D8E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80" b="96407" l="9744" r="89776">
                        <a14:foregroundMark x1="44089" y1="22954" x2="35623" y2="27745"/>
                        <a14:foregroundMark x1="35623" y1="27745" x2="32109" y2="31936"/>
                        <a14:foregroundMark x1="43450" y1="91018" x2="43450" y2="91018"/>
                        <a14:foregroundMark x1="52716" y1="96407" x2="52716" y2="96407"/>
                        <a14:foregroundMark x1="50799" y1="91018" x2="50799" y2="91018"/>
                        <a14:foregroundMark x1="75399" y1="26148" x2="73802" y2="24351"/>
                        <a14:foregroundMark x1="19329" y1="45509" x2="19329" y2="45509"/>
                        <a14:backgroundMark x1="27636" y1="21158" x2="21246" y2="32735"/>
                        <a14:backgroundMark x1="21246" y1="32735" x2="21246" y2="32735"/>
                        <a14:backgroundMark x1="34185" y1="84431" x2="35783" y2="86228"/>
                        <a14:backgroundMark x1="47923" y1="91218" x2="47923" y2="91218"/>
                        <a14:backgroundMark x1="15815" y1="63273" x2="15815" y2="63273"/>
                        <a14:backgroundMark x1="16134" y1="60679" x2="16134" y2="60679"/>
                        <a14:backgroundMark x1="70607" y1="43912" x2="70607" y2="43912"/>
                      </a14:backgroundRemoval>
                    </a14:imgEffect>
                  </a14:imgLayer>
                </a14:imgProps>
              </a:ext>
              <a:ext uri="{28A0092B-C50C-407E-A947-70E740481C1C}">
                <a14:useLocalDpi xmlns:a14="http://schemas.microsoft.com/office/drawing/2010/main" val="0"/>
              </a:ext>
            </a:extLst>
          </a:blip>
          <a:srcRect/>
          <a:stretch>
            <a:fillRect/>
          </a:stretch>
        </p:blipFill>
        <p:spPr bwMode="auto">
          <a:xfrm>
            <a:off x="7881098" y="3389648"/>
            <a:ext cx="4310902" cy="34500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170ADE0-1A16-0745-554D-4AD58977ADE5}"/>
              </a:ext>
            </a:extLst>
          </p:cNvPr>
          <p:cNvPicPr>
            <a:picLocks noChangeAspect="1"/>
          </p:cNvPicPr>
          <p:nvPr/>
        </p:nvPicPr>
        <p:blipFill>
          <a:blip r:embed="rId9"/>
          <a:stretch>
            <a:fillRect/>
          </a:stretch>
        </p:blipFill>
        <p:spPr>
          <a:xfrm>
            <a:off x="3783515" y="561214"/>
            <a:ext cx="4866973" cy="4398898"/>
          </a:xfrm>
          <a:prstGeom prst="rect">
            <a:avLst/>
          </a:prstGeom>
        </p:spPr>
      </p:pic>
    </p:spTree>
    <p:extLst>
      <p:ext uri="{BB962C8B-B14F-4D97-AF65-F5344CB8AC3E}">
        <p14:creationId xmlns:p14="http://schemas.microsoft.com/office/powerpoint/2010/main" val="799009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4" name="Rectangle: Rounded Corners 3">
            <a:extLst>
              <a:ext uri="{FF2B5EF4-FFF2-40B4-BE49-F238E27FC236}">
                <a16:creationId xmlns:a16="http://schemas.microsoft.com/office/drawing/2014/main" id="{188A14B8-E4FF-7291-AB55-76F2AB914DC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1DCBCC14-D86E-3499-5AC5-F117A4C43FC9}"/>
              </a:ext>
            </a:extLst>
          </p:cNvPr>
          <p:cNvPicPr>
            <a:picLocks noChangeAspect="1"/>
          </p:cNvPicPr>
          <p:nvPr/>
        </p:nvPicPr>
        <p:blipFill>
          <a:blip r:embed="rId3"/>
          <a:stretch>
            <a:fillRect/>
          </a:stretch>
        </p:blipFill>
        <p:spPr>
          <a:xfrm>
            <a:off x="1808452" y="386029"/>
            <a:ext cx="6842296" cy="1163371"/>
          </a:xfrm>
          <a:prstGeom prst="rect">
            <a:avLst/>
          </a:prstGeom>
        </p:spPr>
      </p:pic>
      <p:sp>
        <p:nvSpPr>
          <p:cNvPr id="10" name="Rectangle 9">
            <a:extLst>
              <a:ext uri="{FF2B5EF4-FFF2-40B4-BE49-F238E27FC236}">
                <a16:creationId xmlns:a16="http://schemas.microsoft.com/office/drawing/2014/main" id="{0FC88E16-740B-2C50-8A27-CFD819974F93}"/>
              </a:ext>
            </a:extLst>
          </p:cNvPr>
          <p:cNvSpPr/>
          <p:nvPr/>
        </p:nvSpPr>
        <p:spPr>
          <a:xfrm>
            <a:off x="4659085" y="2616201"/>
            <a:ext cx="6687457" cy="1783502"/>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ctr" defTabSz="609630">
              <a:lnSpc>
                <a:spcPct val="120000"/>
              </a:lnSpc>
            </a:pPr>
            <a:r>
              <a:rPr lang="vi-VN" sz="4800" dirty="0">
                <a:solidFill>
                  <a:prstClr val="black"/>
                </a:solidFill>
                <a:latin typeface="Cambria" panose="02040503050406030204" pitchFamily="18" charset="0"/>
                <a:ea typeface="Cambria" panose="02040503050406030204" pitchFamily="18" charset="0"/>
              </a:rPr>
              <a:t>Tái chế những chai nhựa để thành đồ có ích</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894ED8E2-521F-3792-61EC-BD50958B2CE4}"/>
              </a:ext>
            </a:extLst>
          </p:cNvPr>
          <p:cNvPicPr>
            <a:picLocks noChangeAspect="1"/>
          </p:cNvPicPr>
          <p:nvPr/>
        </p:nvPicPr>
        <p:blipFill>
          <a:blip r:embed="rId4"/>
          <a:stretch>
            <a:fillRect/>
          </a:stretch>
        </p:blipFill>
        <p:spPr>
          <a:xfrm>
            <a:off x="621845" y="2021340"/>
            <a:ext cx="3745293" cy="2931660"/>
          </a:xfrm>
          <a:prstGeom prst="rect">
            <a:avLst/>
          </a:prstGeom>
        </p:spPr>
      </p:pic>
    </p:spTree>
    <p:extLst>
      <p:ext uri="{BB962C8B-B14F-4D97-AF65-F5344CB8AC3E}">
        <p14:creationId xmlns:p14="http://schemas.microsoft.com/office/powerpoint/2010/main" val="2896980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4" name="Rectangle: Rounded Corners 3">
            <a:extLst>
              <a:ext uri="{FF2B5EF4-FFF2-40B4-BE49-F238E27FC236}">
                <a16:creationId xmlns:a16="http://schemas.microsoft.com/office/drawing/2014/main" id="{188A14B8-E4FF-7291-AB55-76F2AB914DC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1DCBCC14-D86E-3499-5AC5-F117A4C43FC9}"/>
              </a:ext>
            </a:extLst>
          </p:cNvPr>
          <p:cNvPicPr>
            <a:picLocks noChangeAspect="1"/>
          </p:cNvPicPr>
          <p:nvPr/>
        </p:nvPicPr>
        <p:blipFill>
          <a:blip r:embed="rId3"/>
          <a:stretch>
            <a:fillRect/>
          </a:stretch>
        </p:blipFill>
        <p:spPr>
          <a:xfrm>
            <a:off x="1808452" y="386029"/>
            <a:ext cx="6842296" cy="1163371"/>
          </a:xfrm>
          <a:prstGeom prst="rect">
            <a:avLst/>
          </a:prstGeom>
        </p:spPr>
      </p:pic>
      <p:sp>
        <p:nvSpPr>
          <p:cNvPr id="10" name="Rectangle 9">
            <a:extLst>
              <a:ext uri="{FF2B5EF4-FFF2-40B4-BE49-F238E27FC236}">
                <a16:creationId xmlns:a16="http://schemas.microsoft.com/office/drawing/2014/main" id="{0FC88E16-740B-2C50-8A27-CFD819974F93}"/>
              </a:ext>
            </a:extLst>
          </p:cNvPr>
          <p:cNvSpPr/>
          <p:nvPr/>
        </p:nvSpPr>
        <p:spPr>
          <a:xfrm>
            <a:off x="4626428" y="2746830"/>
            <a:ext cx="6687457" cy="1642566"/>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ctr" defTabSz="609630">
              <a:lnSpc>
                <a:spcPct val="120000"/>
              </a:lnSpc>
            </a:pPr>
            <a:r>
              <a:rPr lang="vi-VN" sz="4400" dirty="0">
                <a:solidFill>
                  <a:prstClr val="black"/>
                </a:solidFill>
                <a:latin typeface="Cambria" panose="02040503050406030204" pitchFamily="18" charset="0"/>
                <a:ea typeface="Cambria" panose="02040503050406030204" pitchFamily="18" charset="0"/>
              </a:rPr>
              <a:t>Tắt điện, quạt khi là người rời khỏi lớp cuối cùng</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58B5D734-946B-6CEC-9FC4-615F0BF9F2CE}"/>
              </a:ext>
            </a:extLst>
          </p:cNvPr>
          <p:cNvPicPr>
            <a:picLocks noChangeAspect="1"/>
          </p:cNvPicPr>
          <p:nvPr/>
        </p:nvPicPr>
        <p:blipFill>
          <a:blip r:embed="rId4"/>
          <a:stretch>
            <a:fillRect/>
          </a:stretch>
        </p:blipFill>
        <p:spPr>
          <a:xfrm>
            <a:off x="502785" y="2336348"/>
            <a:ext cx="3766976" cy="2551338"/>
          </a:xfrm>
          <a:prstGeom prst="rect">
            <a:avLst/>
          </a:prstGeom>
        </p:spPr>
      </p:pic>
    </p:spTree>
    <p:extLst>
      <p:ext uri="{BB962C8B-B14F-4D97-AF65-F5344CB8AC3E}">
        <p14:creationId xmlns:p14="http://schemas.microsoft.com/office/powerpoint/2010/main" val="2411263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4" name="Rectangle: Rounded Corners 3">
            <a:extLst>
              <a:ext uri="{FF2B5EF4-FFF2-40B4-BE49-F238E27FC236}">
                <a16:creationId xmlns:a16="http://schemas.microsoft.com/office/drawing/2014/main" id="{188A14B8-E4FF-7291-AB55-76F2AB914DC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1DCBCC14-D86E-3499-5AC5-F117A4C43FC9}"/>
              </a:ext>
            </a:extLst>
          </p:cNvPr>
          <p:cNvPicPr>
            <a:picLocks noChangeAspect="1"/>
          </p:cNvPicPr>
          <p:nvPr/>
        </p:nvPicPr>
        <p:blipFill>
          <a:blip r:embed="rId3"/>
          <a:stretch>
            <a:fillRect/>
          </a:stretch>
        </p:blipFill>
        <p:spPr>
          <a:xfrm>
            <a:off x="1808452" y="386029"/>
            <a:ext cx="6842296" cy="1163371"/>
          </a:xfrm>
          <a:prstGeom prst="rect">
            <a:avLst/>
          </a:prstGeom>
        </p:spPr>
      </p:pic>
      <p:sp>
        <p:nvSpPr>
          <p:cNvPr id="10" name="Rectangle 9">
            <a:extLst>
              <a:ext uri="{FF2B5EF4-FFF2-40B4-BE49-F238E27FC236}">
                <a16:creationId xmlns:a16="http://schemas.microsoft.com/office/drawing/2014/main" id="{0FC88E16-740B-2C50-8A27-CFD819974F93}"/>
              </a:ext>
            </a:extLst>
          </p:cNvPr>
          <p:cNvSpPr/>
          <p:nvPr/>
        </p:nvSpPr>
        <p:spPr>
          <a:xfrm>
            <a:off x="4615542" y="2344058"/>
            <a:ext cx="6687457" cy="2455096"/>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ctr" defTabSz="609630">
              <a:lnSpc>
                <a:spcPct val="120000"/>
              </a:lnSpc>
            </a:pPr>
            <a:r>
              <a:rPr lang="vi-VN" sz="4400" dirty="0">
                <a:solidFill>
                  <a:prstClr val="black"/>
                </a:solidFill>
                <a:latin typeface="Cambria" panose="02040503050406030204" pitchFamily="18" charset="0"/>
                <a:ea typeface="Cambria" panose="02040503050406030204" pitchFamily="18" charset="0"/>
              </a:rPr>
              <a:t>Vứt rác đúng quy định, thực hiện phân loại rác thải phù hợp</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E267D116-DAFD-B111-4882-9D5789464D13}"/>
              </a:ext>
            </a:extLst>
          </p:cNvPr>
          <p:cNvPicPr>
            <a:picLocks noChangeAspect="1"/>
          </p:cNvPicPr>
          <p:nvPr/>
        </p:nvPicPr>
        <p:blipFill>
          <a:blip r:embed="rId4"/>
          <a:stretch>
            <a:fillRect/>
          </a:stretch>
        </p:blipFill>
        <p:spPr>
          <a:xfrm>
            <a:off x="521833" y="2204357"/>
            <a:ext cx="3667316" cy="2628900"/>
          </a:xfrm>
          <a:prstGeom prst="rect">
            <a:avLst/>
          </a:prstGeom>
        </p:spPr>
      </p:pic>
    </p:spTree>
    <p:extLst>
      <p:ext uri="{BB962C8B-B14F-4D97-AF65-F5344CB8AC3E}">
        <p14:creationId xmlns:p14="http://schemas.microsoft.com/office/powerpoint/2010/main" val="2739247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4" name="Rectangle: Rounded Corners 3">
            <a:extLst>
              <a:ext uri="{FF2B5EF4-FFF2-40B4-BE49-F238E27FC236}">
                <a16:creationId xmlns:a16="http://schemas.microsoft.com/office/drawing/2014/main" id="{188A14B8-E4FF-7291-AB55-76F2AB914DC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1DCBCC14-D86E-3499-5AC5-F117A4C43FC9}"/>
              </a:ext>
            </a:extLst>
          </p:cNvPr>
          <p:cNvPicPr>
            <a:picLocks noChangeAspect="1"/>
          </p:cNvPicPr>
          <p:nvPr/>
        </p:nvPicPr>
        <p:blipFill>
          <a:blip r:embed="rId3"/>
          <a:stretch>
            <a:fillRect/>
          </a:stretch>
        </p:blipFill>
        <p:spPr>
          <a:xfrm>
            <a:off x="1808452" y="386029"/>
            <a:ext cx="6842296" cy="1163371"/>
          </a:xfrm>
          <a:prstGeom prst="rect">
            <a:avLst/>
          </a:prstGeom>
        </p:spPr>
      </p:pic>
      <p:sp>
        <p:nvSpPr>
          <p:cNvPr id="10" name="Rectangle 9">
            <a:extLst>
              <a:ext uri="{FF2B5EF4-FFF2-40B4-BE49-F238E27FC236}">
                <a16:creationId xmlns:a16="http://schemas.microsoft.com/office/drawing/2014/main" id="{0FC88E16-740B-2C50-8A27-CFD819974F93}"/>
              </a:ext>
            </a:extLst>
          </p:cNvPr>
          <p:cNvSpPr/>
          <p:nvPr/>
        </p:nvSpPr>
        <p:spPr>
          <a:xfrm>
            <a:off x="4615542" y="2344058"/>
            <a:ext cx="6687457" cy="2455096"/>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ctr" defTabSz="609630">
              <a:lnSpc>
                <a:spcPct val="120000"/>
              </a:lnSpc>
            </a:pPr>
            <a:r>
              <a:rPr lang="vi-VN" sz="4400" dirty="0">
                <a:solidFill>
                  <a:prstClr val="black"/>
                </a:solidFill>
                <a:latin typeface="Cambria" panose="02040503050406030204" pitchFamily="18" charset="0"/>
                <a:ea typeface="Cambria" panose="02040503050406030204" pitchFamily="18" charset="0"/>
              </a:rPr>
              <a:t>Khuyên mẹ sử dụng túi giấy thay vì túi ni lông để bảo vệ môi trường</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D64B0F38-1C08-ED37-4A67-96CDB24C0A78}"/>
              </a:ext>
            </a:extLst>
          </p:cNvPr>
          <p:cNvPicPr>
            <a:picLocks noChangeAspect="1"/>
          </p:cNvPicPr>
          <p:nvPr/>
        </p:nvPicPr>
        <p:blipFill>
          <a:blip r:embed="rId4"/>
          <a:stretch>
            <a:fillRect/>
          </a:stretch>
        </p:blipFill>
        <p:spPr>
          <a:xfrm>
            <a:off x="483054" y="2231571"/>
            <a:ext cx="3714750" cy="2830286"/>
          </a:xfrm>
          <a:prstGeom prst="rect">
            <a:avLst/>
          </a:prstGeom>
        </p:spPr>
      </p:pic>
    </p:spTree>
    <p:extLst>
      <p:ext uri="{BB962C8B-B14F-4D97-AF65-F5344CB8AC3E}">
        <p14:creationId xmlns:p14="http://schemas.microsoft.com/office/powerpoint/2010/main" val="1562935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4" name="Rectangle: Rounded Corners 3">
            <a:extLst>
              <a:ext uri="{FF2B5EF4-FFF2-40B4-BE49-F238E27FC236}">
                <a16:creationId xmlns:a16="http://schemas.microsoft.com/office/drawing/2014/main" id="{188A14B8-E4FF-7291-AB55-76F2AB914DC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1DCBCC14-D86E-3499-5AC5-F117A4C43FC9}"/>
              </a:ext>
            </a:extLst>
          </p:cNvPr>
          <p:cNvPicPr>
            <a:picLocks noChangeAspect="1"/>
          </p:cNvPicPr>
          <p:nvPr/>
        </p:nvPicPr>
        <p:blipFill>
          <a:blip r:embed="rId3"/>
          <a:stretch>
            <a:fillRect/>
          </a:stretch>
        </p:blipFill>
        <p:spPr>
          <a:xfrm>
            <a:off x="1808452" y="386029"/>
            <a:ext cx="6842296" cy="1163371"/>
          </a:xfrm>
          <a:prstGeom prst="rect">
            <a:avLst/>
          </a:prstGeom>
        </p:spPr>
      </p:pic>
      <p:sp>
        <p:nvSpPr>
          <p:cNvPr id="10" name="Rectangle 9">
            <a:extLst>
              <a:ext uri="{FF2B5EF4-FFF2-40B4-BE49-F238E27FC236}">
                <a16:creationId xmlns:a16="http://schemas.microsoft.com/office/drawing/2014/main" id="{0FC88E16-740B-2C50-8A27-CFD819974F93}"/>
              </a:ext>
            </a:extLst>
          </p:cNvPr>
          <p:cNvSpPr/>
          <p:nvPr/>
        </p:nvSpPr>
        <p:spPr>
          <a:xfrm>
            <a:off x="4615542" y="2344058"/>
            <a:ext cx="6687457" cy="2455096"/>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ctr" defTabSz="609630">
              <a:lnSpc>
                <a:spcPct val="120000"/>
              </a:lnSpc>
            </a:pPr>
            <a:r>
              <a:rPr lang="vi-VN" sz="4400" dirty="0">
                <a:solidFill>
                  <a:prstClr val="black"/>
                </a:solidFill>
                <a:latin typeface="Cambria" panose="02040503050406030204" pitchFamily="18" charset="0"/>
                <a:ea typeface="Cambria" panose="02040503050406030204" pitchFamily="18" charset="0"/>
              </a:rPr>
              <a:t>Tuyên truyền những hậu quả của ô nhiễm môi trường.</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CF952142-D386-73BE-C9F9-499ED2FB90F3}"/>
              </a:ext>
            </a:extLst>
          </p:cNvPr>
          <p:cNvPicPr>
            <a:picLocks noChangeAspect="1"/>
          </p:cNvPicPr>
          <p:nvPr/>
        </p:nvPicPr>
        <p:blipFill>
          <a:blip r:embed="rId4"/>
          <a:stretch>
            <a:fillRect/>
          </a:stretch>
        </p:blipFill>
        <p:spPr>
          <a:xfrm>
            <a:off x="591911" y="2229530"/>
            <a:ext cx="3706142" cy="2886757"/>
          </a:xfrm>
          <a:prstGeom prst="rect">
            <a:avLst/>
          </a:prstGeom>
        </p:spPr>
      </p:pic>
    </p:spTree>
    <p:extLst>
      <p:ext uri="{BB962C8B-B14F-4D97-AF65-F5344CB8AC3E}">
        <p14:creationId xmlns:p14="http://schemas.microsoft.com/office/powerpoint/2010/main" val="677227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4" name="Rectangle: Rounded Corners 3">
            <a:extLst>
              <a:ext uri="{FF2B5EF4-FFF2-40B4-BE49-F238E27FC236}">
                <a16:creationId xmlns:a16="http://schemas.microsoft.com/office/drawing/2014/main" id="{188A14B8-E4FF-7291-AB55-76F2AB914DC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40207030-5AE7-38BD-7984-6FFAAAB83BDB}"/>
              </a:ext>
            </a:extLst>
          </p:cNvPr>
          <p:cNvSpPr/>
          <p:nvPr/>
        </p:nvSpPr>
        <p:spPr>
          <a:xfrm>
            <a:off x="1589314" y="190500"/>
            <a:ext cx="9175595" cy="1148443"/>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M</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ột số hành động thể hiện việc bảo vệ môi trường như sau:</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A06A961C-353F-35ED-4595-E3A48AF7F0AB}"/>
              </a:ext>
            </a:extLst>
          </p:cNvPr>
          <p:cNvSpPr txBox="1"/>
          <p:nvPr/>
        </p:nvSpPr>
        <p:spPr>
          <a:xfrm>
            <a:off x="1251857" y="1915886"/>
            <a:ext cx="9797143" cy="3890360"/>
          </a:xfrm>
          <a:prstGeom prst="rect">
            <a:avLst/>
          </a:prstGeom>
          <a:noFill/>
        </p:spPr>
        <p:txBody>
          <a:bodyPr wrap="square" rtlCol="0">
            <a:spAutoFit/>
          </a:bodyPr>
          <a:lstStyle/>
          <a:p>
            <a:pPr marL="0" marR="0" algn="just">
              <a:lnSpc>
                <a:spcPct val="150000"/>
              </a:lnSpc>
              <a:spcBef>
                <a:spcPts val="0"/>
              </a:spcBef>
              <a:spcAft>
                <a:spcPts val="0"/>
              </a:spcAft>
            </a:pP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Giữ</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gìn</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vệ</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sinh</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lớp</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học</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khu</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nhà</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ở,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nơi</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công</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cộng</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a:t>
            </a:r>
            <a:endParaRPr lang="en-US" sz="2800" spc="-3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Sử</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dụng</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sản</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phẩm</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thân</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thiện</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với</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môi</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trường</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hạn</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chế</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sử</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dụng</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sản</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phẩm</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nhựa</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lần</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a:t>
            </a:r>
            <a:endParaRPr lang="en-US" sz="2800" spc="-3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Tham</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gia</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hoạt</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động</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tình</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nguyện</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vệ</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sinh</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môi</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trường</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như</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dọn</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bãi</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biển</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làm</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sạch</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công</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viên</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hoặc</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tham</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gia</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chiến</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dịch</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xanh</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 </a:t>
            </a:r>
            <a:r>
              <a:rPr lang="en-US" sz="2800" spc="30" dirty="0" err="1">
                <a:effectLst/>
                <a:latin typeface="Cambria" panose="02040503050406030204" pitchFamily="18" charset="0"/>
                <a:ea typeface="Cambria" panose="02040503050406030204" pitchFamily="18" charset="0"/>
                <a:cs typeface="Times New Roman" panose="02020603050405020304" pitchFamily="18" charset="0"/>
              </a:rPr>
              <a:t>khác</a:t>
            </a:r>
            <a:r>
              <a:rPr lang="en-US" sz="2800" spc="30" dirty="0">
                <a:effectLst/>
                <a:latin typeface="Cambria" panose="02040503050406030204" pitchFamily="18" charset="0"/>
                <a:ea typeface="Cambria" panose="02040503050406030204" pitchFamily="18" charset="0"/>
                <a:cs typeface="Times New Roman" panose="02020603050405020304" pitchFamily="18" charset="0"/>
              </a:rPr>
              <a:t>…</a:t>
            </a:r>
            <a:endParaRPr lang="en-US" sz="2800" spc="-3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081104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5" name="Rectangle: Rounded Corners 4">
            <a:extLst>
              <a:ext uri="{FF2B5EF4-FFF2-40B4-BE49-F238E27FC236}">
                <a16:creationId xmlns:a16="http://schemas.microsoft.com/office/drawing/2014/main" id="{7CB8EE2C-0001-9E39-A921-48B7446A2ED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Rectangle: Top Corners Rounded 7">
            <a:extLst>
              <a:ext uri="{FF2B5EF4-FFF2-40B4-BE49-F238E27FC236}">
                <a16:creationId xmlns:a16="http://schemas.microsoft.com/office/drawing/2014/main" id="{56F76D27-3595-DDA3-F513-5AE6A800E9E6}"/>
              </a:ext>
            </a:extLst>
          </p:cNvPr>
          <p:cNvSpPr/>
          <p:nvPr/>
        </p:nvSpPr>
        <p:spPr>
          <a:xfrm>
            <a:off x="1085120" y="129170"/>
            <a:ext cx="10301337" cy="839660"/>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các thông tin dưới đây và trả lời câu hỏi</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42E38D0D-AF63-99C1-F963-ED08071EE3A7}"/>
              </a:ext>
            </a:extLst>
          </p:cNvPr>
          <p:cNvPicPr>
            <a:picLocks noChangeAspect="1"/>
          </p:cNvPicPr>
          <p:nvPr/>
        </p:nvPicPr>
        <p:blipFill>
          <a:blip r:embed="rId3"/>
          <a:stretch>
            <a:fillRect/>
          </a:stretch>
        </p:blipFill>
        <p:spPr>
          <a:xfrm>
            <a:off x="1677080" y="1536926"/>
            <a:ext cx="9407919" cy="4036560"/>
          </a:xfrm>
          <a:prstGeom prst="rect">
            <a:avLst/>
          </a:prstGeom>
        </p:spPr>
      </p:pic>
    </p:spTree>
    <p:extLst>
      <p:ext uri="{BB962C8B-B14F-4D97-AF65-F5344CB8AC3E}">
        <p14:creationId xmlns:p14="http://schemas.microsoft.com/office/powerpoint/2010/main" val="1246678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5" name="Rectangle: Rounded Corners 4">
            <a:extLst>
              <a:ext uri="{FF2B5EF4-FFF2-40B4-BE49-F238E27FC236}">
                <a16:creationId xmlns:a16="http://schemas.microsoft.com/office/drawing/2014/main" id="{7CB8EE2C-0001-9E39-A921-48B7446A2ED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06CFDB7-B12E-21AB-6EE9-E7D621B4B1B9}"/>
              </a:ext>
            </a:extLst>
          </p:cNvPr>
          <p:cNvPicPr>
            <a:picLocks noChangeAspect="1"/>
          </p:cNvPicPr>
          <p:nvPr/>
        </p:nvPicPr>
        <p:blipFill>
          <a:blip r:embed="rId3"/>
          <a:stretch>
            <a:fillRect/>
          </a:stretch>
        </p:blipFill>
        <p:spPr>
          <a:xfrm>
            <a:off x="3767137" y="447675"/>
            <a:ext cx="4657725" cy="5962650"/>
          </a:xfrm>
          <a:prstGeom prst="rect">
            <a:avLst/>
          </a:prstGeom>
        </p:spPr>
      </p:pic>
    </p:spTree>
    <p:extLst>
      <p:ext uri="{BB962C8B-B14F-4D97-AF65-F5344CB8AC3E}">
        <p14:creationId xmlns:p14="http://schemas.microsoft.com/office/powerpoint/2010/main" val="1939698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5" name="Rectangle: Rounded Corners 4">
            <a:extLst>
              <a:ext uri="{FF2B5EF4-FFF2-40B4-BE49-F238E27FC236}">
                <a16:creationId xmlns:a16="http://schemas.microsoft.com/office/drawing/2014/main" id="{7CB8EE2C-0001-9E39-A921-48B7446A2ED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73217EC1-DF71-0737-784C-53838D7F2173}"/>
              </a:ext>
            </a:extLst>
          </p:cNvPr>
          <p:cNvGrpSpPr/>
          <p:nvPr/>
        </p:nvGrpSpPr>
        <p:grpSpPr>
          <a:xfrm>
            <a:off x="-175664" y="3842657"/>
            <a:ext cx="5999521" cy="3015342"/>
            <a:chOff x="-175665" y="2898000"/>
            <a:chExt cx="7334683" cy="3960000"/>
          </a:xfrm>
        </p:grpSpPr>
        <p:pic>
          <p:nvPicPr>
            <p:cNvPr id="4" name="Picture 3">
              <a:extLst>
                <a:ext uri="{FF2B5EF4-FFF2-40B4-BE49-F238E27FC236}">
                  <a16:creationId xmlns:a16="http://schemas.microsoft.com/office/drawing/2014/main" id="{77B43409-1851-00FA-0CCD-840F56C81EB1}"/>
                </a:ext>
              </a:extLst>
            </p:cNvPr>
            <p:cNvPicPr>
              <a:picLocks noChangeAspect="1"/>
            </p:cNvPicPr>
            <p:nvPr/>
          </p:nvPicPr>
          <p:blipFill rotWithShape="1">
            <a:blip r:embed="rId3"/>
            <a:srcRect l="9773" b="26815"/>
            <a:stretch/>
          </p:blipFill>
          <p:spPr>
            <a:xfrm>
              <a:off x="3288058" y="2898000"/>
              <a:ext cx="3870960" cy="3960000"/>
            </a:xfrm>
            <a:prstGeom prst="rect">
              <a:avLst/>
            </a:prstGeom>
          </p:spPr>
        </p:pic>
        <p:pic>
          <p:nvPicPr>
            <p:cNvPr id="6" name="Picture 5">
              <a:extLst>
                <a:ext uri="{FF2B5EF4-FFF2-40B4-BE49-F238E27FC236}">
                  <a16:creationId xmlns:a16="http://schemas.microsoft.com/office/drawing/2014/main" id="{5B9633ED-C839-DDC1-82F8-5F5FFEA68902}"/>
                </a:ext>
              </a:extLst>
            </p:cNvPr>
            <p:cNvPicPr>
              <a:picLocks noChangeAspect="1"/>
            </p:cNvPicPr>
            <p:nvPr/>
          </p:nvPicPr>
          <p:blipFill rotWithShape="1">
            <a:blip r:embed="rId4"/>
            <a:srcRect r="9773" b="26815"/>
            <a:stretch/>
          </p:blipFill>
          <p:spPr>
            <a:xfrm>
              <a:off x="-175665" y="2898000"/>
              <a:ext cx="3870960" cy="3960000"/>
            </a:xfrm>
            <a:prstGeom prst="rect">
              <a:avLst/>
            </a:prstGeom>
          </p:spPr>
        </p:pic>
      </p:grpSp>
      <p:sp>
        <p:nvSpPr>
          <p:cNvPr id="8" name="Rectangle: Top Corners Rounded 7">
            <a:extLst>
              <a:ext uri="{FF2B5EF4-FFF2-40B4-BE49-F238E27FC236}">
                <a16:creationId xmlns:a16="http://schemas.microsoft.com/office/drawing/2014/main" id="{56F76D27-3595-DDA3-F513-5AE6A800E9E6}"/>
              </a:ext>
            </a:extLst>
          </p:cNvPr>
          <p:cNvSpPr/>
          <p:nvPr/>
        </p:nvSpPr>
        <p:spPr>
          <a:xfrm>
            <a:off x="1041577" y="1065340"/>
            <a:ext cx="10301337" cy="1285975"/>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a. Các bạn trong hai thông tin trên đã làm những việc gì để bảo vệ môi trường?</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Rectangle: Top Corners Rounded 8">
            <a:extLst>
              <a:ext uri="{FF2B5EF4-FFF2-40B4-BE49-F238E27FC236}">
                <a16:creationId xmlns:a16="http://schemas.microsoft.com/office/drawing/2014/main" id="{2C51B5EF-D66F-BBD2-8CE5-757EBA4141EA}"/>
              </a:ext>
            </a:extLst>
          </p:cNvPr>
          <p:cNvSpPr/>
          <p:nvPr/>
        </p:nvSpPr>
        <p:spPr>
          <a:xfrm>
            <a:off x="2456720" y="2719968"/>
            <a:ext cx="9169223" cy="1285975"/>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b. Việc làm của các bạn ấy có ý nghĩa gì đối với môi trường sống?</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35910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8527D77-3F75-75FB-9566-08000618652D}"/>
              </a:ext>
            </a:extLst>
          </p:cNvPr>
          <p:cNvPicPr>
            <a:picLocks noChangeAspect="1"/>
          </p:cNvPicPr>
          <p:nvPr/>
        </p:nvPicPr>
        <p:blipFill rotWithShape="1">
          <a:blip r:embed="rId5"/>
          <a:srcRect l="9773" b="26815"/>
          <a:stretch/>
        </p:blipFill>
        <p:spPr>
          <a:xfrm>
            <a:off x="3288058" y="2898000"/>
            <a:ext cx="3870960" cy="3960000"/>
          </a:xfrm>
          <a:prstGeom prst="rect">
            <a:avLst/>
          </a:prstGeom>
        </p:spPr>
      </p:pic>
      <p:pic>
        <p:nvPicPr>
          <p:cNvPr id="6" name="Picture 5">
            <a:extLst>
              <a:ext uri="{FF2B5EF4-FFF2-40B4-BE49-F238E27FC236}">
                <a16:creationId xmlns:a16="http://schemas.microsoft.com/office/drawing/2014/main" id="{2C278FB3-E7F4-C250-E519-FD9B63F463C9}"/>
              </a:ext>
            </a:extLst>
          </p:cNvPr>
          <p:cNvPicPr>
            <a:picLocks noChangeAspect="1"/>
          </p:cNvPicPr>
          <p:nvPr/>
        </p:nvPicPr>
        <p:blipFill rotWithShape="1">
          <a:blip r:embed="rId6"/>
          <a:srcRect r="9773" b="26815"/>
          <a:stretch/>
        </p:blipFill>
        <p:spPr>
          <a:xfrm>
            <a:off x="-175665" y="2898000"/>
            <a:ext cx="3870960" cy="3960000"/>
          </a:xfrm>
          <a:prstGeom prst="rect">
            <a:avLst/>
          </a:prstGeom>
        </p:spPr>
      </p:pic>
      <p:sp>
        <p:nvSpPr>
          <p:cNvPr id="7" name="TextBox 6">
            <a:extLst>
              <a:ext uri="{FF2B5EF4-FFF2-40B4-BE49-F238E27FC236}">
                <a16:creationId xmlns:a16="http://schemas.microsoft.com/office/drawing/2014/main" id="{385A1DEB-D512-4680-87D1-38F13A7609D3}"/>
              </a:ext>
            </a:extLst>
          </p:cNvPr>
          <p:cNvSpPr txBox="1"/>
          <p:nvPr/>
        </p:nvSpPr>
        <p:spPr>
          <a:xfrm flipH="1">
            <a:off x="5643376" y="2089078"/>
            <a:ext cx="5706662" cy="851297"/>
          </a:xfrm>
          <a:prstGeom prst="wedgeRoundRectCallout">
            <a:avLst>
              <a:gd name="adj1" fmla="val 41469"/>
              <a:gd name="adj2" fmla="val 67460"/>
              <a:gd name="adj3" fmla="val 16667"/>
            </a:avLst>
          </a:prstGeom>
          <a:ln w="38100">
            <a:solidFill>
              <a:srgbClr val="CC0099"/>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4400" b="0" i="0" u="none" strike="noStrike" kern="1200" cap="none" spc="0" normalizeH="0" baseline="0" noProof="0" dirty="0" err="1">
                <a:ln>
                  <a:noFill/>
                </a:ln>
                <a:solidFill>
                  <a:srgbClr val="FF0066"/>
                </a:solidFill>
                <a:effectLst>
                  <a:outerShdw blurRad="50800" dist="38100" algn="l" rotWithShape="0">
                    <a:srgbClr val="FF99CC"/>
                  </a:outerShdw>
                </a:effectLst>
                <a:uLnTx/>
                <a:uFillTx/>
                <a:latin typeface="#9Slide05 SVNClementine" panose="020F0502020204030203" pitchFamily="34" charset="0"/>
                <a:ea typeface="Calibri" panose="020F0502020204030204" pitchFamily="34" charset="0"/>
                <a:cs typeface="Times New Roman" panose="02020603050405020304" pitchFamily="18" charset="0"/>
              </a:rPr>
              <a:t>Trình</a:t>
            </a:r>
            <a:r>
              <a:rPr kumimoji="0" lang="en-US" sz="4400" b="0" i="0" u="none" strike="noStrike" kern="1200" cap="none" spc="0" normalizeH="0" baseline="0" noProof="0" dirty="0">
                <a:ln>
                  <a:noFill/>
                </a:ln>
                <a:solidFill>
                  <a:srgbClr val="FF0066"/>
                </a:solidFill>
                <a:effectLst>
                  <a:outerShdw blurRad="50800" dist="38100" algn="l" rotWithShape="0">
                    <a:srgbClr val="FF99CC"/>
                  </a:outerShdw>
                </a:effectLst>
                <a:uLnTx/>
                <a:uFillTx/>
                <a:latin typeface="#9Slide05 SVNClementine" panose="020F0502020204030203" pitchFamily="34"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66"/>
                </a:solidFill>
                <a:effectLst>
                  <a:outerShdw blurRad="50800" dist="38100" algn="l" rotWithShape="0">
                    <a:srgbClr val="FF99CC"/>
                  </a:outerShdw>
                </a:effectLst>
                <a:uLnTx/>
                <a:uFillTx/>
                <a:latin typeface="#9Slide05 SVNClementine" panose="020F0502020204030203" pitchFamily="34" charset="0"/>
                <a:ea typeface="Calibri" panose="020F0502020204030204" pitchFamily="34" charset="0"/>
                <a:cs typeface="Times New Roman" panose="02020603050405020304" pitchFamily="18" charset="0"/>
              </a:rPr>
              <a:t>bày</a:t>
            </a:r>
            <a:r>
              <a:rPr kumimoji="0" lang="en-US" sz="4400" b="0" i="0" u="none" strike="noStrike" kern="1200" cap="none" spc="0" normalizeH="0" baseline="0" noProof="0" dirty="0">
                <a:ln>
                  <a:noFill/>
                </a:ln>
                <a:solidFill>
                  <a:srgbClr val="FF0066"/>
                </a:solidFill>
                <a:effectLst>
                  <a:outerShdw blurRad="50800" dist="38100" algn="l" rotWithShape="0">
                    <a:srgbClr val="FF99CC"/>
                  </a:outerShdw>
                </a:effectLst>
                <a:uLnTx/>
                <a:uFillTx/>
                <a:latin typeface="#9Slide05 SVNClementine" panose="020F0502020204030203" pitchFamily="34"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66"/>
                </a:solidFill>
                <a:effectLst>
                  <a:outerShdw blurRad="50800" dist="38100" algn="l" rotWithShape="0">
                    <a:srgbClr val="FF99CC"/>
                  </a:outerShdw>
                </a:effectLst>
                <a:uLnTx/>
                <a:uFillTx/>
                <a:latin typeface="#9Slide05 SVNClementine" panose="020F0502020204030203" pitchFamily="34" charset="0"/>
                <a:ea typeface="Calibri" panose="020F0502020204030204" pitchFamily="34" charset="0"/>
                <a:cs typeface="Times New Roman" panose="02020603050405020304" pitchFamily="18" charset="0"/>
              </a:rPr>
              <a:t>trước</a:t>
            </a:r>
            <a:r>
              <a:rPr kumimoji="0" lang="en-US" sz="4400" b="0" i="0" u="none" strike="noStrike" kern="1200" cap="none" spc="0" normalizeH="0" baseline="0" noProof="0" dirty="0">
                <a:ln>
                  <a:noFill/>
                </a:ln>
                <a:solidFill>
                  <a:srgbClr val="FF0066"/>
                </a:solidFill>
                <a:effectLst>
                  <a:outerShdw blurRad="50800" dist="38100" algn="l" rotWithShape="0">
                    <a:srgbClr val="FF99CC"/>
                  </a:outerShdw>
                </a:effectLst>
                <a:uLnTx/>
                <a:uFillTx/>
                <a:latin typeface="#9Slide05 SVNClementine" panose="020F0502020204030203" pitchFamily="34"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66"/>
                </a:solidFill>
                <a:effectLst>
                  <a:outerShdw blurRad="50800" dist="38100" algn="l" rotWithShape="0">
                    <a:srgbClr val="FF99CC"/>
                  </a:outerShdw>
                </a:effectLst>
                <a:uLnTx/>
                <a:uFillTx/>
                <a:latin typeface="#9Slide05 SVNClementine" panose="020F0502020204030203" pitchFamily="34" charset="0"/>
                <a:ea typeface="Calibri" panose="020F0502020204030204" pitchFamily="34" charset="0"/>
                <a:cs typeface="Times New Roman" panose="02020603050405020304" pitchFamily="18" charset="0"/>
              </a:rPr>
              <a:t>lớp</a:t>
            </a:r>
            <a:endParaRPr kumimoji="0" lang="en-US" sz="4400" b="0" i="0" u="none" strike="noStrike" kern="1200" cap="none" spc="0" normalizeH="0" baseline="0" noProof="0" dirty="0">
              <a:ln>
                <a:noFill/>
              </a:ln>
              <a:solidFill>
                <a:srgbClr val="FF0066"/>
              </a:solidFill>
              <a:effectLst>
                <a:outerShdw blurRad="50800" dist="38100" algn="l" rotWithShape="0">
                  <a:srgbClr val="FF99CC"/>
                </a:outerShdw>
              </a:effectLst>
              <a:uLnTx/>
              <a:uFillTx/>
              <a:latin typeface="#9Slide05 SVNClementine" panose="020F050202020403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6144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66667">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14:bounceEnd="66667">
                                          <p:cBhvr additive="base">
                                            <p:cTn id="12" dur="10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66667">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14:bounceEnd="66667">
                                          <p:cBhvr additive="base">
                                            <p:cTn id="16" dur="1000" fill="hold"/>
                                            <p:tgtEl>
                                              <p:spTgt spid="4"/>
                                            </p:tgtEl>
                                            <p:attrNameLst>
                                              <p:attrName>ppt_x</p:attrName>
                                            </p:attrNameLst>
                                          </p:cBhvr>
                                          <p:tavLst>
                                            <p:tav tm="0">
                                              <p:val>
                                                <p:strVal val="#ppt_x"/>
                                              </p:val>
                                            </p:tav>
                                            <p:tav tm="100000">
                                              <p:val>
                                                <p:strVal val="#ppt_x"/>
                                              </p:val>
                                            </p:tav>
                                          </p:tavLst>
                                        </p:anim>
                                        <p:anim calcmode="lin" valueType="num" p14:bounceEnd="66667">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 ĐIỀU ĐÓ TÙY THUỘC HÀNH ĐỘNG CỦA BẠN">
            <a:hlinkClick r:id="" action="ppaction://media"/>
            <a:extLst>
              <a:ext uri="{FF2B5EF4-FFF2-40B4-BE49-F238E27FC236}">
                <a16:creationId xmlns:a16="http://schemas.microsoft.com/office/drawing/2014/main" id="{CDF852AD-24FC-E590-5C70-CFFA859BD0B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67299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2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4" name="Rectangle: Rounded Corners 3">
            <a:extLst>
              <a:ext uri="{FF2B5EF4-FFF2-40B4-BE49-F238E27FC236}">
                <a16:creationId xmlns:a16="http://schemas.microsoft.com/office/drawing/2014/main" id="{188A14B8-E4FF-7291-AB55-76F2AB914DC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0FC88E16-740B-2C50-8A27-CFD819974F93}"/>
              </a:ext>
            </a:extLst>
          </p:cNvPr>
          <p:cNvSpPr/>
          <p:nvPr/>
        </p:nvSpPr>
        <p:spPr>
          <a:xfrm>
            <a:off x="1502229" y="515258"/>
            <a:ext cx="9583056" cy="1754326"/>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defTabSz="609630"/>
            <a:r>
              <a:rPr lang="vi-VN" sz="3600" b="1" dirty="0">
                <a:solidFill>
                  <a:prstClr val="black"/>
                </a:solidFill>
                <a:latin typeface="Cambria" panose="02040503050406030204" pitchFamily="18" charset="0"/>
                <a:ea typeface="Cambria" panose="02040503050406030204" pitchFamily="18" charset="0"/>
              </a:rPr>
              <a:t>Thông tin 1: </a:t>
            </a:r>
            <a:r>
              <a:rPr lang="vi-VN" sz="3600" dirty="0">
                <a:solidFill>
                  <a:prstClr val="black"/>
                </a:solidFill>
                <a:latin typeface="Cambria" panose="02040503050406030204" pitchFamily="18" charset="0"/>
                <a:ea typeface="Cambria" panose="02040503050406030204" pitchFamily="18" charset="0"/>
              </a:rPr>
              <a:t>Bạn Nguyên đã cùng các anh chị tham gia nhặt rác và kêu gọi mọi người chung tay bảo vệ môi trường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Rectangle 2">
            <a:extLst>
              <a:ext uri="{FF2B5EF4-FFF2-40B4-BE49-F238E27FC236}">
                <a16:creationId xmlns:a16="http://schemas.microsoft.com/office/drawing/2014/main" id="{2304FC7E-7692-CA46-5794-60FE6E44D7DF}"/>
              </a:ext>
            </a:extLst>
          </p:cNvPr>
          <p:cNvSpPr/>
          <p:nvPr/>
        </p:nvSpPr>
        <p:spPr>
          <a:xfrm>
            <a:off x="1524002" y="2648857"/>
            <a:ext cx="9583056" cy="1754326"/>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defTabSz="609630"/>
            <a:r>
              <a:rPr lang="vi-VN" sz="3600" b="1" dirty="0">
                <a:solidFill>
                  <a:prstClr val="black"/>
                </a:solidFill>
                <a:latin typeface="Cambria" panose="02040503050406030204" pitchFamily="18" charset="0"/>
                <a:ea typeface="Cambria" panose="02040503050406030204" pitchFamily="18" charset="0"/>
              </a:rPr>
              <a:t>Thông tin 2: </a:t>
            </a:r>
            <a:r>
              <a:rPr lang="vi-VN" sz="3600" dirty="0">
                <a:solidFill>
                  <a:prstClr val="black"/>
                </a:solidFill>
                <a:latin typeface="Cambria" panose="02040503050406030204" pitchFamily="18" charset="0"/>
                <a:ea typeface="Cambria" panose="02040503050406030204" pitchFamily="18" charset="0"/>
              </a:rPr>
              <a:t>Bạn Linh đã viết thư lên nhà trường, kêu gọi nhà trường ngừng thả bóng bay vào những dịp khai giảng để bảo vệ môi trường</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C709B2FD-3A5C-B9DE-1456-0B54AE40DBBF}"/>
              </a:ext>
            </a:extLst>
          </p:cNvPr>
          <p:cNvSpPr txBox="1"/>
          <p:nvPr/>
        </p:nvSpPr>
        <p:spPr>
          <a:xfrm>
            <a:off x="1404257" y="4680857"/>
            <a:ext cx="9263743" cy="1569660"/>
          </a:xfrm>
          <a:prstGeom prst="rect">
            <a:avLst/>
          </a:prstGeom>
          <a:noFill/>
        </p:spPr>
        <p:txBody>
          <a:bodyPr wrap="square" rtlCol="0">
            <a:spAutoFit/>
          </a:bodyPr>
          <a:lstStyle/>
          <a:p>
            <a:pPr algn="just"/>
            <a:r>
              <a:rPr lang="en-US" sz="3200" dirty="0">
                <a:solidFill>
                  <a:srgbClr val="FF0000"/>
                </a:solidFill>
                <a:latin typeface="Cambria" panose="02040503050406030204" pitchFamily="18" charset="0"/>
                <a:ea typeface="Cambria" panose="02040503050406030204" pitchFamily="18" charset="0"/>
                <a:sym typeface="Wingdings" panose="05000000000000000000" pitchFamily="2" charset="2"/>
              </a:rPr>
              <a:t> </a:t>
            </a:r>
            <a:r>
              <a:rPr lang="vi-VN" sz="3200" dirty="0">
                <a:solidFill>
                  <a:srgbClr val="FF0000"/>
                </a:solidFill>
                <a:latin typeface="Cambria" panose="02040503050406030204" pitchFamily="18" charset="0"/>
                <a:ea typeface="Cambria" panose="02040503050406030204" pitchFamily="18" charset="0"/>
              </a:rPr>
              <a:t>Cả hai hành động của bạn Nguyên và bạn Linh đều có ý nghĩa quan trọng đối với bảo vệ môi trường. Dưới đây là ý nghĩa của từng hành động:</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06528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down)">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4" name="Rectangle: Rounded Corners 3">
            <a:extLst>
              <a:ext uri="{FF2B5EF4-FFF2-40B4-BE49-F238E27FC236}">
                <a16:creationId xmlns:a16="http://schemas.microsoft.com/office/drawing/2014/main" id="{188A14B8-E4FF-7291-AB55-76F2AB914DC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0FC88E16-740B-2C50-8A27-CFD819974F93}"/>
              </a:ext>
            </a:extLst>
          </p:cNvPr>
          <p:cNvSpPr/>
          <p:nvPr/>
        </p:nvSpPr>
        <p:spPr>
          <a:xfrm>
            <a:off x="1458686" y="830943"/>
            <a:ext cx="9583056" cy="5016758"/>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defTabSz="609630"/>
            <a:r>
              <a:rPr lang="vi-VN" sz="3200" b="1" dirty="0">
                <a:solidFill>
                  <a:prstClr val="black"/>
                </a:solidFill>
                <a:latin typeface="Cambria" panose="02040503050406030204" pitchFamily="18" charset="0"/>
                <a:ea typeface="Cambria" panose="02040503050406030204" pitchFamily="18" charset="0"/>
              </a:rPr>
              <a:t>Hành động của bạn Nguyên: </a:t>
            </a:r>
            <a:r>
              <a:rPr lang="vi-VN" sz="3200" dirty="0">
                <a:solidFill>
                  <a:prstClr val="black"/>
                </a:solidFill>
                <a:latin typeface="Cambria" panose="02040503050406030204" pitchFamily="18" charset="0"/>
                <a:ea typeface="Cambria" panose="02040503050406030204" pitchFamily="18" charset="0"/>
              </a:rPr>
              <a:t>Hành động nhặt rác giúp giảm ô nhiễm môi trường và bảo vệ các sinh vật sống. Bằng cách lựa chọn những vùng có rác thải và thu gom chúng, bạn Nguyên và các anh chị đang giúp ngăn chặn việc rác thải bị xả lỏng vào môi trường tự nhiên, đồng thời cũng tạo ra một môi trường sạch sẽ và an lành cho cộng đồng. Thêm vào đó, việc kêu gọi mọi người chung tay bảo vệ môi trường cũng nhắc nhở và tạo sự nhận thức về tầm quan trọng của việc duy trì môi trường trong tình trạng tốt.</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79982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4" name="Rectangle: Rounded Corners 3">
            <a:extLst>
              <a:ext uri="{FF2B5EF4-FFF2-40B4-BE49-F238E27FC236}">
                <a16:creationId xmlns:a16="http://schemas.microsoft.com/office/drawing/2014/main" id="{188A14B8-E4FF-7291-AB55-76F2AB914DC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0FC88E16-740B-2C50-8A27-CFD819974F93}"/>
              </a:ext>
            </a:extLst>
          </p:cNvPr>
          <p:cNvSpPr/>
          <p:nvPr/>
        </p:nvSpPr>
        <p:spPr>
          <a:xfrm>
            <a:off x="1262743" y="656771"/>
            <a:ext cx="9982200" cy="5509200"/>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defTabSz="609630"/>
            <a:r>
              <a:rPr lang="vi-VN" sz="3200" b="1" dirty="0">
                <a:solidFill>
                  <a:prstClr val="black"/>
                </a:solidFill>
                <a:latin typeface="Cambria" panose="02040503050406030204" pitchFamily="18" charset="0"/>
                <a:ea typeface="Cambria" panose="02040503050406030204" pitchFamily="18" charset="0"/>
              </a:rPr>
              <a:t>Hành động của bạn Linh:</a:t>
            </a:r>
            <a:r>
              <a:rPr lang="en-US" sz="3200" b="1" dirty="0">
                <a:solidFill>
                  <a:prstClr val="black"/>
                </a:solidFill>
                <a:latin typeface="Cambria" panose="02040503050406030204" pitchFamily="18" charset="0"/>
                <a:ea typeface="Cambria" panose="02040503050406030204" pitchFamily="18" charset="0"/>
              </a:rPr>
              <a:t> </a:t>
            </a:r>
            <a:r>
              <a:rPr lang="vi-VN" sz="3200" dirty="0">
                <a:solidFill>
                  <a:prstClr val="black"/>
                </a:solidFill>
                <a:latin typeface="Cambria" panose="02040503050406030204" pitchFamily="18" charset="0"/>
                <a:ea typeface="Cambria" panose="02040503050406030204" pitchFamily="18" charset="0"/>
              </a:rPr>
              <a:t>Việc thả bóng bay có thể gây ra ô nhiễm môi trường và gây hại cho động vật và động thực vật. Bóng bay thường được làm từ các chất liệu nhựa và latex không phân hủy tự nhiên, do đó, khi chúng bị thả xuống môi trường, chúng có thể gây nghẽn hệ thống thoát nước, nhiễu loạn đời sống động vật và gây tổn hại cho môi trường sống. Bằng việc viết thư lên nhà trường và kêu gọi ngừng thả bóng bay, bạn Linh đang tạo ra sự nhận thức và thúc đẩy nhà trường để thay thế hoặc tìm các phương pháp thay thế khác thân thiện với môi trường để tiến hành các hoạt động khai giảng.</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46785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vector colorful festive balloons design vectors">
            <a:extLst>
              <a:ext uri="{FF2B5EF4-FFF2-40B4-BE49-F238E27FC236}">
                <a16:creationId xmlns:a16="http://schemas.microsoft.com/office/drawing/2014/main" id="{9274F390-CF36-9511-2950-07F52B4D54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353574">
            <a:off x="809195" y="1149391"/>
            <a:ext cx="3931618" cy="3931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ree vector cheerful happy cute girl raises her hands up logo hand drawn cartoon art illustration">
            <a:extLst>
              <a:ext uri="{FF2B5EF4-FFF2-40B4-BE49-F238E27FC236}">
                <a16:creationId xmlns:a16="http://schemas.microsoft.com/office/drawing/2014/main" id="{29EC397F-CCED-ED4E-3192-88B5DE70E11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2016" l="9904" r="89936">
                        <a14:foregroundMark x1="33387" y1="27745" x2="30511" y2="30739"/>
                        <a14:foregroundMark x1="52077" y1="67066" x2="52236" y2="81038"/>
                        <a14:foregroundMark x1="44089" y1="72655" x2="47764" y2="77844"/>
                        <a14:foregroundMark x1="41853" y1="80240" x2="41853" y2="80240"/>
                        <a14:foregroundMark x1="41693" y1="79840" x2="42013" y2="77246"/>
                        <a14:foregroundMark x1="48083" y1="92016" x2="48083" y2="92016"/>
                        <a14:foregroundMark x1="18530" y1="76048" x2="18530" y2="76048"/>
                        <a14:foregroundMark x1="83227" y1="50898" x2="83227" y2="50898"/>
                        <a14:foregroundMark x1="82907" y1="50100" x2="82907" y2="50100"/>
                        <a14:foregroundMark x1="82428" y1="49301" x2="82428" y2="49301"/>
                        <a14:foregroundMark x1="76358" y1="34331" x2="76358" y2="34331"/>
                        <a14:foregroundMark x1="81470" y1="74651" x2="81470" y2="74651"/>
                        <a14:foregroundMark x1="79872" y1="71257" x2="81629" y2="76846"/>
                        <a14:foregroundMark x1="78594" y1="69461" x2="80831" y2="75848"/>
                        <a14:foregroundMark x1="79073" y1="69461" x2="76677" y2="70459"/>
                        <a14:foregroundMark x1="81470" y1="49501" x2="81470" y2="49501"/>
                        <a14:foregroundMark x1="18690" y1="48703" x2="18690" y2="48703"/>
                        <a14:foregroundMark x1="17572" y1="47904" x2="19329" y2="50299"/>
                        <a14:foregroundMark x1="17252" y1="48303" x2="18530" y2="51297"/>
                        <a14:foregroundMark x1="16613" y1="48503" x2="19169" y2="50499"/>
                        <a14:foregroundMark x1="85304" y1="48902" x2="85304" y2="48902"/>
                      </a14:backgroundRemoval>
                    </a14:imgEffect>
                  </a14:imgLayer>
                </a14:imgProps>
              </a:ext>
              <a:ext uri="{28A0092B-C50C-407E-A947-70E740481C1C}">
                <a14:useLocalDpi xmlns:a14="http://schemas.microsoft.com/office/drawing/2010/main" val="0"/>
              </a:ext>
            </a:extLst>
          </a:blip>
          <a:srcRect/>
          <a:stretch>
            <a:fillRect/>
          </a:stretch>
        </p:blipFill>
        <p:spPr bwMode="auto">
          <a:xfrm>
            <a:off x="-122496" y="3131978"/>
            <a:ext cx="4780281" cy="3825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cute girl show thump up for success something cartoon hand drawn cartoon art illustration">
            <a:extLst>
              <a:ext uri="{FF2B5EF4-FFF2-40B4-BE49-F238E27FC236}">
                <a16:creationId xmlns:a16="http://schemas.microsoft.com/office/drawing/2014/main" id="{A32D686C-EE58-89BB-9835-E9D35844D8E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80" b="96407" l="9744" r="89776">
                        <a14:foregroundMark x1="44089" y1="22954" x2="35623" y2="27745"/>
                        <a14:foregroundMark x1="35623" y1="27745" x2="32109" y2="31936"/>
                        <a14:foregroundMark x1="43450" y1="91018" x2="43450" y2="91018"/>
                        <a14:foregroundMark x1="52716" y1="96407" x2="52716" y2="96407"/>
                        <a14:foregroundMark x1="50799" y1="91018" x2="50799" y2="91018"/>
                        <a14:foregroundMark x1="75399" y1="26148" x2="73802" y2="24351"/>
                        <a14:foregroundMark x1="19329" y1="45509" x2="19329" y2="45509"/>
                        <a14:backgroundMark x1="27636" y1="21158" x2="21246" y2="32735"/>
                        <a14:backgroundMark x1="21246" y1="32735" x2="21246" y2="32735"/>
                        <a14:backgroundMark x1="34185" y1="84431" x2="35783" y2="86228"/>
                        <a14:backgroundMark x1="47923" y1="91218" x2="47923" y2="91218"/>
                        <a14:backgroundMark x1="15815" y1="63273" x2="15815" y2="63273"/>
                        <a14:backgroundMark x1="16134" y1="60679" x2="16134" y2="60679"/>
                        <a14:backgroundMark x1="70607" y1="43912" x2="70607" y2="43912"/>
                      </a14:backgroundRemoval>
                    </a14:imgEffect>
                  </a14:imgLayer>
                </a14:imgProps>
              </a:ext>
              <a:ext uri="{28A0092B-C50C-407E-A947-70E740481C1C}">
                <a14:useLocalDpi xmlns:a14="http://schemas.microsoft.com/office/drawing/2010/main" val="0"/>
              </a:ext>
            </a:extLst>
          </a:blip>
          <a:srcRect/>
          <a:stretch>
            <a:fillRect/>
          </a:stretch>
        </p:blipFill>
        <p:spPr bwMode="auto">
          <a:xfrm>
            <a:off x="7881098" y="3389648"/>
            <a:ext cx="4310902" cy="34500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7675117-6F27-BE03-4470-A09E60677374}"/>
              </a:ext>
            </a:extLst>
          </p:cNvPr>
          <p:cNvPicPr>
            <a:picLocks noChangeAspect="1"/>
          </p:cNvPicPr>
          <p:nvPr/>
        </p:nvPicPr>
        <p:blipFill>
          <a:blip r:embed="rId9"/>
          <a:stretch>
            <a:fillRect/>
          </a:stretch>
        </p:blipFill>
        <p:spPr>
          <a:xfrm>
            <a:off x="3184536" y="206436"/>
            <a:ext cx="5895343" cy="5200339"/>
          </a:xfrm>
          <a:prstGeom prst="rect">
            <a:avLst/>
          </a:prstGeom>
        </p:spPr>
      </p:pic>
    </p:spTree>
    <p:extLst>
      <p:ext uri="{BB962C8B-B14F-4D97-AF65-F5344CB8AC3E}">
        <p14:creationId xmlns:p14="http://schemas.microsoft.com/office/powerpoint/2010/main" val="3481289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8527D77-3F75-75FB-9566-08000618652D}"/>
              </a:ext>
            </a:extLst>
          </p:cNvPr>
          <p:cNvPicPr>
            <a:picLocks noChangeAspect="1"/>
          </p:cNvPicPr>
          <p:nvPr/>
        </p:nvPicPr>
        <p:blipFill rotWithShape="1">
          <a:blip r:embed="rId5"/>
          <a:srcRect l="9773" b="26815"/>
          <a:stretch/>
        </p:blipFill>
        <p:spPr>
          <a:xfrm>
            <a:off x="3288058" y="2898000"/>
            <a:ext cx="3870960" cy="3960000"/>
          </a:xfrm>
          <a:prstGeom prst="rect">
            <a:avLst/>
          </a:prstGeom>
        </p:spPr>
      </p:pic>
      <p:pic>
        <p:nvPicPr>
          <p:cNvPr id="6" name="Picture 5">
            <a:extLst>
              <a:ext uri="{FF2B5EF4-FFF2-40B4-BE49-F238E27FC236}">
                <a16:creationId xmlns:a16="http://schemas.microsoft.com/office/drawing/2014/main" id="{2C278FB3-E7F4-C250-E519-FD9B63F463C9}"/>
              </a:ext>
            </a:extLst>
          </p:cNvPr>
          <p:cNvPicPr>
            <a:picLocks noChangeAspect="1"/>
          </p:cNvPicPr>
          <p:nvPr/>
        </p:nvPicPr>
        <p:blipFill rotWithShape="1">
          <a:blip r:embed="rId6"/>
          <a:srcRect r="9773" b="26815"/>
          <a:stretch/>
        </p:blipFill>
        <p:spPr>
          <a:xfrm>
            <a:off x="-175665" y="2898000"/>
            <a:ext cx="3870960" cy="3960000"/>
          </a:xfrm>
          <a:prstGeom prst="rect">
            <a:avLst/>
          </a:prstGeom>
        </p:spPr>
      </p:pic>
      <p:sp>
        <p:nvSpPr>
          <p:cNvPr id="7" name="TextBox 6">
            <a:extLst>
              <a:ext uri="{FF2B5EF4-FFF2-40B4-BE49-F238E27FC236}">
                <a16:creationId xmlns:a16="http://schemas.microsoft.com/office/drawing/2014/main" id="{385A1DEB-D512-4680-87D1-38F13A7609D3}"/>
              </a:ext>
            </a:extLst>
          </p:cNvPr>
          <p:cNvSpPr txBox="1"/>
          <p:nvPr/>
        </p:nvSpPr>
        <p:spPr>
          <a:xfrm flipH="1">
            <a:off x="1667692" y="1226602"/>
            <a:ext cx="9758982" cy="1532334"/>
          </a:xfrm>
          <a:prstGeom prst="wedgeRoundRectCallout">
            <a:avLst>
              <a:gd name="adj1" fmla="val 41469"/>
              <a:gd name="adj2" fmla="val 67460"/>
              <a:gd name="adj3" fmla="val 16667"/>
            </a:avLst>
          </a:prstGeom>
          <a:ln w="38100">
            <a:solidFill>
              <a:srgbClr val="CC0099"/>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spcAft>
                <a:spcPts val="800"/>
              </a:spcAft>
            </a:pPr>
            <a:r>
              <a:rPr lang="vi-VN" sz="4200" dirty="0">
                <a:solidFill>
                  <a:srgbClr val="FF0066"/>
                </a:solidFill>
                <a:latin typeface="Cambria" panose="02040503050406030204" pitchFamily="18" charset="0"/>
                <a:ea typeface="Cambria" panose="02040503050406030204" pitchFamily="18" charset="0"/>
                <a:cs typeface="Times New Roman" panose="02020603050405020304" pitchFamily="18" charset="0"/>
              </a:rPr>
              <a:t>Em hãy kể những việc đã làm để bảo vệ môi trường sống của mình?</a:t>
            </a:r>
            <a:endParaRPr kumimoji="0" lang="en-US" sz="4200" b="0" i="0" u="none" strike="noStrike" kern="1200" cap="none" spc="0" normalizeH="0" baseline="0" noProof="0" dirty="0">
              <a:ln>
                <a:noFill/>
              </a:ln>
              <a:solidFill>
                <a:srgbClr val="FF0066"/>
              </a:solidFill>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70771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66667">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14:bounceEnd="66667">
                                          <p:cBhvr additive="base">
                                            <p:cTn id="12" dur="10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66667">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14:bounceEnd="66667">
                                          <p:cBhvr additive="base">
                                            <p:cTn id="16" dur="1000" fill="hold"/>
                                            <p:tgtEl>
                                              <p:spTgt spid="4"/>
                                            </p:tgtEl>
                                            <p:attrNameLst>
                                              <p:attrName>ppt_x</p:attrName>
                                            </p:attrNameLst>
                                          </p:cBhvr>
                                          <p:tavLst>
                                            <p:tav tm="0">
                                              <p:val>
                                                <p:strVal val="#ppt_x"/>
                                              </p:val>
                                            </p:tav>
                                            <p:tav tm="100000">
                                              <p:val>
                                                <p:strVal val="#ppt_x"/>
                                              </p:val>
                                            </p:tav>
                                          </p:tavLst>
                                        </p:anim>
                                        <p:anim calcmode="lin" valueType="num" p14:bounceEnd="66667">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vector colorful festive balloons design vectors">
            <a:extLst>
              <a:ext uri="{FF2B5EF4-FFF2-40B4-BE49-F238E27FC236}">
                <a16:creationId xmlns:a16="http://schemas.microsoft.com/office/drawing/2014/main" id="{9274F390-CF36-9511-2950-07F52B4D54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353574">
            <a:off x="809195" y="1149391"/>
            <a:ext cx="3931618" cy="3931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ree vector cheerful happy cute girl raises her hands up logo hand drawn cartoon art illustration">
            <a:extLst>
              <a:ext uri="{FF2B5EF4-FFF2-40B4-BE49-F238E27FC236}">
                <a16:creationId xmlns:a16="http://schemas.microsoft.com/office/drawing/2014/main" id="{29EC397F-CCED-ED4E-3192-88B5DE70E11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2016" l="9904" r="89936">
                        <a14:foregroundMark x1="33387" y1="27745" x2="30511" y2="30739"/>
                        <a14:foregroundMark x1="52077" y1="67066" x2="52236" y2="81038"/>
                        <a14:foregroundMark x1="44089" y1="72655" x2="47764" y2="77844"/>
                        <a14:foregroundMark x1="41853" y1="80240" x2="41853" y2="80240"/>
                        <a14:foregroundMark x1="41693" y1="79840" x2="42013" y2="77246"/>
                        <a14:foregroundMark x1="48083" y1="92016" x2="48083" y2="92016"/>
                        <a14:foregroundMark x1="18530" y1="76048" x2="18530" y2="76048"/>
                        <a14:foregroundMark x1="83227" y1="50898" x2="83227" y2="50898"/>
                        <a14:foregroundMark x1="82907" y1="50100" x2="82907" y2="50100"/>
                        <a14:foregroundMark x1="82428" y1="49301" x2="82428" y2="49301"/>
                        <a14:foregroundMark x1="76358" y1="34331" x2="76358" y2="34331"/>
                        <a14:foregroundMark x1="81470" y1="74651" x2="81470" y2="74651"/>
                        <a14:foregroundMark x1="79872" y1="71257" x2="81629" y2="76846"/>
                        <a14:foregroundMark x1="78594" y1="69461" x2="80831" y2="75848"/>
                        <a14:foregroundMark x1="79073" y1="69461" x2="76677" y2="70459"/>
                        <a14:foregroundMark x1="81470" y1="49501" x2="81470" y2="49501"/>
                        <a14:foregroundMark x1="18690" y1="48703" x2="18690" y2="48703"/>
                        <a14:foregroundMark x1="17572" y1="47904" x2="19329" y2="50299"/>
                        <a14:foregroundMark x1="17252" y1="48303" x2="18530" y2="51297"/>
                        <a14:foregroundMark x1="16613" y1="48503" x2="19169" y2="50499"/>
                        <a14:foregroundMark x1="85304" y1="48902" x2="85304" y2="48902"/>
                      </a14:backgroundRemoval>
                    </a14:imgEffect>
                  </a14:imgLayer>
                </a14:imgProps>
              </a:ext>
              <a:ext uri="{28A0092B-C50C-407E-A947-70E740481C1C}">
                <a14:useLocalDpi xmlns:a14="http://schemas.microsoft.com/office/drawing/2010/main" val="0"/>
              </a:ext>
            </a:extLst>
          </a:blip>
          <a:srcRect/>
          <a:stretch>
            <a:fillRect/>
          </a:stretch>
        </p:blipFill>
        <p:spPr bwMode="auto">
          <a:xfrm>
            <a:off x="-122496" y="3131978"/>
            <a:ext cx="4780281" cy="3825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cute girl show thump up for success something cartoon hand drawn cartoon art illustration">
            <a:extLst>
              <a:ext uri="{FF2B5EF4-FFF2-40B4-BE49-F238E27FC236}">
                <a16:creationId xmlns:a16="http://schemas.microsoft.com/office/drawing/2014/main" id="{A32D686C-EE58-89BB-9835-E9D35844D8E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80" b="96407" l="9744" r="89776">
                        <a14:foregroundMark x1="44089" y1="22954" x2="35623" y2="27745"/>
                        <a14:foregroundMark x1="35623" y1="27745" x2="32109" y2="31936"/>
                        <a14:foregroundMark x1="43450" y1="91018" x2="43450" y2="91018"/>
                        <a14:foregroundMark x1="52716" y1="96407" x2="52716" y2="96407"/>
                        <a14:foregroundMark x1="50799" y1="91018" x2="50799" y2="91018"/>
                        <a14:foregroundMark x1="75399" y1="26148" x2="73802" y2="24351"/>
                        <a14:foregroundMark x1="19329" y1="45509" x2="19329" y2="45509"/>
                        <a14:backgroundMark x1="27636" y1="21158" x2="21246" y2="32735"/>
                        <a14:backgroundMark x1="21246" y1="32735" x2="21246" y2="32735"/>
                        <a14:backgroundMark x1="34185" y1="84431" x2="35783" y2="86228"/>
                        <a14:backgroundMark x1="47923" y1="91218" x2="47923" y2="91218"/>
                        <a14:backgroundMark x1="15815" y1="63273" x2="15815" y2="63273"/>
                        <a14:backgroundMark x1="16134" y1="60679" x2="16134" y2="60679"/>
                        <a14:backgroundMark x1="70607" y1="43912" x2="70607" y2="43912"/>
                      </a14:backgroundRemoval>
                    </a14:imgEffect>
                  </a14:imgLayer>
                </a14:imgProps>
              </a:ext>
              <a:ext uri="{28A0092B-C50C-407E-A947-70E740481C1C}">
                <a14:useLocalDpi xmlns:a14="http://schemas.microsoft.com/office/drawing/2010/main" val="0"/>
              </a:ext>
            </a:extLst>
          </a:blip>
          <a:srcRect/>
          <a:stretch>
            <a:fillRect/>
          </a:stretch>
        </p:blipFill>
        <p:spPr bwMode="auto">
          <a:xfrm>
            <a:off x="7881098" y="3389648"/>
            <a:ext cx="4310902" cy="34500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04C57D8-CCC2-F5FF-FDE6-93AEB57C242E}"/>
              </a:ext>
            </a:extLst>
          </p:cNvPr>
          <p:cNvPicPr>
            <a:picLocks noChangeAspect="1"/>
          </p:cNvPicPr>
          <p:nvPr/>
        </p:nvPicPr>
        <p:blipFill>
          <a:blip r:embed="rId9"/>
          <a:stretch>
            <a:fillRect/>
          </a:stretch>
        </p:blipFill>
        <p:spPr>
          <a:xfrm>
            <a:off x="3148328" y="1039714"/>
            <a:ext cx="5895343" cy="3420152"/>
          </a:xfrm>
          <a:prstGeom prst="rect">
            <a:avLst/>
          </a:prstGeom>
        </p:spPr>
      </p:pic>
    </p:spTree>
    <p:extLst>
      <p:ext uri="{BB962C8B-B14F-4D97-AF65-F5344CB8AC3E}">
        <p14:creationId xmlns:p14="http://schemas.microsoft.com/office/powerpoint/2010/main" val="35100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par>
                                <p:cTn id="25" presetID="6"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0F872DE9-980A-E24E-2909-DE82B6F9E15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889"/>
          <a:stretch/>
        </p:blipFill>
        <p:spPr>
          <a:xfrm flipH="1">
            <a:off x="0" y="0"/>
            <a:ext cx="12192000" cy="6858000"/>
          </a:xfrm>
          <a:prstGeom prst="rect">
            <a:avLst/>
          </a:prstGeom>
        </p:spPr>
      </p:pic>
      <p:pic>
        <p:nvPicPr>
          <p:cNvPr id="2050" name="Picture 2" descr="Young businesswoman finger point up cartoon illustration">
            <a:extLst>
              <a:ext uri="{FF2B5EF4-FFF2-40B4-BE49-F238E27FC236}">
                <a16:creationId xmlns:a16="http://schemas.microsoft.com/office/drawing/2014/main" id="{3D1B6101-6551-D2C2-F38F-C14CEA44EDB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00" b="93400" l="9744" r="89776">
                        <a14:foregroundMark x1="53834" y1="5200" x2="53834" y2="5200"/>
                        <a14:foregroundMark x1="51757" y1="93400" x2="51757" y2="93400"/>
                        <a14:foregroundMark x1="52077" y1="92000" x2="52077" y2="92000"/>
                        <a14:foregroundMark x1="51597" y1="91600" x2="51917" y2="92400"/>
                      </a14:backgroundRemoval>
                    </a14:imgEffect>
                  </a14:imgLayer>
                </a14:imgProps>
              </a:ext>
              <a:ext uri="{28A0092B-C50C-407E-A947-70E740481C1C}">
                <a14:useLocalDpi xmlns:a14="http://schemas.microsoft.com/office/drawing/2010/main" val="0"/>
              </a:ext>
            </a:extLst>
          </a:blip>
          <a:srcRect/>
          <a:stretch>
            <a:fillRect/>
          </a:stretch>
        </p:blipFill>
        <p:spPr bwMode="auto">
          <a:xfrm>
            <a:off x="-346857" y="1943071"/>
            <a:ext cx="6442856" cy="514605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45E26F-1C13-C2C4-1805-F610ACA1B004}"/>
              </a:ext>
            </a:extLst>
          </p:cNvPr>
          <p:cNvGrpSpPr/>
          <p:nvPr/>
        </p:nvGrpSpPr>
        <p:grpSpPr>
          <a:xfrm>
            <a:off x="4191000" y="500552"/>
            <a:ext cx="7609113" cy="6837006"/>
            <a:chOff x="4602153" y="500552"/>
            <a:chExt cx="6837006" cy="6837006"/>
          </a:xfrm>
        </p:grpSpPr>
        <p:pic>
          <p:nvPicPr>
            <p:cNvPr id="4" name="Picture 3" descr="A picture containing text&#10;&#10;Description automatically generated">
              <a:extLst>
                <a:ext uri="{FF2B5EF4-FFF2-40B4-BE49-F238E27FC236}">
                  <a16:creationId xmlns:a16="http://schemas.microsoft.com/office/drawing/2014/main" id="{DC19E6EE-8BC9-DBC9-7518-A6694E263594}"/>
                </a:ext>
              </a:extLst>
            </p:cNvPr>
            <p:cNvPicPr>
              <a:picLocks noChangeAspect="1"/>
            </p:cNvPicPr>
            <p:nvPr/>
          </p:nvPicPr>
          <p:blipFill rotWithShape="1">
            <a:blip r:embed="rId5">
              <a:extLst>
                <a:ext uri="{28A0092B-C50C-407E-A947-70E740481C1C}">
                  <a14:useLocalDpi xmlns:a14="http://schemas.microsoft.com/office/drawing/2010/main" val="0"/>
                </a:ext>
              </a:extLst>
            </a:blip>
            <a:srcRect l="3763" t="3763" r="3763" b="3763"/>
            <a:stretch/>
          </p:blipFill>
          <p:spPr>
            <a:xfrm>
              <a:off x="4602153" y="500552"/>
              <a:ext cx="6837006" cy="6837006"/>
            </a:xfrm>
            <a:prstGeom prst="rect">
              <a:avLst/>
            </a:prstGeom>
          </p:spPr>
        </p:pic>
        <p:sp>
          <p:nvSpPr>
            <p:cNvPr id="9" name="TextBox 8">
              <a:extLst>
                <a:ext uri="{FF2B5EF4-FFF2-40B4-BE49-F238E27FC236}">
                  <a16:creationId xmlns:a16="http://schemas.microsoft.com/office/drawing/2014/main" id="{E323F5C5-798A-9DA8-515D-624392033997}"/>
                </a:ext>
              </a:extLst>
            </p:cNvPr>
            <p:cNvSpPr txBox="1"/>
            <p:nvPr/>
          </p:nvSpPr>
          <p:spPr>
            <a:xfrm>
              <a:off x="5518948" y="2543129"/>
              <a:ext cx="5305478" cy="1754326"/>
            </a:xfrm>
            <a:prstGeom prst="rect">
              <a:avLst/>
            </a:prstGeom>
            <a:noFill/>
          </p:spPr>
          <p:txBody>
            <a:bodyPr wrap="square">
              <a:spAutoFit/>
            </a:bodyPr>
            <a:lstStyle/>
            <a:p>
              <a:pPr marL="571500" indent="-571500" algn="just">
                <a:spcAft>
                  <a:spcPts val="800"/>
                </a:spcAft>
                <a:buFont typeface="Arial" panose="020B0604020202020204" pitchFamily="34" charset="0"/>
                <a:buChar char="•"/>
              </a:pPr>
              <a:r>
                <a:rPr lang="vi-VN" sz="3600" b="1" kern="1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Theo em, bài hát trên truyền tải thông điệp gì?</a:t>
              </a:r>
              <a:endParaRPr lang="vi-VN" sz="3600" kern="1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2268F3A-7D97-C417-DCF3-0744EEC11AE0}"/>
                </a:ext>
              </a:extLst>
            </p:cNvPr>
            <p:cNvSpPr txBox="1"/>
            <p:nvPr/>
          </p:nvSpPr>
          <p:spPr>
            <a:xfrm>
              <a:off x="5627805" y="4045357"/>
              <a:ext cx="5305478" cy="1754326"/>
            </a:xfrm>
            <a:prstGeom prst="rect">
              <a:avLst/>
            </a:prstGeom>
            <a:noFill/>
          </p:spPr>
          <p:txBody>
            <a:bodyPr wrap="square">
              <a:spAutoFit/>
            </a:bodyPr>
            <a:lstStyle/>
            <a:p>
              <a:pPr marL="571500" indent="-571500" algn="just">
                <a:spcAft>
                  <a:spcPts val="800"/>
                </a:spcAft>
                <a:buFont typeface="Arial" panose="020B0604020202020204" pitchFamily="34" charset="0"/>
                <a:buChar char="•"/>
              </a:pPr>
              <a:r>
                <a:rPr lang="vi-VN" sz="3600" b="1" kern="1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Em đã làm gì để góp phần bảo vệ môi trường?</a:t>
              </a:r>
              <a:endParaRPr lang="vi-VN" sz="3600" kern="100"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780337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DB3D7D2-4CB1-48AE-759B-092D72E8A45E}"/>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35290" t="213" r="182" b="185"/>
          <a:stretch/>
        </p:blipFill>
        <p:spPr>
          <a:xfrm>
            <a:off x="0" y="0"/>
            <a:ext cx="12192000" cy="6858000"/>
          </a:xfrm>
          <a:prstGeom prst="rect">
            <a:avLst/>
          </a:prstGeom>
        </p:spPr>
      </p:pic>
      <p:sp>
        <p:nvSpPr>
          <p:cNvPr id="2" name="Freeform 10">
            <a:extLst>
              <a:ext uri="{FF2B5EF4-FFF2-40B4-BE49-F238E27FC236}">
                <a16:creationId xmlns:a16="http://schemas.microsoft.com/office/drawing/2014/main" id="{CC365AE8-6D27-731D-E1A1-9085273C037D}"/>
              </a:ext>
            </a:extLst>
          </p:cNvPr>
          <p:cNvSpPr/>
          <p:nvPr/>
        </p:nvSpPr>
        <p:spPr>
          <a:xfrm>
            <a:off x="7661342" y="2997687"/>
            <a:ext cx="4501374" cy="4592263"/>
          </a:xfrm>
          <a:custGeom>
            <a:avLst/>
            <a:gdLst/>
            <a:ahLst/>
            <a:cxnLst/>
            <a:rect l="l" t="t" r="r" b="b"/>
            <a:pathLst>
              <a:path w="3707418" h="3845860">
                <a:moveTo>
                  <a:pt x="0" y="0"/>
                </a:moveTo>
                <a:lnTo>
                  <a:pt x="3707418" y="0"/>
                </a:lnTo>
                <a:lnTo>
                  <a:pt x="3707418" y="3845860"/>
                </a:lnTo>
                <a:lnTo>
                  <a:pt x="0" y="3845860"/>
                </a:lnTo>
                <a:lnTo>
                  <a:pt x="0" y="0"/>
                </a:lnTo>
                <a:close/>
              </a:path>
            </a:pathLst>
          </a:custGeom>
          <a:blipFill>
            <a:blip r:embed="rId4"/>
            <a:stretch>
              <a:fillRect/>
            </a:stretch>
          </a:blipFill>
        </p:spPr>
        <p:txBody>
          <a:bodyPr/>
          <a:lstStyle/>
          <a:p>
            <a:pPr defTabSz="622432"/>
            <a:endParaRPr lang="vi-VN" sz="1225">
              <a:solidFill>
                <a:prstClr val="black"/>
              </a:solidFill>
              <a:latin typeface="Arial" panose="020B0604020202020204" pitchFamily="34" charset="0"/>
            </a:endParaRPr>
          </a:p>
        </p:txBody>
      </p:sp>
      <p:pic>
        <p:nvPicPr>
          <p:cNvPr id="4" name="Picture 3">
            <a:extLst>
              <a:ext uri="{FF2B5EF4-FFF2-40B4-BE49-F238E27FC236}">
                <a16:creationId xmlns:a16="http://schemas.microsoft.com/office/drawing/2014/main" id="{051080AD-7FE0-396C-1D72-BA9554281D4D}"/>
              </a:ext>
            </a:extLst>
          </p:cNvPr>
          <p:cNvPicPr>
            <a:picLocks noChangeAspect="1"/>
          </p:cNvPicPr>
          <p:nvPr/>
        </p:nvPicPr>
        <p:blipFill>
          <a:blip r:embed="rId5"/>
          <a:stretch>
            <a:fillRect/>
          </a:stretch>
        </p:blipFill>
        <p:spPr>
          <a:xfrm>
            <a:off x="1318155" y="317814"/>
            <a:ext cx="7443861" cy="1127858"/>
          </a:xfrm>
          <a:prstGeom prst="rect">
            <a:avLst/>
          </a:prstGeom>
        </p:spPr>
      </p:pic>
      <p:pic>
        <p:nvPicPr>
          <p:cNvPr id="8" name="Picture 7">
            <a:extLst>
              <a:ext uri="{FF2B5EF4-FFF2-40B4-BE49-F238E27FC236}">
                <a16:creationId xmlns:a16="http://schemas.microsoft.com/office/drawing/2014/main" id="{68C98789-7531-A61F-713E-F39C5F651F5D}"/>
              </a:ext>
            </a:extLst>
          </p:cNvPr>
          <p:cNvPicPr>
            <a:picLocks noChangeAspect="1"/>
          </p:cNvPicPr>
          <p:nvPr/>
        </p:nvPicPr>
        <p:blipFill>
          <a:blip r:embed="rId6"/>
          <a:stretch>
            <a:fillRect/>
          </a:stretch>
        </p:blipFill>
        <p:spPr>
          <a:xfrm>
            <a:off x="596176" y="1564349"/>
            <a:ext cx="8321761" cy="3359187"/>
          </a:xfrm>
          <a:prstGeom prst="rect">
            <a:avLst/>
          </a:prstGeom>
        </p:spPr>
      </p:pic>
    </p:spTree>
    <p:extLst>
      <p:ext uri="{BB962C8B-B14F-4D97-AF65-F5344CB8AC3E}">
        <p14:creationId xmlns:p14="http://schemas.microsoft.com/office/powerpoint/2010/main" val="3097975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vector colorful festive balloons design vectors">
            <a:extLst>
              <a:ext uri="{FF2B5EF4-FFF2-40B4-BE49-F238E27FC236}">
                <a16:creationId xmlns:a16="http://schemas.microsoft.com/office/drawing/2014/main" id="{9274F390-CF36-9511-2950-07F52B4D54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353574">
            <a:off x="809195" y="1149391"/>
            <a:ext cx="3931618" cy="3931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ree vector cheerful happy cute girl raises her hands up logo hand drawn cartoon art illustration">
            <a:extLst>
              <a:ext uri="{FF2B5EF4-FFF2-40B4-BE49-F238E27FC236}">
                <a16:creationId xmlns:a16="http://schemas.microsoft.com/office/drawing/2014/main" id="{29EC397F-CCED-ED4E-3192-88B5DE70E11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2016" l="9904" r="89936">
                        <a14:foregroundMark x1="33387" y1="27745" x2="30511" y2="30739"/>
                        <a14:foregroundMark x1="52077" y1="67066" x2="52236" y2="81038"/>
                        <a14:foregroundMark x1="44089" y1="72655" x2="47764" y2="77844"/>
                        <a14:foregroundMark x1="41853" y1="80240" x2="41853" y2="80240"/>
                        <a14:foregroundMark x1="41693" y1="79840" x2="42013" y2="77246"/>
                        <a14:foregroundMark x1="48083" y1="92016" x2="48083" y2="92016"/>
                        <a14:foregroundMark x1="18530" y1="76048" x2="18530" y2="76048"/>
                        <a14:foregroundMark x1="83227" y1="50898" x2="83227" y2="50898"/>
                        <a14:foregroundMark x1="82907" y1="50100" x2="82907" y2="50100"/>
                        <a14:foregroundMark x1="82428" y1="49301" x2="82428" y2="49301"/>
                        <a14:foregroundMark x1="76358" y1="34331" x2="76358" y2="34331"/>
                        <a14:foregroundMark x1="81470" y1="74651" x2="81470" y2="74651"/>
                        <a14:foregroundMark x1="79872" y1="71257" x2="81629" y2="76846"/>
                        <a14:foregroundMark x1="78594" y1="69461" x2="80831" y2="75848"/>
                        <a14:foregroundMark x1="79073" y1="69461" x2="76677" y2="70459"/>
                        <a14:foregroundMark x1="81470" y1="49501" x2="81470" y2="49501"/>
                        <a14:foregroundMark x1="18690" y1="48703" x2="18690" y2="48703"/>
                        <a14:foregroundMark x1="17572" y1="47904" x2="19329" y2="50299"/>
                        <a14:foregroundMark x1="17252" y1="48303" x2="18530" y2="51297"/>
                        <a14:foregroundMark x1="16613" y1="48503" x2="19169" y2="50499"/>
                        <a14:foregroundMark x1="85304" y1="48902" x2="85304" y2="48902"/>
                      </a14:backgroundRemoval>
                    </a14:imgEffect>
                  </a14:imgLayer>
                </a14:imgProps>
              </a:ext>
              <a:ext uri="{28A0092B-C50C-407E-A947-70E740481C1C}">
                <a14:useLocalDpi xmlns:a14="http://schemas.microsoft.com/office/drawing/2010/main" val="0"/>
              </a:ext>
            </a:extLst>
          </a:blip>
          <a:srcRect/>
          <a:stretch>
            <a:fillRect/>
          </a:stretch>
        </p:blipFill>
        <p:spPr bwMode="auto">
          <a:xfrm>
            <a:off x="-122496" y="3131978"/>
            <a:ext cx="4780281" cy="3825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cute girl show thump up for success something cartoon hand drawn cartoon art illustration">
            <a:extLst>
              <a:ext uri="{FF2B5EF4-FFF2-40B4-BE49-F238E27FC236}">
                <a16:creationId xmlns:a16="http://schemas.microsoft.com/office/drawing/2014/main" id="{A32D686C-EE58-89BB-9835-E9D35844D8E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80" b="96407" l="9744" r="89776">
                        <a14:foregroundMark x1="44089" y1="22954" x2="35623" y2="27745"/>
                        <a14:foregroundMark x1="35623" y1="27745" x2="32109" y2="31936"/>
                        <a14:foregroundMark x1="43450" y1="91018" x2="43450" y2="91018"/>
                        <a14:foregroundMark x1="52716" y1="96407" x2="52716" y2="96407"/>
                        <a14:foregroundMark x1="50799" y1="91018" x2="50799" y2="91018"/>
                        <a14:foregroundMark x1="75399" y1="26148" x2="73802" y2="24351"/>
                        <a14:foregroundMark x1="19329" y1="45509" x2="19329" y2="45509"/>
                        <a14:backgroundMark x1="27636" y1="21158" x2="21246" y2="32735"/>
                        <a14:backgroundMark x1="21246" y1="32735" x2="21246" y2="32735"/>
                        <a14:backgroundMark x1="34185" y1="84431" x2="35783" y2="86228"/>
                        <a14:backgroundMark x1="47923" y1="91218" x2="47923" y2="91218"/>
                        <a14:backgroundMark x1="15815" y1="63273" x2="15815" y2="63273"/>
                        <a14:backgroundMark x1="16134" y1="60679" x2="16134" y2="60679"/>
                        <a14:backgroundMark x1="70607" y1="43912" x2="70607" y2="43912"/>
                      </a14:backgroundRemoval>
                    </a14:imgEffect>
                  </a14:imgLayer>
                </a14:imgProps>
              </a:ext>
              <a:ext uri="{28A0092B-C50C-407E-A947-70E740481C1C}">
                <a14:useLocalDpi xmlns:a14="http://schemas.microsoft.com/office/drawing/2010/main" val="0"/>
              </a:ext>
            </a:extLst>
          </a:blip>
          <a:srcRect/>
          <a:stretch>
            <a:fillRect/>
          </a:stretch>
        </p:blipFill>
        <p:spPr bwMode="auto">
          <a:xfrm>
            <a:off x="7881098" y="3389648"/>
            <a:ext cx="4310902" cy="34500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81B2C9F-939D-C932-D33C-B322D5BC47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10542" y="1809119"/>
            <a:ext cx="7120147" cy="2420353"/>
          </a:xfrm>
          <a:prstGeom prst="rect">
            <a:avLst/>
          </a:prstGeom>
        </p:spPr>
      </p:pic>
    </p:spTree>
    <p:extLst>
      <p:ext uri="{BB962C8B-B14F-4D97-AF65-F5344CB8AC3E}">
        <p14:creationId xmlns:p14="http://schemas.microsoft.com/office/powerpoint/2010/main" val="2769819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DEF086E-91C2-E6C9-6AA6-12654638D505}"/>
              </a:ext>
            </a:extLst>
          </p:cNvPr>
          <p:cNvSpPr/>
          <p:nvPr/>
        </p:nvSpPr>
        <p:spPr>
          <a:xfrm>
            <a:off x="292608" y="402336"/>
            <a:ext cx="11649456" cy="1060704"/>
          </a:xfrm>
          <a:prstGeom prst="roundRect">
            <a:avLst/>
          </a:prstGeom>
          <a:ln w="38100">
            <a:solidFill>
              <a:srgbClr val="82C9E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chemeClr val="accent1"/>
                </a:solidFill>
                <a:latin typeface="Cambria" panose="02040503050406030204" pitchFamily="18" charset="0"/>
                <a:ea typeface="Cambria" panose="02040503050406030204" pitchFamily="18" charset="0"/>
              </a:rPr>
              <a:t>Quan </a:t>
            </a:r>
            <a:r>
              <a:rPr lang="en-US" sz="4400" b="1" dirty="0" err="1">
                <a:solidFill>
                  <a:schemeClr val="accent1"/>
                </a:solidFill>
                <a:latin typeface="Cambria" panose="02040503050406030204" pitchFamily="18" charset="0"/>
                <a:ea typeface="Cambria" panose="02040503050406030204" pitchFamily="18" charset="0"/>
              </a:rPr>
              <a:t>sát</a:t>
            </a:r>
            <a:r>
              <a:rPr lang="en-US" sz="4400" b="1" dirty="0">
                <a:solidFill>
                  <a:schemeClr val="accent1"/>
                </a:solidFill>
                <a:latin typeface="Cambria" panose="02040503050406030204" pitchFamily="18" charset="0"/>
                <a:ea typeface="Cambria" panose="02040503050406030204" pitchFamily="18" charset="0"/>
              </a:rPr>
              <a:t> </a:t>
            </a:r>
            <a:r>
              <a:rPr lang="en-US" sz="4400" b="1" dirty="0" err="1">
                <a:solidFill>
                  <a:schemeClr val="accent1"/>
                </a:solidFill>
                <a:latin typeface="Cambria" panose="02040503050406030204" pitchFamily="18" charset="0"/>
                <a:ea typeface="Cambria" panose="02040503050406030204" pitchFamily="18" charset="0"/>
              </a:rPr>
              <a:t>tranh</a:t>
            </a:r>
            <a:r>
              <a:rPr lang="en-US" sz="4400" b="1" dirty="0">
                <a:solidFill>
                  <a:schemeClr val="accent1"/>
                </a:solidFill>
                <a:latin typeface="Cambria" panose="02040503050406030204" pitchFamily="18" charset="0"/>
                <a:ea typeface="Cambria" panose="02040503050406030204" pitchFamily="18" charset="0"/>
              </a:rPr>
              <a:t> </a:t>
            </a:r>
            <a:r>
              <a:rPr lang="en-US" sz="4400" b="1" dirty="0" err="1">
                <a:solidFill>
                  <a:schemeClr val="accent1"/>
                </a:solidFill>
                <a:latin typeface="Cambria" panose="02040503050406030204" pitchFamily="18" charset="0"/>
                <a:ea typeface="Cambria" panose="02040503050406030204" pitchFamily="18" charset="0"/>
              </a:rPr>
              <a:t>và</a:t>
            </a:r>
            <a:r>
              <a:rPr lang="en-US" sz="4400" b="1" dirty="0">
                <a:solidFill>
                  <a:schemeClr val="accent1"/>
                </a:solidFill>
                <a:latin typeface="Cambria" panose="02040503050406030204" pitchFamily="18" charset="0"/>
                <a:ea typeface="Cambria" panose="02040503050406030204" pitchFamily="18" charset="0"/>
              </a:rPr>
              <a:t> </a:t>
            </a:r>
            <a:r>
              <a:rPr lang="en-US" sz="4400" b="1" dirty="0" err="1">
                <a:solidFill>
                  <a:schemeClr val="accent1"/>
                </a:solidFill>
                <a:latin typeface="Cambria" panose="02040503050406030204" pitchFamily="18" charset="0"/>
                <a:ea typeface="Cambria" panose="02040503050406030204" pitchFamily="18" charset="0"/>
              </a:rPr>
              <a:t>trả</a:t>
            </a:r>
            <a:r>
              <a:rPr lang="en-US" sz="4400" b="1" dirty="0">
                <a:solidFill>
                  <a:schemeClr val="accent1"/>
                </a:solidFill>
                <a:latin typeface="Cambria" panose="02040503050406030204" pitchFamily="18" charset="0"/>
                <a:ea typeface="Cambria" panose="02040503050406030204" pitchFamily="18" charset="0"/>
              </a:rPr>
              <a:t> </a:t>
            </a:r>
            <a:r>
              <a:rPr lang="en-US" sz="4400" b="1" dirty="0" err="1">
                <a:solidFill>
                  <a:schemeClr val="accent1"/>
                </a:solidFill>
                <a:latin typeface="Cambria" panose="02040503050406030204" pitchFamily="18" charset="0"/>
                <a:ea typeface="Cambria" panose="02040503050406030204" pitchFamily="18" charset="0"/>
              </a:rPr>
              <a:t>lời</a:t>
            </a:r>
            <a:r>
              <a:rPr lang="en-US" sz="4400" b="1" dirty="0">
                <a:solidFill>
                  <a:schemeClr val="accent1"/>
                </a:solidFill>
                <a:latin typeface="Cambria" panose="02040503050406030204" pitchFamily="18" charset="0"/>
                <a:ea typeface="Cambria" panose="02040503050406030204" pitchFamily="18" charset="0"/>
              </a:rPr>
              <a:t> </a:t>
            </a:r>
            <a:r>
              <a:rPr lang="en-US" sz="4400" b="1" dirty="0" err="1">
                <a:solidFill>
                  <a:schemeClr val="accent1"/>
                </a:solidFill>
                <a:latin typeface="Cambria" panose="02040503050406030204" pitchFamily="18" charset="0"/>
                <a:ea typeface="Cambria" panose="02040503050406030204" pitchFamily="18" charset="0"/>
              </a:rPr>
              <a:t>câu</a:t>
            </a:r>
            <a:r>
              <a:rPr lang="en-US" sz="4400" b="1" dirty="0">
                <a:solidFill>
                  <a:schemeClr val="accent1"/>
                </a:solidFill>
                <a:latin typeface="Cambria" panose="02040503050406030204" pitchFamily="18" charset="0"/>
                <a:ea typeface="Cambria" panose="02040503050406030204" pitchFamily="18" charset="0"/>
              </a:rPr>
              <a:t> </a:t>
            </a:r>
            <a:r>
              <a:rPr lang="en-US" sz="4400" b="1" dirty="0" err="1">
                <a:solidFill>
                  <a:schemeClr val="accent1"/>
                </a:solidFill>
                <a:latin typeface="Cambria" panose="02040503050406030204" pitchFamily="18" charset="0"/>
                <a:ea typeface="Cambria" panose="02040503050406030204" pitchFamily="18" charset="0"/>
              </a:rPr>
              <a:t>hỏi</a:t>
            </a:r>
            <a:r>
              <a:rPr lang="en-US" sz="4400" b="1" dirty="0">
                <a:solidFill>
                  <a:schemeClr val="accent1"/>
                </a:solidFill>
                <a:latin typeface="Cambria" panose="02040503050406030204" pitchFamily="18" charset="0"/>
                <a:ea typeface="Cambria" panose="02040503050406030204" pitchFamily="18" charset="0"/>
              </a:rPr>
              <a:t>:</a:t>
            </a:r>
            <a:endParaRPr lang="vi-VN" sz="4400" b="1" dirty="0">
              <a:solidFill>
                <a:schemeClr val="accent1"/>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49941FEB-0668-D59D-1AE5-7285F2AE4DE1}"/>
              </a:ext>
            </a:extLst>
          </p:cNvPr>
          <p:cNvPicPr>
            <a:picLocks noChangeAspect="1"/>
          </p:cNvPicPr>
          <p:nvPr/>
        </p:nvPicPr>
        <p:blipFill>
          <a:blip r:embed="rId5"/>
          <a:stretch>
            <a:fillRect/>
          </a:stretch>
        </p:blipFill>
        <p:spPr>
          <a:xfrm>
            <a:off x="1196746" y="1800906"/>
            <a:ext cx="5683025" cy="2338740"/>
          </a:xfrm>
          <a:prstGeom prst="rect">
            <a:avLst/>
          </a:prstGeom>
        </p:spPr>
      </p:pic>
      <p:pic>
        <p:nvPicPr>
          <p:cNvPr id="14" name="Picture 13">
            <a:extLst>
              <a:ext uri="{FF2B5EF4-FFF2-40B4-BE49-F238E27FC236}">
                <a16:creationId xmlns:a16="http://schemas.microsoft.com/office/drawing/2014/main" id="{1C84981F-8B4C-285E-0D02-1B55937EF898}"/>
              </a:ext>
            </a:extLst>
          </p:cNvPr>
          <p:cNvPicPr>
            <a:picLocks noChangeAspect="1"/>
          </p:cNvPicPr>
          <p:nvPr/>
        </p:nvPicPr>
        <p:blipFill>
          <a:blip r:embed="rId6"/>
          <a:stretch>
            <a:fillRect/>
          </a:stretch>
        </p:blipFill>
        <p:spPr>
          <a:xfrm>
            <a:off x="6936242" y="1781177"/>
            <a:ext cx="3477672" cy="2355395"/>
          </a:xfrm>
          <a:prstGeom prst="rect">
            <a:avLst/>
          </a:prstGeom>
        </p:spPr>
      </p:pic>
      <p:pic>
        <p:nvPicPr>
          <p:cNvPr id="16" name="Picture 15">
            <a:extLst>
              <a:ext uri="{FF2B5EF4-FFF2-40B4-BE49-F238E27FC236}">
                <a16:creationId xmlns:a16="http://schemas.microsoft.com/office/drawing/2014/main" id="{78FBCC32-95E6-FC43-5601-52DDD22FEC91}"/>
              </a:ext>
            </a:extLst>
          </p:cNvPr>
          <p:cNvPicPr>
            <a:picLocks noChangeAspect="1"/>
          </p:cNvPicPr>
          <p:nvPr/>
        </p:nvPicPr>
        <p:blipFill>
          <a:blip r:embed="rId7"/>
          <a:stretch>
            <a:fillRect/>
          </a:stretch>
        </p:blipFill>
        <p:spPr>
          <a:xfrm>
            <a:off x="1165452" y="4212771"/>
            <a:ext cx="3177949" cy="2246261"/>
          </a:xfrm>
          <a:prstGeom prst="rect">
            <a:avLst/>
          </a:prstGeom>
        </p:spPr>
      </p:pic>
      <p:pic>
        <p:nvPicPr>
          <p:cNvPr id="18" name="Picture 17">
            <a:extLst>
              <a:ext uri="{FF2B5EF4-FFF2-40B4-BE49-F238E27FC236}">
                <a16:creationId xmlns:a16="http://schemas.microsoft.com/office/drawing/2014/main" id="{BD118EA1-EDF1-D1D4-4539-56C352733DB3}"/>
              </a:ext>
            </a:extLst>
          </p:cNvPr>
          <p:cNvPicPr>
            <a:picLocks noChangeAspect="1"/>
          </p:cNvPicPr>
          <p:nvPr/>
        </p:nvPicPr>
        <p:blipFill>
          <a:blip r:embed="rId8"/>
          <a:stretch>
            <a:fillRect/>
          </a:stretch>
        </p:blipFill>
        <p:spPr>
          <a:xfrm>
            <a:off x="4446134" y="4145416"/>
            <a:ext cx="5873523" cy="2337543"/>
          </a:xfrm>
          <a:prstGeom prst="rect">
            <a:avLst/>
          </a:prstGeom>
        </p:spPr>
      </p:pic>
    </p:spTree>
    <p:extLst>
      <p:ext uri="{BB962C8B-B14F-4D97-AF65-F5344CB8AC3E}">
        <p14:creationId xmlns:p14="http://schemas.microsoft.com/office/powerpoint/2010/main" val="2535129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5" name="Rectangle: Rounded Corners 4">
            <a:extLst>
              <a:ext uri="{FF2B5EF4-FFF2-40B4-BE49-F238E27FC236}">
                <a16:creationId xmlns:a16="http://schemas.microsoft.com/office/drawing/2014/main" id="{7CB8EE2C-0001-9E39-A921-48B7446A2ED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algn="just"/>
            <a:endParaRPr lang="vi-VN" sz="2400" i="1" dirty="0">
              <a:latin typeface="Calibri" panose="020F050202020403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73217EC1-DF71-0737-784C-53838D7F2173}"/>
              </a:ext>
            </a:extLst>
          </p:cNvPr>
          <p:cNvGrpSpPr/>
          <p:nvPr/>
        </p:nvGrpSpPr>
        <p:grpSpPr>
          <a:xfrm>
            <a:off x="-175664" y="3842657"/>
            <a:ext cx="5999521" cy="3015342"/>
            <a:chOff x="-175665" y="2898000"/>
            <a:chExt cx="7334683" cy="3960000"/>
          </a:xfrm>
        </p:grpSpPr>
        <p:pic>
          <p:nvPicPr>
            <p:cNvPr id="4" name="Picture 3">
              <a:extLst>
                <a:ext uri="{FF2B5EF4-FFF2-40B4-BE49-F238E27FC236}">
                  <a16:creationId xmlns:a16="http://schemas.microsoft.com/office/drawing/2014/main" id="{77B43409-1851-00FA-0CCD-840F56C81EB1}"/>
                </a:ext>
              </a:extLst>
            </p:cNvPr>
            <p:cNvPicPr>
              <a:picLocks noChangeAspect="1"/>
            </p:cNvPicPr>
            <p:nvPr/>
          </p:nvPicPr>
          <p:blipFill rotWithShape="1">
            <a:blip r:embed="rId3"/>
            <a:srcRect l="9773" b="26815"/>
            <a:stretch/>
          </p:blipFill>
          <p:spPr>
            <a:xfrm>
              <a:off x="3288058" y="2898000"/>
              <a:ext cx="3870960" cy="3960000"/>
            </a:xfrm>
            <a:prstGeom prst="rect">
              <a:avLst/>
            </a:prstGeom>
          </p:spPr>
        </p:pic>
        <p:pic>
          <p:nvPicPr>
            <p:cNvPr id="6" name="Picture 5">
              <a:extLst>
                <a:ext uri="{FF2B5EF4-FFF2-40B4-BE49-F238E27FC236}">
                  <a16:creationId xmlns:a16="http://schemas.microsoft.com/office/drawing/2014/main" id="{5B9633ED-C839-DDC1-82F8-5F5FFEA68902}"/>
                </a:ext>
              </a:extLst>
            </p:cNvPr>
            <p:cNvPicPr>
              <a:picLocks noChangeAspect="1"/>
            </p:cNvPicPr>
            <p:nvPr/>
          </p:nvPicPr>
          <p:blipFill rotWithShape="1">
            <a:blip r:embed="rId4"/>
            <a:srcRect r="9773" b="26815"/>
            <a:stretch/>
          </p:blipFill>
          <p:spPr>
            <a:xfrm>
              <a:off x="-175665" y="2898000"/>
              <a:ext cx="3870960" cy="3960000"/>
            </a:xfrm>
            <a:prstGeom prst="rect">
              <a:avLst/>
            </a:prstGeom>
          </p:spPr>
        </p:pic>
      </p:grpSp>
      <p:sp>
        <p:nvSpPr>
          <p:cNvPr id="8" name="Rectangle: Top Corners Rounded 7">
            <a:extLst>
              <a:ext uri="{FF2B5EF4-FFF2-40B4-BE49-F238E27FC236}">
                <a16:creationId xmlns:a16="http://schemas.microsoft.com/office/drawing/2014/main" id="{56F76D27-3595-DDA3-F513-5AE6A800E9E6}"/>
              </a:ext>
            </a:extLst>
          </p:cNvPr>
          <p:cNvSpPr/>
          <p:nvPr/>
        </p:nvSpPr>
        <p:spPr>
          <a:xfrm>
            <a:off x="1041577" y="1065340"/>
            <a:ext cx="10301337" cy="1285975"/>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a. Các bạn trong tranh trên đã làm gì để bảo vệ môi trường sống?</a:t>
            </a:r>
          </a:p>
        </p:txBody>
      </p:sp>
      <p:sp>
        <p:nvSpPr>
          <p:cNvPr id="9" name="Rectangle: Top Corners Rounded 8">
            <a:extLst>
              <a:ext uri="{FF2B5EF4-FFF2-40B4-BE49-F238E27FC236}">
                <a16:creationId xmlns:a16="http://schemas.microsoft.com/office/drawing/2014/main" id="{2C51B5EF-D66F-BBD2-8CE5-757EBA4141EA}"/>
              </a:ext>
            </a:extLst>
          </p:cNvPr>
          <p:cNvSpPr/>
          <p:nvPr/>
        </p:nvSpPr>
        <p:spPr>
          <a:xfrm>
            <a:off x="2456720" y="2719968"/>
            <a:ext cx="9169223" cy="1285975"/>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b. Em hãy kể thêm các hành động khác thể hiện việc bảo vệ môi trường sống.</a:t>
            </a:r>
          </a:p>
        </p:txBody>
      </p:sp>
    </p:spTree>
    <p:extLst>
      <p:ext uri="{BB962C8B-B14F-4D97-AF65-F5344CB8AC3E}">
        <p14:creationId xmlns:p14="http://schemas.microsoft.com/office/powerpoint/2010/main" val="733758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8527D77-3F75-75FB-9566-08000618652D}"/>
              </a:ext>
            </a:extLst>
          </p:cNvPr>
          <p:cNvPicPr>
            <a:picLocks noChangeAspect="1"/>
          </p:cNvPicPr>
          <p:nvPr/>
        </p:nvPicPr>
        <p:blipFill rotWithShape="1">
          <a:blip r:embed="rId5"/>
          <a:srcRect l="9773" b="26815"/>
          <a:stretch/>
        </p:blipFill>
        <p:spPr>
          <a:xfrm>
            <a:off x="3288058" y="2898000"/>
            <a:ext cx="3870960" cy="3960000"/>
          </a:xfrm>
          <a:prstGeom prst="rect">
            <a:avLst/>
          </a:prstGeom>
        </p:spPr>
      </p:pic>
      <p:pic>
        <p:nvPicPr>
          <p:cNvPr id="6" name="Picture 5">
            <a:extLst>
              <a:ext uri="{FF2B5EF4-FFF2-40B4-BE49-F238E27FC236}">
                <a16:creationId xmlns:a16="http://schemas.microsoft.com/office/drawing/2014/main" id="{2C278FB3-E7F4-C250-E519-FD9B63F463C9}"/>
              </a:ext>
            </a:extLst>
          </p:cNvPr>
          <p:cNvPicPr>
            <a:picLocks noChangeAspect="1"/>
          </p:cNvPicPr>
          <p:nvPr/>
        </p:nvPicPr>
        <p:blipFill rotWithShape="1">
          <a:blip r:embed="rId6"/>
          <a:srcRect r="9773" b="26815"/>
          <a:stretch/>
        </p:blipFill>
        <p:spPr>
          <a:xfrm>
            <a:off x="-175665" y="2898000"/>
            <a:ext cx="3870960" cy="3960000"/>
          </a:xfrm>
          <a:prstGeom prst="rect">
            <a:avLst/>
          </a:prstGeom>
        </p:spPr>
      </p:pic>
      <p:sp>
        <p:nvSpPr>
          <p:cNvPr id="7" name="TextBox 6">
            <a:extLst>
              <a:ext uri="{FF2B5EF4-FFF2-40B4-BE49-F238E27FC236}">
                <a16:creationId xmlns:a16="http://schemas.microsoft.com/office/drawing/2014/main" id="{385A1DEB-D512-4680-87D1-38F13A7609D3}"/>
              </a:ext>
            </a:extLst>
          </p:cNvPr>
          <p:cNvSpPr txBox="1"/>
          <p:nvPr/>
        </p:nvSpPr>
        <p:spPr>
          <a:xfrm flipH="1">
            <a:off x="5643376" y="2089078"/>
            <a:ext cx="5706662" cy="851297"/>
          </a:xfrm>
          <a:prstGeom prst="wedgeRoundRectCallout">
            <a:avLst>
              <a:gd name="adj1" fmla="val 41469"/>
              <a:gd name="adj2" fmla="val 67460"/>
              <a:gd name="adj3" fmla="val 16667"/>
            </a:avLst>
          </a:prstGeom>
          <a:ln w="38100">
            <a:solidFill>
              <a:srgbClr val="CC0099"/>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spcAft>
                <a:spcPts val="800"/>
              </a:spcAft>
            </a:pPr>
            <a:r>
              <a:rPr lang="en-US" sz="4400" dirty="0" err="1">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Trình</a:t>
            </a:r>
            <a:r>
              <a:rPr lang="en-US" sz="4400" dirty="0">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 </a:t>
            </a:r>
            <a:r>
              <a:rPr lang="en-US" sz="4400" dirty="0" err="1">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bày</a:t>
            </a:r>
            <a:r>
              <a:rPr lang="en-US" sz="4400" dirty="0">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 </a:t>
            </a:r>
            <a:r>
              <a:rPr lang="en-US" sz="4400" dirty="0" err="1">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trước</a:t>
            </a:r>
            <a:r>
              <a:rPr lang="en-US" sz="4400" dirty="0">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 </a:t>
            </a:r>
            <a:r>
              <a:rPr lang="en-US" sz="4400" dirty="0" err="1">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lớp</a:t>
            </a:r>
            <a:endParaRPr lang="en-US" sz="4400" dirty="0">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5319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66667">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14:bounceEnd="66667">
                                          <p:cBhvr additive="base">
                                            <p:cTn id="12" dur="10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66667">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14:bounceEnd="66667">
                                          <p:cBhvr additive="base">
                                            <p:cTn id="16" dur="1000" fill="hold"/>
                                            <p:tgtEl>
                                              <p:spTgt spid="4"/>
                                            </p:tgtEl>
                                            <p:attrNameLst>
                                              <p:attrName>ppt_x</p:attrName>
                                            </p:attrNameLst>
                                          </p:cBhvr>
                                          <p:tavLst>
                                            <p:tav tm="0">
                                              <p:val>
                                                <p:strVal val="#ppt_x"/>
                                              </p:val>
                                            </p:tav>
                                            <p:tav tm="100000">
                                              <p:val>
                                                <p:strVal val="#ppt_x"/>
                                              </p:val>
                                            </p:tav>
                                          </p:tavLst>
                                        </p:anim>
                                        <p:anim calcmode="lin" valueType="num" p14:bounceEnd="66667">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4" name="Rectangle: Rounded Corners 3">
            <a:extLst>
              <a:ext uri="{FF2B5EF4-FFF2-40B4-BE49-F238E27FC236}">
                <a16:creationId xmlns:a16="http://schemas.microsoft.com/office/drawing/2014/main" id="{188A14B8-E4FF-7291-AB55-76F2AB914DCE}"/>
              </a:ext>
            </a:extLst>
          </p:cNvPr>
          <p:cNvSpPr/>
          <p:nvPr/>
        </p:nvSpPr>
        <p:spPr>
          <a:xfrm>
            <a:off x="393192" y="261257"/>
            <a:ext cx="11406922" cy="629194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algn="just"/>
            <a:endParaRPr lang="vi-VN" sz="2400" i="1" dirty="0">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1DCBCC14-D86E-3499-5AC5-F117A4C43FC9}"/>
              </a:ext>
            </a:extLst>
          </p:cNvPr>
          <p:cNvPicPr>
            <a:picLocks noChangeAspect="1"/>
          </p:cNvPicPr>
          <p:nvPr/>
        </p:nvPicPr>
        <p:blipFill>
          <a:blip r:embed="rId3"/>
          <a:stretch>
            <a:fillRect/>
          </a:stretch>
        </p:blipFill>
        <p:spPr>
          <a:xfrm>
            <a:off x="1808452" y="386029"/>
            <a:ext cx="6842296" cy="1163371"/>
          </a:xfrm>
          <a:prstGeom prst="rect">
            <a:avLst/>
          </a:prstGeom>
        </p:spPr>
      </p:pic>
      <p:sp>
        <p:nvSpPr>
          <p:cNvPr id="10" name="Rectangle 9">
            <a:extLst>
              <a:ext uri="{FF2B5EF4-FFF2-40B4-BE49-F238E27FC236}">
                <a16:creationId xmlns:a16="http://schemas.microsoft.com/office/drawing/2014/main" id="{0FC88E16-740B-2C50-8A27-CFD819974F93}"/>
              </a:ext>
            </a:extLst>
          </p:cNvPr>
          <p:cNvSpPr/>
          <p:nvPr/>
        </p:nvSpPr>
        <p:spPr>
          <a:xfrm>
            <a:off x="4659085" y="2616201"/>
            <a:ext cx="6687457" cy="997709"/>
          </a:xfrm>
          <a:prstGeom prst="rect">
            <a:avLst/>
          </a:prstGeom>
          <a:solidFill>
            <a:schemeClr val="accent6">
              <a:lumMod val="20000"/>
              <a:lumOff val="80000"/>
            </a:schemeClr>
          </a:solidFill>
          <a:ln w="38100">
            <a:solidFill>
              <a:schemeClr val="tx1"/>
            </a:solidFill>
            <a:prstDash val="dashDot"/>
          </a:ln>
        </p:spPr>
        <p:txBody>
          <a:bodyPr wrap="square">
            <a:spAutoFit/>
          </a:bodyPr>
          <a:lstStyle/>
          <a:p>
            <a:pPr algn="ctr" defTabSz="609630">
              <a:lnSpc>
                <a:spcPct val="120000"/>
              </a:lnSpc>
            </a:pPr>
            <a:r>
              <a:rPr lang="vi-VN" sz="5400" dirty="0">
                <a:solidFill>
                  <a:prstClr val="black"/>
                </a:solidFill>
                <a:latin typeface="Cambria" panose="02040503050406030204" pitchFamily="18" charset="0"/>
                <a:ea typeface="Cambria" panose="02040503050406030204" pitchFamily="18" charset="0"/>
              </a:rPr>
              <a:t>Trồng</a:t>
            </a:r>
            <a:r>
              <a:rPr lang="en-US" sz="5400" dirty="0">
                <a:solidFill>
                  <a:prstClr val="black"/>
                </a:solidFill>
                <a:latin typeface="Cambria" panose="02040503050406030204" pitchFamily="18" charset="0"/>
                <a:ea typeface="Cambria" panose="02040503050406030204" pitchFamily="18" charset="0"/>
              </a:rPr>
              <a:t>, </a:t>
            </a:r>
            <a:r>
              <a:rPr lang="vi-VN" sz="5400" dirty="0">
                <a:solidFill>
                  <a:prstClr val="black"/>
                </a:solidFill>
                <a:latin typeface="Cambria" panose="02040503050406030204" pitchFamily="18" charset="0"/>
                <a:ea typeface="Cambria" panose="02040503050406030204" pitchFamily="18" charset="0"/>
              </a:rPr>
              <a:t>chăm sóc cây</a:t>
            </a:r>
            <a:endParaRPr lang="en-US" sz="4800" dirty="0">
              <a:solidFill>
                <a:prstClr val="black"/>
              </a:solidFill>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37D45284-9DA9-8CC1-8FDB-ECD247EE084A}"/>
              </a:ext>
            </a:extLst>
          </p:cNvPr>
          <p:cNvPicPr>
            <a:picLocks noChangeAspect="1"/>
          </p:cNvPicPr>
          <p:nvPr/>
        </p:nvPicPr>
        <p:blipFill>
          <a:blip r:embed="rId4"/>
          <a:stretch>
            <a:fillRect/>
          </a:stretch>
        </p:blipFill>
        <p:spPr>
          <a:xfrm>
            <a:off x="512308" y="2021340"/>
            <a:ext cx="3615584" cy="2920774"/>
          </a:xfrm>
          <a:prstGeom prst="rect">
            <a:avLst/>
          </a:prstGeom>
        </p:spPr>
      </p:pic>
    </p:spTree>
    <p:extLst>
      <p:ext uri="{BB962C8B-B14F-4D97-AF65-F5344CB8AC3E}">
        <p14:creationId xmlns:p14="http://schemas.microsoft.com/office/powerpoint/2010/main" val="3297553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TotalTime>
  <Words>637</Words>
  <Application>Microsoft Office PowerPoint</Application>
  <PresentationFormat>Widescreen</PresentationFormat>
  <Paragraphs>26</Paragraphs>
  <Slides>25</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#9Slide05 SVNClementine</vt:lpstr>
      <vt:lpstr>Arial</vt:lpstr>
      <vt:lpstr>Calibri</vt:lpstr>
      <vt:lpstr>Calibri Light</vt:lpstr>
      <vt:lpstr>Cambria</vt:lpstr>
      <vt:lpstr>Times New Roman</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3</cp:revision>
  <dcterms:created xsi:type="dcterms:W3CDTF">2024-09-30T07:07:43Z</dcterms:created>
  <dcterms:modified xsi:type="dcterms:W3CDTF">2025-01-05T01:59:00Z</dcterms:modified>
</cp:coreProperties>
</file>