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1" r:id="rId2"/>
  </p:sldMasterIdLst>
  <p:notesMasterIdLst>
    <p:notesMasterId r:id="rId25"/>
  </p:notesMasterIdLst>
  <p:sldIdLst>
    <p:sldId id="472" r:id="rId3"/>
    <p:sldId id="473" r:id="rId4"/>
    <p:sldId id="475" r:id="rId5"/>
    <p:sldId id="476" r:id="rId6"/>
    <p:sldId id="477" r:id="rId7"/>
    <p:sldId id="256" r:id="rId8"/>
    <p:sldId id="261" r:id="rId9"/>
    <p:sldId id="340" r:id="rId10"/>
    <p:sldId id="356" r:id="rId11"/>
    <p:sldId id="357" r:id="rId12"/>
    <p:sldId id="352" r:id="rId13"/>
    <p:sldId id="358" r:id="rId14"/>
    <p:sldId id="478" r:id="rId15"/>
    <p:sldId id="479" r:id="rId16"/>
    <p:sldId id="480" r:id="rId17"/>
    <p:sldId id="481" r:id="rId18"/>
    <p:sldId id="482" r:id="rId19"/>
    <p:sldId id="325" r:id="rId20"/>
    <p:sldId id="485" r:id="rId21"/>
    <p:sldId id="359" r:id="rId22"/>
    <p:sldId id="483" r:id="rId23"/>
    <p:sldId id="484" r:id="rId24"/>
  </p:sldIdLst>
  <p:sldSz cx="12192000" cy="6858000"/>
  <p:notesSz cx="6858000" cy="9144000"/>
  <p:embeddedFontLst>
    <p:embeddedFont>
      <p:font typeface="Cambria Math" panose="02040503050406030204" pitchFamily="18" charset="0"/>
      <p:regular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g.nv2510hung.nv2510" initials="h" lastIdx="2" clrIdx="0"/>
  <p:cmAuthor id="2" name="Windows User" initials="WU" lastIdx="0" clrIdx="1"/>
  <p:cmAuthor id="3" name="Admin"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039A5"/>
    <a:srgbClr val="FF00FF"/>
    <a:srgbClr val="FF6600"/>
    <a:srgbClr val="FF99FF"/>
    <a:srgbClr val="FF7C80"/>
    <a:srgbClr val="00FF00"/>
    <a:srgbClr val="C9ADBF"/>
    <a:srgbClr val="99CC0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7852" autoAdjust="0"/>
  </p:normalViewPr>
  <p:slideViewPr>
    <p:cSldViewPr snapToGrid="0">
      <p:cViewPr varScale="1">
        <p:scale>
          <a:sx n="66" d="100"/>
          <a:sy n="66"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cs typeface="Arial" panose="020B0604020202020204" pitchFamily="34" charset="0"/>
              </a:defRPr>
            </a:lvl1pPr>
            <a:lvl2pPr marL="1326515" indent="-510540">
              <a:defRPr>
                <a:solidFill>
                  <a:schemeClr val="tx1"/>
                </a:solidFill>
                <a:latin typeface="Arial" panose="020B0604020202020204" pitchFamily="34" charset="0"/>
                <a:cs typeface="Arial" panose="020B0604020202020204" pitchFamily="34" charset="0"/>
              </a:defRPr>
            </a:lvl2pPr>
            <a:lvl3pPr marL="2040890" indent="-408305">
              <a:defRPr>
                <a:solidFill>
                  <a:schemeClr val="tx1"/>
                </a:solidFill>
                <a:latin typeface="Arial" panose="020B0604020202020204" pitchFamily="34" charset="0"/>
                <a:cs typeface="Arial" panose="020B0604020202020204" pitchFamily="34" charset="0"/>
              </a:defRPr>
            </a:lvl3pPr>
            <a:lvl4pPr marL="2857500" indent="-408305">
              <a:defRPr>
                <a:solidFill>
                  <a:schemeClr val="tx1"/>
                </a:solidFill>
                <a:latin typeface="Arial" panose="020B0604020202020204" pitchFamily="34" charset="0"/>
                <a:cs typeface="Arial" panose="020B0604020202020204" pitchFamily="34" charset="0"/>
              </a:defRPr>
            </a:lvl4pPr>
            <a:lvl5pPr marL="3674110" indent="-408305">
              <a:defRPr>
                <a:solidFill>
                  <a:schemeClr val="tx1"/>
                </a:solidFill>
                <a:latin typeface="Arial" panose="020B0604020202020204" pitchFamily="34" charset="0"/>
                <a:cs typeface="Arial" panose="020B0604020202020204" pitchFamily="34" charset="0"/>
              </a:defRPr>
            </a:lvl5pPr>
            <a:lvl6pPr marL="4490085" indent="-4083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5306695" indent="-4083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6123305" indent="-4083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6939280" indent="-40830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A9062C-417E-4C9D-8383-E4F21656E610}" type="slidenum">
              <a:rPr lang="en-US" smtClean="0">
                <a:solidFill>
                  <a:prstClr val="black"/>
                </a:solidFill>
              </a:rPr>
              <a:t>1</a:t>
            </a:fld>
            <a:endParaRPr lang="en-US" smtClean="0">
              <a:solidFill>
                <a:prstClr val="black"/>
              </a:solidFill>
            </a:endParaRPr>
          </a:p>
        </p:txBody>
      </p:sp>
      <p:sp>
        <p:nvSpPr>
          <p:cNvPr id="36867"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vi-V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824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652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04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90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7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95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hoc10.vn/doc-sach/toan-3-tap-2/1/133/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hyperlink" Target="https://hoc10.vn/doc-sach/toan-3-tap-2/1/133/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hoc10.vn/doc-sach/toan-3-tap-2/1/133/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image" Target="../media/image22.jpeg"/><Relationship Id="rId4" Type="http://schemas.openxmlformats.org/officeDocument/2006/relationships/tags" Target="../tags/tag7.xml"/><Relationship Id="rId9"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0.jpeg"/><Relationship Id="rId7" Type="http://schemas.openxmlformats.org/officeDocument/2006/relationships/image" Target="../media/image28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0.png"/><Relationship Id="rId10" Type="http://schemas.openxmlformats.org/officeDocument/2006/relationships/image" Target="../media/image31.png"/><Relationship Id="rId4" Type="http://schemas.openxmlformats.org/officeDocument/2006/relationships/hyperlink" Target="https://hoc10.vn/doc-sach/toan-3-tap-2/1/133/8/" TargetMode="External"/><Relationship Id="rId9" Type="http://schemas.openxmlformats.org/officeDocument/2006/relationships/image" Target="../media/image300.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hyperlink" Target="https://hoc10.vn/doc-sach/toan-3-tap-2/1/133/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hoc10.vn/doc-sach/toan-3-tap-2/1/133/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hoc10.vn/doc-sach/toan-3-tap-2/1/133/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AutoShape 10"/>
          <p:cNvSpPr>
            <a:spLocks noChangeArrowheads="1"/>
          </p:cNvSpPr>
          <p:nvPr/>
        </p:nvSpPr>
        <p:spPr bwMode="auto">
          <a:xfrm>
            <a:off x="9242612" y="2944906"/>
            <a:ext cx="322729" cy="242047"/>
          </a:xfrm>
          <a:prstGeom prst="star5">
            <a:avLst/>
          </a:prstGeom>
          <a:solidFill>
            <a:schemeClr val="accent2"/>
          </a:solidFill>
          <a:ln w="57150">
            <a:solidFill>
              <a:srgbClr val="66FF33"/>
            </a:solidFill>
            <a:miter lim="800000"/>
          </a:ln>
          <a:effectLst/>
        </p:spPr>
        <p:txBody>
          <a:bodyPr wrap="none" lIns="72614" tIns="36307" rIns="72614" bIns="36307" anchor="ctr"/>
          <a:lstStyle/>
          <a:p>
            <a:pPr>
              <a:defRPr/>
            </a:pPr>
            <a:endParaRPr lang="vi-VN" sz="955">
              <a:solidFill>
                <a:prstClr val="black"/>
              </a:solidFill>
            </a:endParaRPr>
          </a:p>
        </p:txBody>
      </p:sp>
      <p:sp>
        <p:nvSpPr>
          <p:cNvPr id="16395" name="AutoShape 11"/>
          <p:cNvSpPr>
            <a:spLocks noChangeArrowheads="1"/>
          </p:cNvSpPr>
          <p:nvPr/>
        </p:nvSpPr>
        <p:spPr bwMode="auto">
          <a:xfrm>
            <a:off x="1376082" y="863063"/>
            <a:ext cx="726141" cy="484094"/>
          </a:xfrm>
          <a:prstGeom prst="star5">
            <a:avLst/>
          </a:prstGeom>
          <a:solidFill>
            <a:schemeClr val="accent2"/>
          </a:solidFill>
          <a:ln w="57150">
            <a:solidFill>
              <a:srgbClr val="66FF33"/>
            </a:solidFill>
            <a:miter lim="800000"/>
          </a:ln>
          <a:effectLst/>
        </p:spPr>
        <p:txBody>
          <a:bodyPr wrap="none" lIns="72614" tIns="36307" rIns="72614" bIns="36307" anchor="ctr"/>
          <a:lstStyle/>
          <a:p>
            <a:pPr>
              <a:defRPr/>
            </a:pPr>
            <a:endParaRPr lang="vi-VN" sz="955">
              <a:solidFill>
                <a:prstClr val="black"/>
              </a:solidFill>
            </a:endParaRPr>
          </a:p>
        </p:txBody>
      </p:sp>
      <p:sp>
        <p:nvSpPr>
          <p:cNvPr id="16396" name="AutoShape 12"/>
          <p:cNvSpPr>
            <a:spLocks noChangeArrowheads="1"/>
          </p:cNvSpPr>
          <p:nvPr/>
        </p:nvSpPr>
        <p:spPr bwMode="auto">
          <a:xfrm>
            <a:off x="1739153" y="5425888"/>
            <a:ext cx="322729" cy="302559"/>
          </a:xfrm>
          <a:prstGeom prst="star5">
            <a:avLst/>
          </a:prstGeom>
          <a:solidFill>
            <a:srgbClr val="FFFF00"/>
          </a:solidFill>
          <a:ln w="38100">
            <a:solidFill>
              <a:srgbClr val="FF3300"/>
            </a:solidFill>
            <a:miter lim="800000"/>
          </a:ln>
          <a:effectLst/>
        </p:spPr>
        <p:txBody>
          <a:bodyPr wrap="none" lIns="72614" tIns="36307" rIns="72614" bIns="36307" anchor="ctr"/>
          <a:lstStyle/>
          <a:p>
            <a:pPr>
              <a:defRPr/>
            </a:pPr>
            <a:endParaRPr lang="vi-VN" sz="955">
              <a:solidFill>
                <a:prstClr val="black"/>
              </a:solidFill>
            </a:endParaRPr>
          </a:p>
        </p:txBody>
      </p:sp>
      <p:sp>
        <p:nvSpPr>
          <p:cNvPr id="16397" name="AutoShape 13"/>
          <p:cNvSpPr>
            <a:spLocks noChangeArrowheads="1"/>
          </p:cNvSpPr>
          <p:nvPr/>
        </p:nvSpPr>
        <p:spPr bwMode="auto">
          <a:xfrm>
            <a:off x="9968753" y="887506"/>
            <a:ext cx="645459" cy="605118"/>
          </a:xfrm>
          <a:prstGeom prst="star5">
            <a:avLst/>
          </a:prstGeom>
          <a:solidFill>
            <a:srgbClr val="FFFF00"/>
          </a:solidFill>
          <a:ln w="38100">
            <a:solidFill>
              <a:srgbClr val="FF3300"/>
            </a:solidFill>
            <a:miter lim="800000"/>
          </a:ln>
          <a:effectLst/>
        </p:spPr>
        <p:txBody>
          <a:bodyPr wrap="none" lIns="72614" tIns="36307" rIns="72614" bIns="36307" anchor="ctr"/>
          <a:lstStyle/>
          <a:p>
            <a:pPr>
              <a:defRPr/>
            </a:pPr>
            <a:endParaRPr lang="vi-VN" sz="955">
              <a:solidFill>
                <a:prstClr val="black"/>
              </a:solidFill>
            </a:endParaRPr>
          </a:p>
        </p:txBody>
      </p:sp>
      <p:sp>
        <p:nvSpPr>
          <p:cNvPr id="16398" name="AutoShape 14"/>
          <p:cNvSpPr>
            <a:spLocks noChangeArrowheads="1"/>
          </p:cNvSpPr>
          <p:nvPr/>
        </p:nvSpPr>
        <p:spPr bwMode="auto">
          <a:xfrm>
            <a:off x="9242612" y="2944906"/>
            <a:ext cx="322729" cy="242047"/>
          </a:xfrm>
          <a:prstGeom prst="star5">
            <a:avLst/>
          </a:prstGeom>
          <a:solidFill>
            <a:schemeClr val="accent2"/>
          </a:solidFill>
          <a:ln w="57150">
            <a:solidFill>
              <a:srgbClr val="66FF33"/>
            </a:solidFill>
            <a:miter lim="800000"/>
          </a:ln>
          <a:effectLst/>
        </p:spPr>
        <p:txBody>
          <a:bodyPr wrap="none" lIns="72614" tIns="36307" rIns="72614" bIns="36307" anchor="ctr"/>
          <a:lstStyle/>
          <a:p>
            <a:pPr>
              <a:defRPr/>
            </a:pPr>
            <a:endParaRPr lang="vi-VN" sz="955">
              <a:solidFill>
                <a:prstClr val="black"/>
              </a:solidFill>
            </a:endParaRPr>
          </a:p>
        </p:txBody>
      </p:sp>
      <p:sp>
        <p:nvSpPr>
          <p:cNvPr id="16399" name="AutoShape 15"/>
          <p:cNvSpPr>
            <a:spLocks noChangeArrowheads="1"/>
          </p:cNvSpPr>
          <p:nvPr/>
        </p:nvSpPr>
        <p:spPr bwMode="auto">
          <a:xfrm>
            <a:off x="10049436" y="5244353"/>
            <a:ext cx="322729" cy="242047"/>
          </a:xfrm>
          <a:prstGeom prst="star5">
            <a:avLst/>
          </a:prstGeom>
          <a:solidFill>
            <a:schemeClr val="accent2"/>
          </a:solidFill>
          <a:ln w="57150">
            <a:solidFill>
              <a:srgbClr val="66FF33"/>
            </a:solidFill>
            <a:miter lim="800000"/>
          </a:ln>
          <a:effectLst/>
        </p:spPr>
        <p:txBody>
          <a:bodyPr wrap="none" lIns="72614" tIns="36307" rIns="72614" bIns="36307" anchor="ctr"/>
          <a:lstStyle/>
          <a:p>
            <a:pPr>
              <a:defRPr/>
            </a:pPr>
            <a:endParaRPr lang="vi-VN" sz="955">
              <a:solidFill>
                <a:prstClr val="black"/>
              </a:solidFill>
            </a:endParaRPr>
          </a:p>
        </p:txBody>
      </p:sp>
      <p:grpSp>
        <p:nvGrpSpPr>
          <p:cNvPr id="2" name="Group 3"/>
          <p:cNvGrpSpPr/>
          <p:nvPr/>
        </p:nvGrpSpPr>
        <p:grpSpPr bwMode="auto">
          <a:xfrm>
            <a:off x="84821" y="0"/>
            <a:ext cx="2151529" cy="6858000"/>
            <a:chOff x="0" y="2"/>
            <a:chExt cx="1280" cy="4320"/>
          </a:xfrm>
        </p:grpSpPr>
        <p:pic>
          <p:nvPicPr>
            <p:cNvPr id="2336" name="Picture 4" descr="POINSET2"/>
            <p:cNvPicPr>
              <a:picLocks noChangeAspect="1" noChangeArrowheads="1"/>
            </p:cNvPicPr>
            <p:nvPr/>
          </p:nvPicPr>
          <p:blipFill>
            <a:blip r:embed="rId3"/>
            <a:srcRect/>
            <a:stretch>
              <a:fillRect/>
            </a:stretch>
          </p:blipFill>
          <p:spPr bwMode="auto">
            <a:xfrm>
              <a:off x="0" y="2"/>
              <a:ext cx="793" cy="790"/>
            </a:xfrm>
            <a:prstGeom prst="rect">
              <a:avLst/>
            </a:prstGeom>
            <a:noFill/>
            <a:ln w="9525">
              <a:noFill/>
              <a:miter lim="800000"/>
              <a:headEnd/>
              <a:tailEnd/>
            </a:ln>
          </p:spPr>
        </p:pic>
        <p:pic>
          <p:nvPicPr>
            <p:cNvPr id="2337" name="Picture 4" descr="POINSET2"/>
            <p:cNvPicPr>
              <a:picLocks noChangeAspect="1" noChangeArrowheads="1"/>
            </p:cNvPicPr>
            <p:nvPr/>
          </p:nvPicPr>
          <p:blipFill>
            <a:blip r:embed="rId3"/>
            <a:srcRect/>
            <a:stretch>
              <a:fillRect/>
            </a:stretch>
          </p:blipFill>
          <p:spPr bwMode="auto">
            <a:xfrm rot="-5400000">
              <a:off x="-2" y="3531"/>
              <a:ext cx="793" cy="790"/>
            </a:xfrm>
            <a:prstGeom prst="rect">
              <a:avLst/>
            </a:prstGeom>
            <a:noFill/>
            <a:ln w="9525">
              <a:noFill/>
              <a:miter lim="800000"/>
              <a:headEnd/>
              <a:tailEnd/>
            </a:ln>
          </p:spPr>
        </p:pic>
        <p:pic>
          <p:nvPicPr>
            <p:cNvPr id="2338" name="Picture 6" descr="flowerba[1]"/>
            <p:cNvPicPr>
              <a:picLocks noChangeAspect="1" noChangeArrowheads="1"/>
            </p:cNvPicPr>
            <p:nvPr/>
          </p:nvPicPr>
          <p:blipFill>
            <a:blip r:embed="rId4"/>
            <a:srcRect/>
            <a:stretch>
              <a:fillRect/>
            </a:stretch>
          </p:blipFill>
          <p:spPr bwMode="auto">
            <a:xfrm>
              <a:off x="0" y="1152"/>
              <a:ext cx="192" cy="1968"/>
            </a:xfrm>
            <a:prstGeom prst="rect">
              <a:avLst/>
            </a:prstGeom>
            <a:noFill/>
            <a:ln w="9525">
              <a:noFill/>
              <a:miter lim="800000"/>
              <a:headEnd/>
              <a:tailEnd/>
            </a:ln>
          </p:spPr>
        </p:pic>
        <p:pic>
          <p:nvPicPr>
            <p:cNvPr id="2339" name="Picture 7" descr="Hoa 1"/>
            <p:cNvPicPr>
              <a:picLocks noChangeAspect="1" noChangeArrowheads="1" noCrop="1"/>
            </p:cNvPicPr>
            <p:nvPr/>
          </p:nvPicPr>
          <p:blipFill>
            <a:blip r:embed="rId5"/>
            <a:srcRect/>
            <a:stretch>
              <a:fillRect/>
            </a:stretch>
          </p:blipFill>
          <p:spPr bwMode="auto">
            <a:xfrm>
              <a:off x="240" y="240"/>
              <a:ext cx="334" cy="794"/>
            </a:xfrm>
            <a:prstGeom prst="rect">
              <a:avLst/>
            </a:prstGeom>
            <a:noFill/>
            <a:ln w="9525">
              <a:noFill/>
              <a:miter lim="800000"/>
              <a:headEnd/>
              <a:tailEnd/>
            </a:ln>
          </p:spPr>
        </p:pic>
        <p:pic>
          <p:nvPicPr>
            <p:cNvPr id="2340" name="Picture 8" descr="sunflower"/>
            <p:cNvPicPr>
              <a:picLocks noChangeAspect="1" noChangeArrowheads="1" noCrop="1"/>
            </p:cNvPicPr>
            <p:nvPr/>
          </p:nvPicPr>
          <p:blipFill>
            <a:blip r:embed="rId6"/>
            <a:srcRect/>
            <a:stretch>
              <a:fillRect/>
            </a:stretch>
          </p:blipFill>
          <p:spPr bwMode="auto">
            <a:xfrm>
              <a:off x="624" y="3800"/>
              <a:ext cx="656" cy="520"/>
            </a:xfrm>
            <a:prstGeom prst="rect">
              <a:avLst/>
            </a:prstGeom>
            <a:noFill/>
            <a:ln w="9525">
              <a:noFill/>
              <a:miter lim="800000"/>
              <a:headEnd/>
              <a:tailEnd/>
            </a:ln>
          </p:spPr>
        </p:pic>
        <p:pic>
          <p:nvPicPr>
            <p:cNvPr id="2341" name="Picture 9" descr="Hoa 1"/>
            <p:cNvPicPr>
              <a:picLocks noChangeAspect="1" noChangeArrowheads="1" noCrop="1"/>
            </p:cNvPicPr>
            <p:nvPr/>
          </p:nvPicPr>
          <p:blipFill>
            <a:blip r:embed="rId5"/>
            <a:srcRect/>
            <a:stretch>
              <a:fillRect/>
            </a:stretch>
          </p:blipFill>
          <p:spPr bwMode="auto">
            <a:xfrm>
              <a:off x="0" y="672"/>
              <a:ext cx="334" cy="794"/>
            </a:xfrm>
            <a:prstGeom prst="rect">
              <a:avLst/>
            </a:prstGeom>
            <a:noFill/>
            <a:ln w="9525">
              <a:noFill/>
              <a:miter lim="800000"/>
              <a:headEnd/>
              <a:tailEnd/>
            </a:ln>
          </p:spPr>
        </p:pic>
      </p:grpSp>
      <p:grpSp>
        <p:nvGrpSpPr>
          <p:cNvPr id="3" name="Group 13"/>
          <p:cNvGrpSpPr/>
          <p:nvPr/>
        </p:nvGrpSpPr>
        <p:grpSpPr bwMode="auto">
          <a:xfrm>
            <a:off x="10040368" y="-5821"/>
            <a:ext cx="2017061" cy="6860646"/>
            <a:chOff x="4560" y="0"/>
            <a:chExt cx="1200" cy="4322"/>
          </a:xfrm>
        </p:grpSpPr>
        <p:pic>
          <p:nvPicPr>
            <p:cNvPr id="2330" name="Picture 4" descr="POINSET2"/>
            <p:cNvPicPr>
              <a:picLocks noChangeAspect="1" noChangeArrowheads="1"/>
            </p:cNvPicPr>
            <p:nvPr/>
          </p:nvPicPr>
          <p:blipFill>
            <a:blip r:embed="rId3"/>
            <a:srcRect/>
            <a:stretch>
              <a:fillRect/>
            </a:stretch>
          </p:blipFill>
          <p:spPr bwMode="auto">
            <a:xfrm rot="5400000">
              <a:off x="4967" y="2"/>
              <a:ext cx="793" cy="790"/>
            </a:xfrm>
            <a:prstGeom prst="rect">
              <a:avLst/>
            </a:prstGeom>
            <a:noFill/>
            <a:ln w="9525">
              <a:noFill/>
              <a:miter lim="800000"/>
              <a:headEnd/>
              <a:tailEnd/>
            </a:ln>
          </p:spPr>
        </p:pic>
        <p:pic>
          <p:nvPicPr>
            <p:cNvPr id="2331" name="Picture 4" descr="POINSET2"/>
            <p:cNvPicPr>
              <a:picLocks noChangeAspect="1" noChangeArrowheads="1"/>
            </p:cNvPicPr>
            <p:nvPr/>
          </p:nvPicPr>
          <p:blipFill>
            <a:blip r:embed="rId3"/>
            <a:srcRect/>
            <a:stretch>
              <a:fillRect/>
            </a:stretch>
          </p:blipFill>
          <p:spPr bwMode="auto">
            <a:xfrm rot="10800000">
              <a:off x="4967" y="3532"/>
              <a:ext cx="793" cy="790"/>
            </a:xfrm>
            <a:prstGeom prst="rect">
              <a:avLst/>
            </a:prstGeom>
            <a:noFill/>
            <a:ln w="9525">
              <a:noFill/>
              <a:miter lim="800000"/>
              <a:headEnd/>
              <a:tailEnd/>
            </a:ln>
          </p:spPr>
        </p:pic>
        <p:pic>
          <p:nvPicPr>
            <p:cNvPr id="2332" name="Picture 16" descr="flowerba[1]"/>
            <p:cNvPicPr>
              <a:picLocks noChangeAspect="1" noChangeArrowheads="1"/>
            </p:cNvPicPr>
            <p:nvPr/>
          </p:nvPicPr>
          <p:blipFill>
            <a:blip r:embed="rId4"/>
            <a:srcRect/>
            <a:stretch>
              <a:fillRect/>
            </a:stretch>
          </p:blipFill>
          <p:spPr bwMode="auto">
            <a:xfrm>
              <a:off x="5568" y="1152"/>
              <a:ext cx="192" cy="1872"/>
            </a:xfrm>
            <a:prstGeom prst="rect">
              <a:avLst/>
            </a:prstGeom>
            <a:noFill/>
            <a:ln w="9525">
              <a:noFill/>
              <a:miter lim="800000"/>
              <a:headEnd/>
              <a:tailEnd/>
            </a:ln>
          </p:spPr>
        </p:pic>
        <p:pic>
          <p:nvPicPr>
            <p:cNvPr id="2333" name="Picture 17" descr="sunflower"/>
            <p:cNvPicPr>
              <a:picLocks noChangeAspect="1" noChangeArrowheads="1" noCrop="1"/>
            </p:cNvPicPr>
            <p:nvPr/>
          </p:nvPicPr>
          <p:blipFill>
            <a:blip r:embed="rId6"/>
            <a:srcRect/>
            <a:stretch>
              <a:fillRect/>
            </a:stretch>
          </p:blipFill>
          <p:spPr bwMode="auto">
            <a:xfrm>
              <a:off x="4560" y="3800"/>
              <a:ext cx="656" cy="520"/>
            </a:xfrm>
            <a:prstGeom prst="rect">
              <a:avLst/>
            </a:prstGeom>
            <a:noFill/>
            <a:ln w="9525">
              <a:noFill/>
              <a:miter lim="800000"/>
              <a:headEnd/>
              <a:tailEnd/>
            </a:ln>
          </p:spPr>
        </p:pic>
        <p:pic>
          <p:nvPicPr>
            <p:cNvPr id="2334" name="Picture 18" descr="Hoa 1"/>
            <p:cNvPicPr>
              <a:picLocks noChangeAspect="1" noChangeArrowheads="1" noCrop="1"/>
            </p:cNvPicPr>
            <p:nvPr/>
          </p:nvPicPr>
          <p:blipFill>
            <a:blip r:embed="rId5"/>
            <a:srcRect/>
            <a:stretch>
              <a:fillRect/>
            </a:stretch>
          </p:blipFill>
          <p:spPr bwMode="auto">
            <a:xfrm>
              <a:off x="4944" y="96"/>
              <a:ext cx="334" cy="794"/>
            </a:xfrm>
            <a:prstGeom prst="rect">
              <a:avLst/>
            </a:prstGeom>
            <a:noFill/>
            <a:ln w="9525">
              <a:noFill/>
              <a:miter lim="800000"/>
              <a:headEnd/>
              <a:tailEnd/>
            </a:ln>
          </p:spPr>
        </p:pic>
        <p:pic>
          <p:nvPicPr>
            <p:cNvPr id="2335" name="Picture 19" descr="Hoa 1"/>
            <p:cNvPicPr>
              <a:picLocks noChangeAspect="1" noChangeArrowheads="1" noCrop="1"/>
            </p:cNvPicPr>
            <p:nvPr/>
          </p:nvPicPr>
          <p:blipFill>
            <a:blip r:embed="rId5"/>
            <a:srcRect/>
            <a:stretch>
              <a:fillRect/>
            </a:stretch>
          </p:blipFill>
          <p:spPr bwMode="auto">
            <a:xfrm>
              <a:off x="5426" y="720"/>
              <a:ext cx="334" cy="794"/>
            </a:xfrm>
            <a:prstGeom prst="rect">
              <a:avLst/>
            </a:prstGeom>
            <a:noFill/>
            <a:ln w="9525">
              <a:noFill/>
              <a:miter lim="800000"/>
              <a:headEnd/>
              <a:tailEnd/>
            </a:ln>
          </p:spPr>
        </p:pic>
      </p:grpSp>
      <p:sp>
        <p:nvSpPr>
          <p:cNvPr id="27" name="WordArt 6" descr="duraflame[1]"/>
          <p:cNvSpPr>
            <a:spLocks noChangeArrowheads="1" noChangeShapeType="1" noTextEdit="1"/>
          </p:cNvSpPr>
          <p:nvPr/>
        </p:nvSpPr>
        <p:spPr bwMode="auto">
          <a:xfrm>
            <a:off x="2588004" y="4133835"/>
            <a:ext cx="6519470" cy="726141"/>
          </a:xfrm>
          <a:prstGeom prst="rect">
            <a:avLst/>
          </a:prstGeom>
          <a:extLst>
            <a:ext uri="{91240B29-F687-4F45-9708-019B960494DF}">
              <a14:hiddenLine xmlns:a14="http://schemas.microsoft.com/office/drawing/2010/main" w="9525">
                <a:solidFill>
                  <a:srgbClr val="000000"/>
                </a:solidFill>
                <a:round/>
              </a14:hiddenLine>
            </a:ext>
          </a:extLst>
        </p:spPr>
        <p:txBody>
          <a:bodyPr wrap="none" lIns="72614" tIns="36307" rIns="72614" bIns="36307" numCol="1" fromWordArt="1">
            <a:prstTxWarp prst="textPlain">
              <a:avLst>
                <a:gd name="adj" fmla="val 50000"/>
              </a:avLst>
            </a:prstTxWarp>
          </a:bodyPr>
          <a:lstStyle/>
          <a:p>
            <a:pPr algn="ctr"/>
            <a:endParaRPr lang="en-GB" sz="3175" b="1" kern="10" dirty="0">
              <a:blipFill dpi="0" rotWithShape="0">
                <a:blip r:embed="rId7"/>
                <a:srcRect/>
                <a:stretch>
                  <a:fillRect/>
                </a:stretch>
              </a:blipFill>
              <a:effectLst>
                <a:outerShdw dist="35921" dir="2700000" algn="ctr" rotWithShape="0">
                  <a:srgbClr val="C0C0C0">
                    <a:alpha val="79999"/>
                  </a:srgbClr>
                </a:outerShdw>
              </a:effectLst>
            </a:endParaRPr>
          </a:p>
        </p:txBody>
      </p:sp>
      <p:sp>
        <p:nvSpPr>
          <p:cNvPr id="28" name="WordArt 21"/>
          <p:cNvSpPr>
            <a:spLocks noTextEdit="1"/>
          </p:cNvSpPr>
          <p:nvPr/>
        </p:nvSpPr>
        <p:spPr>
          <a:xfrm>
            <a:off x="2559093" y="1492624"/>
            <a:ext cx="7261412" cy="5699452"/>
          </a:xfrm>
          <a:prstGeom prst="rect">
            <a:avLst/>
          </a:prstGeom>
        </p:spPr>
        <p:txBody>
          <a:bodyPr wrap="none" fromWordArt="1">
            <a:prstTxWarp prst="textArchUp">
              <a:avLst/>
            </a:prstTxWarp>
            <a:normAutofit/>
            <a:scene3d>
              <a:camera prst="orthographicFront"/>
              <a:lightRig rig="legacyFlat3" dir="b"/>
            </a:scene3d>
            <a:sp3d extrusionH="430200" prstMaterial="legacyMatte">
              <a:extrusionClr>
                <a:srgbClr val="99FF33"/>
              </a:extrusionClr>
            </a:sp3d>
          </a:bodyPr>
          <a:lstStyle/>
          <a:p>
            <a:pPr algn="ctr"/>
            <a:r>
              <a:rPr lang="en-US" sz="2225" dirty="0">
                <a:solidFill>
                  <a:srgbClr val="FF0000"/>
                </a:solidFill>
                <a:latin typeface="Times New Roman" panose="02020603050405020304" pitchFamily="18" charset="0"/>
                <a:ea typeface="Times New Roman" panose="02020603050405020304" pitchFamily="18" charset="0"/>
              </a:rPr>
              <a:t>CHÀO MỪNG QUÝ THẦY CÔ VỀ DỰ GIỜ</a:t>
            </a:r>
          </a:p>
        </p:txBody>
      </p:sp>
      <p:sp>
        <p:nvSpPr>
          <p:cNvPr id="29" name="TextBox 28"/>
          <p:cNvSpPr txBox="1"/>
          <p:nvPr/>
        </p:nvSpPr>
        <p:spPr>
          <a:xfrm>
            <a:off x="3853610" y="2650899"/>
            <a:ext cx="4595283" cy="1162306"/>
          </a:xfrm>
          <a:prstGeom prst="rect">
            <a:avLst/>
          </a:prstGeom>
          <a:noFill/>
        </p:spPr>
        <p:txBody>
          <a:bodyPr wrap="square" rtlCol="0">
            <a:spAutoFit/>
          </a:bodyPr>
          <a:lstStyle/>
          <a:p>
            <a:pPr algn="ctr"/>
            <a:r>
              <a:rPr lang="en-US" sz="441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MÔN: TOÁN</a:t>
            </a:r>
          </a:p>
          <a:p>
            <a:pPr algn="ctr"/>
            <a:endParaRPr lang="en-US" sz="254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0" name="TextBox 29"/>
          <p:cNvSpPr txBox="1"/>
          <p:nvPr/>
        </p:nvSpPr>
        <p:spPr>
          <a:xfrm>
            <a:off x="4368411" y="3639179"/>
            <a:ext cx="3565679" cy="77130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10" b="1" spc="4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Allegie" pitchFamily="2" charset="0"/>
                <a:cs typeface="Times New Roman" panose="02020603050405020304" pitchFamily="18" charset="0"/>
              </a:rPr>
              <a:t>Lớp :</a:t>
            </a:r>
            <a:r>
              <a:rPr lang="en-US" sz="4410" b="1" spc="4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Allegie" pitchFamily="2" charset="0"/>
                <a:cs typeface="Times New Roman" panose="02020603050405020304" pitchFamily="18" charset="0"/>
              </a:rPr>
              <a:t>3D</a:t>
            </a:r>
            <a:endParaRPr lang="en-US" sz="4410" b="1" spc="4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Allegie" pitchFamily="2" charset="0"/>
              <a:cs typeface="Times New Roman" panose="02020603050405020304" pitchFamily="18" charset="0"/>
            </a:endParaRPr>
          </a:p>
        </p:txBody>
      </p:sp>
      <p:sp>
        <p:nvSpPr>
          <p:cNvPr id="31" name="Rectangle 21"/>
          <p:cNvSpPr/>
          <p:nvPr/>
        </p:nvSpPr>
        <p:spPr>
          <a:xfrm>
            <a:off x="2502283" y="294104"/>
            <a:ext cx="6781510" cy="771237"/>
          </a:xfrm>
          <a:prstGeom prst="rect">
            <a:avLst/>
          </a:prstGeom>
          <a:solidFill>
            <a:schemeClr val="bg1"/>
          </a:solidFill>
          <a:ln w="9525">
            <a:noFill/>
          </a:ln>
        </p:spPr>
        <p:txBody>
          <a:bodyPr wrap="square" anchor="t" anchorCtr="0">
            <a:spAutoFit/>
          </a:bodyPr>
          <a:lstStyle/>
          <a:p>
            <a:pPr algn="ctr" eaLnBrk="0" hangingPunct="0"/>
            <a:r>
              <a:rPr lang="en-US" altLang="x-none" sz="1270" b="1" dirty="0">
                <a:latin typeface="Times New Roman" panose="02020603050405020304" pitchFamily="18" charset="0"/>
              </a:rPr>
              <a:t>           </a:t>
            </a:r>
            <a:r>
              <a:rPr lang="en-US" altLang="x-none" sz="2205" b="1" dirty="0" smtClean="0">
                <a:latin typeface="Times New Roman" panose="02020603050405020304" pitchFamily="18" charset="0"/>
              </a:rPr>
              <a:t>ỦY BAN NHÂN DÂN</a:t>
            </a:r>
            <a:r>
              <a:rPr lang="vi-VN" altLang="x-none" sz="2205" b="1" dirty="0" smtClean="0">
                <a:latin typeface="Times New Roman" panose="02020603050405020304" pitchFamily="18" charset="0"/>
              </a:rPr>
              <a:t> </a:t>
            </a:r>
            <a:r>
              <a:rPr lang="en-US" altLang="zh-CN" sz="2205" b="1" dirty="0" smtClean="0">
                <a:latin typeface="Times New Roman" panose="02020603050405020304" pitchFamily="18" charset="0"/>
              </a:rPr>
              <a:t>P</a:t>
            </a:r>
            <a:r>
              <a:rPr lang="en-US" altLang="zh-CN" sz="2205" b="1" dirty="0">
                <a:latin typeface="Times New Roman" panose="02020603050405020304" pitchFamily="18" charset="0"/>
              </a:rPr>
              <a:t>. QUY </a:t>
            </a:r>
            <a:r>
              <a:rPr lang="en-US" altLang="zh-CN" sz="2205" b="1" dirty="0" smtClean="0">
                <a:latin typeface="Times New Roman" panose="02020603050405020304" pitchFamily="18" charset="0"/>
              </a:rPr>
              <a:t>NHƠN BẮC</a:t>
            </a:r>
            <a:endParaRPr lang="vi-VN" altLang="x-none" sz="2205" b="1" dirty="0">
              <a:latin typeface="Times New Roman" panose="02020603050405020304" pitchFamily="18" charset="0"/>
            </a:endParaRPr>
          </a:p>
          <a:p>
            <a:pPr algn="ctr" eaLnBrk="0" hangingPunct="0"/>
            <a:r>
              <a:rPr lang="en-US" altLang="x-none" sz="2205" b="1" dirty="0">
                <a:latin typeface="Times New Roman" panose="02020603050405020304" pitchFamily="18" charset="0"/>
              </a:rPr>
              <a:t>       </a:t>
            </a:r>
            <a:r>
              <a:rPr lang="vi-VN" altLang="x-none" sz="2205" b="1" dirty="0" smtClean="0">
                <a:latin typeface="Times New Roman" panose="02020603050405020304" pitchFamily="18" charset="0"/>
              </a:rPr>
              <a:t>TRƯỜNG </a:t>
            </a:r>
            <a:r>
              <a:rPr lang="vi-VN" altLang="x-none" sz="2205" b="1" dirty="0">
                <a:latin typeface="Times New Roman" panose="02020603050405020304" pitchFamily="18" charset="0"/>
              </a:rPr>
              <a:t>T</a:t>
            </a:r>
            <a:r>
              <a:rPr lang="en-US" altLang="zh-CN" sz="2205" b="1" dirty="0">
                <a:latin typeface="Times New Roman" panose="02020603050405020304" pitchFamily="18" charset="0"/>
              </a:rPr>
              <a:t>IỂU HỌC NGÔ QUYỀN</a:t>
            </a:r>
            <a:endParaRPr lang="en-US" altLang="zh-CN" sz="2205" b="1" dirty="0">
              <a:latin typeface="Times New Roman" panose="02020603050405020304" pitchFamily="18" charset="0"/>
              <a:ea typeface="Times New Roman" panose="02020603050405020304" pitchFamily="18" charset="0"/>
            </a:endParaRPr>
          </a:p>
        </p:txBody>
      </p:sp>
      <p:sp>
        <p:nvSpPr>
          <p:cNvPr id="32" name="TextBox 31"/>
          <p:cNvSpPr txBox="1"/>
          <p:nvPr/>
        </p:nvSpPr>
        <p:spPr>
          <a:xfrm>
            <a:off x="1544928" y="4639235"/>
            <a:ext cx="9289741" cy="584775"/>
          </a:xfrm>
          <a:prstGeom prst="rect">
            <a:avLst/>
          </a:prstGeom>
          <a:noFill/>
        </p:spPr>
        <p:txBody>
          <a:bodyPr wrap="square" rtlCol="0">
            <a:spAutoFit/>
          </a:bodyPr>
          <a:lstStyle/>
          <a:p>
            <a:pPr algn="ctr"/>
            <a:r>
              <a:rPr lang="en-US"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Giáo viên thực hiện: Nguyễn THẾ HỘI</a:t>
            </a:r>
          </a:p>
        </p:txBody>
      </p:sp>
    </p:spTree>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hlinkClick r:id="rId4"/>
          </p:cNvPr>
          <p:cNvSpPr/>
          <p:nvPr/>
        </p:nvSpPr>
        <p:spPr>
          <a:xfrm>
            <a:off x="637847" y="983685"/>
            <a:ext cx="902195" cy="538500"/>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latin typeface="UTM Avo" panose="02040603050506020204" pitchFamily="18" charset="0"/>
              </a:rPr>
              <a:t>5</a:t>
            </a:r>
          </a:p>
        </p:txBody>
      </p:sp>
      <p:sp>
        <p:nvSpPr>
          <p:cNvPr id="3" name="Hộp Văn bản 11"/>
          <p:cNvSpPr txBox="1"/>
          <p:nvPr/>
        </p:nvSpPr>
        <p:spPr>
          <a:xfrm>
            <a:off x="1745645" y="1001498"/>
            <a:ext cx="9003636" cy="583565"/>
          </a:xfrm>
          <a:prstGeom prst="rect">
            <a:avLst/>
          </a:prstGeom>
          <a:noFill/>
        </p:spPr>
        <p:txBody>
          <a:bodyPr wrap="square" rtlCol="0">
            <a:spAutoFit/>
          </a:bodyPr>
          <a:lstStyle/>
          <a:p>
            <a:r>
              <a:rPr lang="vi-VN" sz="3200" b="1" dirty="0">
                <a:latin typeface="Times New Roman" panose="02020603050405020304" pitchFamily="18" charset="0"/>
                <a:ea typeface="Calibri" panose="020F0502020204030204" pitchFamily="34" charset="0"/>
                <a:cs typeface="Times New Roman" panose="02020603050405020304" pitchFamily="18" charset="0"/>
              </a:rPr>
              <a:t>Nêu các số có bốn chữ số (theo mẫu)</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p:cNvSpPr txBox="1"/>
          <p:nvPr/>
        </p:nvSpPr>
        <p:spPr>
          <a:xfrm>
            <a:off x="4234180" y="2803525"/>
            <a:ext cx="222440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6</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660</a:t>
            </a:r>
          </a:p>
        </p:txBody>
      </p:sp>
      <p:sp>
        <p:nvSpPr>
          <p:cNvPr id="13" name="Hộp Văn bản 11"/>
          <p:cNvSpPr txBox="1"/>
          <p:nvPr/>
        </p:nvSpPr>
        <p:spPr>
          <a:xfrm>
            <a:off x="4234180" y="3486150"/>
            <a:ext cx="153289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9</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100</a:t>
            </a:r>
          </a:p>
        </p:txBody>
      </p:sp>
      <p:sp>
        <p:nvSpPr>
          <p:cNvPr id="20" name="Hộp Văn bản 11"/>
          <p:cNvSpPr txBox="1"/>
          <p:nvPr/>
        </p:nvSpPr>
        <p:spPr>
          <a:xfrm>
            <a:off x="977900" y="2803525"/>
            <a:ext cx="3256280" cy="52197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c) 6 000 + 600 + 60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Hộp Văn bản 11"/>
          <p:cNvSpPr txBox="1"/>
          <p:nvPr/>
        </p:nvSpPr>
        <p:spPr>
          <a:xfrm>
            <a:off x="1428750" y="3489325"/>
            <a:ext cx="252603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9</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000 + 100 </a:t>
            </a:r>
          </a:p>
        </p:txBody>
      </p:sp>
      <p:sp>
        <p:nvSpPr>
          <p:cNvPr id="5" name="Hộp Văn bản 11"/>
          <p:cNvSpPr txBox="1"/>
          <p:nvPr/>
        </p:nvSpPr>
        <p:spPr>
          <a:xfrm>
            <a:off x="9027380" y="2800243"/>
            <a:ext cx="1805851"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4 004</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11"/>
          <p:cNvSpPr txBox="1"/>
          <p:nvPr/>
        </p:nvSpPr>
        <p:spPr>
          <a:xfrm>
            <a:off x="9020810" y="3489325"/>
            <a:ext cx="210820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7</a:t>
            </a:r>
            <a:r>
              <a:rPr lang="en-US" sz="2800" dirty="0">
                <a:latin typeface="Times New Roman" panose="02020603050405020304" pitchFamily="18" charset="0"/>
                <a:ea typeface="Calibri" panose="020F0502020204030204" pitchFamily="34" charset="0"/>
                <a:cs typeface="Times New Roman" panose="02020603050405020304" pitchFamily="18" charset="0"/>
              </a:rPr>
              <a:t> 020</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11"/>
          <p:cNvSpPr txBox="1"/>
          <p:nvPr/>
        </p:nvSpPr>
        <p:spPr>
          <a:xfrm>
            <a:off x="6599295" y="2800243"/>
            <a:ext cx="2266032" cy="52197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d) 4 000 + 4</a:t>
            </a:r>
            <a:r>
              <a:rPr lang="pt-BR" sz="2800" dirty="0">
                <a:latin typeface="UTM Avo" panose="02040603050506020204" pitchFamily="18" charset="0"/>
                <a:ea typeface="Calibri" panose="020F0502020204030204" pitchFamily="34" charset="0"/>
              </a:rPr>
              <a:t> </a:t>
            </a:r>
            <a:endParaRPr lang="vi-VN" sz="2800" dirty="0">
              <a:latin typeface="UTM Avo" panose="02040603050506020204" pitchFamily="18" charset="0"/>
              <a:ea typeface="Calibri" panose="020F0502020204030204" pitchFamily="34" charset="0"/>
            </a:endParaRPr>
          </a:p>
        </p:txBody>
      </p:sp>
      <p:sp>
        <p:nvSpPr>
          <p:cNvPr id="8" name="Hộp Văn bản 11"/>
          <p:cNvSpPr txBox="1"/>
          <p:nvPr/>
        </p:nvSpPr>
        <p:spPr>
          <a:xfrm>
            <a:off x="7050393" y="3486086"/>
            <a:ext cx="197025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7</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000 + 20 </a:t>
            </a:r>
          </a:p>
        </p:txBody>
      </p:sp>
      <p:sp>
        <p:nvSpPr>
          <p:cNvPr id="9" name="Rectangle: Rounded Corners 8"/>
          <p:cNvSpPr/>
          <p:nvPr/>
        </p:nvSpPr>
        <p:spPr>
          <a:xfrm>
            <a:off x="2969895" y="1663065"/>
            <a:ext cx="8004175" cy="745490"/>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Mẫu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6 000 + 400 + 80 + 2 = 6 482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grpSp>
        <p:nvGrpSpPr>
          <p:cNvPr id="2" name="Group 1"/>
          <p:cNvGrpSpPr/>
          <p:nvPr/>
        </p:nvGrpSpPr>
        <p:grpSpPr>
          <a:xfrm>
            <a:off x="4727728" y="2592648"/>
            <a:ext cx="2736543" cy="1558939"/>
            <a:chOff x="309542" y="967667"/>
            <a:chExt cx="2878585" cy="1558939"/>
          </a:xfrm>
        </p:grpSpPr>
        <p:pic>
          <p:nvPicPr>
            <p:cNvPr id="3" name="Picture 2">
              <a:hlinkClick r:id="rId4"/>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a:fillRect/>
            </a:stretch>
          </p:blipFill>
          <p:spPr>
            <a:xfrm>
              <a:off x="905522" y="1221589"/>
              <a:ext cx="1438182" cy="1305017"/>
            </a:xfrm>
            <a:prstGeom prst="rect">
              <a:avLst/>
            </a:prstGeom>
          </p:spPr>
        </p:pic>
        <p:sp>
          <p:nvSpPr>
            <p:cNvPr id="4" name="TextBox 3"/>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hlinkClick r:id="rId4"/>
          </p:cNvPr>
          <p:cNvSpPr/>
          <p:nvPr/>
        </p:nvSpPr>
        <p:spPr>
          <a:xfrm>
            <a:off x="637847" y="983685"/>
            <a:ext cx="902195" cy="538500"/>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latin typeface="UTM Avo" panose="02040603050506020204" pitchFamily="18" charset="0"/>
              </a:rPr>
              <a:t>6</a:t>
            </a:r>
          </a:p>
        </p:txBody>
      </p:sp>
      <p:sp>
        <p:nvSpPr>
          <p:cNvPr id="3" name="Hộp Văn bản 11"/>
          <p:cNvSpPr txBox="1"/>
          <p:nvPr/>
        </p:nvSpPr>
        <p:spPr>
          <a:xfrm>
            <a:off x="1745645" y="1001498"/>
            <a:ext cx="9003636" cy="584775"/>
          </a:xfrm>
          <a:prstGeom prst="rect">
            <a:avLst/>
          </a:prstGeom>
          <a:noFill/>
        </p:spPr>
        <p:txBody>
          <a:bodyPr wrap="square" rtlCol="0">
            <a:spAutoFit/>
          </a:bodyPr>
          <a:lstStyle/>
          <a:p>
            <a:r>
              <a:rPr lang="vi-VN" sz="3200" b="1" dirty="0" smtClean="0">
                <a:latin typeface="UTM Avo" panose="02040603050506020204" pitchFamily="18" charset="0"/>
                <a:ea typeface="Calibri" panose="020F0502020204030204" pitchFamily="34" charset="0"/>
              </a:rPr>
              <a:t>Số?</a:t>
            </a:r>
            <a:endParaRPr lang="vi-VN" sz="3200" b="1" dirty="0">
              <a:latin typeface="UTM Avo" panose="02040603050506020204" pitchFamily="18" charset="0"/>
              <a:ea typeface="Calibri" panose="020F0502020204030204" pitchFamily="34" charset="0"/>
            </a:endParaRPr>
          </a:p>
        </p:txBody>
      </p:sp>
      <p:sp>
        <p:nvSpPr>
          <p:cNvPr id="17" name="Rectangle: Rounded Corners 16"/>
          <p:cNvSpPr/>
          <p:nvPr/>
        </p:nvSpPr>
        <p:spPr>
          <a:xfrm>
            <a:off x="637540" y="1739265"/>
            <a:ext cx="10112375" cy="69913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3200" b="1" dirty="0" err="1">
                <a:solidFill>
                  <a:schemeClr val="tx1"/>
                </a:solidFill>
                <a:latin typeface="Times New Roman" panose="02020603050405020304" pitchFamily="18" charset="0"/>
                <a:cs typeface="Times New Roman" panose="02020603050405020304" pitchFamily="18" charset="0"/>
              </a:rPr>
              <a:t>Mẫu</a:t>
            </a:r>
            <a:r>
              <a:rPr lang="en-US" sz="3200" b="1"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8</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551 gồm</a:t>
            </a:r>
            <a:r>
              <a:rPr lang="en-US" altLang="vi-VN"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8 nghìn</a:t>
            </a:r>
            <a:r>
              <a:rPr lang="en-US" altLang="vi-VN"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5 trăm</a:t>
            </a:r>
            <a:r>
              <a:rPr lang="en-US" altLang="vi-VN"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5 chục 1 đơn</a:t>
            </a:r>
            <a:r>
              <a:rPr lang="vi-VN" sz="2400" dirty="0">
                <a:solidFill>
                  <a:schemeClr val="tx1"/>
                </a:solidFill>
                <a:latin typeface="UTM Avo" panose="02040603050506020204" pitchFamily="18" charset="0"/>
                <a:cs typeface="Arial" panose="020B0604020202020204" pitchFamily="34" charset="0"/>
              </a:rPr>
              <a:t> vị</a:t>
            </a:r>
            <a:endParaRPr lang="en-US" sz="2400" dirty="0">
              <a:latin typeface="UTM Avo" panose="02040603050506020204" pitchFamily="18" charset="0"/>
              <a:cs typeface="Arial" panose="020B0604020202020204" pitchFamily="34" charset="0"/>
            </a:endParaRPr>
          </a:p>
        </p:txBody>
      </p:sp>
      <p:sp>
        <p:nvSpPr>
          <p:cNvPr id="18" name="Hộp Văn bản 11"/>
          <p:cNvSpPr txBox="1"/>
          <p:nvPr/>
        </p:nvSpPr>
        <p:spPr>
          <a:xfrm>
            <a:off x="1313815" y="3300730"/>
            <a:ext cx="10213033"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UTM Avo" panose="02040603050506020204" pitchFamily="18" charset="0"/>
                <a:ea typeface="Calibri" panose="020F0502020204030204" pitchFamily="34" charset="0"/>
              </a:rPr>
              <a:t>           </a:t>
            </a:r>
            <a:r>
              <a:rPr lang="vi-VN" sz="2400" dirty="0">
                <a:latin typeface="UTM Avo" panose="02040603050506020204" pitchFamily="18" charset="0"/>
                <a:ea typeface="Calibri" panose="020F0502020204030204" pitchFamily="34" charset="0"/>
              </a:rPr>
              <a:t> </a:t>
            </a:r>
            <a:r>
              <a:rPr lang="en-US" sz="2400" dirty="0">
                <a:latin typeface="UTM Avo" panose="02040603050506020204" pitchFamily="18" charset="0"/>
                <a:ea typeface="Calibri" panose="020F0502020204030204" pitchFamily="34" charset="0"/>
              </a:rPr>
              <a:t> </a:t>
            </a:r>
            <a:r>
              <a:rPr lang="en-US" sz="2400" dirty="0" smtClean="0">
                <a:latin typeface="UTM Avo" panose="020406030505060202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gồm </a:t>
            </a:r>
            <a:r>
              <a:rPr lang="en-US" sz="2800" dirty="0">
                <a:latin typeface="Times New Roman" panose="02020603050405020304" pitchFamily="18" charset="0"/>
                <a:ea typeface="Calibri" panose="020F0502020204030204" pitchFamily="34" charset="0"/>
                <a:cs typeface="Times New Roman" panose="02020603050405020304" pitchFamily="18" charset="0"/>
              </a:rPr>
              <a:t>7</a:t>
            </a:r>
            <a:r>
              <a:rPr lang="vi-VN" sz="2800" dirty="0">
                <a:latin typeface="Times New Roman" panose="02020603050405020304" pitchFamily="18" charset="0"/>
                <a:ea typeface="Calibri" panose="020F0502020204030204" pitchFamily="34" charset="0"/>
                <a:cs typeface="Times New Roman" panose="02020603050405020304" pitchFamily="18" charset="0"/>
              </a:rPr>
              <a:t> nghìn </a:t>
            </a:r>
            <a:r>
              <a:rPr lang="en-US" sz="2800" dirty="0">
                <a:latin typeface="Times New Roman" panose="02020603050405020304" pitchFamily="18" charset="0"/>
                <a:ea typeface="Calibri" panose="020F0502020204030204" pitchFamily="34" charset="0"/>
                <a:cs typeface="Times New Roman" panose="02020603050405020304" pitchFamily="18" charset="0"/>
              </a:rPr>
              <a:t>2</a:t>
            </a:r>
            <a:r>
              <a:rPr lang="vi-VN" sz="2800" dirty="0">
                <a:latin typeface="Times New Roman" panose="02020603050405020304" pitchFamily="18" charset="0"/>
                <a:ea typeface="Calibri" panose="020F0502020204030204" pitchFamily="34" charset="0"/>
                <a:cs typeface="Times New Roman" panose="02020603050405020304" pitchFamily="18" charset="0"/>
              </a:rPr>
              <a:t> trăm </a:t>
            </a:r>
            <a:r>
              <a:rPr lang="en-US" sz="2800" dirty="0">
                <a:latin typeface="Times New Roman" panose="02020603050405020304" pitchFamily="18" charset="0"/>
                <a:ea typeface="Calibri" panose="020F0502020204030204" pitchFamily="34" charset="0"/>
                <a:cs typeface="Times New Roman" panose="02020603050405020304" pitchFamily="18" charset="0"/>
              </a:rPr>
              <a:t>3</a:t>
            </a:r>
            <a:r>
              <a:rPr lang="vi-VN" sz="2800" dirty="0">
                <a:latin typeface="Times New Roman" panose="02020603050405020304" pitchFamily="18" charset="0"/>
                <a:ea typeface="Calibri" panose="020F0502020204030204" pitchFamily="34" charset="0"/>
                <a:cs typeface="Times New Roman" panose="02020603050405020304" pitchFamily="18" charset="0"/>
              </a:rPr>
              <a:t> chục </a:t>
            </a:r>
            <a:r>
              <a:rPr lang="en-US" sz="2800" dirty="0">
                <a:latin typeface="Times New Roman" panose="02020603050405020304" pitchFamily="18" charset="0"/>
                <a:ea typeface="Calibri" panose="020F0502020204030204" pitchFamily="34" charset="0"/>
                <a:cs typeface="Times New Roman" panose="02020603050405020304" pitchFamily="18" charset="0"/>
              </a:rPr>
              <a:t>9</a:t>
            </a:r>
            <a:r>
              <a:rPr lang="vi-VN" sz="2800" dirty="0">
                <a:latin typeface="Times New Roman" panose="02020603050405020304" pitchFamily="18" charset="0"/>
                <a:ea typeface="Calibri" panose="020F0502020204030204" pitchFamily="34" charset="0"/>
                <a:cs typeface="Times New Roman" panose="02020603050405020304" pitchFamily="18" charset="0"/>
              </a:rPr>
              <a:t> đơn 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UTM Avo" panose="02040603050506020204" pitchFamily="18" charset="0"/>
                <a:ea typeface="Calibri" panose="020F0502020204030204" pitchFamily="34" charset="0"/>
              </a:rPr>
              <a:t>  </a:t>
            </a:r>
            <a:endParaRPr lang="vi-VN" sz="2400" dirty="0">
              <a:latin typeface="UTM Avo" panose="02040603050506020204" pitchFamily="18" charset="0"/>
              <a:ea typeface="Calibri" panose="020F0502020204030204" pitchFamily="34" charset="0"/>
            </a:endParaRPr>
          </a:p>
        </p:txBody>
      </p:sp>
      <p:grpSp>
        <p:nvGrpSpPr>
          <p:cNvPr id="24" name="Group 23"/>
          <p:cNvGrpSpPr/>
          <p:nvPr/>
        </p:nvGrpSpPr>
        <p:grpSpPr>
          <a:xfrm>
            <a:off x="1882775" y="3266440"/>
            <a:ext cx="1586230" cy="556260"/>
            <a:chOff x="1263128" y="2652915"/>
            <a:chExt cx="965034" cy="461665"/>
          </a:xfrm>
        </p:grpSpPr>
        <p:sp>
          <p:nvSpPr>
            <p:cNvPr id="19" name="Rectangle: Rounded Corners 18"/>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2400" dirty="0">
                <a:latin typeface="UTM Avo" panose="02040603050506020204" pitchFamily="18" charset="0"/>
                <a:cs typeface="Arial" panose="020B0604020202020204" pitchFamily="34" charset="0"/>
              </a:endParaRPr>
            </a:p>
          </p:txBody>
        </p:sp>
        <p:sp>
          <p:nvSpPr>
            <p:cNvPr id="23" name="Hộp Văn bản 11"/>
            <p:cNvSpPr txBox="1"/>
            <p:nvPr/>
          </p:nvSpPr>
          <p:spPr>
            <a:xfrm>
              <a:off x="1550218" y="2652915"/>
              <a:ext cx="390853" cy="382086"/>
            </a:xfrm>
            <a:prstGeom prst="rect">
              <a:avLst/>
            </a:prstGeom>
            <a:noFill/>
          </p:spPr>
          <p:txBody>
            <a:bodyPr wrap="square" rtlCol="0">
              <a:spAutoFit/>
            </a:bodyPr>
            <a:lstStyle/>
            <a:p>
              <a:r>
                <a:rPr lang="en-US" sz="2400" dirty="0">
                  <a:latin typeface="UTM Avo" panose="02040603050506020204" pitchFamily="18" charset="0"/>
                  <a:ea typeface="Calibri" panose="020F0502020204030204" pitchFamily="34" charset="0"/>
                </a:rPr>
                <a:t>?</a:t>
              </a:r>
              <a:endParaRPr lang="vi-VN" sz="2400" dirty="0">
                <a:latin typeface="UTM Avo" panose="02040603050506020204" pitchFamily="18" charset="0"/>
                <a:ea typeface="Calibri" panose="020F0502020204030204" pitchFamily="34" charset="0"/>
              </a:endParaRPr>
            </a:p>
          </p:txBody>
        </p:sp>
      </p:grpSp>
      <mc:AlternateContent xmlns:mc="http://schemas.openxmlformats.org/markup-compatibility/2006" xmlns:a14="http://schemas.microsoft.com/office/drawing/2010/main">
        <mc:Choice Requires="a14">
          <p:sp>
            <p:nvSpPr>
              <p:cNvPr id="45" name="Hộp Văn bản 11"/>
              <p:cNvSpPr txBox="1"/>
              <p:nvPr/>
            </p:nvSpPr>
            <p:spPr>
              <a:xfrm>
                <a:off x="1923415" y="3303179"/>
                <a:ext cx="1504950" cy="477520"/>
              </a:xfrm>
              <a:prstGeom prst="rect">
                <a:avLst/>
              </a:prstGeom>
              <a:solidFill>
                <a:srgbClr val="FFFAF7"/>
              </a:solidFill>
            </p:spPr>
            <p:txBody>
              <a:bodyPr wrap="square" rtlCol="0">
                <a:noAutofit/>
              </a:bodyPr>
              <a:lstStyle/>
              <a:p>
                <a:pPr/>
                <a14:m>
                  <m:oMathPara xmlns:m="http://schemas.openxmlformats.org/officeDocument/2006/math">
                    <m:oMathParaPr>
                      <m:jc m:val="centerGroup"/>
                    </m:oMathParaPr>
                    <m:oMath xmlns:m="http://schemas.openxmlformats.org/officeDocument/2006/math">
                      <m:r>
                        <m:rPr>
                          <m:nor/>
                        </m:rPr>
                        <a:rPr lang="en-US" sz="2800" i="0" dirty="0" smtClean="0">
                          <a:latin typeface="Cambria Math" panose="02040503050406030204" charset="0"/>
                          <a:ea typeface="MS Mincho" charset="0"/>
                          <a:cs typeface="Cambria Math" panose="02040503050406030204" charset="0"/>
                        </a:rPr>
                        <m:t>7 239</m:t>
                      </m:r>
                    </m:oMath>
                  </m:oMathPara>
                </a14:m>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5" name="Hộp Văn bản 11"/>
              <p:cNvSpPr txBox="1">
                <a:spLocks noRot="1" noChangeAspect="1" noMove="1" noResize="1" noEditPoints="1" noAdjustHandles="1" noChangeArrowheads="1" noChangeShapeType="1" noTextEdit="1"/>
              </p:cNvSpPr>
              <p:nvPr/>
            </p:nvSpPr>
            <p:spPr>
              <a:xfrm>
                <a:off x="1923415" y="3303179"/>
                <a:ext cx="1504950" cy="477520"/>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bldLvl="0" animBg="1"/>
      <p:bldP spid="18" grpId="0"/>
      <p:bldP spid="4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3200" b="1" dirty="0" smtClean="0">
                <a:latin typeface="UTM Avo" panose="02040603050506020204" pitchFamily="18" charset="0"/>
                <a:ea typeface="Calibri" panose="020F0502020204030204" pitchFamily="34" charset="0"/>
              </a:rPr>
              <a:t>Câu </a:t>
            </a: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hỏi</a:t>
            </a:r>
            <a:r>
              <a:rPr kumimoji="0" lang="en-US" sz="32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2</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sp>
        <p:nvSpPr>
          <p:cNvPr id="25" name="Hộp Văn bản 11"/>
          <p:cNvSpPr txBox="1"/>
          <p:nvPr/>
        </p:nvSpPr>
        <p:spPr>
          <a:xfrm>
            <a:off x="637846" y="3198167"/>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1</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trăm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4</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chục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26" name="Group 25"/>
          <p:cNvGrpSpPr/>
          <p:nvPr/>
        </p:nvGrpSpPr>
        <p:grpSpPr>
          <a:xfrm>
            <a:off x="1248229" y="3176905"/>
            <a:ext cx="1788976" cy="669381"/>
            <a:chOff x="1263128" y="2652915"/>
            <a:chExt cx="965034" cy="461665"/>
          </a:xfrm>
        </p:grpSpPr>
        <p:sp>
          <p:nvSpPr>
            <p:cNvPr id="27" name="Rectangle: Rounded Corners 26"/>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28"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46" name="Hộp Văn bản 11"/>
              <p:cNvSpPr txBox="1"/>
              <p:nvPr/>
            </p:nvSpPr>
            <p:spPr>
              <a:xfrm>
                <a:off x="1450975" y="3218180"/>
                <a:ext cx="1115695" cy="42037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1 640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6" name="Hộp Văn bản 11"/>
              <p:cNvSpPr txBox="1">
                <a:spLocks noRot="1" noChangeAspect="1" noMove="1" noResize="1" noEditPoints="1" noAdjustHandles="1" noChangeArrowheads="1" noChangeShapeType="1" noTextEdit="1"/>
              </p:cNvSpPr>
              <p:nvPr/>
            </p:nvSpPr>
            <p:spPr>
              <a:xfrm>
                <a:off x="1450975" y="3218180"/>
                <a:ext cx="1115695" cy="420370"/>
              </a:xfrm>
              <a:prstGeom prst="rect">
                <a:avLst/>
              </a:prstGeom>
              <a:blipFill rotWithShape="1">
                <a:blip r:embed="rId4"/>
                <a:stretch>
                  <a:fillRect b="-12387"/>
                </a:stretch>
              </a:blipFill>
            </p:spPr>
            <p:txBody>
              <a:bodyPr/>
              <a:lstStyle/>
              <a:p>
                <a:r>
                  <a:rPr lang="en-US" altLang="en-US">
                    <a:noFill/>
                  </a:rPr>
                  <a:t> </a:t>
                </a:r>
              </a:p>
            </p:txBody>
          </p:sp>
        </mc:Fallback>
      </mc:AlternateContent>
    </p:spTree>
    <p:extLst>
      <p:ext uri="{BB962C8B-B14F-4D97-AF65-F5344CB8AC3E}">
        <p14:creationId xmlns:p14="http://schemas.microsoft.com/office/powerpoint/2010/main" val="853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4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3200" b="1" dirty="0" smtClean="0">
                <a:latin typeface="UTM Avo" panose="02040603050506020204" pitchFamily="18" charset="0"/>
                <a:ea typeface="Calibri" panose="020F0502020204030204" pitchFamily="34" charset="0"/>
              </a:rPr>
              <a:t>Câu </a:t>
            </a: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hỏi</a:t>
            </a:r>
            <a:r>
              <a:rPr kumimoji="0" lang="en-US" sz="32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3</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sp>
        <p:nvSpPr>
          <p:cNvPr id="29" name="Hộp Văn bản 11"/>
          <p:cNvSpPr txBox="1"/>
          <p:nvPr/>
        </p:nvSpPr>
        <p:spPr>
          <a:xfrm>
            <a:off x="1140946" y="2698391"/>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8 nghìn 5 chục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đơn 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nvGrpSpPr>
          <p:cNvPr id="30" name="Group 29"/>
          <p:cNvGrpSpPr/>
          <p:nvPr/>
        </p:nvGrpSpPr>
        <p:grpSpPr>
          <a:xfrm>
            <a:off x="2061208" y="2554513"/>
            <a:ext cx="1556385" cy="899887"/>
            <a:chOff x="1263128" y="2652915"/>
            <a:chExt cx="965034" cy="461665"/>
          </a:xfrm>
        </p:grpSpPr>
        <p:sp>
          <p:nvSpPr>
            <p:cNvPr id="31" name="Rectangle: Rounded Corners 30"/>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32"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47" name="Hộp Văn bản 11"/>
              <p:cNvSpPr txBox="1"/>
              <p:nvPr/>
            </p:nvSpPr>
            <p:spPr>
              <a:xfrm>
                <a:off x="2229164" y="2663951"/>
                <a:ext cx="1220470" cy="521969"/>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8 053</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7" name="Hộp Văn bản 11"/>
              <p:cNvSpPr txBox="1">
                <a:spLocks noRot="1" noChangeAspect="1" noMove="1" noResize="1" noEditPoints="1" noAdjustHandles="1" noChangeArrowheads="1" noChangeShapeType="1" noTextEdit="1"/>
              </p:cNvSpPr>
              <p:nvPr/>
            </p:nvSpPr>
            <p:spPr>
              <a:xfrm>
                <a:off x="2229164" y="2663951"/>
                <a:ext cx="1220470" cy="52196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3625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4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Câu</a:t>
            </a:r>
            <a:r>
              <a:rPr kumimoji="0" lang="en-US" sz="32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lang="en-US" sz="3200" b="1" dirty="0" smtClean="0">
                <a:latin typeface="UTM Avo" panose="02040603050506020204" pitchFamily="18" charset="0"/>
                <a:ea typeface="Calibri" panose="020F0502020204030204" pitchFamily="34" charset="0"/>
              </a:rPr>
              <a:t>h</a:t>
            </a: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ỏi 4 </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sp>
        <p:nvSpPr>
          <p:cNvPr id="33" name="Hộp Văn bản 11"/>
          <p:cNvSpPr txBox="1"/>
          <p:nvPr/>
        </p:nvSpPr>
        <p:spPr>
          <a:xfrm>
            <a:off x="942646" y="2742844"/>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2</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8</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đơn 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nvGrpSpPr>
          <p:cNvPr id="34" name="Group 33"/>
          <p:cNvGrpSpPr/>
          <p:nvPr/>
        </p:nvGrpSpPr>
        <p:grpSpPr>
          <a:xfrm>
            <a:off x="1892617" y="2583543"/>
            <a:ext cx="1556385" cy="856343"/>
            <a:chOff x="1263128" y="2652915"/>
            <a:chExt cx="965034" cy="461665"/>
          </a:xfrm>
        </p:grpSpPr>
        <p:sp>
          <p:nvSpPr>
            <p:cNvPr id="35" name="Rectangle: Rounded Corners 34"/>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36"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48" name="Hộp Văn bản 11"/>
              <p:cNvSpPr txBox="1"/>
              <p:nvPr/>
            </p:nvSpPr>
            <p:spPr>
              <a:xfrm>
                <a:off x="2044698" y="2742844"/>
                <a:ext cx="1252220" cy="389255"/>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2 008</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8" name="Hộp Văn bản 11"/>
              <p:cNvSpPr txBox="1">
                <a:spLocks noRot="1" noChangeAspect="1" noMove="1" noResize="1" noEditPoints="1" noAdjustHandles="1" noChangeArrowheads="1" noChangeShapeType="1" noTextEdit="1"/>
              </p:cNvSpPr>
              <p:nvPr/>
            </p:nvSpPr>
            <p:spPr>
              <a:xfrm>
                <a:off x="2044698" y="2742844"/>
                <a:ext cx="1252220" cy="38925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5797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4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Câu hỏi</a:t>
            </a:r>
            <a:r>
              <a:rPr kumimoji="0" lang="en-US" sz="32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lang="en-US" sz="3200" b="1" dirty="0" smtClean="0">
                <a:latin typeface="UTM Avo" panose="02040603050506020204" pitchFamily="18" charset="0"/>
                <a:ea typeface="Calibri" panose="020F0502020204030204" pitchFamily="34" charset="0"/>
              </a:rPr>
              <a:t>5</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sp>
        <p:nvSpPr>
          <p:cNvPr id="37" name="Hộp Văn bản 11"/>
          <p:cNvSpPr txBox="1"/>
          <p:nvPr/>
        </p:nvSpPr>
        <p:spPr>
          <a:xfrm>
            <a:off x="1624818" y="2697501"/>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7</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trăm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38" name="Group 37"/>
          <p:cNvGrpSpPr/>
          <p:nvPr/>
        </p:nvGrpSpPr>
        <p:grpSpPr>
          <a:xfrm>
            <a:off x="2186759" y="2773702"/>
            <a:ext cx="1586230" cy="461645"/>
            <a:chOff x="1263128" y="2652915"/>
            <a:chExt cx="965034" cy="461665"/>
          </a:xfrm>
        </p:grpSpPr>
        <p:sp>
          <p:nvSpPr>
            <p:cNvPr id="39" name="Rectangle: Rounded Corners 38"/>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40"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49" name="Hộp Văn bản 11"/>
              <p:cNvSpPr txBox="1"/>
              <p:nvPr/>
            </p:nvSpPr>
            <p:spPr>
              <a:xfrm>
                <a:off x="2437614" y="2792751"/>
                <a:ext cx="1252220" cy="42672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6 700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9" name="Hộp Văn bản 11"/>
              <p:cNvSpPr txBox="1">
                <a:spLocks noRot="1" noChangeAspect="1" noMove="1" noResize="1" noEditPoints="1" noAdjustHandles="1" noChangeArrowheads="1" noChangeShapeType="1" noTextEdit="1"/>
              </p:cNvSpPr>
              <p:nvPr/>
            </p:nvSpPr>
            <p:spPr>
              <a:xfrm>
                <a:off x="2437614" y="2792751"/>
                <a:ext cx="1252220" cy="42672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683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4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Câu hỏi</a:t>
            </a:r>
            <a:r>
              <a:rPr lang="en-US" sz="3200" b="1" dirty="0">
                <a:latin typeface="UTM Avo" panose="02040603050506020204" pitchFamily="18" charset="0"/>
                <a:ea typeface="Calibri" panose="020F0502020204030204" pitchFamily="34" charset="0"/>
              </a:rPr>
              <a:t> </a:t>
            </a:r>
            <a:r>
              <a:rPr lang="en-US" sz="3200" b="1" dirty="0" smtClean="0">
                <a:latin typeface="UTM Avo" panose="02040603050506020204" pitchFamily="18" charset="0"/>
                <a:ea typeface="Calibri" panose="020F0502020204030204" pitchFamily="34" charset="0"/>
              </a:rPr>
              <a:t>6</a:t>
            </a:r>
            <a:endPar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sp>
        <p:nvSpPr>
          <p:cNvPr id="41" name="Hộp Văn bản 11"/>
          <p:cNvSpPr txBox="1"/>
          <p:nvPr/>
        </p:nvSpPr>
        <p:spPr>
          <a:xfrm>
            <a:off x="2056447" y="2735375"/>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chục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42" name="Group 41"/>
          <p:cNvGrpSpPr/>
          <p:nvPr/>
        </p:nvGrpSpPr>
        <p:grpSpPr>
          <a:xfrm>
            <a:off x="2672080" y="2765537"/>
            <a:ext cx="1586865" cy="461645"/>
            <a:chOff x="1263128" y="2652915"/>
            <a:chExt cx="965034" cy="461665"/>
          </a:xfrm>
        </p:grpSpPr>
        <p:sp>
          <p:nvSpPr>
            <p:cNvPr id="43" name="Rectangle: Rounded Corners 42"/>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44"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50" name="Hộp Văn bản 11"/>
              <p:cNvSpPr txBox="1"/>
              <p:nvPr/>
            </p:nvSpPr>
            <p:spPr>
              <a:xfrm>
                <a:off x="2786697" y="2795699"/>
                <a:ext cx="1357630" cy="40005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3 060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50" name="Hộp Văn bản 11"/>
              <p:cNvSpPr txBox="1">
                <a:spLocks noRot="1" noChangeAspect="1" noMove="1" noResize="1" noEditPoints="1" noAdjustHandles="1" noChangeArrowheads="1" noChangeShapeType="1" noTextEdit="1"/>
              </p:cNvSpPr>
              <p:nvPr/>
            </p:nvSpPr>
            <p:spPr>
              <a:xfrm>
                <a:off x="2786697" y="2795699"/>
                <a:ext cx="1357630" cy="40005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83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5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1815" y="748665"/>
            <a:ext cx="10088880" cy="4989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286" y="629307"/>
            <a:ext cx="10682514" cy="6093976"/>
          </a:xfrm>
          <a:prstGeom prst="rect">
            <a:avLst/>
          </a:prstGeom>
        </p:spPr>
        <p:txBody>
          <a:bodyPr wrap="square">
            <a:spAutoFit/>
          </a:bodyPr>
          <a:lstStyle/>
          <a:p>
            <a:r>
              <a:rPr lang="en-US" sz="2500" dirty="0" smtClean="0">
                <a:solidFill>
                  <a:srgbClr val="0A0A0A"/>
                </a:solidFill>
                <a:latin typeface="Times New Roman" panose="02020603050405020304" pitchFamily="18" charset="0"/>
                <a:cs typeface="Times New Roman" panose="02020603050405020304" pitchFamily="18" charset="0"/>
              </a:rPr>
              <a:t>Theo số liệu được nhắc đến trong phần tim hiểu có khoảng hàng nghìn </a:t>
            </a:r>
            <a:r>
              <a:rPr lang="vi-VN" sz="2500" dirty="0" smtClean="0">
                <a:solidFill>
                  <a:srgbClr val="0A0A0A"/>
                </a:solidFill>
                <a:latin typeface="Times New Roman" panose="02020603050405020304" pitchFamily="18" charset="0"/>
                <a:cs typeface="Times New Roman" panose="02020603050405020304" pitchFamily="18" charset="0"/>
              </a:rPr>
              <a:t>Vệ </a:t>
            </a:r>
            <a:r>
              <a:rPr lang="vi-VN" sz="2500" dirty="0">
                <a:solidFill>
                  <a:srgbClr val="0A0A0A"/>
                </a:solidFill>
                <a:latin typeface="Times New Roman" panose="02020603050405020304" pitchFamily="18" charset="0"/>
                <a:cs typeface="Times New Roman" panose="02020603050405020304" pitchFamily="18" charset="0"/>
              </a:rPr>
              <a:t>tinh nhân tạo là những vật thể do con người chế tạo và phóng vào vũ trụ bằng tên lửa để bay quanh Trái Đất. Chúng giống như những "con mắt" từ xa theo dõi hành tinh của chúng ta.</a:t>
            </a:r>
          </a:p>
          <a:p>
            <a:pPr>
              <a:buFont typeface="Arial" panose="020B0604020202020204" pitchFamily="34" charset="0"/>
              <a:buChar char="•"/>
            </a:pPr>
            <a:r>
              <a:rPr lang="vi-VN" sz="2500" b="1" dirty="0">
                <a:solidFill>
                  <a:srgbClr val="0A0A0A"/>
                </a:solidFill>
                <a:latin typeface="Times New Roman" panose="02020603050405020304" pitchFamily="18" charset="0"/>
                <a:cs typeface="Times New Roman" panose="02020603050405020304" pitchFamily="18" charset="0"/>
              </a:rPr>
              <a:t>Số lượng vệ tinh:</a:t>
            </a:r>
            <a:r>
              <a:rPr lang="vi-VN" sz="2500" dirty="0">
                <a:solidFill>
                  <a:srgbClr val="0A0A0A"/>
                </a:solidFill>
                <a:latin typeface="Times New Roman" panose="02020603050405020304" pitchFamily="18" charset="0"/>
                <a:cs typeface="Times New Roman" panose="02020603050405020304" pitchFamily="18" charset="0"/>
              </a:rPr>
              <a:t> Tính đến năm 2026, có hàng nghìn vệ tinh đang bay trên đầu chúng ta ở các độ cao khác nhau. Trong bài toán tại trang 9, các em sẽ bắt gặp các số đo khoảng cách hoặc số lượng vệ tinh lên đến hàng nghìn (ví dụ: 10 000) để luyện tập cách đọc và viết </a:t>
            </a:r>
            <a:r>
              <a:rPr lang="vi-VN" sz="2500" dirty="0" smtClean="0">
                <a:solidFill>
                  <a:srgbClr val="0A0A0A"/>
                </a:solidFill>
                <a:latin typeface="Times New Roman" panose="02020603050405020304" pitchFamily="18" charset="0"/>
                <a:cs typeface="Times New Roman" panose="02020603050405020304" pitchFamily="18" charset="0"/>
              </a:rPr>
              <a:t>số.</a:t>
            </a:r>
            <a:endParaRPr lang="en-US" sz="2500" dirty="0" smtClean="0">
              <a:solidFill>
                <a:srgbClr val="0A0A0A"/>
              </a:solidFill>
              <a:latin typeface="Times New Roman" panose="02020603050405020304" pitchFamily="18" charset="0"/>
              <a:cs typeface="Times New Roman" panose="02020603050405020304" pitchFamily="18" charset="0"/>
            </a:endParaRPr>
          </a:p>
          <a:p>
            <a:r>
              <a:rPr lang="en-US" sz="2500" dirty="0" smtClean="0">
                <a:solidFill>
                  <a:srgbClr val="0A0A0A"/>
                </a:solidFill>
                <a:latin typeface="Times New Roman" panose="02020603050405020304" pitchFamily="18" charset="0"/>
                <a:cs typeface="Times New Roman" panose="02020603050405020304" pitchFamily="18" charset="0"/>
              </a:rPr>
              <a:t>-</a:t>
            </a:r>
            <a:r>
              <a:rPr lang="vi-VN" sz="2500" b="1" dirty="0" smtClean="0">
                <a:solidFill>
                  <a:srgbClr val="0A0A0A"/>
                </a:solidFill>
                <a:latin typeface="Times New Roman" panose="02020603050405020304" pitchFamily="18" charset="0"/>
                <a:cs typeface="Times New Roman" panose="02020603050405020304" pitchFamily="18" charset="0"/>
              </a:rPr>
              <a:t>Truyền </a:t>
            </a:r>
            <a:r>
              <a:rPr lang="vi-VN" sz="2500" b="1" dirty="0">
                <a:solidFill>
                  <a:srgbClr val="0A0A0A"/>
                </a:solidFill>
                <a:latin typeface="Times New Roman" panose="02020603050405020304" pitchFamily="18" charset="0"/>
                <a:cs typeface="Times New Roman" panose="02020603050405020304" pitchFamily="18" charset="0"/>
              </a:rPr>
              <a:t>thông:</a:t>
            </a:r>
            <a:r>
              <a:rPr lang="vi-VN" sz="2500" dirty="0">
                <a:solidFill>
                  <a:srgbClr val="0A0A0A"/>
                </a:solidFill>
                <a:latin typeface="Times New Roman" panose="02020603050405020304" pitchFamily="18" charset="0"/>
                <a:cs typeface="Times New Roman" panose="02020603050405020304" pitchFamily="18" charset="0"/>
              </a:rPr>
              <a:t> Giúp chúng ta xem truyền hình, gọi điện thoại và sử dụng internet toàn </a:t>
            </a:r>
            <a:r>
              <a:rPr lang="vi-VN" sz="2500" dirty="0" smtClean="0">
                <a:solidFill>
                  <a:srgbClr val="0A0A0A"/>
                </a:solidFill>
                <a:latin typeface="Times New Roman" panose="02020603050405020304" pitchFamily="18" charset="0"/>
                <a:cs typeface="Times New Roman" panose="02020603050405020304" pitchFamily="18" charset="0"/>
              </a:rPr>
              <a:t>cầu.</a:t>
            </a:r>
            <a:endParaRPr lang="en-US" sz="2500" dirty="0" smtClean="0">
              <a:solidFill>
                <a:srgbClr val="0A0A0A"/>
              </a:solidFill>
              <a:latin typeface="Times New Roman" panose="02020603050405020304" pitchFamily="18" charset="0"/>
              <a:cs typeface="Times New Roman" panose="02020603050405020304" pitchFamily="18" charset="0"/>
            </a:endParaRPr>
          </a:p>
          <a:p>
            <a:r>
              <a:rPr lang="en-US" sz="2500" b="1" dirty="0">
                <a:solidFill>
                  <a:srgbClr val="0A0A0A"/>
                </a:solidFill>
                <a:latin typeface="Times New Roman" panose="02020603050405020304" pitchFamily="18" charset="0"/>
                <a:cs typeface="Times New Roman" panose="02020603050405020304" pitchFamily="18" charset="0"/>
              </a:rPr>
              <a:t>-</a:t>
            </a:r>
            <a:r>
              <a:rPr lang="vi-VN" sz="2500" b="1" dirty="0" smtClean="0">
                <a:solidFill>
                  <a:srgbClr val="0A0A0A"/>
                </a:solidFill>
                <a:latin typeface="Times New Roman" panose="02020603050405020304" pitchFamily="18" charset="0"/>
                <a:cs typeface="Times New Roman" panose="02020603050405020304" pitchFamily="18" charset="0"/>
              </a:rPr>
              <a:t>Dự </a:t>
            </a:r>
            <a:r>
              <a:rPr lang="vi-VN" sz="2500" b="1" dirty="0">
                <a:solidFill>
                  <a:srgbClr val="0A0A0A"/>
                </a:solidFill>
                <a:latin typeface="Times New Roman" panose="02020603050405020304" pitchFamily="18" charset="0"/>
                <a:cs typeface="Times New Roman" panose="02020603050405020304" pitchFamily="18" charset="0"/>
              </a:rPr>
              <a:t>báo thời tiết:</a:t>
            </a:r>
            <a:r>
              <a:rPr lang="vi-VN" sz="2500" dirty="0">
                <a:solidFill>
                  <a:srgbClr val="0A0A0A"/>
                </a:solidFill>
                <a:latin typeface="Times New Roman" panose="02020603050405020304" pitchFamily="18" charset="0"/>
                <a:cs typeface="Times New Roman" panose="02020603050405020304" pitchFamily="18" charset="0"/>
              </a:rPr>
              <a:t> Quan sát các đám mây và cơn bão để cảnh báo sớm cho con </a:t>
            </a:r>
            <a:r>
              <a:rPr lang="vi-VN" sz="2500" dirty="0" smtClean="0">
                <a:solidFill>
                  <a:srgbClr val="0A0A0A"/>
                </a:solidFill>
                <a:latin typeface="Times New Roman" panose="02020603050405020304" pitchFamily="18" charset="0"/>
                <a:cs typeface="Times New Roman" panose="02020603050405020304" pitchFamily="18" charset="0"/>
              </a:rPr>
              <a:t>người.</a:t>
            </a:r>
            <a:endParaRPr lang="en-US" sz="2500" dirty="0" smtClean="0">
              <a:solidFill>
                <a:srgbClr val="0A0A0A"/>
              </a:solidFill>
              <a:latin typeface="Times New Roman" panose="02020603050405020304" pitchFamily="18" charset="0"/>
              <a:cs typeface="Times New Roman" panose="02020603050405020304" pitchFamily="18" charset="0"/>
            </a:endParaRPr>
          </a:p>
          <a:p>
            <a:r>
              <a:rPr lang="en-US" sz="2500" b="1" dirty="0">
                <a:solidFill>
                  <a:srgbClr val="0A0A0A"/>
                </a:solidFill>
                <a:latin typeface="Times New Roman" panose="02020603050405020304" pitchFamily="18" charset="0"/>
                <a:cs typeface="Times New Roman" panose="02020603050405020304" pitchFamily="18" charset="0"/>
              </a:rPr>
              <a:t>-</a:t>
            </a:r>
            <a:r>
              <a:rPr lang="vi-VN" sz="2500" b="1" dirty="0" smtClean="0">
                <a:solidFill>
                  <a:srgbClr val="0A0A0A"/>
                </a:solidFill>
                <a:latin typeface="Times New Roman" panose="02020603050405020304" pitchFamily="18" charset="0"/>
                <a:cs typeface="Times New Roman" panose="02020603050405020304" pitchFamily="18" charset="0"/>
              </a:rPr>
              <a:t>Định </a:t>
            </a:r>
            <a:r>
              <a:rPr lang="vi-VN" sz="2500" b="1" dirty="0">
                <a:solidFill>
                  <a:srgbClr val="0A0A0A"/>
                </a:solidFill>
                <a:latin typeface="Times New Roman" panose="02020603050405020304" pitchFamily="18" charset="0"/>
                <a:cs typeface="Times New Roman" panose="02020603050405020304" pitchFamily="18" charset="0"/>
              </a:rPr>
              <a:t>vị (GPS):</a:t>
            </a:r>
            <a:r>
              <a:rPr lang="vi-VN" sz="2500" dirty="0">
                <a:solidFill>
                  <a:srgbClr val="0A0A0A"/>
                </a:solidFill>
                <a:latin typeface="Times New Roman" panose="02020603050405020304" pitchFamily="18" charset="0"/>
                <a:cs typeface="Times New Roman" panose="02020603050405020304" pitchFamily="18" charset="0"/>
              </a:rPr>
              <a:t> Giúp bản đồ trên điện thoại chỉ đường chính xác khi chúng ta đi chuyển</a:t>
            </a:r>
            <a:r>
              <a:rPr lang="vi-VN" sz="2500" dirty="0" smtClean="0">
                <a:solidFill>
                  <a:srgbClr val="0A0A0A"/>
                </a:solidFill>
                <a:latin typeface="Times New Roman" panose="02020603050405020304" pitchFamily="18" charset="0"/>
                <a:cs typeface="Times New Roman" panose="02020603050405020304" pitchFamily="18" charset="0"/>
              </a:rPr>
              <a:t>.</a:t>
            </a:r>
            <a:r>
              <a:rPr lang="en-US" sz="2500" smtClean="0">
                <a:solidFill>
                  <a:srgbClr val="0A0A0A"/>
                </a:solidFill>
                <a:latin typeface="Times New Roman" panose="02020603050405020304" pitchFamily="18" charset="0"/>
                <a:cs typeface="Times New Roman" panose="02020603050405020304" pitchFamily="18" charset="0"/>
              </a:rPr>
              <a:t>.......</a:t>
            </a:r>
            <a:endParaRPr lang="vi-VN" sz="2500" dirty="0">
              <a:solidFill>
                <a:srgbClr val="0A0A0A"/>
              </a:solidFill>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36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5"/>
          <a:stretch>
            <a:fillRect/>
          </a:stretch>
        </p:blipFill>
        <p:spPr>
          <a:xfrm>
            <a:off x="0" y="0"/>
            <a:ext cx="12182475" cy="5796915"/>
          </a:xfrm>
          <a:prstGeom prst="rect">
            <a:avLst/>
          </a:prstGeom>
        </p:spPr>
      </p:pic>
      <p:pic>
        <p:nvPicPr>
          <p:cNvPr id="5" name="图片 4" descr="34"/>
          <p:cNvPicPr>
            <a:picLocks noChangeAspect="1"/>
          </p:cNvPicPr>
          <p:nvPr/>
        </p:nvPicPr>
        <p:blipFill>
          <a:blip r:embed="rId6"/>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p:cNvGrpSpPr/>
          <p:nvPr/>
        </p:nvGrpSpPr>
        <p:grpSpPr>
          <a:xfrm>
            <a:off x="488751" y="3690298"/>
            <a:ext cx="3408091" cy="3310254"/>
            <a:chOff x="488751" y="3690298"/>
            <a:chExt cx="3408091" cy="3310254"/>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pic>
        <p:nvPicPr>
          <p:cNvPr id="21" name="图片 5" descr="33"/>
          <p:cNvPicPr>
            <a:picLocks noChangeAspect="1"/>
          </p:cNvPicPr>
          <p:nvPr/>
        </p:nvPicPr>
        <p:blipFill>
          <a:blip r:embed="rId8"/>
          <a:stretch>
            <a:fillRect/>
          </a:stretch>
        </p:blipFill>
        <p:spPr>
          <a:xfrm>
            <a:off x="4551239" y="3445576"/>
            <a:ext cx="4188062" cy="347628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87092" t="27821"/>
          <a:stretch>
            <a:fillRect/>
          </a:stretch>
        </p:blipFill>
        <p:spPr>
          <a:xfrm>
            <a:off x="9943493" y="3596442"/>
            <a:ext cx="2017408" cy="3397689"/>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a:fillRect/>
          </a:stretch>
        </p:blipFill>
        <p:spPr>
          <a:xfrm flipH="1">
            <a:off x="7704511" y="4114685"/>
            <a:ext cx="2017408" cy="2862324"/>
          </a:xfrm>
          <a:prstGeom prst="rect">
            <a:avLst/>
          </a:prstGeom>
        </p:spPr>
      </p:pic>
      <p:pic>
        <p:nvPicPr>
          <p:cNvPr id="18" name="Picture 17"/>
          <p:cNvPicPr>
            <a:picLocks noChangeAspect="1"/>
          </p:cNvPicPr>
          <p:nvPr/>
        </p:nvPicPr>
        <p:blipFill>
          <a:blip r:embed="rId9"/>
          <a:stretch>
            <a:fillRect/>
          </a:stretch>
        </p:blipFill>
        <p:spPr>
          <a:xfrm>
            <a:off x="5135772" y="327868"/>
            <a:ext cx="1353429" cy="1322947"/>
          </a:xfrm>
          <a:prstGeom prst="rect">
            <a:avLst/>
          </a:prstGeom>
        </p:spPr>
      </p:pic>
      <p:pic>
        <p:nvPicPr>
          <p:cNvPr id="19" name="Picture 18"/>
          <p:cNvPicPr>
            <a:picLocks noChangeAspect="1"/>
          </p:cNvPicPr>
          <p:nvPr/>
        </p:nvPicPr>
        <p:blipFill rotWithShape="1">
          <a:blip r:embed="rId10"/>
          <a:srcRect l="8432" r="7434" b="24976"/>
          <a:stretch>
            <a:fillRect/>
          </a:stretch>
        </p:blipFill>
        <p:spPr>
          <a:xfrm>
            <a:off x="1755227" y="1061085"/>
            <a:ext cx="8776139" cy="2511053"/>
          </a:xfrm>
          <a:prstGeom prst="rect">
            <a:avLst/>
          </a:prstGeom>
        </p:spPr>
      </p:pic>
      <p:pic>
        <p:nvPicPr>
          <p:cNvPr id="2" name="Hoạt động khởi động tạo tâm lí thoải mái cho học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9005" y="420469"/>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61" name="Google Shape;7596;p55"/>
          <p:cNvSpPr txBox="1"/>
          <p:nvPr/>
        </p:nvSpPr>
        <p:spPr>
          <a:xfrm>
            <a:off x="2466993" y="1059303"/>
            <a:ext cx="704109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000" b="1"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a:sym typeface="Arial" panose="020B0604020202020204"/>
              </a:rPr>
              <a:t>HƯỚNG DẪN VỀ NHÀ</a:t>
            </a:r>
          </a:p>
        </p:txBody>
      </p:sp>
      <p:grpSp>
        <p:nvGrpSpPr>
          <p:cNvPr id="8" name="Google Shape;1411;p32"/>
          <p:cNvGrpSpPr/>
          <p:nvPr>
            <p:custDataLst>
              <p:tags r:id="rId1"/>
            </p:custDataLst>
          </p:nvPr>
        </p:nvGrpSpPr>
        <p:grpSpPr>
          <a:xfrm flipH="1">
            <a:off x="1460500" y="2058369"/>
            <a:ext cx="4267201" cy="1808258"/>
            <a:chOff x="6688663" y="3788825"/>
            <a:chExt cx="1050600" cy="1050600"/>
          </a:xfrm>
        </p:grpSpPr>
        <p:sp>
          <p:nvSpPr>
            <p:cNvPr id="9" name="Google Shape;1412;p32"/>
            <p:cNvSpPr/>
            <p:nvPr>
              <p:custDataLst>
                <p:tags r:id="rId7"/>
              </p:custDataLst>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UTM Avo" panose="02040603050506020204" pitchFamily="18" charset="0"/>
              </a:endParaRPr>
            </a:p>
          </p:txBody>
        </p:sp>
        <p:sp>
          <p:nvSpPr>
            <p:cNvPr id="10" name="Google Shape;1413;p32"/>
            <p:cNvSpPr/>
            <p:nvPr>
              <p:custDataLst>
                <p:tags r:id="rId8"/>
              </p:custDataLst>
            </p:nvPr>
          </p:nvSpPr>
          <p:spPr>
            <a:xfrm>
              <a:off x="6688663" y="3788825"/>
              <a:ext cx="1050600" cy="1050600"/>
            </a:xfrm>
            <a:prstGeom prst="roundRect">
              <a:avLst>
                <a:gd name="adj" fmla="val 16667"/>
              </a:avLst>
            </a:prstGeom>
            <a:solidFill>
              <a:schemeClr val="bg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UTM Avo" panose="02040603050506020204" pitchFamily="18" charset="0"/>
              </a:endParaRPr>
            </a:p>
          </p:txBody>
        </p:sp>
      </p:grpSp>
      <p:sp>
        <p:nvSpPr>
          <p:cNvPr id="11" name="Rectangle 10"/>
          <p:cNvSpPr/>
          <p:nvPr>
            <p:custDataLst>
              <p:tags r:id="rId2"/>
            </p:custDataLst>
          </p:nvPr>
        </p:nvSpPr>
        <p:spPr>
          <a:xfrm>
            <a:off x="1574802" y="2190784"/>
            <a:ext cx="4063998" cy="1753235"/>
          </a:xfrm>
          <a:prstGeom prst="rect">
            <a:avLst/>
          </a:prstGeom>
        </p:spPr>
        <p:txBody>
          <a:bodyPr wrap="square">
            <a:spAutoFit/>
          </a:bodyPr>
          <a:lstStyle/>
          <a:p>
            <a:pPr algn="ct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Ôn lại cách nhận biết cấu tạo của số có bốn chữ số gồm các nghìn, trăm, chục, đơn vị.</a:t>
            </a:r>
            <a:endParaRPr lang="en-US" sz="2400" dirty="0">
              <a:latin typeface="Times New Roman" panose="02020603050405020304" pitchFamily="18" charset="0"/>
              <a:cs typeface="Times New Roman" panose="02020603050405020304" pitchFamily="18" charset="0"/>
            </a:endParaRPr>
          </a:p>
        </p:txBody>
      </p:sp>
      <p:grpSp>
        <p:nvGrpSpPr>
          <p:cNvPr id="6" name="Google Shape;1411;p32"/>
          <p:cNvGrpSpPr/>
          <p:nvPr/>
        </p:nvGrpSpPr>
        <p:grpSpPr>
          <a:xfrm flipH="1">
            <a:off x="6223000" y="2058369"/>
            <a:ext cx="4267201" cy="1808258"/>
            <a:chOff x="6688663" y="3788825"/>
            <a:chExt cx="1050600" cy="1050600"/>
          </a:xfrm>
        </p:grpSpPr>
        <p:sp>
          <p:nvSpPr>
            <p:cNvPr id="7" name="Google Shape;1412;p32"/>
            <p:cNvSpPr/>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UTM Avo" panose="02040603050506020204" pitchFamily="18" charset="0"/>
              </a:endParaRPr>
            </a:p>
          </p:txBody>
        </p:sp>
        <p:sp>
          <p:nvSpPr>
            <p:cNvPr id="12" name="Google Shape;1413;p32"/>
            <p:cNvSpPr/>
            <p:nvPr/>
          </p:nvSpPr>
          <p:spPr>
            <a:xfrm>
              <a:off x="6688663" y="3788825"/>
              <a:ext cx="1050600" cy="1050600"/>
            </a:xfrm>
            <a:prstGeom prst="roundRect">
              <a:avLst>
                <a:gd name="adj" fmla="val 16667"/>
              </a:avLst>
            </a:prstGeom>
            <a:solidFill>
              <a:schemeClr val="bg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UTM Avo" panose="02040603050506020204" pitchFamily="18" charset="0"/>
              </a:endParaRPr>
            </a:p>
          </p:txBody>
        </p:sp>
      </p:grpSp>
      <p:sp>
        <p:nvSpPr>
          <p:cNvPr id="13" name="Rectangle 12"/>
          <p:cNvSpPr/>
          <p:nvPr/>
        </p:nvSpPr>
        <p:spPr>
          <a:xfrm>
            <a:off x="6324601" y="2113318"/>
            <a:ext cx="4063998" cy="1753235"/>
          </a:xfrm>
          <a:prstGeom prst="rect">
            <a:avLst/>
          </a:prstGeom>
        </p:spPr>
        <p:txBody>
          <a:bodyPr wrap="square">
            <a:spAutoFit/>
          </a:bodyPr>
          <a:lstStyle/>
          <a:p>
            <a:pPr algn="ct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Viết thêm các số trong phạm vi 10 000 thành tổng các nghìn, trăm, chục, đơn vị và ngược lại.</a:t>
            </a:r>
            <a:endParaRPr lang="en-US" sz="2400" dirty="0">
              <a:latin typeface="Times New Roman" panose="02020603050405020304" pitchFamily="18" charset="0"/>
              <a:cs typeface="Times New Roman" panose="02020603050405020304" pitchFamily="18" charset="0"/>
            </a:endParaRPr>
          </a:p>
        </p:txBody>
      </p:sp>
      <p:grpSp>
        <p:nvGrpSpPr>
          <p:cNvPr id="2" name="Google Shape;1411;p32"/>
          <p:cNvGrpSpPr/>
          <p:nvPr>
            <p:custDataLst>
              <p:tags r:id="rId3"/>
            </p:custDataLst>
          </p:nvPr>
        </p:nvGrpSpPr>
        <p:grpSpPr>
          <a:xfrm flipH="1">
            <a:off x="3786603" y="4206555"/>
            <a:ext cx="4267201" cy="1761108"/>
            <a:chOff x="6688663" y="3788825"/>
            <a:chExt cx="1050600" cy="1050600"/>
          </a:xfrm>
        </p:grpSpPr>
        <p:sp>
          <p:nvSpPr>
            <p:cNvPr id="3" name="Google Shape;1412;p32"/>
            <p:cNvSpPr/>
            <p:nvPr>
              <p:custDataLst>
                <p:tags r:id="rId5"/>
              </p:custDataLst>
            </p:nvPr>
          </p:nvSpPr>
          <p:spPr>
            <a:xfrm>
              <a:off x="6688663" y="3788825"/>
              <a:ext cx="1050600" cy="1050600"/>
            </a:xfrm>
            <a:prstGeom prst="roundRect">
              <a:avLst>
                <a:gd name="adj" fmla="val 16667"/>
              </a:avLst>
            </a:prstGeom>
            <a:solidFill>
              <a:schemeClr val="accent2"/>
            </a:solidFill>
            <a:ln w="152400" cap="flat" cmpd="sng">
              <a:solidFill>
                <a:schemeClr val="accent2"/>
              </a:solidFill>
              <a:prstDash val="solid"/>
              <a:round/>
              <a:headEnd type="none" w="sm" len="sm"/>
              <a:tailEnd type="none" w="sm" len="sm"/>
            </a:ln>
            <a:effectLst>
              <a:outerShdw dist="66675" dir="27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UTM Avo" panose="02040603050506020204" pitchFamily="18" charset="0"/>
              </a:endParaRPr>
            </a:p>
          </p:txBody>
        </p:sp>
        <p:sp>
          <p:nvSpPr>
            <p:cNvPr id="4" name="Google Shape;1413;p32"/>
            <p:cNvSpPr/>
            <p:nvPr>
              <p:custDataLst>
                <p:tags r:id="rId6"/>
              </p:custDataLst>
            </p:nvPr>
          </p:nvSpPr>
          <p:spPr>
            <a:xfrm>
              <a:off x="6688663" y="3788825"/>
              <a:ext cx="1050600" cy="1050600"/>
            </a:xfrm>
            <a:prstGeom prst="roundRect">
              <a:avLst>
                <a:gd name="adj" fmla="val 16667"/>
              </a:avLst>
            </a:prstGeom>
            <a:solidFill>
              <a:schemeClr val="bg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UTM Avo" panose="02040603050506020204" pitchFamily="18" charset="0"/>
              </a:endParaRPr>
            </a:p>
          </p:txBody>
        </p:sp>
      </p:grpSp>
      <p:sp>
        <p:nvSpPr>
          <p:cNvPr id="5" name="Rectangle 4"/>
          <p:cNvSpPr/>
          <p:nvPr>
            <p:custDataLst>
              <p:tags r:id="rId4"/>
            </p:custDataLst>
          </p:nvPr>
        </p:nvSpPr>
        <p:spPr>
          <a:xfrm>
            <a:off x="3900907" y="4338970"/>
            <a:ext cx="4063998" cy="1753235"/>
          </a:xfrm>
          <a:prstGeom prst="rect">
            <a:avLst/>
          </a:prstGeom>
        </p:spPr>
        <p:txBody>
          <a:bodyPr wrap="square">
            <a:spAutoFit/>
          </a:bodyPr>
          <a:lstStyle/>
          <a:p>
            <a:pPr algn="ct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Tìm hiểu xem người ta dùng số trong phạm vi 10 000 vào những việc gì.</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61"/>
                                        </p:tgtEl>
                                        <p:attrNameLst>
                                          <p:attrName>style.visibility</p:attrName>
                                        </p:attrNameLst>
                                      </p:cBhvr>
                                      <p:to>
                                        <p:strVal val="visible"/>
                                      </p:to>
                                    </p:set>
                                    <p:anim calcmode="lin" valueType="num">
                                      <p:cBhvr>
                                        <p:cTn id="7" dur="500" fill="hold"/>
                                        <p:tgtEl>
                                          <p:spTgt spid="261"/>
                                        </p:tgtEl>
                                        <p:attrNameLst>
                                          <p:attrName>ppt_w</p:attrName>
                                        </p:attrNameLst>
                                      </p:cBhvr>
                                      <p:tavLst>
                                        <p:tav tm="0">
                                          <p:val>
                                            <p:fltVal val="0"/>
                                          </p:val>
                                        </p:tav>
                                        <p:tav tm="100000">
                                          <p:val>
                                            <p:strVal val="#ppt_w"/>
                                          </p:val>
                                        </p:tav>
                                      </p:tavLst>
                                    </p:anim>
                                    <p:anim calcmode="lin" valueType="num">
                                      <p:cBhvr>
                                        <p:cTn id="8" dur="500" fill="hold"/>
                                        <p:tgtEl>
                                          <p:spTgt spid="261"/>
                                        </p:tgtEl>
                                        <p:attrNameLst>
                                          <p:attrName>ppt_h</p:attrName>
                                        </p:attrNameLst>
                                      </p:cBhvr>
                                      <p:tavLst>
                                        <p:tav tm="0">
                                          <p:val>
                                            <p:strVal val="#ppt_h"/>
                                          </p:val>
                                        </p:tav>
                                        <p:tav tm="100000">
                                          <p:val>
                                            <p:strVal val="#ppt_h"/>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11" grpId="0"/>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hlinkClick r:id="rId4"/>
          </p:cNvPr>
          <p:cNvSpPr/>
          <p:nvPr/>
        </p:nvSpPr>
        <p:spPr>
          <a:xfrm>
            <a:off x="637847" y="983685"/>
            <a:ext cx="902195" cy="538500"/>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panose="020B0604020202020204"/>
              </a:rPr>
              <a:t>6</a:t>
            </a:r>
          </a:p>
        </p:txBody>
      </p:sp>
      <p:sp>
        <p:nvSpPr>
          <p:cNvPr id="3" name="Hộp Văn bản 11"/>
          <p:cNvSpPr txBox="1"/>
          <p:nvPr/>
        </p:nvSpPr>
        <p:spPr>
          <a:xfrm>
            <a:off x="1745645" y="1001498"/>
            <a:ext cx="9003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Số?</a:t>
            </a:r>
          </a:p>
        </p:txBody>
      </p:sp>
      <p:sp>
        <p:nvSpPr>
          <p:cNvPr id="17" name="Rectangle: Rounded Corners 16"/>
          <p:cNvSpPr/>
          <p:nvPr/>
        </p:nvSpPr>
        <p:spPr>
          <a:xfrm>
            <a:off x="637540" y="1739265"/>
            <a:ext cx="10112375" cy="69913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Mẫu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8</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551 gồm</a:t>
            </a:r>
            <a:r>
              <a:rPr kumimoji="0" lang="en-US" alt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8 nghìn</a:t>
            </a:r>
            <a:r>
              <a:rPr kumimoji="0" lang="en-US" alt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5 trăm</a:t>
            </a:r>
            <a:r>
              <a:rPr kumimoji="0" lang="en-US" alt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5 chục 1 đơn</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panose="020B0604020202020204"/>
              </a:rPr>
              <a:t> vị</a:t>
            </a: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18" name="Hộp Văn bản 11"/>
          <p:cNvSpPr txBox="1"/>
          <p:nvPr/>
        </p:nvSpPr>
        <p:spPr>
          <a:xfrm>
            <a:off x="664988" y="2671965"/>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7</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2</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trăm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chục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9</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đơn 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nvGrpSpPr>
          <p:cNvPr id="24" name="Group 23"/>
          <p:cNvGrpSpPr/>
          <p:nvPr/>
        </p:nvGrpSpPr>
        <p:grpSpPr>
          <a:xfrm>
            <a:off x="1263015" y="2591435"/>
            <a:ext cx="1586230" cy="556260"/>
            <a:chOff x="1263128" y="2652915"/>
            <a:chExt cx="965034" cy="461665"/>
          </a:xfrm>
        </p:grpSpPr>
        <p:sp>
          <p:nvSpPr>
            <p:cNvPr id="19" name="Rectangle: Rounded Corners 18"/>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23" name="Hộp Văn bản 11"/>
            <p:cNvSpPr txBox="1"/>
            <p:nvPr/>
          </p:nvSpPr>
          <p:spPr>
            <a:xfrm>
              <a:off x="1550218" y="2652915"/>
              <a:ext cx="390853" cy="3820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sp>
        <p:nvSpPr>
          <p:cNvPr id="25" name="Hộp Văn bản 11"/>
          <p:cNvSpPr txBox="1"/>
          <p:nvPr/>
        </p:nvSpPr>
        <p:spPr>
          <a:xfrm>
            <a:off x="637846" y="3198167"/>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1</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trăm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4</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chục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26" name="Group 25"/>
          <p:cNvGrpSpPr/>
          <p:nvPr/>
        </p:nvGrpSpPr>
        <p:grpSpPr>
          <a:xfrm>
            <a:off x="1263015" y="3197860"/>
            <a:ext cx="1586230" cy="461645"/>
            <a:chOff x="1263128" y="2652915"/>
            <a:chExt cx="965034" cy="461665"/>
          </a:xfrm>
        </p:grpSpPr>
        <p:sp>
          <p:nvSpPr>
            <p:cNvPr id="27" name="Rectangle: Rounded Corners 26"/>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28"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sp>
        <p:nvSpPr>
          <p:cNvPr id="29" name="Hộp Văn bản 11"/>
          <p:cNvSpPr txBox="1"/>
          <p:nvPr/>
        </p:nvSpPr>
        <p:spPr>
          <a:xfrm>
            <a:off x="637846" y="3743419"/>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8 nghìn 5 chục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đơn 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nvGrpSpPr>
          <p:cNvPr id="30" name="Group 29"/>
          <p:cNvGrpSpPr/>
          <p:nvPr/>
        </p:nvGrpSpPr>
        <p:grpSpPr>
          <a:xfrm>
            <a:off x="1263015" y="3743325"/>
            <a:ext cx="1556385" cy="461645"/>
            <a:chOff x="1263128" y="2652915"/>
            <a:chExt cx="965034" cy="461665"/>
          </a:xfrm>
        </p:grpSpPr>
        <p:sp>
          <p:nvSpPr>
            <p:cNvPr id="31" name="Rectangle: Rounded Corners 30"/>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32"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sp>
        <p:nvSpPr>
          <p:cNvPr id="33" name="Hộp Văn bản 11"/>
          <p:cNvSpPr txBox="1"/>
          <p:nvPr/>
        </p:nvSpPr>
        <p:spPr>
          <a:xfrm>
            <a:off x="637846" y="4288671"/>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2</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8</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đơn 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nvGrpSpPr>
          <p:cNvPr id="34" name="Group 33"/>
          <p:cNvGrpSpPr/>
          <p:nvPr/>
        </p:nvGrpSpPr>
        <p:grpSpPr>
          <a:xfrm>
            <a:off x="1263015" y="4288790"/>
            <a:ext cx="1556385" cy="461645"/>
            <a:chOff x="1263128" y="2652915"/>
            <a:chExt cx="965034" cy="461665"/>
          </a:xfrm>
        </p:grpSpPr>
        <p:sp>
          <p:nvSpPr>
            <p:cNvPr id="35" name="Rectangle: Rounded Corners 34"/>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36"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sp>
        <p:nvSpPr>
          <p:cNvPr id="37" name="Hộp Văn bản 11"/>
          <p:cNvSpPr txBox="1"/>
          <p:nvPr/>
        </p:nvSpPr>
        <p:spPr>
          <a:xfrm>
            <a:off x="637846" y="4852973"/>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7</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trăm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38" name="Group 37"/>
          <p:cNvGrpSpPr/>
          <p:nvPr/>
        </p:nvGrpSpPr>
        <p:grpSpPr>
          <a:xfrm>
            <a:off x="1263015" y="4852670"/>
            <a:ext cx="1586230" cy="461645"/>
            <a:chOff x="1263128" y="2652915"/>
            <a:chExt cx="965034" cy="461665"/>
          </a:xfrm>
        </p:grpSpPr>
        <p:sp>
          <p:nvSpPr>
            <p:cNvPr id="39" name="Rectangle: Rounded Corners 38"/>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40"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p:sp>
        <p:nvSpPr>
          <p:cNvPr id="41" name="Hộp Văn bản 11"/>
          <p:cNvSpPr txBox="1"/>
          <p:nvPr/>
        </p:nvSpPr>
        <p:spPr>
          <a:xfrm>
            <a:off x="637846" y="5417275"/>
            <a:ext cx="10213033"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Số</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gồm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3</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nghìn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6</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 chục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rPr>
              <a:t>.</a:t>
            </a:r>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p:grpSp>
        <p:nvGrpSpPr>
          <p:cNvPr id="42" name="Group 41"/>
          <p:cNvGrpSpPr/>
          <p:nvPr/>
        </p:nvGrpSpPr>
        <p:grpSpPr>
          <a:xfrm>
            <a:off x="1263015" y="5417185"/>
            <a:ext cx="1586865" cy="461645"/>
            <a:chOff x="1263128" y="2652915"/>
            <a:chExt cx="965034" cy="461665"/>
          </a:xfrm>
        </p:grpSpPr>
        <p:sp>
          <p:nvSpPr>
            <p:cNvPr id="43" name="Rectangle: Rounded Corners 42"/>
            <p:cNvSpPr/>
            <p:nvPr/>
          </p:nvSpPr>
          <p:spPr>
            <a:xfrm>
              <a:off x="1263128" y="2652915"/>
              <a:ext cx="965034" cy="461665"/>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sym typeface="Arial" panose="020B0604020202020204"/>
              </a:endParaRPr>
            </a:p>
          </p:txBody>
        </p:sp>
        <p:sp>
          <p:nvSpPr>
            <p:cNvPr id="44" name="Hộp Văn bản 11"/>
            <p:cNvSpPr txBox="1"/>
            <p:nvPr/>
          </p:nvSpPr>
          <p:spPr>
            <a:xfrm>
              <a:off x="1550218" y="2652915"/>
              <a:ext cx="390853" cy="4603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rPr>
                <a:t>?</a:t>
              </a:r>
              <a:endPar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a:sym typeface="Arial" panose="020B0604020202020204"/>
              </a:endParaRPr>
            </a:p>
          </p:txBody>
        </p:sp>
      </p:grpSp>
      <mc:AlternateContent xmlns:mc="http://schemas.openxmlformats.org/markup-compatibility/2006" xmlns:a14="http://schemas.microsoft.com/office/drawing/2010/main">
        <mc:Choice Requires="a14">
          <p:sp>
            <p:nvSpPr>
              <p:cNvPr id="45" name="Hộp Văn bản 11"/>
              <p:cNvSpPr txBox="1"/>
              <p:nvPr/>
            </p:nvSpPr>
            <p:spPr>
              <a:xfrm>
                <a:off x="1313815" y="2629535"/>
                <a:ext cx="1504950" cy="47752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7 239</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5" name="Hộp Văn bản 11"/>
              <p:cNvSpPr txBox="1">
                <a:spLocks noRot="1" noChangeAspect="1" noMove="1" noResize="1" noEditPoints="1" noAdjustHandles="1" noChangeArrowheads="1" noChangeShapeType="1" noTextEdit="1"/>
              </p:cNvSpPr>
              <p:nvPr/>
            </p:nvSpPr>
            <p:spPr>
              <a:xfrm>
                <a:off x="1313815" y="2629535"/>
                <a:ext cx="1504950" cy="477520"/>
              </a:xfrm>
              <a:prstGeom prst="rect">
                <a:avLst/>
              </a:prstGeom>
              <a:blipFill rotWithShape="1">
                <a:blip r:embed="rId5"/>
                <a:stretch>
                  <a:fillRect/>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6" name="Hộp Văn bản 11"/>
              <p:cNvSpPr txBox="1"/>
              <p:nvPr/>
            </p:nvSpPr>
            <p:spPr>
              <a:xfrm>
                <a:off x="1450975" y="3218180"/>
                <a:ext cx="1115695" cy="42037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1 640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6" name="Hộp Văn bản 11"/>
              <p:cNvSpPr txBox="1">
                <a:spLocks noRot="1" noChangeAspect="1" noMove="1" noResize="1" noEditPoints="1" noAdjustHandles="1" noChangeArrowheads="1" noChangeShapeType="1" noTextEdit="1"/>
              </p:cNvSpPr>
              <p:nvPr/>
            </p:nvSpPr>
            <p:spPr>
              <a:xfrm>
                <a:off x="1450975" y="3218180"/>
                <a:ext cx="1115695" cy="420370"/>
              </a:xfrm>
              <a:prstGeom prst="rect">
                <a:avLst/>
              </a:prstGeom>
              <a:blipFill rotWithShape="1">
                <a:blip r:embed="rId6"/>
                <a:stretch>
                  <a:fillRect b="-12387"/>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7" name="Hộp Văn bản 11"/>
              <p:cNvSpPr txBox="1"/>
              <p:nvPr/>
            </p:nvSpPr>
            <p:spPr>
              <a:xfrm>
                <a:off x="1450975" y="3769995"/>
                <a:ext cx="1220470" cy="356235"/>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8 053</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7" name="Hộp Văn bản 11"/>
              <p:cNvSpPr txBox="1">
                <a:spLocks noRot="1" noChangeAspect="1" noMove="1" noResize="1" noEditPoints="1" noAdjustHandles="1" noChangeArrowheads="1" noChangeShapeType="1" noTextEdit="1"/>
              </p:cNvSpPr>
              <p:nvPr/>
            </p:nvSpPr>
            <p:spPr>
              <a:xfrm>
                <a:off x="1450975" y="3769995"/>
                <a:ext cx="1220470" cy="356235"/>
              </a:xfrm>
              <a:prstGeom prst="rect">
                <a:avLst/>
              </a:prstGeom>
              <a:blipFill rotWithShape="1">
                <a:blip r:embed="rId7"/>
                <a:stretch>
                  <a:fillRect b="-3262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8" name="Hộp Văn bản 11"/>
              <p:cNvSpPr txBox="1"/>
              <p:nvPr/>
            </p:nvSpPr>
            <p:spPr>
              <a:xfrm>
                <a:off x="1418590" y="4330700"/>
                <a:ext cx="1252220" cy="389255"/>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2 008</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8" name="Hộp Văn bản 11"/>
              <p:cNvSpPr txBox="1">
                <a:spLocks noRot="1" noChangeAspect="1" noMove="1" noResize="1" noEditPoints="1" noAdjustHandles="1" noChangeArrowheads="1" noChangeShapeType="1" noTextEdit="1"/>
              </p:cNvSpPr>
              <p:nvPr/>
            </p:nvSpPr>
            <p:spPr>
              <a:xfrm>
                <a:off x="1418590" y="4330700"/>
                <a:ext cx="1252220" cy="389255"/>
              </a:xfrm>
              <a:prstGeom prst="rect">
                <a:avLst/>
              </a:prstGeom>
              <a:blipFill rotWithShape="1">
                <a:blip r:embed="rId8"/>
                <a:stretch>
                  <a:fillRect b="-21370"/>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49" name="Hộp Văn bản 11"/>
              <p:cNvSpPr txBox="1"/>
              <p:nvPr/>
            </p:nvSpPr>
            <p:spPr>
              <a:xfrm>
                <a:off x="1417955" y="4868545"/>
                <a:ext cx="1252220" cy="42672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6 700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49" name="Hộp Văn bản 11"/>
              <p:cNvSpPr txBox="1">
                <a:spLocks noRot="1" noChangeAspect="1" noMove="1" noResize="1" noEditPoints="1" noAdjustHandles="1" noChangeArrowheads="1" noChangeShapeType="1" noTextEdit="1"/>
              </p:cNvSpPr>
              <p:nvPr/>
            </p:nvSpPr>
            <p:spPr>
              <a:xfrm>
                <a:off x="1417955" y="4868545"/>
                <a:ext cx="1252220" cy="426720"/>
              </a:xfrm>
              <a:prstGeom prst="rect">
                <a:avLst/>
              </a:prstGeom>
              <a:blipFill rotWithShape="1">
                <a:blip r:embed="rId9"/>
                <a:stretch>
                  <a:fillRect b="-1071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50" name="Hộp Văn bản 11"/>
              <p:cNvSpPr txBox="1"/>
              <p:nvPr/>
            </p:nvSpPr>
            <p:spPr>
              <a:xfrm>
                <a:off x="1314450" y="5461000"/>
                <a:ext cx="1357630" cy="400050"/>
              </a:xfrm>
              <a:prstGeom prst="rect">
                <a:avLst/>
              </a:prstGeom>
              <a:solidFill>
                <a:srgbClr val="FFFAF7"/>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14:m>
                  <m:oMathPara xmlns:m="http://schemas.openxmlformats.org/officeDocument/2006/math">
                    <m:oMathParaPr>
                      <m:jc m:val="centerGroup"/>
                    </m:oMathParaPr>
                    <m:oMath xmlns:m="http://schemas.openxmlformats.org/officeDocument/2006/math">
                      <m:r>
                        <m:rPr>
                          <m:nor/>
                        </m:rPr>
                        <a:rPr kumimoji="0" lang="en-US" sz="2800" b="0" i="0" u="none" strike="noStrike" kern="0" cap="none" spc="0" normalizeH="0" baseline="0" noProof="0" dirty="0" smtClean="0">
                          <a:ln>
                            <a:noFill/>
                          </a:ln>
                          <a:solidFill>
                            <a:srgbClr val="000000"/>
                          </a:solidFill>
                          <a:effectLst/>
                          <a:uLnTx/>
                          <a:uFillTx/>
                          <a:latin typeface="Cambria Math" panose="02040503050406030204" charset="0"/>
                          <a:ea typeface="MS Mincho" charset="0"/>
                          <a:cs typeface="Cambria Math" panose="02040503050406030204" charset="0"/>
                          <a:sym typeface="Arial" panose="020B0604020202020204"/>
                        </a:rPr>
                        <m:t>3 060</m:t>
                      </m:r>
                    </m:oMath>
                  </m:oMathPara>
                </a14:m>
                <a:endPar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panose="020B0604020202020204"/>
                </a:endParaRPr>
              </a:p>
            </p:txBody>
          </p:sp>
        </mc:Choice>
        <mc:Fallback xmlns="">
          <p:sp>
            <p:nvSpPr>
              <p:cNvPr id="50" name="Hộp Văn bản 11"/>
              <p:cNvSpPr txBox="1">
                <a:spLocks noRot="1" noChangeAspect="1" noMove="1" noResize="1" noEditPoints="1" noAdjustHandles="1" noChangeArrowheads="1" noChangeShapeType="1" noTextEdit="1"/>
              </p:cNvSpPr>
              <p:nvPr/>
            </p:nvSpPr>
            <p:spPr>
              <a:xfrm>
                <a:off x="1314450" y="5461000"/>
                <a:ext cx="1357630" cy="400050"/>
              </a:xfrm>
              <a:prstGeom prst="rect">
                <a:avLst/>
              </a:prstGeom>
              <a:blipFill rotWithShape="1">
                <a:blip r:embed="rId10"/>
                <a:stretch>
                  <a:fillRect b="-18095"/>
                </a:stretch>
              </a:blipFill>
            </p:spPr>
            <p:txBody>
              <a:bodyPr/>
              <a:lstStyle/>
              <a:p>
                <a:r>
                  <a:rPr lang="en-US" altLang="en-US">
                    <a:noFill/>
                  </a:rPr>
                  <a:t> </a:t>
                </a:r>
              </a:p>
            </p:txBody>
          </p:sp>
        </mc:Fallback>
      </mc:AlternateContent>
    </p:spTree>
    <p:extLst>
      <p:ext uri="{BB962C8B-B14F-4D97-AF65-F5344CB8AC3E}">
        <p14:creationId xmlns:p14="http://schemas.microsoft.com/office/powerpoint/2010/main" val="201135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bldLvl="0" animBg="1"/>
      <p:bldP spid="18" grpId="0"/>
      <p:bldP spid="25" grpId="0"/>
      <p:bldP spid="29" grpId="0"/>
      <p:bldP spid="33" grpId="0"/>
      <p:bldP spid="37" grpId="0"/>
      <p:bldP spid="41" grpId="0"/>
      <p:bldP spid="45" grpId="0" bldLvl="0" animBg="1"/>
      <p:bldP spid="46" grpId="0" bldLvl="0" animBg="1"/>
      <p:bldP spid="47" grpId="0" bldLvl="0" animBg="1"/>
      <p:bldP spid="48" grpId="0" bldLvl="0" animBg="1"/>
      <p:bldP spid="49" grpId="0" bldLvl="0" animBg="1"/>
      <p:bldP spid="5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8000"/>
            <a:lum/>
          </a:blip>
          <a:srcRect/>
          <a:stretch>
            <a:fillRect/>
          </a:stretch>
        </a:blipFill>
        <a:effectLst/>
      </p:bgPr>
    </p:bg>
    <p:spTree>
      <p:nvGrpSpPr>
        <p:cNvPr id="1" name=""/>
        <p:cNvGrpSpPr/>
        <p:nvPr/>
      </p:nvGrpSpPr>
      <p:grpSpPr>
        <a:xfrm>
          <a:off x="0" y="0"/>
          <a:ext cx="0" cy="0"/>
          <a:chOff x="0" y="0"/>
          <a:chExt cx="0" cy="0"/>
        </a:xfrm>
      </p:grpSpPr>
      <p:pic>
        <p:nvPicPr>
          <p:cNvPr id="85" name="Picture 8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87559">
            <a:off x="7160951" y="1434053"/>
            <a:ext cx="3632021" cy="4604613"/>
          </a:xfrm>
          <a:prstGeom prst="rect">
            <a:avLst/>
          </a:prstGeom>
        </p:spPr>
      </p:pic>
      <p:pic>
        <p:nvPicPr>
          <p:cNvPr id="86"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5032" y="1338448"/>
            <a:ext cx="6529382" cy="239954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 name="Picture 2"/>
          <p:cNvPicPr>
            <a:picLocks noChangeAspect="1"/>
          </p:cNvPicPr>
          <p:nvPr/>
        </p:nvPicPr>
        <p:blipFill>
          <a:blip r:embed="rId8"/>
          <a:stretch>
            <a:fillRect/>
          </a:stretch>
        </p:blipFill>
        <p:spPr>
          <a:xfrm>
            <a:off x="704105" y="3736359"/>
            <a:ext cx="6316003" cy="1274174"/>
          </a:xfrm>
          <a:prstGeom prst="rect">
            <a:avLst/>
          </a:prstGeom>
        </p:spPr>
      </p:pic>
      <p:pic>
        <p:nvPicPr>
          <p:cNvPr id="5" name="Cartoon Background Music Funny Animation F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13802" y="-734371"/>
            <a:ext cx="487363" cy="487363"/>
          </a:xfrm>
          <a:prstGeom prst="rect">
            <a:avLst/>
          </a:prstGeom>
        </p:spPr>
      </p:pic>
    </p:spTree>
    <p:extLst>
      <p:ext uri="{BB962C8B-B14F-4D97-AF65-F5344CB8AC3E}">
        <p14:creationId xmlns:p14="http://schemas.microsoft.com/office/powerpoint/2010/main" val="42754074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14:presetBounceEnd="62000">
                                      <p:stCondLst>
                                        <p:cond delay="500"/>
                                      </p:stCondLst>
                                      <p:childTnLst>
                                        <p:set>
                                          <p:cBhvr>
                                            <p:cTn id="8" dur="1" fill="hold">
                                              <p:stCondLst>
                                                <p:cond delay="0"/>
                                              </p:stCondLst>
                                            </p:cTn>
                                            <p:tgtEl>
                                              <p:spTgt spid="86"/>
                                            </p:tgtEl>
                                            <p:attrNameLst>
                                              <p:attrName>style.visibility</p:attrName>
                                            </p:attrNameLst>
                                          </p:cBhvr>
                                          <p:to>
                                            <p:strVal val="visible"/>
                                          </p:to>
                                        </p:set>
                                        <p:anim calcmode="lin" valueType="num" p14:bounceEnd="62000">
                                          <p:cBhvr additive="base">
                                            <p:cTn id="9"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86"/>
                                            </p:tgtEl>
                                            <p:attrNameLst>
                                              <p:attrName>ppt_y</p:attrName>
                                            </p:attrNameLst>
                                          </p:cBhvr>
                                          <p:tavLst>
                                            <p:tav tm="0">
                                              <p:val>
                                                <p:strVal val="1+#ppt_h/2"/>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500"/>
                                            <p:tgtEl>
                                              <p:spTgt spid="3"/>
                                            </p:tgtEl>
                                          </p:cBhvr>
                                        </p:animEffect>
                                      </p:childTnLst>
                                    </p:cTn>
                                  </p:par>
                                  <p:par>
                                    <p:cTn id="14" presetID="2" presetClass="entr" presetSubtype="2" fill="hold" nodeType="withEffect" p14:presetBounceEnd="62000">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14:bounceEnd="62000">
                                          <p:cBhvr additive="base">
                                            <p:cTn id="16"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17" dur="1500" fill="hold"/>
                                            <p:tgtEl>
                                              <p:spTgt spid="8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p:cTn id="20" dur="1000" fill="hold"/>
                                            <p:tgtEl>
                                              <p:spTgt spid="85"/>
                                            </p:tgtEl>
                                            <p:attrNameLst>
                                              <p:attrName>ppt_w</p:attrName>
                                            </p:attrNameLst>
                                          </p:cBhvr>
                                          <p:tavLst>
                                            <p:tav tm="0">
                                              <p:val>
                                                <p:fltVal val="0"/>
                                              </p:val>
                                            </p:tav>
                                            <p:tav tm="100000">
                                              <p:val>
                                                <p:strVal val="#ppt_w"/>
                                              </p:val>
                                            </p:tav>
                                          </p:tavLst>
                                        </p:anim>
                                        <p:anim calcmode="lin" valueType="num">
                                          <p:cBhvr>
                                            <p:cTn id="21" dur="1000" fill="hold"/>
                                            <p:tgtEl>
                                              <p:spTgt spid="85"/>
                                            </p:tgtEl>
                                            <p:attrNameLst>
                                              <p:attrName>ppt_h</p:attrName>
                                            </p:attrNameLst>
                                          </p:cBhvr>
                                          <p:tavLst>
                                            <p:tav tm="0">
                                              <p:val>
                                                <p:fltVal val="0"/>
                                              </p:val>
                                            </p:tav>
                                            <p:tav tm="100000">
                                              <p:val>
                                                <p:strVal val="#ppt_h"/>
                                              </p:val>
                                            </p:tav>
                                          </p:tavLst>
                                        </p:anim>
                                        <p:animEffect transition="in" filter="fade">
                                          <p:cBhvr>
                                            <p:cTn id="22"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3" repeatCount="indefinite" fill="hold" display="0">
                      <p:stCondLst>
                        <p:cond delay="indefinite"/>
                      </p:stCondLst>
                      <p:endCondLst>
                        <p:cond evt="onStopAudio" delay="0">
                          <p:tgtEl>
                            <p:sldTgt/>
                          </p:tgtEl>
                        </p:cond>
                      </p:endCondLst>
                    </p:cTn>
                    <p:tgtEl>
                      <p:spTgt spid="5"/>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500"/>
                                      </p:stCondLst>
                                      <p:childTnLst>
                                        <p:set>
                                          <p:cBhvr>
                                            <p:cTn id="8" dur="1" fill="hold">
                                              <p:stCondLst>
                                                <p:cond delay="0"/>
                                              </p:stCondLst>
                                            </p:cTn>
                                            <p:tgtEl>
                                              <p:spTgt spid="86"/>
                                            </p:tgtEl>
                                            <p:attrNameLst>
                                              <p:attrName>style.visibility</p:attrName>
                                            </p:attrNameLst>
                                          </p:cBhvr>
                                          <p:to>
                                            <p:strVal val="visible"/>
                                          </p:to>
                                        </p:set>
                                        <p:anim calcmode="lin" valueType="num">
                                          <p:cBhvr additive="base">
                                            <p:cTn id="9" dur="1500" fill="hold"/>
                                            <p:tgtEl>
                                              <p:spTgt spid="86"/>
                                            </p:tgtEl>
                                            <p:attrNameLst>
                                              <p:attrName>ppt_x</p:attrName>
                                            </p:attrNameLst>
                                          </p:cBhvr>
                                          <p:tavLst>
                                            <p:tav tm="0">
                                              <p:val>
                                                <p:strVal val="#ppt_x"/>
                                              </p:val>
                                            </p:tav>
                                            <p:tav tm="100000">
                                              <p:val>
                                                <p:strVal val="#ppt_x"/>
                                              </p:val>
                                            </p:tav>
                                          </p:tavLst>
                                        </p:anim>
                                        <p:anim calcmode="lin" valueType="num">
                                          <p:cBhvr additive="base">
                                            <p:cTn id="10" dur="1500" fill="hold"/>
                                            <p:tgtEl>
                                              <p:spTgt spid="86"/>
                                            </p:tgtEl>
                                            <p:attrNameLst>
                                              <p:attrName>ppt_y</p:attrName>
                                            </p:attrNameLst>
                                          </p:cBhvr>
                                          <p:tavLst>
                                            <p:tav tm="0">
                                              <p:val>
                                                <p:strVal val="1+#ppt_h/2"/>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500"/>
                                            <p:tgtEl>
                                              <p:spTgt spid="3"/>
                                            </p:tgtEl>
                                          </p:cBhvr>
                                        </p:animEffect>
                                      </p:childTnLst>
                                    </p:cTn>
                                  </p:par>
                                  <p:par>
                                    <p:cTn id="14" presetID="2" presetClass="entr" presetSubtype="2"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additive="base">
                                            <p:cTn id="16" dur="1500" fill="hold"/>
                                            <p:tgtEl>
                                              <p:spTgt spid="85"/>
                                            </p:tgtEl>
                                            <p:attrNameLst>
                                              <p:attrName>ppt_x</p:attrName>
                                            </p:attrNameLst>
                                          </p:cBhvr>
                                          <p:tavLst>
                                            <p:tav tm="0">
                                              <p:val>
                                                <p:strVal val="1+#ppt_w/2"/>
                                              </p:val>
                                            </p:tav>
                                            <p:tav tm="100000">
                                              <p:val>
                                                <p:strVal val="#ppt_x"/>
                                              </p:val>
                                            </p:tav>
                                          </p:tavLst>
                                        </p:anim>
                                        <p:anim calcmode="lin" valueType="num">
                                          <p:cBhvr additive="base">
                                            <p:cTn id="17" dur="1500" fill="hold"/>
                                            <p:tgtEl>
                                              <p:spTgt spid="85"/>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p:cTn id="20" dur="1000" fill="hold"/>
                                            <p:tgtEl>
                                              <p:spTgt spid="85"/>
                                            </p:tgtEl>
                                            <p:attrNameLst>
                                              <p:attrName>ppt_w</p:attrName>
                                            </p:attrNameLst>
                                          </p:cBhvr>
                                          <p:tavLst>
                                            <p:tav tm="0">
                                              <p:val>
                                                <p:fltVal val="0"/>
                                              </p:val>
                                            </p:tav>
                                            <p:tav tm="100000">
                                              <p:val>
                                                <p:strVal val="#ppt_w"/>
                                              </p:val>
                                            </p:tav>
                                          </p:tavLst>
                                        </p:anim>
                                        <p:anim calcmode="lin" valueType="num">
                                          <p:cBhvr>
                                            <p:cTn id="21" dur="1000" fill="hold"/>
                                            <p:tgtEl>
                                              <p:spTgt spid="85"/>
                                            </p:tgtEl>
                                            <p:attrNameLst>
                                              <p:attrName>ppt_h</p:attrName>
                                            </p:attrNameLst>
                                          </p:cBhvr>
                                          <p:tavLst>
                                            <p:tav tm="0">
                                              <p:val>
                                                <p:fltVal val="0"/>
                                              </p:val>
                                            </p:tav>
                                            <p:tav tm="100000">
                                              <p:val>
                                                <p:strVal val="#ppt_h"/>
                                              </p:val>
                                            </p:tav>
                                          </p:tavLst>
                                        </p:anim>
                                        <p:animEffect transition="in" filter="fade">
                                          <p:cBhvr>
                                            <p:cTn id="22"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3" repeatCount="indefinite" fill="hold" display="0">
                      <p:stCondLst>
                        <p:cond delay="indefinite"/>
                      </p:stCondLst>
                      <p:endCondLst>
                        <p:cond evt="onStopAudio" delay="0">
                          <p:tgtEl>
                            <p:sldTgt/>
                          </p:tgtEl>
                        </p:cond>
                      </p:endCondLst>
                    </p:cTn>
                    <p:tgtEl>
                      <p:spTgt spid="5"/>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p:cNvSpPr/>
          <p:nvPr/>
        </p:nvSpPr>
        <p:spPr>
          <a:xfrm>
            <a:off x="270459" y="2310951"/>
            <a:ext cx="8273500" cy="2828215"/>
          </a:xfrm>
          <a:prstGeom prst="roundRect">
            <a:avLst>
              <a:gd name="adj" fmla="val 9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5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Click vào bắt đầu để đến trò chơi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Click vào </a:t>
            </a:r>
            <a:r>
              <a:rPr lang="en-US" sz="2400" kern="1200" dirty="0">
                <a:solidFill>
                  <a:prstClr val="black"/>
                </a:solidFill>
                <a:latin typeface="UTM Avo" panose="02040603050506020204" pitchFamily="18" charset="0"/>
              </a:rPr>
              <a:t>Pikachu </a:t>
            </a:r>
            <a:r>
              <a:rPr lang="en-US" sz="2400" kern="1200" dirty="0" err="1">
                <a:solidFill>
                  <a:prstClr val="black"/>
                </a:solidFill>
                <a:latin typeface="UTM Avo" panose="02040603050506020204" pitchFamily="18" charset="0"/>
              </a:rPr>
              <a:t>để</a:t>
            </a:r>
            <a:r>
              <a:rPr lang="en-US" sz="2400" kern="1200" dirty="0">
                <a:solidFill>
                  <a:prstClr val="black"/>
                </a:solidFill>
                <a:latin typeface="UTM Avo" panose="02040603050506020204" pitchFamily="18" charset="0"/>
              </a:rPr>
              <a:t> </a:t>
            </a:r>
            <a:r>
              <a:rPr lang="en-US" sz="2400" kern="1200" dirty="0" err="1">
                <a:solidFill>
                  <a:prstClr val="black"/>
                </a:solidFill>
                <a:latin typeface="UTM Avo" panose="02040603050506020204" pitchFamily="18" charset="0"/>
              </a:rPr>
              <a:t>hiện</a:t>
            </a:r>
            <a:r>
              <a:rPr lang="en-US" sz="2400" kern="1200" dirty="0">
                <a:solidFill>
                  <a:prstClr val="black"/>
                </a:solidFill>
                <a:latin typeface="UTM Avo" panose="02040603050506020204" pitchFamily="18" charset="0"/>
              </a:rPr>
              <a:t> </a:t>
            </a:r>
            <a:r>
              <a:rPr lang="en-US" sz="2400" kern="1200" dirty="0" err="1">
                <a:solidFill>
                  <a:prstClr val="black"/>
                </a:solidFill>
                <a:latin typeface="UTM Avo" panose="02040603050506020204" pitchFamily="18" charset="0"/>
              </a:rPr>
              <a:t>đáp</a:t>
            </a:r>
            <a:r>
              <a:rPr lang="en-US" sz="2400" kern="1200" dirty="0">
                <a:solidFill>
                  <a:prstClr val="black"/>
                </a:solidFill>
                <a:latin typeface="UTM Avo" panose="02040603050506020204" pitchFamily="18" charset="0"/>
              </a:rPr>
              <a:t> </a:t>
            </a:r>
            <a:r>
              <a:rPr lang="en-US" sz="2400" kern="1200" dirty="0" err="1">
                <a:solidFill>
                  <a:prstClr val="black"/>
                </a:solidFill>
                <a:latin typeface="UTM Avo" panose="02040603050506020204" pitchFamily="18" charset="0"/>
              </a:rPr>
              <a:t>án</a:t>
            </a:r>
            <a:r>
              <a:rPr lang="en-US" sz="2400" kern="1200" dirty="0">
                <a:solidFill>
                  <a:prstClr val="black"/>
                </a:solidFill>
                <a:latin typeface="UTM Avo" panose="02040603050506020204" pitchFamily="18" charset="0"/>
              </a:rPr>
              <a:t> </a:t>
            </a:r>
            <a:r>
              <a:rPr lang="en-US" sz="2400" kern="1200" dirty="0" err="1">
                <a:solidFill>
                  <a:prstClr val="black"/>
                </a:solidFill>
                <a:latin typeface="UTM Avo" panose="02040603050506020204" pitchFamily="18" charset="0"/>
              </a:rPr>
              <a:t>đúng</a:t>
            </a:r>
            <a:r>
              <a:rPr lang="en-US" sz="2400" kern="1200" dirty="0">
                <a:solidFill>
                  <a:prstClr val="black"/>
                </a:solidFill>
                <a:latin typeface="UTM Avo" panose="02040603050506020204" pitchFamily="18" charset="0"/>
              </a:rPr>
              <a:t>.</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Bấm chuột trái để chuyển sang câu hỏi tiếp theo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7" name="Rectangle: Rounded Corners 6">
            <a:hlinkClick r:id="" action="ppaction://hlinkshowjump?jump=nextslide"/>
          </p:cNvPr>
          <p:cNvSpPr/>
          <p:nvPr/>
        </p:nvSpPr>
        <p:spPr>
          <a:xfrm>
            <a:off x="9485458" y="5944039"/>
            <a:ext cx="2401678" cy="644839"/>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Bắt đầu</a:t>
            </a: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87559">
            <a:off x="7498894" y="373796"/>
            <a:ext cx="3973128" cy="491495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sp>
        <p:nvSpPr>
          <p:cNvPr id="96" name="Rectangle: Rounded Corners 95"/>
          <p:cNvSpPr/>
          <p:nvPr/>
        </p:nvSpPr>
        <p:spPr>
          <a:xfrm>
            <a:off x="3038072" y="1637701"/>
            <a:ext cx="2738274" cy="837985"/>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Hướng dẫn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415645" y="401111"/>
            <a:ext cx="10079294" cy="2383743"/>
            <a:chOff x="710738" y="3856285"/>
            <a:chExt cx="5105398" cy="2134071"/>
          </a:xfrm>
        </p:grpSpPr>
        <p:sp>
          <p:nvSpPr>
            <p:cNvPr id="7" name="Rectangle: Rounded Corners 6"/>
            <p:cNvSpPr/>
            <p:nvPr/>
          </p:nvSpPr>
          <p:spPr>
            <a:xfrm>
              <a:off x="710738" y="3856285"/>
              <a:ext cx="5105398" cy="2134071"/>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8" name="Rectangle: Rounded Corners 7"/>
            <p:cNvSpPr/>
            <p:nvPr/>
          </p:nvSpPr>
          <p:spPr>
            <a:xfrm>
              <a:off x="782113" y="3970820"/>
              <a:ext cx="4962648" cy="190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Số 6 315 gồm mấy nghìn, mấy trăm,</a:t>
              </a:r>
              <a:endParaRPr kumimoji="0" lang="en-US" sz="28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mấy chục và mấy đơn vị?</a:t>
              </a:r>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1026" name="Picture 2" descr="Pikachu PNG Transparent Images"/>
          <p:cNvPicPr>
            <a:picLocks noChangeAspect="1" noChangeArrowheads="1"/>
          </p:cNvPicPr>
          <p:nvPr/>
        </p:nvPicPr>
        <p:blipFill rotWithShape="1">
          <a:blip r:embed="rId4">
            <a:extLst>
              <a:ext uri="{28A0092B-C50C-407E-A947-70E740481C1C}">
                <a14:useLocalDpi xmlns:a14="http://schemas.microsoft.com/office/drawing/2010/main" val="0"/>
              </a:ext>
            </a:extLst>
          </a:blip>
          <a:srcRect l="24634" t="10000" r="24634" b="6174"/>
          <a:stretch>
            <a:fillRect/>
          </a:stretch>
        </p:blipFill>
        <p:spPr bwMode="auto">
          <a:xfrm>
            <a:off x="800100" y="3764567"/>
            <a:ext cx="2904580" cy="26923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24580" y="3570605"/>
            <a:ext cx="8355330" cy="1818005"/>
          </a:xfrm>
          <a:prstGeom prst="wedgeEllipseCallout">
            <a:avLst>
              <a:gd name="adj1" fmla="val -58645"/>
              <a:gd name="adj2" fmla="val 38785"/>
            </a:avLst>
          </a:prstGeom>
          <a:solidFill>
            <a:schemeClr val="bg1"/>
          </a:solidFill>
          <a:ln w="76200">
            <a:solidFill>
              <a:schemeClr val="accent1"/>
            </a:solidFill>
          </a:ln>
        </p:spPr>
        <p:txBody>
          <a:bodyPr wrap="square" rtlCol="0">
            <a:noAutofit/>
          </a:bodyPr>
          <a:lstStyle/>
          <a:p>
            <a:pPr algn="ctr">
              <a:spcBef>
                <a:spcPts val="1200"/>
              </a:spcBef>
              <a:buClrTx/>
            </a:pPr>
            <a:r>
              <a:rPr lang="vi-VN" sz="2400" kern="1200" dirty="0">
                <a:solidFill>
                  <a:prstClr val="black"/>
                </a:solidFill>
                <a:latin typeface="UTM Avo" panose="02040603050506020204" pitchFamily="18" charset="0"/>
                <a:ea typeface="+mn-ea"/>
                <a:cs typeface="+mn-cs"/>
              </a:rPr>
              <a:t>6 315 gồm 6 nghìn</a:t>
            </a:r>
            <a:r>
              <a:rPr lang="en-US" altLang="vi-VN" sz="2400" kern="1200" dirty="0">
                <a:solidFill>
                  <a:prstClr val="black"/>
                </a:solidFill>
                <a:latin typeface="UTM Avo" panose="02040603050506020204" pitchFamily="18" charset="0"/>
                <a:ea typeface="+mn-ea"/>
                <a:cs typeface="+mn-cs"/>
              </a:rPr>
              <a:t> </a:t>
            </a:r>
            <a:r>
              <a:rPr lang="vi-VN" sz="2400" kern="1200" dirty="0">
                <a:solidFill>
                  <a:prstClr val="black"/>
                </a:solidFill>
                <a:latin typeface="UTM Avo" panose="02040603050506020204" pitchFamily="18" charset="0"/>
                <a:ea typeface="+mn-ea"/>
                <a:cs typeface="+mn-cs"/>
              </a:rPr>
              <a:t>3 trăm 1 chục</a:t>
            </a:r>
            <a:r>
              <a:rPr lang="en-US" altLang="vi-VN" sz="2400" kern="1200" dirty="0">
                <a:solidFill>
                  <a:prstClr val="black"/>
                </a:solidFill>
                <a:latin typeface="UTM Avo" panose="02040603050506020204" pitchFamily="18" charset="0"/>
                <a:ea typeface="+mn-ea"/>
                <a:cs typeface="+mn-cs"/>
              </a:rPr>
              <a:t> </a:t>
            </a:r>
            <a:r>
              <a:rPr lang="vi-VN" sz="2400" kern="1200" dirty="0">
                <a:solidFill>
                  <a:prstClr val="black"/>
                </a:solidFill>
                <a:latin typeface="UTM Avo" panose="02040603050506020204" pitchFamily="18" charset="0"/>
                <a:ea typeface="+mn-ea"/>
                <a:cs typeface="+mn-cs"/>
              </a:rPr>
              <a:t>5 đơn vị</a:t>
            </a:r>
            <a:r>
              <a:rPr lang="en-US" sz="2400" kern="1200" dirty="0">
                <a:solidFill>
                  <a:prstClr val="black"/>
                </a:solidFill>
                <a:latin typeface="UTM Avo" panose="02040603050506020204" pitchFamily="18" charset="0"/>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1026"/>
                  </p:tgtEl>
                </p:cond>
              </p:nextCondLst>
            </p:seq>
          </p:childTnLst>
        </p:cTn>
      </p:par>
    </p:tnLst>
    <p:bldLst>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415645" y="401111"/>
            <a:ext cx="10079294" cy="2383743"/>
            <a:chOff x="710738" y="3856285"/>
            <a:chExt cx="5105398" cy="2134071"/>
          </a:xfrm>
        </p:grpSpPr>
        <p:sp>
          <p:nvSpPr>
            <p:cNvPr id="7" name="Rectangle: Rounded Corners 6"/>
            <p:cNvSpPr/>
            <p:nvPr/>
          </p:nvSpPr>
          <p:spPr>
            <a:xfrm>
              <a:off x="710738" y="3856285"/>
              <a:ext cx="5105398" cy="2134071"/>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prstClr val="black"/>
                </a:solidFill>
                <a:effectLst/>
                <a:uLnTx/>
                <a:uFillTx/>
                <a:latin typeface="UTM Avo" panose="02040603050506020204" pitchFamily="18"/>
                <a:ea typeface="+mn-ea"/>
                <a:cs typeface="+mn-cs"/>
              </a:endParaRPr>
            </a:p>
          </p:txBody>
        </p:sp>
        <p:sp>
          <p:nvSpPr>
            <p:cNvPr id="8" name="Rectangle: Rounded Corners 7"/>
            <p:cNvSpPr/>
            <p:nvPr/>
          </p:nvSpPr>
          <p:spPr>
            <a:xfrm>
              <a:off x="782113" y="3970820"/>
              <a:ext cx="4962648" cy="190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Số 4 207 gồm mấy nghìn, mấy trăm,</a:t>
              </a:r>
              <a:endParaRPr kumimoji="0" lang="en-US" sz="28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mấy chục và mấy đơn vị?</a:t>
              </a:r>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1026" name="Picture 2" descr="Pikachu PNG Transparent Images"/>
          <p:cNvPicPr>
            <a:picLocks noChangeAspect="1" noChangeArrowheads="1"/>
          </p:cNvPicPr>
          <p:nvPr/>
        </p:nvPicPr>
        <p:blipFill rotWithShape="1">
          <a:blip r:embed="rId4">
            <a:extLst>
              <a:ext uri="{28A0092B-C50C-407E-A947-70E740481C1C}">
                <a14:useLocalDpi xmlns:a14="http://schemas.microsoft.com/office/drawing/2010/main" val="0"/>
              </a:ext>
            </a:extLst>
          </a:blip>
          <a:srcRect l="24634" t="10000" r="24634" b="6174"/>
          <a:stretch>
            <a:fillRect/>
          </a:stretch>
        </p:blipFill>
        <p:spPr bwMode="auto">
          <a:xfrm>
            <a:off x="234315" y="3949352"/>
            <a:ext cx="2904580" cy="26923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57245" y="3778250"/>
            <a:ext cx="8137525" cy="1702435"/>
          </a:xfrm>
          <a:prstGeom prst="wedgeEllipseCallout">
            <a:avLst>
              <a:gd name="adj1" fmla="val -58645"/>
              <a:gd name="adj2" fmla="val 38785"/>
            </a:avLst>
          </a:prstGeom>
          <a:solidFill>
            <a:schemeClr val="bg1"/>
          </a:solidFill>
          <a:ln w="76200">
            <a:solidFill>
              <a:schemeClr val="accent1"/>
            </a:solidFill>
          </a:ln>
        </p:spPr>
        <p:txBody>
          <a:bodyPr wrap="square" rtlCol="0">
            <a:noAutofit/>
          </a:bodyPr>
          <a:lstStyle/>
          <a:p>
            <a:pPr algn="ctr">
              <a:spcBef>
                <a:spcPts val="1200"/>
              </a:spcBef>
              <a:buClrTx/>
            </a:pPr>
            <a:r>
              <a:rPr lang="vi-VN" sz="2400" kern="1200" dirty="0">
                <a:solidFill>
                  <a:prstClr val="black"/>
                </a:solidFill>
                <a:latin typeface="UTM Avo" panose="02040603050506020204" pitchFamily="18" charset="0"/>
                <a:ea typeface="+mn-ea"/>
                <a:cs typeface="+mn-cs"/>
              </a:rPr>
              <a:t>4 207 gồm</a:t>
            </a:r>
            <a:r>
              <a:rPr lang="en-US" altLang="vi-VN" sz="2400" kern="1200" dirty="0">
                <a:solidFill>
                  <a:prstClr val="black"/>
                </a:solidFill>
                <a:latin typeface="UTM Avo" panose="02040603050506020204" pitchFamily="18" charset="0"/>
                <a:ea typeface="+mn-ea"/>
                <a:cs typeface="+mn-cs"/>
              </a:rPr>
              <a:t> </a:t>
            </a:r>
            <a:r>
              <a:rPr lang="vi-VN" sz="2400" kern="1200" dirty="0">
                <a:solidFill>
                  <a:prstClr val="black"/>
                </a:solidFill>
                <a:latin typeface="UTM Avo" panose="02040603050506020204" pitchFamily="18" charset="0"/>
                <a:ea typeface="+mn-ea"/>
                <a:cs typeface="+mn-cs"/>
              </a:rPr>
              <a:t>4 nghìn 2 trăm </a:t>
            </a:r>
          </a:p>
          <a:p>
            <a:pPr algn="ctr">
              <a:spcBef>
                <a:spcPts val="1200"/>
              </a:spcBef>
              <a:buClrTx/>
            </a:pPr>
            <a:r>
              <a:rPr lang="vi-VN" sz="2400" kern="1200" dirty="0">
                <a:solidFill>
                  <a:prstClr val="black"/>
                </a:solidFill>
                <a:latin typeface="UTM Avo" panose="02040603050506020204" pitchFamily="18" charset="0"/>
                <a:ea typeface="+mn-ea"/>
                <a:cs typeface="+mn-cs"/>
              </a:rPr>
              <a:t>0 chục</a:t>
            </a:r>
            <a:r>
              <a:rPr lang="en-US" altLang="vi-VN" sz="2400" kern="1200" dirty="0">
                <a:solidFill>
                  <a:prstClr val="black"/>
                </a:solidFill>
                <a:latin typeface="UTM Avo" panose="02040603050506020204" pitchFamily="18" charset="0"/>
                <a:ea typeface="+mn-ea"/>
                <a:cs typeface="+mn-cs"/>
              </a:rPr>
              <a:t> </a:t>
            </a:r>
            <a:r>
              <a:rPr lang="vi-VN" sz="2400" kern="1200" dirty="0">
                <a:solidFill>
                  <a:prstClr val="black"/>
                </a:solidFill>
                <a:latin typeface="UTM Avo" panose="02040603050506020204" pitchFamily="18" charset="0"/>
                <a:ea typeface="+mn-ea"/>
                <a:cs typeface="+mn-cs"/>
              </a:rPr>
              <a:t>7 đơn vị.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1026"/>
                  </p:tgtEl>
                </p:cond>
              </p:nextCondLst>
            </p:seq>
          </p:childTnLst>
        </p:cTn>
      </p:par>
    </p:tnLst>
    <p:bldLst>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83"/>
        <p:cNvGrpSpPr/>
        <p:nvPr/>
      </p:nvGrpSpPr>
      <p:grpSpPr>
        <a:xfrm>
          <a:off x="0" y="0"/>
          <a:ext cx="0" cy="0"/>
          <a:chOff x="0" y="0"/>
          <a:chExt cx="0" cy="0"/>
        </a:xfrm>
      </p:grpSpPr>
      <p:sp>
        <p:nvSpPr>
          <p:cNvPr id="2" name="TextBox 1"/>
          <p:cNvSpPr txBox="1"/>
          <p:nvPr/>
        </p:nvSpPr>
        <p:spPr>
          <a:xfrm>
            <a:off x="9510944" y="0"/>
            <a:ext cx="2681056"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TOÁN 3</a:t>
            </a:r>
          </a:p>
        </p:txBody>
      </p:sp>
      <p:sp>
        <p:nvSpPr>
          <p:cNvPr id="6" name="Rectangle 5"/>
          <p:cNvSpPr/>
          <p:nvPr/>
        </p:nvSpPr>
        <p:spPr>
          <a:xfrm>
            <a:off x="10603076" y="589132"/>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
        <p:nvSpPr>
          <p:cNvPr id="9" name="Google Shape;54;p1"/>
          <p:cNvSpPr txBox="1"/>
          <p:nvPr/>
        </p:nvSpPr>
        <p:spPr>
          <a:xfrm>
            <a:off x="-521891" y="2525344"/>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buSzPts val="990"/>
              <a:buFont typeface="Arial" panose="020B0604020202020204"/>
              <a:buNone/>
            </a:pPr>
            <a:r>
              <a:rPr lang="en-US" sz="5400" b="1" dirty="0" err="1">
                <a:solidFill>
                  <a:srgbClr val="002060"/>
                </a:solidFill>
                <a:latin typeface="UTM Avo" panose="02040603050506020204" pitchFamily="18" charset="0"/>
              </a:rPr>
              <a:t>Tuần</a:t>
            </a:r>
            <a:r>
              <a:rPr lang="en-US" sz="5400" b="1" dirty="0">
                <a:solidFill>
                  <a:srgbClr val="002060"/>
                </a:solidFill>
                <a:latin typeface="UTM Avo" panose="02040603050506020204" pitchFamily="18" charset="0"/>
              </a:rPr>
              <a:t> 19</a:t>
            </a:r>
          </a:p>
          <a:p>
            <a:pPr algn="ctr" defTabSz="914400">
              <a:lnSpc>
                <a:spcPct val="150000"/>
              </a:lnSpc>
              <a:defRPr/>
            </a:pPr>
            <a:r>
              <a:rPr lang="en-US" sz="4800" b="1" dirty="0" err="1">
                <a:solidFill>
                  <a:srgbClr val="FF0000"/>
                </a:solidFill>
                <a:latin typeface="UTM Avo" panose="02040603050506020204" pitchFamily="18" charset="0"/>
                <a:cs typeface="Arial" panose="020B0604020202020204" pitchFamily="34" charset="0"/>
              </a:rPr>
              <a:t>Bài</a:t>
            </a:r>
            <a:r>
              <a:rPr lang="en-US" sz="4800" b="1" dirty="0">
                <a:solidFill>
                  <a:srgbClr val="FF0000"/>
                </a:solidFill>
                <a:latin typeface="UTM Avo" panose="02040603050506020204" pitchFamily="18" charset="0"/>
                <a:cs typeface="Arial" panose="020B0604020202020204" pitchFamily="34" charset="0"/>
              </a:rPr>
              <a:t> 60: </a:t>
            </a:r>
            <a:r>
              <a:rPr lang="en-US" sz="4800" b="1" dirty="0" err="1">
                <a:solidFill>
                  <a:srgbClr val="FF0000"/>
                </a:solidFill>
                <a:latin typeface="UTM Avo" panose="02040603050506020204" pitchFamily="18" charset="0"/>
              </a:rPr>
              <a:t>Các</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số</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trong</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phạm</a:t>
            </a:r>
            <a:r>
              <a:rPr lang="en-US" sz="4800" b="1" dirty="0">
                <a:solidFill>
                  <a:srgbClr val="FF0000"/>
                </a:solidFill>
                <a:latin typeface="UTM Avo" panose="02040603050506020204" pitchFamily="18" charset="0"/>
              </a:rPr>
              <a:t> vi </a:t>
            </a:r>
          </a:p>
          <a:p>
            <a:pPr algn="ctr" defTabSz="914400">
              <a:lnSpc>
                <a:spcPct val="150000"/>
              </a:lnSpc>
              <a:defRPr/>
            </a:pPr>
            <a:r>
              <a:rPr lang="en-US" sz="4800" b="1" dirty="0">
                <a:solidFill>
                  <a:srgbClr val="FF0000"/>
                </a:solidFill>
                <a:latin typeface="UTM Avo" panose="02040603050506020204" pitchFamily="18" charset="0"/>
              </a:rPr>
              <a:t>10 000 (</a:t>
            </a:r>
            <a:r>
              <a:rPr lang="en-US" sz="4800" b="1" dirty="0" err="1">
                <a:solidFill>
                  <a:srgbClr val="FF0000"/>
                </a:solidFill>
                <a:latin typeface="UTM Avo" panose="02040603050506020204" pitchFamily="18" charset="0"/>
              </a:rPr>
              <a:t>tiếp</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theo</a:t>
            </a:r>
            <a:r>
              <a:rPr lang="en-US" sz="4800" b="1" dirty="0">
                <a:solidFill>
                  <a:srgbClr val="FF0000"/>
                </a:solidFill>
                <a:latin typeface="UTM Avo" panose="02040603050506020204" pitchFamily="18" charset="0"/>
              </a:rPr>
              <a:t>) – </a:t>
            </a:r>
            <a:r>
              <a:rPr lang="en-US" sz="4800" b="1" dirty="0" err="1">
                <a:solidFill>
                  <a:srgbClr val="FF0000"/>
                </a:solidFill>
                <a:latin typeface="UTM Avo" panose="02040603050506020204" pitchFamily="18" charset="0"/>
              </a:rPr>
              <a:t>Tiết</a:t>
            </a:r>
            <a:r>
              <a:rPr lang="en-US" sz="4800" b="1" dirty="0">
                <a:solidFill>
                  <a:srgbClr val="FF0000"/>
                </a:solidFill>
                <a:latin typeface="UTM Avo" panose="02040603050506020204" pitchFamily="18" charset="0"/>
              </a:rPr>
              <a:t> 2</a:t>
            </a:r>
            <a:endParaRPr lang="en-US" sz="5400" b="1" dirty="0">
              <a:solidFill>
                <a:srgbClr val="FF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p:cNvGrpSpPr/>
          <p:nvPr/>
        </p:nvGrpSpPr>
        <p:grpSpPr>
          <a:xfrm>
            <a:off x="4727728" y="2592648"/>
            <a:ext cx="2736543" cy="1558939"/>
            <a:chOff x="309542" y="967667"/>
            <a:chExt cx="2878585" cy="1558939"/>
          </a:xfrm>
        </p:grpSpPr>
        <p:pic>
          <p:nvPicPr>
            <p:cNvPr id="3" name="Picture 2">
              <a:hlinkClick r:id="rId4"/>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a:fillRect/>
            </a:stretch>
          </p:blipFill>
          <p:spPr>
            <a:xfrm>
              <a:off x="905522" y="1221589"/>
              <a:ext cx="1438182" cy="1305017"/>
            </a:xfrm>
            <a:prstGeom prst="rect">
              <a:avLst/>
            </a:prstGeom>
          </p:spPr>
        </p:pic>
        <p:sp>
          <p:nvSpPr>
            <p:cNvPr id="4" name="TextBox 3"/>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hlinkClick r:id="rId4"/>
          </p:cNvPr>
          <p:cNvSpPr/>
          <p:nvPr/>
        </p:nvSpPr>
        <p:spPr>
          <a:xfrm>
            <a:off x="129540" y="983615"/>
            <a:ext cx="713105" cy="538480"/>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latin typeface="UTM Avo" panose="02040603050506020204" pitchFamily="18" charset="0"/>
              </a:rPr>
              <a:t>4</a:t>
            </a:r>
          </a:p>
        </p:txBody>
      </p:sp>
      <p:sp>
        <p:nvSpPr>
          <p:cNvPr id="3" name="Hộp Văn bản 11"/>
          <p:cNvSpPr txBox="1"/>
          <p:nvPr/>
        </p:nvSpPr>
        <p:spPr>
          <a:xfrm>
            <a:off x="709295" y="754380"/>
            <a:ext cx="11482705" cy="829945"/>
          </a:xfrm>
          <a:prstGeom prst="rect">
            <a:avLst/>
          </a:prstGeom>
          <a:noFill/>
        </p:spPr>
        <p:txBody>
          <a:bodyPr wrap="square" rtlCol="0">
            <a:spAutoFit/>
          </a:bodyPr>
          <a:lstStyle/>
          <a:p>
            <a:pPr>
              <a:lnSpc>
                <a:spcPct val="150000"/>
              </a:lnSpc>
            </a:pPr>
            <a:r>
              <a:rPr lang="vi-VN" sz="3200" dirty="0">
                <a:latin typeface="Times New Roman" panose="02020603050405020304" pitchFamily="18" charset="0"/>
                <a:ea typeface="Calibri" panose="020F0502020204030204" pitchFamily="34" charset="0"/>
                <a:cs typeface="Times New Roman" panose="02020603050405020304" pitchFamily="18" charset="0"/>
              </a:rPr>
              <a:t>Viết mỗi số sau thành tổng của nghìn, trăm, chục, đơn vị (theo mẫu)</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p:cNvSpPr/>
          <p:nvPr/>
        </p:nvSpPr>
        <p:spPr>
          <a:xfrm>
            <a:off x="1031875" y="2060575"/>
            <a:ext cx="7292975" cy="745490"/>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Mẫu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3 567 = 3 000 + 500 + 60 + 7</a:t>
            </a:r>
            <a:r>
              <a:rPr lang="en-US" sz="2800" dirty="0">
                <a:latin typeface="Times New Roman" panose="02020603050405020304" pitchFamily="18" charset="0"/>
                <a:cs typeface="Times New Roman" panose="02020603050405020304" pitchFamily="18" charset="0"/>
              </a:rPr>
              <a:t>7</a:t>
            </a:r>
          </a:p>
        </p:txBody>
      </p:sp>
      <p:sp>
        <p:nvSpPr>
          <p:cNvPr id="12" name="Hộp Văn bản 11"/>
          <p:cNvSpPr txBox="1"/>
          <p:nvPr/>
        </p:nvSpPr>
        <p:spPr>
          <a:xfrm>
            <a:off x="1953260" y="3025775"/>
            <a:ext cx="187134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5</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832</a:t>
            </a:r>
          </a:p>
        </p:txBody>
      </p:sp>
      <p:sp>
        <p:nvSpPr>
          <p:cNvPr id="13" name="Hộp Văn bản 11"/>
          <p:cNvSpPr txBox="1"/>
          <p:nvPr/>
        </p:nvSpPr>
        <p:spPr>
          <a:xfrm>
            <a:off x="1953260" y="3806825"/>
            <a:ext cx="228409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7</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575</a:t>
            </a:r>
          </a:p>
        </p:txBody>
      </p:sp>
      <p:sp>
        <p:nvSpPr>
          <p:cNvPr id="14" name="Hộp Văn bản 11"/>
          <p:cNvSpPr txBox="1"/>
          <p:nvPr/>
        </p:nvSpPr>
        <p:spPr>
          <a:xfrm>
            <a:off x="1953260" y="4565015"/>
            <a:ext cx="221615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8</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621</a:t>
            </a:r>
          </a:p>
        </p:txBody>
      </p:sp>
      <p:sp>
        <p:nvSpPr>
          <p:cNvPr id="19" name="Hộp Văn bản 11"/>
          <p:cNvSpPr txBox="1"/>
          <p:nvPr/>
        </p:nvSpPr>
        <p:spPr>
          <a:xfrm>
            <a:off x="1953260" y="5309870"/>
            <a:ext cx="209359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4</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444</a:t>
            </a:r>
          </a:p>
        </p:txBody>
      </p:sp>
      <p:sp>
        <p:nvSpPr>
          <p:cNvPr id="20" name="Hộp Văn bản 11"/>
          <p:cNvSpPr txBox="1"/>
          <p:nvPr/>
        </p:nvSpPr>
        <p:spPr>
          <a:xfrm>
            <a:off x="3140710" y="3045460"/>
            <a:ext cx="613346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5</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000 + 800 + 30 + 2</a:t>
            </a:r>
          </a:p>
        </p:txBody>
      </p:sp>
      <p:sp>
        <p:nvSpPr>
          <p:cNvPr id="21" name="Hộp Văn bản 11"/>
          <p:cNvSpPr txBox="1"/>
          <p:nvPr/>
        </p:nvSpPr>
        <p:spPr>
          <a:xfrm>
            <a:off x="3140710" y="3747770"/>
            <a:ext cx="490474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7 </a:t>
            </a:r>
            <a:r>
              <a:rPr lang="vi-VN" sz="2800" dirty="0">
                <a:latin typeface="Times New Roman" panose="02020603050405020304" pitchFamily="18" charset="0"/>
                <a:ea typeface="Calibri" panose="020F0502020204030204" pitchFamily="34" charset="0"/>
                <a:cs typeface="Times New Roman" panose="02020603050405020304" pitchFamily="18" charset="0"/>
              </a:rPr>
              <a:t>000 + </a:t>
            </a:r>
            <a:r>
              <a:rPr lang="en-US" sz="2800" dirty="0">
                <a:latin typeface="Times New Roman" panose="02020603050405020304" pitchFamily="18" charset="0"/>
                <a:ea typeface="Calibri" panose="020F0502020204030204" pitchFamily="34" charset="0"/>
                <a:cs typeface="Times New Roman" panose="02020603050405020304" pitchFamily="18" charset="0"/>
              </a:rPr>
              <a:t>5</a:t>
            </a:r>
            <a:r>
              <a:rPr lang="vi-VN" sz="2800" dirty="0">
                <a:latin typeface="Times New Roman" panose="02020603050405020304" pitchFamily="18" charset="0"/>
                <a:ea typeface="Calibri" panose="020F0502020204030204" pitchFamily="34" charset="0"/>
                <a:cs typeface="Times New Roman" panose="02020603050405020304" pitchFamily="18" charset="0"/>
              </a:rPr>
              <a:t>00 + </a:t>
            </a:r>
            <a:r>
              <a:rPr lang="en-US" sz="2800" dirty="0">
                <a:latin typeface="Times New Roman" panose="02020603050405020304" pitchFamily="18" charset="0"/>
                <a:ea typeface="Calibri" panose="020F0502020204030204" pitchFamily="34" charset="0"/>
                <a:cs typeface="Times New Roman" panose="02020603050405020304" pitchFamily="18" charset="0"/>
              </a:rPr>
              <a:t>7</a:t>
            </a:r>
            <a:r>
              <a:rPr lang="vi-VN" sz="2800" dirty="0">
                <a:latin typeface="Times New Roman" panose="02020603050405020304" pitchFamily="18" charset="0"/>
                <a:ea typeface="Calibri" panose="020F0502020204030204" pitchFamily="34" charset="0"/>
                <a:cs typeface="Times New Roman" panose="02020603050405020304" pitchFamily="18" charset="0"/>
              </a:rPr>
              <a:t>0 + </a:t>
            </a:r>
            <a:r>
              <a:rPr lang="en-US" sz="2800" dirty="0">
                <a:latin typeface="Times New Roman" panose="02020603050405020304" pitchFamily="18" charset="0"/>
                <a:ea typeface="Calibri" panose="020F0502020204030204" pitchFamily="34" charset="0"/>
                <a:cs typeface="Times New Roman" panose="02020603050405020304" pitchFamily="18" charset="0"/>
              </a:rPr>
              <a:t>5</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11"/>
          <p:cNvSpPr txBox="1"/>
          <p:nvPr/>
        </p:nvSpPr>
        <p:spPr>
          <a:xfrm>
            <a:off x="3140710" y="4558030"/>
            <a:ext cx="4971415"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8 </a:t>
            </a:r>
            <a:r>
              <a:rPr lang="vi-VN" sz="2800" dirty="0">
                <a:latin typeface="Times New Roman" panose="02020603050405020304" pitchFamily="18" charset="0"/>
                <a:ea typeface="Calibri" panose="020F0502020204030204" pitchFamily="34" charset="0"/>
                <a:cs typeface="Times New Roman" panose="02020603050405020304" pitchFamily="18" charset="0"/>
              </a:rPr>
              <a:t>000 + </a:t>
            </a:r>
            <a:r>
              <a:rPr lang="en-US" sz="2800" dirty="0">
                <a:latin typeface="Times New Roman" panose="02020603050405020304" pitchFamily="18" charset="0"/>
                <a:ea typeface="Calibri" panose="020F0502020204030204" pitchFamily="34" charset="0"/>
                <a:cs typeface="Times New Roman" panose="02020603050405020304" pitchFamily="18" charset="0"/>
              </a:rPr>
              <a:t>6</a:t>
            </a:r>
            <a:r>
              <a:rPr lang="vi-VN" sz="2800" dirty="0">
                <a:latin typeface="Times New Roman" panose="02020603050405020304" pitchFamily="18" charset="0"/>
                <a:ea typeface="Calibri" panose="020F0502020204030204" pitchFamily="34" charset="0"/>
                <a:cs typeface="Times New Roman" panose="02020603050405020304" pitchFamily="18" charset="0"/>
              </a:rPr>
              <a:t>00 + </a:t>
            </a:r>
            <a:r>
              <a:rPr lang="en-US" sz="2800" dirty="0">
                <a:latin typeface="Times New Roman" panose="02020603050405020304" pitchFamily="18" charset="0"/>
                <a:ea typeface="Calibri" panose="020F0502020204030204" pitchFamily="34" charset="0"/>
                <a:cs typeface="Times New Roman" panose="02020603050405020304" pitchFamily="18" charset="0"/>
              </a:rPr>
              <a:t>2</a:t>
            </a:r>
            <a:r>
              <a:rPr lang="vi-VN" sz="2800" dirty="0">
                <a:latin typeface="Times New Roman" panose="02020603050405020304" pitchFamily="18" charset="0"/>
                <a:ea typeface="Calibri" panose="020F0502020204030204" pitchFamily="34" charset="0"/>
                <a:cs typeface="Times New Roman" panose="02020603050405020304" pitchFamily="18" charset="0"/>
              </a:rPr>
              <a:t>0 + </a:t>
            </a:r>
            <a:r>
              <a:rPr lang="en-US" sz="2800" dirty="0">
                <a:latin typeface="Times New Roman" panose="02020603050405020304" pitchFamily="18" charset="0"/>
                <a:ea typeface="Calibri" panose="020F0502020204030204" pitchFamily="34" charset="0"/>
                <a:cs typeface="Times New Roman" panose="02020603050405020304" pitchFamily="18" charset="0"/>
              </a:rPr>
              <a:t>1</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Hộp Văn bản 11"/>
          <p:cNvSpPr txBox="1"/>
          <p:nvPr/>
        </p:nvSpPr>
        <p:spPr>
          <a:xfrm>
            <a:off x="3140710" y="5309235"/>
            <a:ext cx="487172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4 </a:t>
            </a:r>
            <a:r>
              <a:rPr lang="vi-VN" sz="2800" dirty="0">
                <a:latin typeface="Times New Roman" panose="02020603050405020304" pitchFamily="18" charset="0"/>
                <a:ea typeface="Calibri" panose="020F0502020204030204" pitchFamily="34" charset="0"/>
                <a:cs typeface="Times New Roman" panose="02020603050405020304" pitchFamily="18" charset="0"/>
              </a:rPr>
              <a:t>000 + </a:t>
            </a:r>
            <a:r>
              <a:rPr lang="en-US" sz="2800" dirty="0">
                <a:latin typeface="Times New Roman" panose="02020603050405020304" pitchFamily="18" charset="0"/>
                <a:ea typeface="Calibri" panose="020F0502020204030204" pitchFamily="34" charset="0"/>
                <a:cs typeface="Times New Roman" panose="02020603050405020304" pitchFamily="18" charset="0"/>
              </a:rPr>
              <a:t>4</a:t>
            </a:r>
            <a:r>
              <a:rPr lang="vi-VN" sz="2800" dirty="0">
                <a:latin typeface="Times New Roman" panose="02020603050405020304" pitchFamily="18" charset="0"/>
                <a:ea typeface="Calibri" panose="020F0502020204030204" pitchFamily="34" charset="0"/>
                <a:cs typeface="Times New Roman" panose="02020603050405020304" pitchFamily="18" charset="0"/>
              </a:rPr>
              <a:t>00 + </a:t>
            </a:r>
            <a:r>
              <a:rPr lang="en-US" sz="2800" dirty="0">
                <a:latin typeface="Times New Roman" panose="02020603050405020304" pitchFamily="18" charset="0"/>
                <a:ea typeface="Calibri" panose="020F0502020204030204" pitchFamily="34" charset="0"/>
                <a:cs typeface="Times New Roman" panose="02020603050405020304" pitchFamily="18" charset="0"/>
              </a:rPr>
              <a:t>4</a:t>
            </a:r>
            <a:r>
              <a:rPr lang="vi-VN" sz="2800" dirty="0">
                <a:latin typeface="Times New Roman" panose="02020603050405020304" pitchFamily="18" charset="0"/>
                <a:ea typeface="Calibri" panose="020F0502020204030204" pitchFamily="34" charset="0"/>
                <a:cs typeface="Times New Roman" panose="02020603050405020304" pitchFamily="18" charset="0"/>
              </a:rPr>
              <a:t>0 + </a:t>
            </a:r>
            <a:r>
              <a:rPr lang="en-US" sz="2800" dirty="0">
                <a:latin typeface="Times New Roman" panose="02020603050405020304" pitchFamily="18" charset="0"/>
                <a:ea typeface="Calibri" panose="020F0502020204030204" pitchFamily="34" charset="0"/>
                <a:cs typeface="Times New Roman" panose="02020603050405020304" pitchFamily="18" charset="0"/>
              </a:rPr>
              <a:t>4</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12" grpId="0"/>
      <p:bldP spid="13" grpId="0"/>
      <p:bldP spid="14" grpId="0"/>
      <p:bldP spid="19" grpId="0"/>
      <p:bldP spid="20" grpId="0"/>
      <p:bldP spid="21"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1">
            <a:hlinkClick r:id="rId4"/>
          </p:cNvPr>
          <p:cNvSpPr/>
          <p:nvPr/>
        </p:nvSpPr>
        <p:spPr>
          <a:xfrm>
            <a:off x="637847" y="983685"/>
            <a:ext cx="902195" cy="538500"/>
          </a:xfrm>
          <a:prstGeom prst="roundRect">
            <a:avLst>
              <a:gd name="adj" fmla="val 22233"/>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latin typeface="UTM Avo" panose="02040603050506020204" pitchFamily="18" charset="0"/>
              </a:rPr>
              <a:t>5</a:t>
            </a:r>
          </a:p>
        </p:txBody>
      </p:sp>
      <p:sp>
        <p:nvSpPr>
          <p:cNvPr id="3" name="Hộp Văn bản 11"/>
          <p:cNvSpPr txBox="1"/>
          <p:nvPr/>
        </p:nvSpPr>
        <p:spPr>
          <a:xfrm>
            <a:off x="1745645" y="1001498"/>
            <a:ext cx="9003636" cy="583565"/>
          </a:xfrm>
          <a:prstGeom prst="rect">
            <a:avLst/>
          </a:prstGeom>
          <a:noFill/>
        </p:spPr>
        <p:txBody>
          <a:bodyPr wrap="square" rtlCol="0">
            <a:spAutoFit/>
          </a:bodyPr>
          <a:lstStyle/>
          <a:p>
            <a:r>
              <a:rPr lang="vi-VN" sz="3200" b="1" dirty="0">
                <a:latin typeface="Times New Roman" panose="02020603050405020304" pitchFamily="18" charset="0"/>
                <a:ea typeface="Calibri" panose="020F0502020204030204" pitchFamily="34" charset="0"/>
                <a:cs typeface="Times New Roman" panose="02020603050405020304" pitchFamily="18" charset="0"/>
              </a:rPr>
              <a:t>Nêu các số có bốn chữ số (theo mẫu)</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p:cNvSpPr/>
          <p:nvPr/>
        </p:nvSpPr>
        <p:spPr>
          <a:xfrm>
            <a:off x="2133051" y="1745778"/>
            <a:ext cx="6732764" cy="745369"/>
          </a:xfrm>
          <a:prstGeom prst="roundRect">
            <a:avLst/>
          </a:prstGeom>
          <a:solidFill>
            <a:schemeClr val="bg1"/>
          </a:solidFill>
          <a:ln>
            <a:solidFill>
              <a:srgbClr val="F039A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Mẫu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6 000 + 400 + 80 + 2 = 6 482</a:t>
            </a:r>
          </a:p>
          <a:p>
            <a:pPr algn="ctr">
              <a:lnSpc>
                <a:spcPct val="150000"/>
              </a:lnSpc>
            </a:pPr>
            <a:endParaRPr lang="en-US" sz="2800" dirty="0">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4309745" y="2795270"/>
            <a:ext cx="204724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9</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557</a:t>
            </a:r>
          </a:p>
        </p:txBody>
      </p:sp>
      <p:sp>
        <p:nvSpPr>
          <p:cNvPr id="13" name="Hộp Văn bản 11"/>
          <p:cNvSpPr txBox="1"/>
          <p:nvPr/>
        </p:nvSpPr>
        <p:spPr>
          <a:xfrm>
            <a:off x="4309745" y="3474720"/>
            <a:ext cx="209550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3</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681</a:t>
            </a:r>
          </a:p>
        </p:txBody>
      </p:sp>
      <p:sp>
        <p:nvSpPr>
          <p:cNvPr id="20" name="Hộp Văn bản 11"/>
          <p:cNvSpPr txBox="1"/>
          <p:nvPr/>
        </p:nvSpPr>
        <p:spPr>
          <a:xfrm>
            <a:off x="508001" y="2795425"/>
            <a:ext cx="4132939" cy="52197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a) 9 000 + 500 + 50 + 7 </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Hộp Văn bản 11"/>
          <p:cNvSpPr txBox="1"/>
          <p:nvPr/>
        </p:nvSpPr>
        <p:spPr>
          <a:xfrm>
            <a:off x="870857" y="3481268"/>
            <a:ext cx="3953318"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3</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000 + 600 + 80 + 1</a:t>
            </a:r>
          </a:p>
        </p:txBody>
      </p:sp>
      <p:sp>
        <p:nvSpPr>
          <p:cNvPr id="5" name="Hộp Văn bản 11"/>
          <p:cNvSpPr txBox="1"/>
          <p:nvPr/>
        </p:nvSpPr>
        <p:spPr>
          <a:xfrm>
            <a:off x="9372600" y="2792095"/>
            <a:ext cx="225679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5</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808</a:t>
            </a:r>
          </a:p>
        </p:txBody>
      </p:sp>
      <p:sp>
        <p:nvSpPr>
          <p:cNvPr id="6" name="Hộp Văn bản 11"/>
          <p:cNvSpPr txBox="1"/>
          <p:nvPr/>
        </p:nvSpPr>
        <p:spPr>
          <a:xfrm>
            <a:off x="9372600" y="3474720"/>
            <a:ext cx="2142490"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 7</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039</a:t>
            </a:r>
          </a:p>
        </p:txBody>
      </p:sp>
      <p:sp>
        <p:nvSpPr>
          <p:cNvPr id="7" name="Hộp Văn bản 11"/>
          <p:cNvSpPr txBox="1"/>
          <p:nvPr/>
        </p:nvSpPr>
        <p:spPr>
          <a:xfrm>
            <a:off x="6520180" y="2792095"/>
            <a:ext cx="4006215" cy="521970"/>
          </a:xfrm>
          <a:prstGeom prst="rect">
            <a:avLst/>
          </a:prstGeom>
          <a:noFill/>
        </p:spPr>
        <p:txBody>
          <a:bodyPr wrap="square" rtlCol="0">
            <a:spAutoFit/>
          </a:bodyPr>
          <a:lstStyle/>
          <a:p>
            <a:r>
              <a:rPr lang="pt-BR" sz="2800" dirty="0">
                <a:latin typeface="Times New Roman" panose="02020603050405020304" pitchFamily="18" charset="0"/>
                <a:ea typeface="Calibri" panose="020F0502020204030204" pitchFamily="34" charset="0"/>
                <a:cs typeface="Times New Roman" panose="02020603050405020304" pitchFamily="18" charset="0"/>
              </a:rPr>
              <a:t>b) 5 000 + 800 + 8</a:t>
            </a:r>
          </a:p>
        </p:txBody>
      </p:sp>
      <p:sp>
        <p:nvSpPr>
          <p:cNvPr id="8" name="Hộp Văn bản 11"/>
          <p:cNvSpPr txBox="1"/>
          <p:nvPr/>
        </p:nvSpPr>
        <p:spPr>
          <a:xfrm>
            <a:off x="6913031" y="3474975"/>
            <a:ext cx="2578243" cy="521970"/>
          </a:xfrm>
          <a:prstGeom prst="rect">
            <a:avLst/>
          </a:prstGeom>
          <a:noFill/>
        </p:spPr>
        <p:txBody>
          <a:bodyPr wrap="square" rtlCol="0">
            <a:spAutoFit/>
          </a:bodyPr>
          <a:lstStyle/>
          <a:p>
            <a:r>
              <a:rPr lang="vi-VN" sz="2800" dirty="0">
                <a:latin typeface="Times New Roman" panose="02020603050405020304" pitchFamily="18" charset="0"/>
                <a:ea typeface="Calibri" panose="020F0502020204030204" pitchFamily="34" charset="0"/>
                <a:cs typeface="Times New Roman" panose="02020603050405020304" pitchFamily="18" charset="0"/>
              </a:rPr>
              <a:t>7</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000 + 30 + 9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bldLvl="0" animBg="1"/>
      <p:bldP spid="12" grpId="0"/>
      <p:bldP spid="13" grpId="0"/>
      <p:bldP spid="20" grpId="0"/>
      <p:bldP spid="21" grpId="0"/>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17.62488188976374,&quot;left&quot;:115,&quot;top&quot;:162.0762992125984,&quot;width&quot;:519.1577952755906}"/>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705</Words>
  <Application>Microsoft Office PowerPoint</Application>
  <PresentationFormat>Widescreen</PresentationFormat>
  <Paragraphs>117</Paragraphs>
  <Slides>22</Slides>
  <Notes>15</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Allegie</vt:lpstr>
      <vt:lpstr>Cambria Math</vt:lpstr>
      <vt:lpstr>字魂105号-简雅黑</vt:lpstr>
      <vt:lpstr>Arial</vt:lpstr>
      <vt:lpstr>Times New Roman</vt:lpstr>
      <vt:lpstr>#9Slide02 Tieu de dai</vt:lpstr>
      <vt:lpstr>#9Slide02 Noi dung dai</vt:lpstr>
      <vt:lpstr>MS Mincho</vt:lpstr>
      <vt:lpstr>UTM Avo</vt:lpstr>
      <vt:lpstr>Calibri</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creator>Ziczac</dc:creator>
  <cp:lastModifiedBy>User</cp:lastModifiedBy>
  <cp:revision>51</cp:revision>
  <dcterms:created xsi:type="dcterms:W3CDTF">2026-01-13T13:39:00Z</dcterms:created>
  <dcterms:modified xsi:type="dcterms:W3CDTF">2026-01-15T00:49:58Z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7F2CDD01EAC440AE84D1375672740C48_12</vt:lpwstr>
  </property>
  <property fmtid="{D5CDD505-2E9C-101B-9397-08002B2CF9AE}" pid="3" name="KSOProductBuildVer">
    <vt:lpwstr>1033-12.2.0.23196</vt:lpwstr>
  </property>
</Properties>
</file>