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684" r:id="rId2"/>
    <p:sldMasterId id="2147483716" r:id="rId3"/>
    <p:sldMasterId id="2147483728" r:id="rId4"/>
    <p:sldMasterId id="2147483740" r:id="rId5"/>
    <p:sldMasterId id="2147483754" r:id="rId6"/>
  </p:sldMasterIdLst>
  <p:notesMasterIdLst>
    <p:notesMasterId r:id="rId22"/>
  </p:notesMasterIdLst>
  <p:sldIdLst>
    <p:sldId id="290" r:id="rId7"/>
    <p:sldId id="289" r:id="rId8"/>
    <p:sldId id="375" r:id="rId9"/>
    <p:sldId id="272" r:id="rId10"/>
    <p:sldId id="376" r:id="rId11"/>
    <p:sldId id="474" r:id="rId12"/>
    <p:sldId id="340" r:id="rId13"/>
    <p:sldId id="356" r:id="rId14"/>
    <p:sldId id="357" r:id="rId15"/>
    <p:sldId id="292" r:id="rId16"/>
    <p:sldId id="358" r:id="rId17"/>
    <p:sldId id="325" r:id="rId18"/>
    <p:sldId id="359" r:id="rId19"/>
    <p:sldId id="473" r:id="rId20"/>
    <p:sldId id="475" r:id="rId21"/>
  </p:sldIdLst>
  <p:sldSz cx="12192000" cy="6858000"/>
  <p:notesSz cx="6858000" cy="9144000"/>
  <p:embeddedFontLst>
    <p:embeddedFont>
      <p:font typeface="Franklin Gothic Book" panose="020B0503020102020204" pitchFamily="34" charset="0"/>
      <p:regular r:id="rId23"/>
      <p:italic r:id="rId24"/>
    </p:embeddedFont>
    <p:embeddedFont>
      <p:font typeface="Franklin Gothic Medium" panose="020B0603020102020204" pitchFamily="34" charset="0"/>
      <p:regular r:id="rId25"/>
      <p: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Wingdings 2" panose="05020102010507070707" pitchFamily="18" charset="2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ng.nv2510hung.nv2510" initials="h" lastIdx="2" clrIdx="0">
    <p:extLst>
      <p:ext uri="{19B8F6BF-5375-455C-9EA6-DF929625EA0E}">
        <p15:presenceInfo xmlns:p15="http://schemas.microsoft.com/office/powerpoint/2012/main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039A5"/>
    <a:srgbClr val="FF00FF"/>
    <a:srgbClr val="FF6600"/>
    <a:srgbClr val="FF99FF"/>
    <a:srgbClr val="FF7C80"/>
    <a:srgbClr val="00FF00"/>
    <a:srgbClr val="C9ADBF"/>
    <a:srgbClr val="99CC0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87852" autoAdjust="0"/>
  </p:normalViewPr>
  <p:slideViewPr>
    <p:cSldViewPr snapToGrid="0">
      <p:cViewPr varScale="1">
        <p:scale>
          <a:sx n="56" d="100"/>
          <a:sy n="56" d="100"/>
        </p:scale>
        <p:origin x="844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1511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4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753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8761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5993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 em đã làm những công việc gì để giúp đỡ bố mẹ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849AB-6F4C-43F2-A8C6-40C5518884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00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1273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2" y="1956598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2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627F9-19AB-4F73-A9A1-C2374A12FCD2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F0C2D-E401-4BF3-8B62-DFB32CA1EE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A5609-057D-4FAE-ABF4-A03097952139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AF540-93AE-41C4-B70D-F42D5F791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CA17F-FD07-4131-B47C-8F4A56F9C250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4F52E-F74D-461B-BE96-0E7B7FB5E4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0A777-2A57-446F-85C0-B9AA10104255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1750F-C26A-40C1-892D-323C49FF7A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6036E-D19A-409A-B5FE-F7A25D94AF03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B284F-F619-4CC9-BB26-BBB3AB3ACD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84D48-B54A-4748-B3FE-AA5946D2061E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563AA-E6CC-43ED-987B-6136B2702F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135B5-F0AF-4444-B8B9-8819BCBAAEC2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015E4-D9D2-4F92-B3AC-F3E6217833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C3FEA-2E23-4145-96BD-FAE21BA1AF92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CF39C-B1AA-4D85-8DAA-08C5B78F41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BA240-824C-46FF-8A10-7FB5BEBC73B4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74992-D594-4F30-B686-3FCB642F19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7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46BEB-B635-47F6-B881-A57A96411693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D5547-6224-47B6-AF3F-A088877B35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5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F8BE2-5788-4C17-83E9-64DAC9997F9D}" type="datetime10">
              <a:rPr lang="en-US">
                <a:solidFill>
                  <a:srgbClr val="000000"/>
                </a:solidFill>
              </a:rPr>
              <a:pPr>
                <a:defRPr/>
              </a:pPr>
              <a:t>20:31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C1E44-71B7-412D-A607-2EE358B879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8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7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DA5C-0DD9-4384-A2EF-D24F647DAF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91E1-9833-43C1-9351-F4DD4AB894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EE60E-C0BE-32E4-3FBA-EDA548148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BD6E0-9110-8B11-5268-60EB70AFD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1164A-1EB9-50B5-232C-B7A24F6A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D03CB-CDB4-8D24-7528-06FDA8B7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749E0-3187-EC9F-FFB7-BA28852B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13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BA27-6912-6EF2-12A8-E3E0F7AB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B2EAB-05DE-5A5D-EBCB-E6831429D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2B1A5-129F-472E-881F-2007AE66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EBE62-16A6-1D82-D846-7F7B8B6D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5EB03-588F-3A7F-6193-BB2443F7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1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9A35-BA23-AA00-2857-500492E9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D1A2C-DA3B-2559-8245-091C5719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D3E2E-7300-1CED-A05A-D0D16C71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A32C-4DED-72E1-BBCC-099C7651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58E09-37B0-8E1A-8CA1-64A69F56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0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26275-9035-D5AA-084F-F6A3BA89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434FA-D84F-8F3C-451D-931599ACB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7AE78-CC6F-180A-0A72-20AF8C119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D2BCF-4ABF-3E87-5BA9-6C1C426C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05EE9-5F3C-1B9C-31D0-0CDC85A6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23051-2A98-B9A7-E34D-85D64E60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80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E739A-9373-EE93-33B8-1765BCF2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DC23D-57E3-8783-D62B-A6AA1B3F0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1C16F-F3B2-B29A-AB9A-A33200741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A999B-16AE-C60B-DE1E-A4E83049B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06679-7D01-56DD-D635-E3A771AD3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EB7EE-5966-C4C8-A1EC-31875A69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BB97EC-EE30-739E-984D-C105E517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E972E4-9095-F926-EB52-EE31BFC1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703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6C1A8-5C04-CAF3-456A-226D36C9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F32A7-CBE1-B371-3524-04E4BCA9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19D60-9D93-EE55-8F46-69C68ADB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124F4-FCBE-2AF9-3774-707EA198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77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B8E2B-4BD8-E603-61AB-39CA0F00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F0973-B181-0546-EBEE-997B783A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208BC-6292-A36F-E84A-EE5EC539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56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B6A8-E386-B174-1141-195B8FBB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8A70B-01C9-4BB3-B7ED-88987701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15FF7-C405-EF55-336C-84AB0CA7C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A7C06-87A6-4647-E80E-F14E05BF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BA390-9A36-DEBC-E95E-433F11ED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02014-1921-D1EA-7881-F262084F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71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0016D-8308-9571-BACB-F1CB118E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7727DB-5352-9C32-6DA1-1D3A25E3D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95DA7-2DA3-0A32-B3B5-37A15D209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2F72C-CB41-6BCF-5D44-AADF2A63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E457A-5121-7269-E763-B79F21E0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F38-1327-F741-13BC-161B2B80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6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A4B43-857E-8652-DBD9-3878D2E7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32881-FA3A-9604-500A-C9E679ECB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22A57-DA69-C205-384F-44946A36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B2758-1E91-0AD0-3BE9-211479EE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567A-6C23-B21F-5F50-2627A77F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45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B87E79-2744-C08A-0B46-200FB56C4A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4B3E9A-E7F6-778A-F648-16C8D91B3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020B8-4263-3643-23EE-1AED5DEC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AD29D-2BF9-3064-415B-6B6ADDEF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0C4C6-2137-9338-5646-126E9DAB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40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0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86689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vi-V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2557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3856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913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392050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1813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6475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9525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04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1408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0DB5-1D6A-4B8A-91DD-F7B3125F6756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B9CF-5395-404E-84A7-69D3787E3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212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5110959" y="-1512332"/>
            <a:ext cx="1970091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1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>
              <a:buClrTx/>
              <a:buFontTx/>
              <a:buNone/>
              <a:defRPr/>
            </a:pPr>
            <a:fld id="{71E84993-52A6-4A90-80C1-F89A2C858D2A}" type="datetime10">
              <a:rPr lang="en-US" kern="1200"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20:31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buClrTx/>
              <a:buFontTx/>
              <a:buNone/>
            </a:pPr>
            <a:fld id="{84B933EC-403D-4172-876C-5B3AF26CA829}" type="slidenum">
              <a:rPr lang="en-US" altLang="en-US" kern="1200"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2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307DA5C-0DD9-4384-A2EF-D24F647DAFA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1/14/2026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C3391E1-9833-43C1-9351-F4DD4AB8940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80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74CA3-8773-D9D5-2EE6-888EF49F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BE580-9231-ADD5-1C4F-65E84FCA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6202C-C6AC-6D4C-6F6C-E808B93DD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1105-8723-DF2D-8FBE-E7AC4CC00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510D0-D410-D8AF-8ADB-9ACBD7FA8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5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05A4C3-320A-4E42-8861-8820B3C9087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817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6.jp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0.png"/><Relationship Id="rId10" Type="http://schemas.openxmlformats.org/officeDocument/2006/relationships/image" Target="../media/image20.png"/><Relationship Id="rId9" Type="http://schemas.openxmlformats.org/officeDocument/2006/relationships/image" Target="../media/image1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rrow&#10;&#10;Description automatically generated">
            <a:extLst>
              <a:ext uri="{FF2B5EF4-FFF2-40B4-BE49-F238E27FC236}">
                <a16:creationId xmlns:a16="http://schemas.microsoft.com/office/drawing/2014/main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 b="9574"/>
          <a:stretch/>
        </p:blipFill>
        <p:spPr>
          <a:xfrm>
            <a:off x="-113122" y="-169682"/>
            <a:ext cx="12408619" cy="80504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E6A8EB-6462-608F-BFC2-0557EACA4D38}"/>
              </a:ext>
            </a:extLst>
          </p:cNvPr>
          <p:cNvSpPr txBox="1"/>
          <p:nvPr/>
        </p:nvSpPr>
        <p:spPr>
          <a:xfrm>
            <a:off x="1156155" y="977092"/>
            <a:ext cx="102992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95B26-6728-94D8-7BF9-1AC29C89AC1A}"/>
              </a:ext>
            </a:extLst>
          </p:cNvPr>
          <p:cNvSpPr txBox="1"/>
          <p:nvPr/>
        </p:nvSpPr>
        <p:spPr>
          <a:xfrm>
            <a:off x="250206" y="3779411"/>
            <a:ext cx="11941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Thị Hoàng Oanh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 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72400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96" y="864296"/>
            <a:ext cx="9653253" cy="5022937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423151" y="4532324"/>
            <a:ext cx="100632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085686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Vận dụng-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376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E60D788-1C40-6158-8010-6F4184022548}"/>
              </a:ext>
            </a:extLst>
          </p:cNvPr>
          <p:cNvSpPr/>
          <p:nvPr/>
        </p:nvSpPr>
        <p:spPr>
          <a:xfrm>
            <a:off x="637847" y="1739102"/>
            <a:ext cx="7875764" cy="699298"/>
          </a:xfrm>
          <a:prstGeom prst="roundRect">
            <a:avLst/>
          </a:prstGeom>
          <a:solidFill>
            <a:schemeClr val="bg1"/>
          </a:solidFill>
          <a:ln>
            <a:solidFill>
              <a:srgbClr val="F03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551 gồm 8 nghìn 5 trăm 5 chục 1 đơn vị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Hộp Văn bản 11">
            <a:extLst>
              <a:ext uri="{FF2B5EF4-FFF2-40B4-BE49-F238E27FC236}">
                <a16:creationId xmlns:a16="http://schemas.microsoft.com/office/drawing/2014/main" id="{09765E66-BC31-DC34-EF2F-35166ADBED15}"/>
              </a:ext>
            </a:extLst>
          </p:cNvPr>
          <p:cNvSpPr txBox="1"/>
          <p:nvPr/>
        </p:nvSpPr>
        <p:spPr>
          <a:xfrm>
            <a:off x="664993" y="2671973"/>
            <a:ext cx="1021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  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 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gồm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7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nghìn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trăm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3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chục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9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đơn vị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.   </a:t>
            </a:r>
            <a:endParaRPr lang="vi-VN" sz="24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4BBAE5-1D7F-A26C-4F01-3AF6F3557073}"/>
              </a:ext>
            </a:extLst>
          </p:cNvPr>
          <p:cNvGrpSpPr/>
          <p:nvPr/>
        </p:nvGrpSpPr>
        <p:grpSpPr>
          <a:xfrm>
            <a:off x="1148831" y="2591237"/>
            <a:ext cx="1094660" cy="523351"/>
            <a:chOff x="1263128" y="2652915"/>
            <a:chExt cx="965034" cy="4616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ECA3D4E-7123-4009-ADCC-85DEB0AB19B2}"/>
                </a:ext>
              </a:extLst>
            </p:cNvPr>
            <p:cNvSpPr/>
            <p:nvPr/>
          </p:nvSpPr>
          <p:spPr>
            <a:xfrm>
              <a:off x="1263128" y="2652915"/>
              <a:ext cx="965034" cy="4616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039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Hộp Văn bản 11">
              <a:extLst>
                <a:ext uri="{FF2B5EF4-FFF2-40B4-BE49-F238E27FC236}">
                  <a16:creationId xmlns:a16="http://schemas.microsoft.com/office/drawing/2014/main" id="{27C41293-880F-D358-30D2-D67338ABC4A5}"/>
                </a:ext>
              </a:extLst>
            </p:cNvPr>
            <p:cNvSpPr txBox="1"/>
            <p:nvPr/>
          </p:nvSpPr>
          <p:spPr>
            <a:xfrm>
              <a:off x="1550219" y="2652915"/>
              <a:ext cx="390853" cy="40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?</a:t>
              </a:r>
              <a:endParaRPr lang="vi-VN" sz="2400" dirty="0"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5" name="Hộp Văn bản 11">
            <a:extLst>
              <a:ext uri="{FF2B5EF4-FFF2-40B4-BE49-F238E27FC236}">
                <a16:creationId xmlns:a16="http://schemas.microsoft.com/office/drawing/2014/main" id="{D479BFDA-CA38-3CCF-56DF-EB3DB7B7867E}"/>
              </a:ext>
            </a:extLst>
          </p:cNvPr>
          <p:cNvSpPr txBox="1"/>
          <p:nvPr/>
        </p:nvSpPr>
        <p:spPr>
          <a:xfrm>
            <a:off x="637852" y="3198171"/>
            <a:ext cx="1021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  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g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ồm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1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nghìn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6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trăm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4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chục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EDF077-F4A4-FF8B-C93F-345A263BE4C8}"/>
              </a:ext>
            </a:extLst>
          </p:cNvPr>
          <p:cNvGrpSpPr/>
          <p:nvPr/>
        </p:nvGrpSpPr>
        <p:grpSpPr>
          <a:xfrm>
            <a:off x="1263131" y="3198171"/>
            <a:ext cx="1094660" cy="461665"/>
            <a:chOff x="1263128" y="2652915"/>
            <a:chExt cx="965034" cy="46166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48B1C12-D9D5-5AC7-0B77-F0D13C2B309A}"/>
                </a:ext>
              </a:extLst>
            </p:cNvPr>
            <p:cNvSpPr/>
            <p:nvPr/>
          </p:nvSpPr>
          <p:spPr>
            <a:xfrm>
              <a:off x="1263128" y="2652915"/>
              <a:ext cx="965034" cy="4616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039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Hộp Văn bản 11">
              <a:extLst>
                <a:ext uri="{FF2B5EF4-FFF2-40B4-BE49-F238E27FC236}">
                  <a16:creationId xmlns:a16="http://schemas.microsoft.com/office/drawing/2014/main" id="{47A958BE-C166-CC55-1FCB-DA20F5AD7795}"/>
                </a:ext>
              </a:extLst>
            </p:cNvPr>
            <p:cNvSpPr txBox="1"/>
            <p:nvPr/>
          </p:nvSpPr>
          <p:spPr>
            <a:xfrm>
              <a:off x="1550218" y="2652915"/>
              <a:ext cx="3908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?</a:t>
              </a:r>
              <a:endParaRPr lang="vi-VN" sz="2400" dirty="0"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9" name="Hộp Văn bản 11">
            <a:extLst>
              <a:ext uri="{FF2B5EF4-FFF2-40B4-BE49-F238E27FC236}">
                <a16:creationId xmlns:a16="http://schemas.microsoft.com/office/drawing/2014/main" id="{DBD5A3B0-2C8B-271B-0DDA-9F07C8999A1D}"/>
              </a:ext>
            </a:extLst>
          </p:cNvPr>
          <p:cNvSpPr txBox="1"/>
          <p:nvPr/>
        </p:nvSpPr>
        <p:spPr>
          <a:xfrm>
            <a:off x="637852" y="3743422"/>
            <a:ext cx="1021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  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g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ồm 8 nghìn 5 chục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3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đơn vị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.   </a:t>
            </a:r>
            <a:endParaRPr lang="vi-VN" sz="24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8C286C-D272-0C10-F217-EB9862B86A22}"/>
              </a:ext>
            </a:extLst>
          </p:cNvPr>
          <p:cNvGrpSpPr/>
          <p:nvPr/>
        </p:nvGrpSpPr>
        <p:grpSpPr>
          <a:xfrm>
            <a:off x="1263131" y="3743422"/>
            <a:ext cx="1094660" cy="461665"/>
            <a:chOff x="1263128" y="2652915"/>
            <a:chExt cx="965034" cy="46166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F12505F-73ED-231E-BC98-F42EECEB5C23}"/>
                </a:ext>
              </a:extLst>
            </p:cNvPr>
            <p:cNvSpPr/>
            <p:nvPr/>
          </p:nvSpPr>
          <p:spPr>
            <a:xfrm>
              <a:off x="1263128" y="2652915"/>
              <a:ext cx="965034" cy="4616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039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Hộp Văn bản 11">
              <a:extLst>
                <a:ext uri="{FF2B5EF4-FFF2-40B4-BE49-F238E27FC236}">
                  <a16:creationId xmlns:a16="http://schemas.microsoft.com/office/drawing/2014/main" id="{FD8A4767-6F86-B9FD-EEFB-5274CF024084}"/>
                </a:ext>
              </a:extLst>
            </p:cNvPr>
            <p:cNvSpPr txBox="1"/>
            <p:nvPr/>
          </p:nvSpPr>
          <p:spPr>
            <a:xfrm>
              <a:off x="1550218" y="2652915"/>
              <a:ext cx="3908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?</a:t>
              </a:r>
              <a:endParaRPr lang="vi-VN" sz="2400" dirty="0"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33" name="Hộp Văn bản 11">
            <a:extLst>
              <a:ext uri="{FF2B5EF4-FFF2-40B4-BE49-F238E27FC236}">
                <a16:creationId xmlns:a16="http://schemas.microsoft.com/office/drawing/2014/main" id="{3B203043-D6EB-B772-5C44-11A1C530BFFD}"/>
              </a:ext>
            </a:extLst>
          </p:cNvPr>
          <p:cNvSpPr txBox="1"/>
          <p:nvPr/>
        </p:nvSpPr>
        <p:spPr>
          <a:xfrm>
            <a:off x="637847" y="4193362"/>
            <a:ext cx="1021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  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g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ồm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nghìn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8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đơn vị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.   </a:t>
            </a:r>
            <a:endParaRPr lang="vi-VN" sz="24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90E87E-02E9-0AD1-802B-CECDACB3A6DC}"/>
              </a:ext>
            </a:extLst>
          </p:cNvPr>
          <p:cNvGrpSpPr/>
          <p:nvPr/>
        </p:nvGrpSpPr>
        <p:grpSpPr>
          <a:xfrm>
            <a:off x="1263131" y="4288679"/>
            <a:ext cx="1094660" cy="461665"/>
            <a:chOff x="1263128" y="2652915"/>
            <a:chExt cx="965034" cy="46166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8F92AE6-EBD3-AD6A-17D8-EF806DA88A17}"/>
                </a:ext>
              </a:extLst>
            </p:cNvPr>
            <p:cNvSpPr/>
            <p:nvPr/>
          </p:nvSpPr>
          <p:spPr>
            <a:xfrm>
              <a:off x="1263128" y="2652915"/>
              <a:ext cx="965034" cy="4616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039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Hộp Văn bản 11">
              <a:extLst>
                <a:ext uri="{FF2B5EF4-FFF2-40B4-BE49-F238E27FC236}">
                  <a16:creationId xmlns:a16="http://schemas.microsoft.com/office/drawing/2014/main" id="{40EB15DE-C8A4-0FF5-7B28-02595F1DBDE7}"/>
                </a:ext>
              </a:extLst>
            </p:cNvPr>
            <p:cNvSpPr txBox="1"/>
            <p:nvPr/>
          </p:nvSpPr>
          <p:spPr>
            <a:xfrm>
              <a:off x="1550218" y="2652915"/>
              <a:ext cx="3908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?</a:t>
              </a:r>
              <a:endParaRPr lang="vi-VN" sz="2400" dirty="0"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37" name="Hộp Văn bản 11">
            <a:extLst>
              <a:ext uri="{FF2B5EF4-FFF2-40B4-BE49-F238E27FC236}">
                <a16:creationId xmlns:a16="http://schemas.microsoft.com/office/drawing/2014/main" id="{58BBDDE3-8A46-D028-5865-EC811269C2BD}"/>
              </a:ext>
            </a:extLst>
          </p:cNvPr>
          <p:cNvSpPr txBox="1"/>
          <p:nvPr/>
        </p:nvSpPr>
        <p:spPr>
          <a:xfrm>
            <a:off x="637852" y="4852981"/>
            <a:ext cx="1021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  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g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ồm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6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nghìn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7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trăm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47252B6-2746-1196-C130-39C991C668A1}"/>
              </a:ext>
            </a:extLst>
          </p:cNvPr>
          <p:cNvGrpSpPr/>
          <p:nvPr/>
        </p:nvGrpSpPr>
        <p:grpSpPr>
          <a:xfrm>
            <a:off x="1263131" y="4852981"/>
            <a:ext cx="1094660" cy="461665"/>
            <a:chOff x="1263128" y="2652915"/>
            <a:chExt cx="965034" cy="46166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1BAA5CE-2D8F-1736-EF75-BEAA8FCDC51D}"/>
                </a:ext>
              </a:extLst>
            </p:cNvPr>
            <p:cNvSpPr/>
            <p:nvPr/>
          </p:nvSpPr>
          <p:spPr>
            <a:xfrm>
              <a:off x="1263128" y="2652915"/>
              <a:ext cx="965034" cy="4616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039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Hộp Văn bản 11">
              <a:extLst>
                <a:ext uri="{FF2B5EF4-FFF2-40B4-BE49-F238E27FC236}">
                  <a16:creationId xmlns:a16="http://schemas.microsoft.com/office/drawing/2014/main" id="{76728CC1-44DE-8BB0-0309-E3A52E558CA3}"/>
                </a:ext>
              </a:extLst>
            </p:cNvPr>
            <p:cNvSpPr txBox="1"/>
            <p:nvPr/>
          </p:nvSpPr>
          <p:spPr>
            <a:xfrm>
              <a:off x="1550218" y="2652915"/>
              <a:ext cx="3908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?</a:t>
              </a:r>
              <a:endParaRPr lang="vi-VN" sz="2400" dirty="0"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41" name="Hộp Văn bản 11">
            <a:extLst>
              <a:ext uri="{FF2B5EF4-FFF2-40B4-BE49-F238E27FC236}">
                <a16:creationId xmlns:a16="http://schemas.microsoft.com/office/drawing/2014/main" id="{0AEC4FF0-CD08-5BF2-25B2-E8EFD1EDD120}"/>
              </a:ext>
            </a:extLst>
          </p:cNvPr>
          <p:cNvSpPr txBox="1"/>
          <p:nvPr/>
        </p:nvSpPr>
        <p:spPr>
          <a:xfrm>
            <a:off x="637852" y="5417283"/>
            <a:ext cx="1021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  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     g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ồm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3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nghìn 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6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 chục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1512FB2-F1E9-75FF-B36F-00D40B576974}"/>
              </a:ext>
            </a:extLst>
          </p:cNvPr>
          <p:cNvGrpSpPr/>
          <p:nvPr/>
        </p:nvGrpSpPr>
        <p:grpSpPr>
          <a:xfrm>
            <a:off x="1263131" y="5417283"/>
            <a:ext cx="1094660" cy="461665"/>
            <a:chOff x="1263128" y="2652915"/>
            <a:chExt cx="965034" cy="46166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ADA10AF-B4A0-6C2F-BF9F-F377480FF4E9}"/>
                </a:ext>
              </a:extLst>
            </p:cNvPr>
            <p:cNvSpPr/>
            <p:nvPr/>
          </p:nvSpPr>
          <p:spPr>
            <a:xfrm>
              <a:off x="1263128" y="2652915"/>
              <a:ext cx="965034" cy="4616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039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Hộp Văn bản 11">
              <a:extLst>
                <a:ext uri="{FF2B5EF4-FFF2-40B4-BE49-F238E27FC236}">
                  <a16:creationId xmlns:a16="http://schemas.microsoft.com/office/drawing/2014/main" id="{99D5F07A-AB7B-48E6-BE73-2D0EB042A533}"/>
                </a:ext>
              </a:extLst>
            </p:cNvPr>
            <p:cNvSpPr txBox="1"/>
            <p:nvPr/>
          </p:nvSpPr>
          <p:spPr>
            <a:xfrm>
              <a:off x="1550218" y="2652915"/>
              <a:ext cx="3908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?</a:t>
              </a:r>
              <a:endParaRPr lang="vi-VN" sz="2400" dirty="0"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11">
                <a:extLst>
                  <a:ext uri="{FF2B5EF4-FFF2-40B4-BE49-F238E27FC236}">
                    <a16:creationId xmlns:a16="http://schemas.microsoft.com/office/drawing/2014/main" id="{D2AD5D52-72E9-8E05-E3D3-2F7BF4AA21C5}"/>
                  </a:ext>
                </a:extLst>
              </p:cNvPr>
              <p:cNvSpPr txBox="1"/>
              <p:nvPr/>
            </p:nvSpPr>
            <p:spPr>
              <a:xfrm>
                <a:off x="1313983" y="2637468"/>
                <a:ext cx="979295" cy="430887"/>
              </a:xfrm>
              <a:prstGeom prst="rect">
                <a:avLst/>
              </a:prstGeom>
              <a:solidFill>
                <a:srgbClr val="FFFAF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7 239</m:t>
                      </m:r>
                    </m:oMath>
                  </m:oMathPara>
                </a14:m>
                <a:endParaRPr lang="vi-VN" sz="2200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Hộp Văn bản 11">
                <a:extLst>
                  <a:ext uri="{FF2B5EF4-FFF2-40B4-BE49-F238E27FC236}">
                    <a16:creationId xmlns:a16="http://schemas.microsoft.com/office/drawing/2014/main" id="{D2AD5D52-72E9-8E05-E3D3-2F7BF4AA2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979" y="2637460"/>
                <a:ext cx="979294" cy="430887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11">
                <a:extLst>
                  <a:ext uri="{FF2B5EF4-FFF2-40B4-BE49-F238E27FC236}">
                    <a16:creationId xmlns:a16="http://schemas.microsoft.com/office/drawing/2014/main" id="{3736EA4F-3FAB-4A92-2F1E-B9A3D690D7A3}"/>
                  </a:ext>
                </a:extLst>
              </p:cNvPr>
              <p:cNvSpPr txBox="1"/>
              <p:nvPr/>
            </p:nvSpPr>
            <p:spPr>
              <a:xfrm>
                <a:off x="1264196" y="3209898"/>
                <a:ext cx="979295" cy="430887"/>
              </a:xfrm>
              <a:prstGeom prst="rect">
                <a:avLst/>
              </a:prstGeom>
              <a:solidFill>
                <a:srgbClr val="FFFAF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20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640</m:t>
                      </m:r>
                    </m:oMath>
                  </m:oMathPara>
                </a14:m>
                <a:endParaRPr lang="vi-VN" sz="2200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Hộp Văn bản 11">
                <a:extLst>
                  <a:ext uri="{FF2B5EF4-FFF2-40B4-BE49-F238E27FC236}">
                    <a16:creationId xmlns:a16="http://schemas.microsoft.com/office/drawing/2014/main" id="{3736EA4F-3FAB-4A92-2F1E-B9A3D690D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196" y="3209898"/>
                <a:ext cx="97929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11">
                <a:extLst>
                  <a:ext uri="{FF2B5EF4-FFF2-40B4-BE49-F238E27FC236}">
                    <a16:creationId xmlns:a16="http://schemas.microsoft.com/office/drawing/2014/main" id="{A85E67BD-9595-7CE6-DB80-C79BFDFFF745}"/>
                  </a:ext>
                </a:extLst>
              </p:cNvPr>
              <p:cNvSpPr txBox="1"/>
              <p:nvPr/>
            </p:nvSpPr>
            <p:spPr>
              <a:xfrm>
                <a:off x="1313983" y="3762475"/>
                <a:ext cx="979295" cy="430887"/>
              </a:xfrm>
              <a:prstGeom prst="rect">
                <a:avLst/>
              </a:prstGeom>
              <a:solidFill>
                <a:srgbClr val="FFFAF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8</m:t>
                      </m:r>
                      <m:r>
                        <m:rPr>
                          <m:nor/>
                        </m:rPr>
                        <a:rPr lang="en-US" sz="220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05</m:t>
                      </m:r>
                      <m:r>
                        <m:rPr>
                          <m:nor/>
                        </m:rPr>
                        <a:rPr lang="en-US" sz="220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3</m:t>
                      </m:r>
                    </m:oMath>
                  </m:oMathPara>
                </a14:m>
                <a:endParaRPr lang="vi-VN" sz="2200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Hộp Văn bản 11">
                <a:extLst>
                  <a:ext uri="{FF2B5EF4-FFF2-40B4-BE49-F238E27FC236}">
                    <a16:creationId xmlns:a16="http://schemas.microsoft.com/office/drawing/2014/main" id="{A85E67BD-9595-7CE6-DB80-C79BFDFFF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979" y="3762469"/>
                <a:ext cx="979294" cy="430887"/>
              </a:xfrm>
              <a:prstGeom prst="rect">
                <a:avLst/>
              </a:prstGeom>
              <a:blipFill>
                <a:blip r:embed="rId7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11">
                <a:extLst>
                  <a:ext uri="{FF2B5EF4-FFF2-40B4-BE49-F238E27FC236}">
                    <a16:creationId xmlns:a16="http://schemas.microsoft.com/office/drawing/2014/main" id="{1F70BCD0-45D7-9C86-77FD-7969539D436D}"/>
                  </a:ext>
                </a:extLst>
              </p:cNvPr>
              <p:cNvSpPr txBox="1"/>
              <p:nvPr/>
            </p:nvSpPr>
            <p:spPr>
              <a:xfrm>
                <a:off x="1313983" y="4319456"/>
                <a:ext cx="979295" cy="430887"/>
              </a:xfrm>
              <a:prstGeom prst="rect">
                <a:avLst/>
              </a:prstGeom>
              <a:solidFill>
                <a:srgbClr val="FFFAF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20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008</m:t>
                      </m:r>
                    </m:oMath>
                  </m:oMathPara>
                </a14:m>
                <a:endParaRPr lang="vi-VN" sz="2200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8" name="Hộp Văn bản 11">
                <a:extLst>
                  <a:ext uri="{FF2B5EF4-FFF2-40B4-BE49-F238E27FC236}">
                    <a16:creationId xmlns:a16="http://schemas.microsoft.com/office/drawing/2014/main" id="{1F70BCD0-45D7-9C86-77FD-7969539D4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979" y="4319448"/>
                <a:ext cx="979294" cy="430887"/>
              </a:xfrm>
              <a:prstGeom prst="rect">
                <a:avLst/>
              </a:prstGeom>
              <a:blipFill>
                <a:blip r:embed="rId8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11">
                <a:extLst>
                  <a:ext uri="{FF2B5EF4-FFF2-40B4-BE49-F238E27FC236}">
                    <a16:creationId xmlns:a16="http://schemas.microsoft.com/office/drawing/2014/main" id="{1B12F9A4-4F7A-1A40-B9F8-6C50BECECA37}"/>
                  </a:ext>
                </a:extLst>
              </p:cNvPr>
              <p:cNvSpPr txBox="1"/>
              <p:nvPr/>
            </p:nvSpPr>
            <p:spPr>
              <a:xfrm>
                <a:off x="1313983" y="4883758"/>
                <a:ext cx="979295" cy="430887"/>
              </a:xfrm>
              <a:prstGeom prst="rect">
                <a:avLst/>
              </a:prstGeom>
              <a:solidFill>
                <a:srgbClr val="FFFAF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sz="220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700</m:t>
                      </m:r>
                    </m:oMath>
                  </m:oMathPara>
                </a14:m>
                <a:endParaRPr lang="vi-VN" sz="2200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9" name="Hộp Văn bản 11">
                <a:extLst>
                  <a:ext uri="{FF2B5EF4-FFF2-40B4-BE49-F238E27FC236}">
                    <a16:creationId xmlns:a16="http://schemas.microsoft.com/office/drawing/2014/main" id="{1B12F9A4-4F7A-1A40-B9F8-6C50BECEC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979" y="4883750"/>
                <a:ext cx="979294" cy="430887"/>
              </a:xfrm>
              <a:prstGeom prst="rect">
                <a:avLst/>
              </a:prstGeom>
              <a:blipFill>
                <a:blip r:embed="rId9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11">
                <a:extLst>
                  <a:ext uri="{FF2B5EF4-FFF2-40B4-BE49-F238E27FC236}">
                    <a16:creationId xmlns:a16="http://schemas.microsoft.com/office/drawing/2014/main" id="{AD532A21-82E3-8253-29EC-37916AF23E4E}"/>
                  </a:ext>
                </a:extLst>
              </p:cNvPr>
              <p:cNvSpPr txBox="1"/>
              <p:nvPr/>
            </p:nvSpPr>
            <p:spPr>
              <a:xfrm>
                <a:off x="1313983" y="5448060"/>
                <a:ext cx="979295" cy="430887"/>
              </a:xfrm>
              <a:prstGeom prst="rect">
                <a:avLst/>
              </a:prstGeom>
              <a:solidFill>
                <a:srgbClr val="FFFAF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20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060</m:t>
                      </m:r>
                    </m:oMath>
                  </m:oMathPara>
                </a14:m>
                <a:endParaRPr lang="vi-VN" sz="2200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0" name="Hộp Văn bản 11">
                <a:extLst>
                  <a:ext uri="{FF2B5EF4-FFF2-40B4-BE49-F238E27FC236}">
                    <a16:creationId xmlns:a16="http://schemas.microsoft.com/office/drawing/2014/main" id="{AD532A21-82E3-8253-29EC-37916AF23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979" y="5448052"/>
                <a:ext cx="979294" cy="430887"/>
              </a:xfrm>
              <a:prstGeom prst="rect">
                <a:avLst/>
              </a:prstGeom>
              <a:blipFill>
                <a:blip r:embed="rId10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11">
            <a:extLst>
              <a:ext uri="{FF2B5EF4-FFF2-40B4-BE49-F238E27FC236}">
                <a16:creationId xmlns:a16="http://schemas.microsoft.com/office/drawing/2014/main" id="{ADDA6689-8AB4-86EE-D2F9-13881DE8D60A}"/>
              </a:ext>
            </a:extLst>
          </p:cNvPr>
          <p:cNvSpPr txBox="1"/>
          <p:nvPr/>
        </p:nvSpPr>
        <p:spPr>
          <a:xfrm>
            <a:off x="1896784" y="806152"/>
            <a:ext cx="9003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?:</a:t>
            </a:r>
            <a:endParaRPr lang="vi-VN" sz="3200" b="1" dirty="0">
              <a:solidFill>
                <a:srgbClr val="0070C0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8F6B5E-B7F3-EECF-1F51-AB91273FB390}"/>
              </a:ext>
            </a:extLst>
          </p:cNvPr>
          <p:cNvSpPr txBox="1"/>
          <p:nvPr/>
        </p:nvSpPr>
        <p:spPr>
          <a:xfrm>
            <a:off x="419142" y="774441"/>
            <a:ext cx="139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</p:txBody>
      </p:sp>
    </p:spTree>
    <p:extLst>
      <p:ext uri="{BB962C8B-B14F-4D97-AF65-F5344CB8AC3E}">
        <p14:creationId xmlns:p14="http://schemas.microsoft.com/office/powerpoint/2010/main" val="41382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5" grpId="0"/>
      <p:bldP spid="29" grpId="0"/>
      <p:bldP spid="33" grpId="0"/>
      <p:bldP spid="37" grpId="0"/>
      <p:bldP spid="41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813E63-EE60-23A7-5D58-040EDF9F9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76" y="748424"/>
            <a:ext cx="10088565" cy="419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466993" y="1059303"/>
            <a:ext cx="7041091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DÒ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oogle Shape;1411;p32">
            <a:extLst>
              <a:ext uri="{FF2B5EF4-FFF2-40B4-BE49-F238E27FC236}">
                <a16:creationId xmlns:a16="http://schemas.microsoft.com/office/drawing/2014/main" id="{20BAB0D2-8D91-9F45-7F04-43E2FF8D1F98}"/>
              </a:ext>
            </a:extLst>
          </p:cNvPr>
          <p:cNvGrpSpPr/>
          <p:nvPr/>
        </p:nvGrpSpPr>
        <p:grpSpPr>
          <a:xfrm flipH="1">
            <a:off x="1460505" y="2058369"/>
            <a:ext cx="4267201" cy="1808258"/>
            <a:chOff x="6688663" y="3788825"/>
            <a:chExt cx="1050600" cy="1050600"/>
          </a:xfrm>
        </p:grpSpPr>
        <p:sp>
          <p:nvSpPr>
            <p:cNvPr id="9" name="Google Shape;1412;p32">
              <a:extLst>
                <a:ext uri="{FF2B5EF4-FFF2-40B4-BE49-F238E27FC236}">
                  <a16:creationId xmlns:a16="http://schemas.microsoft.com/office/drawing/2014/main" id="{E393CB7E-8AF4-22B8-F9BB-D96526EB326B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52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27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UTM Avo" panose="02040603050506020204" pitchFamily="18" charset="0"/>
              </a:endParaRPr>
            </a:p>
          </p:txBody>
        </p:sp>
        <p:sp>
          <p:nvSpPr>
            <p:cNvPr id="10" name="Google Shape;1413;p32">
              <a:extLst>
                <a:ext uri="{FF2B5EF4-FFF2-40B4-BE49-F238E27FC236}">
                  <a16:creationId xmlns:a16="http://schemas.microsoft.com/office/drawing/2014/main" id="{B1DE42F5-4BFB-2930-193A-0B12310F0353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5DE42A9-C8C0-B505-9B5E-F46087DD1D54}"/>
              </a:ext>
            </a:extLst>
          </p:cNvPr>
          <p:cNvSpPr/>
          <p:nvPr/>
        </p:nvSpPr>
        <p:spPr>
          <a:xfrm>
            <a:off x="1574806" y="2190784"/>
            <a:ext cx="4063999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cách nhận biết cấu tạo của số có bốn chữ số gồm các nghìn, trăm, chục, đơn vị.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1411;p32">
            <a:extLst>
              <a:ext uri="{FF2B5EF4-FFF2-40B4-BE49-F238E27FC236}">
                <a16:creationId xmlns:a16="http://schemas.microsoft.com/office/drawing/2014/main" id="{FBC06132-7F9C-EB24-5332-ED1412173E86}"/>
              </a:ext>
            </a:extLst>
          </p:cNvPr>
          <p:cNvGrpSpPr/>
          <p:nvPr/>
        </p:nvGrpSpPr>
        <p:grpSpPr>
          <a:xfrm flipH="1">
            <a:off x="6223005" y="2058369"/>
            <a:ext cx="4267201" cy="1808258"/>
            <a:chOff x="6688663" y="3788825"/>
            <a:chExt cx="1050600" cy="1050600"/>
          </a:xfrm>
        </p:grpSpPr>
        <p:sp>
          <p:nvSpPr>
            <p:cNvPr id="7" name="Google Shape;1412;p32">
              <a:extLst>
                <a:ext uri="{FF2B5EF4-FFF2-40B4-BE49-F238E27FC236}">
                  <a16:creationId xmlns:a16="http://schemas.microsoft.com/office/drawing/2014/main" id="{6667A28C-8FA7-4E3F-3380-481FE9234604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52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27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UTM Avo" panose="02040603050506020204" pitchFamily="18" charset="0"/>
              </a:endParaRPr>
            </a:p>
          </p:txBody>
        </p:sp>
        <p:sp>
          <p:nvSpPr>
            <p:cNvPr id="12" name="Google Shape;1413;p32">
              <a:extLst>
                <a:ext uri="{FF2B5EF4-FFF2-40B4-BE49-F238E27FC236}">
                  <a16:creationId xmlns:a16="http://schemas.microsoft.com/office/drawing/2014/main" id="{2B6476CD-7386-97BD-82F3-6A9471A042A1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75F0536-1B2F-63A0-1400-597B3BE28853}"/>
              </a:ext>
            </a:extLst>
          </p:cNvPr>
          <p:cNvSpPr/>
          <p:nvPr/>
        </p:nvSpPr>
        <p:spPr>
          <a:xfrm>
            <a:off x="6324606" y="2256832"/>
            <a:ext cx="4063999" cy="168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+mj-lt"/>
                <a:ea typeface="Times New Roman" panose="02020603050405020304" pitchFamily="18" charset="0"/>
              </a:rPr>
              <a:t>Viết thêm các số trong phạm vi 10 000 thành tổng các nghìn, trăm, chục, đơn vị và ngược lại.</a:t>
            </a:r>
            <a:endParaRPr lang="en-US" sz="2400" dirty="0">
              <a:latin typeface="+mj-lt"/>
            </a:endParaRPr>
          </a:p>
        </p:txBody>
      </p:sp>
      <p:grpSp>
        <p:nvGrpSpPr>
          <p:cNvPr id="2" name="Google Shape;1411;p32">
            <a:extLst>
              <a:ext uri="{FF2B5EF4-FFF2-40B4-BE49-F238E27FC236}">
                <a16:creationId xmlns:a16="http://schemas.microsoft.com/office/drawing/2014/main" id="{19394207-2C25-B9D3-998A-797DE77842CC}"/>
              </a:ext>
            </a:extLst>
          </p:cNvPr>
          <p:cNvGrpSpPr/>
          <p:nvPr/>
        </p:nvGrpSpPr>
        <p:grpSpPr>
          <a:xfrm flipH="1">
            <a:off x="3786609" y="4206555"/>
            <a:ext cx="4267201" cy="1761108"/>
            <a:chOff x="6688663" y="3788825"/>
            <a:chExt cx="1050600" cy="1050600"/>
          </a:xfrm>
        </p:grpSpPr>
        <p:sp>
          <p:nvSpPr>
            <p:cNvPr id="3" name="Google Shape;1412;p32">
              <a:extLst>
                <a:ext uri="{FF2B5EF4-FFF2-40B4-BE49-F238E27FC236}">
                  <a16:creationId xmlns:a16="http://schemas.microsoft.com/office/drawing/2014/main" id="{1272B9D7-9B0B-1BDD-89A0-E77B0C597653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52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27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UTM Avo" panose="02040603050506020204" pitchFamily="18" charset="0"/>
              </a:endParaRPr>
            </a:p>
          </p:txBody>
        </p:sp>
        <p:sp>
          <p:nvSpPr>
            <p:cNvPr id="4" name="Google Shape;1413;p32">
              <a:extLst>
                <a:ext uri="{FF2B5EF4-FFF2-40B4-BE49-F238E27FC236}">
                  <a16:creationId xmlns:a16="http://schemas.microsoft.com/office/drawing/2014/main" id="{35832EB3-45E3-AA43-1ECB-D88693CAD0DA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UTM Avo" panose="020406030505060202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AD7EF91-70CB-889B-0887-04D2FC8DE265}"/>
              </a:ext>
            </a:extLst>
          </p:cNvPr>
          <p:cNvSpPr/>
          <p:nvPr/>
        </p:nvSpPr>
        <p:spPr>
          <a:xfrm>
            <a:off x="3900911" y="4338973"/>
            <a:ext cx="4063999" cy="168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+mj-lt"/>
                <a:ea typeface="Times New Roman" panose="02020603050405020304" pitchFamily="18" charset="0"/>
              </a:rPr>
              <a:t>Tìm hiểu xem người ta dùng số trong phạm vi 10 000 vào những việc gì.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152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11" grpId="0"/>
      <p:bldP spid="1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9" y="164250"/>
            <a:ext cx="10799299" cy="634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472726" y="2743200"/>
            <a:ext cx="9474871" cy="1187054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vi-VN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XIN CHÂN THÀNH CẢM ƠN </a:t>
            </a:r>
          </a:p>
          <a:p>
            <a:pPr algn="ctr">
              <a:buClrTx/>
              <a:buFontTx/>
              <a:buNone/>
            </a:pPr>
            <a:r>
              <a:rPr lang="vi-VN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QUÝ THẦY CÔ GIÁO VÀ CÁC EM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5168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45A1-C683-EAC5-B978-6DFECA0A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E064A-9737-3FB3-6D14-EB66044D1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814687" y="-222939"/>
            <a:ext cx="4726337" cy="722549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3" y="4356385"/>
            <a:ext cx="2725530" cy="1611956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87" y="778861"/>
            <a:ext cx="2146306" cy="2146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18822" y="2321166"/>
            <a:ext cx="5910878" cy="16218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7559">
            <a:off x="7160952" y="1434060"/>
            <a:ext cx="3632021" cy="4604613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37" y="1338456"/>
            <a:ext cx="6529383" cy="2399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E6D8B1-9C5F-82A1-1831-5F9BA2E76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105" y="3736359"/>
            <a:ext cx="6316003" cy="1274174"/>
          </a:xfrm>
          <a:prstGeom prst="rect">
            <a:avLst/>
          </a:prstGeom>
        </p:spPr>
      </p:pic>
      <p:pic>
        <p:nvPicPr>
          <p:cNvPr id="5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22451006-71AE-0960-0BB0-0C568E527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13805" y="-7343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3800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000" numSld="999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000" numSld="999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BAF0857-2836-33C5-8537-E79F21210C89}"/>
              </a:ext>
            </a:extLst>
          </p:cNvPr>
          <p:cNvGrpSpPr/>
          <p:nvPr/>
        </p:nvGrpSpPr>
        <p:grpSpPr>
          <a:xfrm>
            <a:off x="1415644" y="401119"/>
            <a:ext cx="10079295" cy="2383743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5300807-A688-6AF0-F90F-7EA9F11AD9BA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4CC333-F414-1E2E-D73F-C84357B3026A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Số 6 315 gồm mấy nghìn, mấy trăm,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mấy chục và mấy đơn vị?</a:t>
              </a:r>
            </a:p>
          </p:txBody>
        </p:sp>
      </p:grpSp>
      <p:pic>
        <p:nvPicPr>
          <p:cNvPr id="1026" name="Picture 2" descr="Pikachu PNG Transparent Images">
            <a:extLst>
              <a:ext uri="{FF2B5EF4-FFF2-40B4-BE49-F238E27FC236}">
                <a16:creationId xmlns:a16="http://schemas.microsoft.com/office/drawing/2014/main" id="{CB81E893-8025-7B44-1523-31EDB6F03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4" t="10000" r="24634" b="6174"/>
          <a:stretch/>
        </p:blipFill>
        <p:spPr bwMode="auto">
          <a:xfrm>
            <a:off x="3063243" y="3764567"/>
            <a:ext cx="2904580" cy="26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AFC844-AA7F-C1DD-CBB1-CAFA6E21AED6}"/>
              </a:ext>
            </a:extLst>
          </p:cNvPr>
          <p:cNvSpPr txBox="1"/>
          <p:nvPr/>
        </p:nvSpPr>
        <p:spPr>
          <a:xfrm>
            <a:off x="5759493" y="2912793"/>
            <a:ext cx="3667763" cy="2120682"/>
          </a:xfrm>
          <a:prstGeom prst="wedgeEllipseCallout">
            <a:avLst>
              <a:gd name="adj1" fmla="val -58645"/>
              <a:gd name="adj2" fmla="val 38785"/>
            </a:avLst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buClrTx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6 315 gồm 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algn="ctr">
              <a:spcBef>
                <a:spcPts val="1200"/>
              </a:spcBef>
              <a:buClrTx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6 nghìn 3 trăm 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algn="ctr">
              <a:spcBef>
                <a:spcPts val="1200"/>
              </a:spcBef>
              <a:buClrTx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1 chục 5 đơn vị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7DD82B-660A-3A90-6603-5587919A2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26F2F1C-99D8-F48D-9387-BBE8AF913EEA}"/>
              </a:ext>
            </a:extLst>
          </p:cNvPr>
          <p:cNvGrpSpPr/>
          <p:nvPr/>
        </p:nvGrpSpPr>
        <p:grpSpPr>
          <a:xfrm>
            <a:off x="1415644" y="401119"/>
            <a:ext cx="10079295" cy="2383743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9F8A481-A390-B01B-9064-D30AED023B5C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DC99FEE-3C51-20D1-18BA-CB7A451CF9B2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Số 4 207 gồm mấy nghìn, mấy trăm,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mấy chục và mấy đơn vị?</a:t>
              </a:r>
            </a:p>
          </p:txBody>
        </p:sp>
      </p:grpSp>
      <p:pic>
        <p:nvPicPr>
          <p:cNvPr id="1026" name="Picture 2" descr="Pikachu PNG Transparent Images">
            <a:extLst>
              <a:ext uri="{FF2B5EF4-FFF2-40B4-BE49-F238E27FC236}">
                <a16:creationId xmlns:a16="http://schemas.microsoft.com/office/drawing/2014/main" id="{46EF8238-38EF-E65F-0F43-0BFF2EAF3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4" t="10000" r="24634" b="6174"/>
          <a:stretch/>
        </p:blipFill>
        <p:spPr bwMode="auto">
          <a:xfrm>
            <a:off x="3063243" y="3764567"/>
            <a:ext cx="2904580" cy="26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BFCCCE-FD42-A634-E2D4-5112135A269B}"/>
              </a:ext>
            </a:extLst>
          </p:cNvPr>
          <p:cNvSpPr txBox="1"/>
          <p:nvPr/>
        </p:nvSpPr>
        <p:spPr>
          <a:xfrm>
            <a:off x="5759493" y="2912793"/>
            <a:ext cx="3667763" cy="2120682"/>
          </a:xfrm>
          <a:prstGeom prst="wedgeEllipseCallout">
            <a:avLst>
              <a:gd name="adj1" fmla="val -58645"/>
              <a:gd name="adj2" fmla="val 38785"/>
            </a:avLst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buClrTx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4 207 gồm </a:t>
            </a:r>
          </a:p>
          <a:p>
            <a:pPr algn="ctr">
              <a:spcBef>
                <a:spcPts val="1200"/>
              </a:spcBef>
              <a:buClrTx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4 nghìn 2 trăm </a:t>
            </a:r>
          </a:p>
          <a:p>
            <a:pPr algn="ctr">
              <a:spcBef>
                <a:spcPts val="1200"/>
              </a:spcBef>
              <a:buClrTx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0 chục 7 đơn vị.</a:t>
            </a:r>
          </a:p>
        </p:txBody>
      </p:sp>
    </p:spTree>
    <p:extLst>
      <p:ext uri="{BB962C8B-B14F-4D97-AF65-F5344CB8AC3E}">
        <p14:creationId xmlns:p14="http://schemas.microsoft.com/office/powerpoint/2010/main" val="226946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-160020"/>
            <a:ext cx="122152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A8DD69-3AE8-53B7-102F-0325FFF04D54}"/>
              </a:ext>
            </a:extLst>
          </p:cNvPr>
          <p:cNvSpPr/>
          <p:nvPr/>
        </p:nvSpPr>
        <p:spPr>
          <a:xfrm>
            <a:off x="159897" y="384657"/>
            <a:ext cx="1203210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B03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b="1" dirty="0">
                <a:solidFill>
                  <a:srgbClr val="0B03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2026</a:t>
            </a:r>
          </a:p>
          <a:p>
            <a:pPr algn="ctr"/>
            <a:r>
              <a:rPr lang="en-US" sz="4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94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Các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 10 000 (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6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2516889" y="754468"/>
            <a:ext cx="900363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số sau thành tổng của nghìn, trăm, chục, đơn vị (theo mẫu)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F87BA4-42CF-51AA-D97E-7EE6BDB75EDB}"/>
              </a:ext>
            </a:extLst>
          </p:cNvPr>
          <p:cNvSpPr/>
          <p:nvPr/>
        </p:nvSpPr>
        <p:spPr>
          <a:xfrm>
            <a:off x="2743956" y="2217773"/>
            <a:ext cx="6350725" cy="745369"/>
          </a:xfrm>
          <a:prstGeom prst="roundRect">
            <a:avLst/>
          </a:prstGeom>
          <a:solidFill>
            <a:schemeClr val="bg1"/>
          </a:solidFill>
          <a:ln>
            <a:solidFill>
              <a:srgbClr val="F03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3 567 =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7CF2C63-6067-3D6D-FF0C-BD58719AE99B}"/>
              </a:ext>
            </a:extLst>
          </p:cNvPr>
          <p:cNvSpPr txBox="1"/>
          <p:nvPr/>
        </p:nvSpPr>
        <p:spPr>
          <a:xfrm>
            <a:off x="3360244" y="3025625"/>
            <a:ext cx="118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5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832</a:t>
            </a:r>
          </a:p>
        </p:txBody>
      </p:sp>
      <p:sp>
        <p:nvSpPr>
          <p:cNvPr id="13" name="Hộp Văn bản 11">
            <a:extLst>
              <a:ext uri="{FF2B5EF4-FFF2-40B4-BE49-F238E27FC236}">
                <a16:creationId xmlns:a16="http://schemas.microsoft.com/office/drawing/2014/main" id="{80A07527-6CC8-9396-38A4-FBFA56E9B042}"/>
              </a:ext>
            </a:extLst>
          </p:cNvPr>
          <p:cNvSpPr txBox="1"/>
          <p:nvPr/>
        </p:nvSpPr>
        <p:spPr>
          <a:xfrm>
            <a:off x="3360244" y="3806675"/>
            <a:ext cx="118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7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575</a:t>
            </a:r>
          </a:p>
        </p:txBody>
      </p:sp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8D98BCBE-2A70-4975-BBD5-27E84B804EA8}"/>
              </a:ext>
            </a:extLst>
          </p:cNvPr>
          <p:cNvSpPr txBox="1"/>
          <p:nvPr/>
        </p:nvSpPr>
        <p:spPr>
          <a:xfrm>
            <a:off x="3360244" y="4600762"/>
            <a:ext cx="118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8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621</a:t>
            </a:r>
          </a:p>
        </p:txBody>
      </p:sp>
      <p:sp>
        <p:nvSpPr>
          <p:cNvPr id="19" name="Hộp Văn bản 11">
            <a:extLst>
              <a:ext uri="{FF2B5EF4-FFF2-40B4-BE49-F238E27FC236}">
                <a16:creationId xmlns:a16="http://schemas.microsoft.com/office/drawing/2014/main" id="{239837A1-6940-C07F-79E7-7ED5925FE5DE}"/>
              </a:ext>
            </a:extLst>
          </p:cNvPr>
          <p:cNvSpPr txBox="1"/>
          <p:nvPr/>
        </p:nvSpPr>
        <p:spPr>
          <a:xfrm>
            <a:off x="3360244" y="5381812"/>
            <a:ext cx="118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4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444</a:t>
            </a:r>
          </a:p>
        </p:txBody>
      </p:sp>
      <p:sp>
        <p:nvSpPr>
          <p:cNvPr id="20" name="Hộp Văn bản 11">
            <a:extLst>
              <a:ext uri="{FF2B5EF4-FFF2-40B4-BE49-F238E27FC236}">
                <a16:creationId xmlns:a16="http://schemas.microsoft.com/office/drawing/2014/main" id="{901CE802-648D-F25B-0AAA-1ED8F2B9ACA3}"/>
              </a:ext>
            </a:extLst>
          </p:cNvPr>
          <p:cNvSpPr txBox="1"/>
          <p:nvPr/>
        </p:nvSpPr>
        <p:spPr>
          <a:xfrm>
            <a:off x="4378221" y="3025625"/>
            <a:ext cx="404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5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000 + 800 + 30 + 2</a:t>
            </a:r>
          </a:p>
        </p:txBody>
      </p:sp>
      <p:sp>
        <p:nvSpPr>
          <p:cNvPr id="21" name="Hộp Văn bản 11">
            <a:extLst>
              <a:ext uri="{FF2B5EF4-FFF2-40B4-BE49-F238E27FC236}">
                <a16:creationId xmlns:a16="http://schemas.microsoft.com/office/drawing/2014/main" id="{02603058-4F58-A5B6-E8EC-47C6E9EF552E}"/>
              </a:ext>
            </a:extLst>
          </p:cNvPr>
          <p:cNvSpPr txBox="1"/>
          <p:nvPr/>
        </p:nvSpPr>
        <p:spPr>
          <a:xfrm>
            <a:off x="4378221" y="3806675"/>
            <a:ext cx="404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7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000 +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5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 +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7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 +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5</a:t>
            </a:r>
            <a:endParaRPr lang="vi-VN" sz="28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23" name="Hộp Văn bản 11">
            <a:extLst>
              <a:ext uri="{FF2B5EF4-FFF2-40B4-BE49-F238E27FC236}">
                <a16:creationId xmlns:a16="http://schemas.microsoft.com/office/drawing/2014/main" id="{22C80B1D-DDD3-3A50-8F2B-03B554BC6C86}"/>
              </a:ext>
            </a:extLst>
          </p:cNvPr>
          <p:cNvSpPr txBox="1"/>
          <p:nvPr/>
        </p:nvSpPr>
        <p:spPr>
          <a:xfrm>
            <a:off x="4378221" y="4600762"/>
            <a:ext cx="404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8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000 +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6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 +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2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 +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1</a:t>
            </a:r>
            <a:endParaRPr lang="vi-VN" sz="28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24" name="Hộp Văn bản 11">
            <a:extLst>
              <a:ext uri="{FF2B5EF4-FFF2-40B4-BE49-F238E27FC236}">
                <a16:creationId xmlns:a16="http://schemas.microsoft.com/office/drawing/2014/main" id="{FC6468E7-BFFF-8CE1-FCCE-DA76C97EE515}"/>
              </a:ext>
            </a:extLst>
          </p:cNvPr>
          <p:cNvSpPr txBox="1"/>
          <p:nvPr/>
        </p:nvSpPr>
        <p:spPr>
          <a:xfrm>
            <a:off x="4378221" y="5381812"/>
            <a:ext cx="404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4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000 +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4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 +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4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 +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4</a:t>
            </a:r>
            <a:endParaRPr lang="vi-VN" sz="28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5F375-41A6-7DFE-F3FF-DA0CD1876A40}"/>
              </a:ext>
            </a:extLst>
          </p:cNvPr>
          <p:cNvSpPr txBox="1"/>
          <p:nvPr/>
        </p:nvSpPr>
        <p:spPr>
          <a:xfrm>
            <a:off x="694335" y="857250"/>
            <a:ext cx="128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F50E7-16D3-515F-E962-0D07E7C2C168}"/>
              </a:ext>
            </a:extLst>
          </p:cNvPr>
          <p:cNvSpPr txBox="1"/>
          <p:nvPr/>
        </p:nvSpPr>
        <p:spPr>
          <a:xfrm>
            <a:off x="5052062" y="2377440"/>
            <a:ext cx="1043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598CB-68B9-DC5B-313D-A51FAB366D7C}"/>
              </a:ext>
            </a:extLst>
          </p:cNvPr>
          <p:cNvSpPr txBox="1"/>
          <p:nvPr/>
        </p:nvSpPr>
        <p:spPr>
          <a:xfrm>
            <a:off x="6161725" y="2377440"/>
            <a:ext cx="1043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913AB3-FC32-7362-A91A-0ED1CD54EBD1}"/>
              </a:ext>
            </a:extLst>
          </p:cNvPr>
          <p:cNvSpPr txBox="1"/>
          <p:nvPr/>
        </p:nvSpPr>
        <p:spPr>
          <a:xfrm>
            <a:off x="7176136" y="2366972"/>
            <a:ext cx="1043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C5AC1-283D-BE05-CD7B-3E028E6E117F}"/>
              </a:ext>
            </a:extLst>
          </p:cNvPr>
          <p:cNvSpPr txBox="1"/>
          <p:nvPr/>
        </p:nvSpPr>
        <p:spPr>
          <a:xfrm>
            <a:off x="8027196" y="2377440"/>
            <a:ext cx="1043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</a:t>
            </a:r>
          </a:p>
        </p:txBody>
      </p:sp>
    </p:spTree>
    <p:extLst>
      <p:ext uri="{BB962C8B-B14F-4D97-AF65-F5344CB8AC3E}">
        <p14:creationId xmlns:p14="http://schemas.microsoft.com/office/powerpoint/2010/main" val="7960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9" grpId="0"/>
      <p:bldP spid="20" grpId="0"/>
      <p:bldP spid="21" grpId="0"/>
      <p:bldP spid="23" grpId="0"/>
      <p:bldP spid="24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1745647" y="1001506"/>
            <a:ext cx="900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Nêu các số có bốn chữ số (theo mẫu)</a:t>
            </a:r>
            <a:r>
              <a:rPr lang="en-US" sz="3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:</a:t>
            </a:r>
            <a:endParaRPr lang="vi-VN" sz="3600" b="1" dirty="0">
              <a:solidFill>
                <a:srgbClr val="0070C0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F87BA4-42CF-51AA-D97E-7EE6BDB75EDB}"/>
              </a:ext>
            </a:extLst>
          </p:cNvPr>
          <p:cNvSpPr/>
          <p:nvPr/>
        </p:nvSpPr>
        <p:spPr>
          <a:xfrm>
            <a:off x="2881083" y="1745786"/>
            <a:ext cx="6732764" cy="745369"/>
          </a:xfrm>
          <a:prstGeom prst="roundRect">
            <a:avLst/>
          </a:prstGeom>
          <a:solidFill>
            <a:schemeClr val="bg1"/>
          </a:solidFill>
          <a:ln>
            <a:solidFill>
              <a:srgbClr val="F03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6 000 + 400 + 80 + 2 =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7CF2C63-6067-3D6D-FF0C-BD58719AE99B}"/>
              </a:ext>
            </a:extLst>
          </p:cNvPr>
          <p:cNvSpPr txBox="1"/>
          <p:nvPr/>
        </p:nvSpPr>
        <p:spPr>
          <a:xfrm>
            <a:off x="4640946" y="2795429"/>
            <a:ext cx="138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9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557</a:t>
            </a:r>
          </a:p>
        </p:txBody>
      </p:sp>
      <p:sp>
        <p:nvSpPr>
          <p:cNvPr id="13" name="Hộp Văn bản 11">
            <a:extLst>
              <a:ext uri="{FF2B5EF4-FFF2-40B4-BE49-F238E27FC236}">
                <a16:creationId xmlns:a16="http://schemas.microsoft.com/office/drawing/2014/main" id="{80A07527-6CC8-9396-38A4-FBFA56E9B042}"/>
              </a:ext>
            </a:extLst>
          </p:cNvPr>
          <p:cNvSpPr txBox="1"/>
          <p:nvPr/>
        </p:nvSpPr>
        <p:spPr>
          <a:xfrm>
            <a:off x="4640946" y="3478152"/>
            <a:ext cx="138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3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681</a:t>
            </a:r>
          </a:p>
        </p:txBody>
      </p:sp>
      <p:sp>
        <p:nvSpPr>
          <p:cNvPr id="20" name="Hộp Văn bản 11">
            <a:extLst>
              <a:ext uri="{FF2B5EF4-FFF2-40B4-BE49-F238E27FC236}">
                <a16:creationId xmlns:a16="http://schemas.microsoft.com/office/drawing/2014/main" id="{901CE802-648D-F25B-0AAA-1ED8F2B9ACA3}"/>
              </a:ext>
            </a:extLst>
          </p:cNvPr>
          <p:cNvSpPr txBox="1"/>
          <p:nvPr/>
        </p:nvSpPr>
        <p:spPr>
          <a:xfrm>
            <a:off x="708973" y="2795429"/>
            <a:ext cx="4137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UTM Avo" panose="02040603050506020204" pitchFamily="18" charset="0"/>
                <a:ea typeface="Calibri" panose="020F0502020204030204" pitchFamily="34" charset="0"/>
              </a:rPr>
              <a:t>a) 9 000 + 500 + 50 + 7 </a:t>
            </a:r>
            <a:endParaRPr lang="vi-VN" sz="28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21" name="Hộp Văn bản 11">
            <a:extLst>
              <a:ext uri="{FF2B5EF4-FFF2-40B4-BE49-F238E27FC236}">
                <a16:creationId xmlns:a16="http://schemas.microsoft.com/office/drawing/2014/main" id="{02603058-4F58-A5B6-E8EC-47C6E9EF552E}"/>
              </a:ext>
            </a:extLst>
          </p:cNvPr>
          <p:cNvSpPr txBox="1"/>
          <p:nvPr/>
        </p:nvSpPr>
        <p:spPr>
          <a:xfrm>
            <a:off x="1160070" y="3481271"/>
            <a:ext cx="366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3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000 + 600 + 80 + 1</a:t>
            </a:r>
          </a:p>
        </p:txBody>
      </p:sp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8CCE9CE6-B9E7-C771-8A02-EDF1B7B2B4CA}"/>
              </a:ext>
            </a:extLst>
          </p:cNvPr>
          <p:cNvSpPr txBox="1"/>
          <p:nvPr/>
        </p:nvSpPr>
        <p:spPr>
          <a:xfrm>
            <a:off x="9575946" y="2792311"/>
            <a:ext cx="138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5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808</a:t>
            </a: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07E65FE3-8A9F-6270-34FB-420EDBD40FD3}"/>
              </a:ext>
            </a:extLst>
          </p:cNvPr>
          <p:cNvSpPr txBox="1"/>
          <p:nvPr/>
        </p:nvSpPr>
        <p:spPr>
          <a:xfrm>
            <a:off x="9372746" y="3475033"/>
            <a:ext cx="138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7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039</a:t>
            </a:r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A702ED06-DDA7-19E8-A4CC-C81B1BE36173}"/>
              </a:ext>
            </a:extLst>
          </p:cNvPr>
          <p:cNvSpPr txBox="1"/>
          <p:nvPr/>
        </p:nvSpPr>
        <p:spPr>
          <a:xfrm>
            <a:off x="6520358" y="2792311"/>
            <a:ext cx="343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UTM Avo" panose="02040603050506020204" pitchFamily="18" charset="0"/>
                <a:ea typeface="Calibri" panose="020F0502020204030204" pitchFamily="34" charset="0"/>
              </a:rPr>
              <a:t>b) 5 000 + 800 + 8</a:t>
            </a:r>
            <a:endParaRPr lang="vi-VN" sz="28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BAF6B689-5FA9-5A1D-66A4-665856799EA9}"/>
              </a:ext>
            </a:extLst>
          </p:cNvPr>
          <p:cNvSpPr txBox="1"/>
          <p:nvPr/>
        </p:nvSpPr>
        <p:spPr>
          <a:xfrm>
            <a:off x="6971453" y="3478152"/>
            <a:ext cx="2578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7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000 + 30 + 9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FCB9A-DB83-BB45-6C35-B8A0FAD97B2F}"/>
              </a:ext>
            </a:extLst>
          </p:cNvPr>
          <p:cNvSpPr txBox="1"/>
          <p:nvPr/>
        </p:nvSpPr>
        <p:spPr>
          <a:xfrm>
            <a:off x="354330" y="1010245"/>
            <a:ext cx="139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577D-AB0F-C6D8-D9C9-BF226C922341}"/>
              </a:ext>
            </a:extLst>
          </p:cNvPr>
          <p:cNvSpPr txBox="1"/>
          <p:nvPr/>
        </p:nvSpPr>
        <p:spPr>
          <a:xfrm>
            <a:off x="8238529" y="1926171"/>
            <a:ext cx="1177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6 482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610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  <p:bldP spid="5" grpId="0"/>
      <p:bldP spid="6" grpId="0"/>
      <p:bldP spid="7" grpId="0"/>
      <p:bldP spid="8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7CF2C63-6067-3D6D-FF0C-BD58719AE99B}"/>
              </a:ext>
            </a:extLst>
          </p:cNvPr>
          <p:cNvSpPr txBox="1"/>
          <p:nvPr/>
        </p:nvSpPr>
        <p:spPr>
          <a:xfrm>
            <a:off x="4375095" y="2803365"/>
            <a:ext cx="138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6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660</a:t>
            </a:r>
          </a:p>
        </p:txBody>
      </p:sp>
      <p:sp>
        <p:nvSpPr>
          <p:cNvPr id="13" name="Hộp Văn bản 11">
            <a:extLst>
              <a:ext uri="{FF2B5EF4-FFF2-40B4-BE49-F238E27FC236}">
                <a16:creationId xmlns:a16="http://schemas.microsoft.com/office/drawing/2014/main" id="{80A07527-6CC8-9396-38A4-FBFA56E9B042}"/>
              </a:ext>
            </a:extLst>
          </p:cNvPr>
          <p:cNvSpPr txBox="1"/>
          <p:nvPr/>
        </p:nvSpPr>
        <p:spPr>
          <a:xfrm>
            <a:off x="3519234" y="3486090"/>
            <a:ext cx="138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9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100</a:t>
            </a:r>
          </a:p>
        </p:txBody>
      </p:sp>
      <p:sp>
        <p:nvSpPr>
          <p:cNvPr id="20" name="Hộp Văn bản 11">
            <a:extLst>
              <a:ext uri="{FF2B5EF4-FFF2-40B4-BE49-F238E27FC236}">
                <a16:creationId xmlns:a16="http://schemas.microsoft.com/office/drawing/2014/main" id="{901CE802-648D-F25B-0AAA-1ED8F2B9ACA3}"/>
              </a:ext>
            </a:extLst>
          </p:cNvPr>
          <p:cNvSpPr txBox="1"/>
          <p:nvPr/>
        </p:nvSpPr>
        <p:spPr>
          <a:xfrm>
            <a:off x="977849" y="2880359"/>
            <a:ext cx="3685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UTM Avo" panose="02040603050506020204" pitchFamily="18" charset="0"/>
                <a:ea typeface="Calibri" panose="020F0502020204030204" pitchFamily="34" charset="0"/>
              </a:rPr>
              <a:t>c) 6 000 + 600 + 60 </a:t>
            </a:r>
            <a:endParaRPr lang="vi-VN" sz="28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21" name="Hộp Văn bản 11">
            <a:extLst>
              <a:ext uri="{FF2B5EF4-FFF2-40B4-BE49-F238E27FC236}">
                <a16:creationId xmlns:a16="http://schemas.microsoft.com/office/drawing/2014/main" id="{02603058-4F58-A5B6-E8EC-47C6E9EF552E}"/>
              </a:ext>
            </a:extLst>
          </p:cNvPr>
          <p:cNvSpPr txBox="1"/>
          <p:nvPr/>
        </p:nvSpPr>
        <p:spPr>
          <a:xfrm>
            <a:off x="1428943" y="3489208"/>
            <a:ext cx="21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9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000 + 100 </a:t>
            </a:r>
          </a:p>
        </p:txBody>
      </p:sp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8CCE9CE6-B9E7-C771-8A02-EDF1B7B2B4CA}"/>
              </a:ext>
            </a:extLst>
          </p:cNvPr>
          <p:cNvSpPr txBox="1"/>
          <p:nvPr/>
        </p:nvSpPr>
        <p:spPr>
          <a:xfrm>
            <a:off x="8737190" y="2800247"/>
            <a:ext cx="138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4 004</a:t>
            </a:r>
            <a:endParaRPr lang="vi-VN" sz="28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07E65FE3-8A9F-6270-34FB-420EDBD40FD3}"/>
              </a:ext>
            </a:extLst>
          </p:cNvPr>
          <p:cNvSpPr txBox="1"/>
          <p:nvPr/>
        </p:nvSpPr>
        <p:spPr>
          <a:xfrm>
            <a:off x="8865333" y="3486090"/>
            <a:ext cx="138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= 7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020</a:t>
            </a:r>
            <a:endParaRPr lang="vi-VN" sz="28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A702ED06-DDA7-19E8-A4CC-C81B1BE36173}"/>
              </a:ext>
            </a:extLst>
          </p:cNvPr>
          <p:cNvSpPr txBox="1"/>
          <p:nvPr/>
        </p:nvSpPr>
        <p:spPr>
          <a:xfrm>
            <a:off x="6599295" y="2800247"/>
            <a:ext cx="2266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UTM Avo" panose="02040603050506020204" pitchFamily="18" charset="0"/>
                <a:ea typeface="Calibri" panose="020F0502020204030204" pitchFamily="34" charset="0"/>
              </a:rPr>
              <a:t>d) 4 000 + 4 </a:t>
            </a:r>
            <a:endParaRPr lang="vi-VN" sz="28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BAF6B689-5FA9-5A1D-66A4-665856799EA9}"/>
              </a:ext>
            </a:extLst>
          </p:cNvPr>
          <p:cNvSpPr txBox="1"/>
          <p:nvPr/>
        </p:nvSpPr>
        <p:spPr>
          <a:xfrm>
            <a:off x="7050393" y="3486090"/>
            <a:ext cx="1970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7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</a:rPr>
              <a:t>000 + 20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C3572A-41DC-1F8E-83F7-CF001126BC6A}"/>
              </a:ext>
            </a:extLst>
          </p:cNvPr>
          <p:cNvSpPr/>
          <p:nvPr/>
        </p:nvSpPr>
        <p:spPr>
          <a:xfrm>
            <a:off x="2970039" y="1662902"/>
            <a:ext cx="6864844" cy="745369"/>
          </a:xfrm>
          <a:prstGeom prst="roundRect">
            <a:avLst/>
          </a:prstGeom>
          <a:solidFill>
            <a:schemeClr val="bg1"/>
          </a:solidFill>
          <a:ln>
            <a:solidFill>
              <a:srgbClr val="F03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6 000 + 400 + 80 + 2 = 6 482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A4F5E-33CC-AF9D-CF19-3F6384552A81}"/>
              </a:ext>
            </a:extLst>
          </p:cNvPr>
          <p:cNvSpPr txBox="1"/>
          <p:nvPr/>
        </p:nvSpPr>
        <p:spPr>
          <a:xfrm>
            <a:off x="354330" y="1010245"/>
            <a:ext cx="139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</p:txBody>
      </p:sp>
      <p:sp>
        <p:nvSpPr>
          <p:cNvPr id="10" name="Hộp Văn bản 11">
            <a:extLst>
              <a:ext uri="{FF2B5EF4-FFF2-40B4-BE49-F238E27FC236}">
                <a16:creationId xmlns:a16="http://schemas.microsoft.com/office/drawing/2014/main" id="{3290F6E0-C2EC-E595-3B35-639BA8FA2C93}"/>
              </a:ext>
            </a:extLst>
          </p:cNvPr>
          <p:cNvSpPr txBox="1"/>
          <p:nvPr/>
        </p:nvSpPr>
        <p:spPr>
          <a:xfrm>
            <a:off x="1745647" y="1001506"/>
            <a:ext cx="900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Nêu các số có bốn chữ số (theo mẫu)</a:t>
            </a:r>
            <a:r>
              <a:rPr lang="en-US" sz="3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:</a:t>
            </a:r>
            <a:endParaRPr lang="vi-VN" sz="3600" b="1" dirty="0">
              <a:solidFill>
                <a:srgbClr val="0070C0"/>
              </a:solidFill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  <p:bldP spid="5" grpId="0"/>
      <p:bldP spid="6" grpId="0"/>
      <p:bldP spid="7" grpId="0"/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532</Words>
  <Application>Microsoft Office PowerPoint</Application>
  <PresentationFormat>Widescreen</PresentationFormat>
  <Paragraphs>88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Times New Roman</vt:lpstr>
      <vt:lpstr>Franklin Gothic Medium</vt:lpstr>
      <vt:lpstr>Roboto</vt:lpstr>
      <vt:lpstr>#9Slide02 Noi dung dai</vt:lpstr>
      <vt:lpstr>Franklin Gothic Book</vt:lpstr>
      <vt:lpstr>Calibri</vt:lpstr>
      <vt:lpstr>Arial</vt:lpstr>
      <vt:lpstr>Wingdings 2</vt:lpstr>
      <vt:lpstr>#9Slide02 Tieu de dai</vt:lpstr>
      <vt:lpstr>UTM Avo</vt:lpstr>
      <vt:lpstr>Calibri Light</vt:lpstr>
      <vt:lpstr>Office Theme</vt:lpstr>
      <vt:lpstr>4_Office Theme</vt:lpstr>
      <vt:lpstr>Default Design</vt:lpstr>
      <vt:lpstr>1_Office Theme</vt:lpstr>
      <vt:lpstr>2_Office Theme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DELL</cp:lastModifiedBy>
  <cp:revision>43</cp:revision>
  <dcterms:modified xsi:type="dcterms:W3CDTF">2026-01-14T15:51:47Z</dcterms:modified>
</cp:coreProperties>
</file>