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32"/>
  </p:notesMasterIdLst>
  <p:sldIdLst>
    <p:sldId id="319" r:id="rId4"/>
    <p:sldId id="258" r:id="rId5"/>
    <p:sldId id="257" r:id="rId6"/>
    <p:sldId id="302" r:id="rId7"/>
    <p:sldId id="276" r:id="rId8"/>
    <p:sldId id="291" r:id="rId9"/>
    <p:sldId id="298" r:id="rId10"/>
    <p:sldId id="304" r:id="rId11"/>
    <p:sldId id="303" r:id="rId12"/>
    <p:sldId id="305" r:id="rId13"/>
    <p:sldId id="306" r:id="rId14"/>
    <p:sldId id="307" r:id="rId15"/>
    <p:sldId id="308" r:id="rId16"/>
    <p:sldId id="309" r:id="rId17"/>
    <p:sldId id="310" r:id="rId18"/>
    <p:sldId id="292" r:id="rId19"/>
    <p:sldId id="311" r:id="rId20"/>
    <p:sldId id="312" r:id="rId21"/>
    <p:sldId id="313" r:id="rId22"/>
    <p:sldId id="314" r:id="rId23"/>
    <p:sldId id="296" r:id="rId24"/>
    <p:sldId id="299" r:id="rId25"/>
    <p:sldId id="315" r:id="rId26"/>
    <p:sldId id="316" r:id="rId27"/>
    <p:sldId id="317" r:id="rId28"/>
    <p:sldId id="288" r:id="rId29"/>
    <p:sldId id="289" r:id="rId30"/>
    <p:sldId id="273" r:id="rId31"/>
  </p:sldIdLst>
  <p:sldSz cx="9144000" cy="5143500" type="screen16x9"/>
  <p:notesSz cx="6858000" cy="9144000"/>
  <p:embeddedFontLst>
    <p:embeddedFont>
      <p:font typeface="DFPOP1-W9" charset="-128"/>
      <p:regular r:id="rId33"/>
    </p:embeddedFont>
    <p:embeddedFont>
      <p:font typeface="宋体" pitchFamily="2" charset="-122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33FF"/>
    <a:srgbClr val="66FFFF"/>
    <a:srgbClr val="FFC000"/>
    <a:srgbClr val="F56636"/>
    <a:srgbClr val="FF3300"/>
    <a:srgbClr val="FF0000"/>
    <a:srgbClr val="4CA420"/>
    <a:srgbClr val="920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475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76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1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8"/>
          <p:cNvSpPr txBox="1"/>
          <p:nvPr/>
        </p:nvSpPr>
        <p:spPr>
          <a:xfrm>
            <a:off x="2590800" y="2571750"/>
            <a:ext cx="5334000" cy="34624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zh-CN" sz="1800" dirty="0">
              <a:latin typeface="Arial" panose="020B0604020202020204" pitchFamily="34" charset="0"/>
            </a:endParaRPr>
          </a:p>
        </p:txBody>
      </p:sp>
      <p:sp>
        <p:nvSpPr>
          <p:cNvPr id="3074" name="TextBox 19"/>
          <p:cNvSpPr txBox="1"/>
          <p:nvPr/>
        </p:nvSpPr>
        <p:spPr>
          <a:xfrm>
            <a:off x="1295400" y="1943100"/>
            <a:ext cx="6324600" cy="42319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 anchorCtr="0">
            <a:spAutoFit/>
          </a:bodyPr>
          <a:lstStyle/>
          <a:p>
            <a:endParaRPr lang="en-US" altLang="zh-CN" sz="23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76" name="Rectangle 21"/>
          <p:cNvSpPr/>
          <p:nvPr/>
        </p:nvSpPr>
        <p:spPr>
          <a:xfrm>
            <a:off x="2245058" y="193111"/>
            <a:ext cx="4572000" cy="4544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68580" tIns="34290" rIns="68580" bIns="34290" anchor="t" anchorCtr="0">
            <a:spAutoFit/>
          </a:bodyPr>
          <a:lstStyle/>
          <a:p>
            <a:pPr algn="ctr" eaLnBrk="0" hangingPunct="0"/>
            <a:r>
              <a:rPr lang="en-US" altLang="x-none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x-none" sz="1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ỦY BAN NHÂN DÂN PHƯỜNG QUY NHƠN BẮC</a:t>
            </a:r>
            <a:endParaRPr lang="vi-VN" altLang="x-none" sz="1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en-US" altLang="x-none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</a:t>
            </a:r>
            <a:r>
              <a:rPr lang="vi-VN" altLang="x-none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TRƯỜNG </a:t>
            </a:r>
            <a:r>
              <a:rPr lang="vi-VN" altLang="x-none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IỂU HỌC NGÔ QUYỀN</a:t>
            </a:r>
            <a:endParaRPr lang="en-US" altLang="zh-CN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7" name="WordArt 21"/>
          <p:cNvSpPr>
            <a:spLocks noTextEdit="1"/>
          </p:cNvSpPr>
          <p:nvPr/>
        </p:nvSpPr>
        <p:spPr>
          <a:xfrm>
            <a:off x="1275347" y="1138066"/>
            <a:ext cx="6797091" cy="51020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ArchUp">
              <a:avLst/>
            </a:prstTxWarp>
            <a:normAutofit/>
            <a:scene3d>
              <a:camera prst="orthographicFront"/>
              <a:lightRig rig="legacyFlat3" dir="b"/>
            </a:scene3d>
            <a:sp3d extrusionH="430200" prstMaterial="legacyMatte">
              <a:extrusionClr>
                <a:srgbClr val="99FF33"/>
              </a:extrusionClr>
            </a:sp3d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CHÀO MỪNG QUÝ THẦY CÔ VỀ DỰ GIỜ</a:t>
            </a:r>
          </a:p>
        </p:txBody>
      </p:sp>
      <p:pic>
        <p:nvPicPr>
          <p:cNvPr id="3084" name="Picture 5" descr="bluline[1]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 flipV="1">
            <a:off x="-2494358" y="2496741"/>
            <a:ext cx="5141119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5" name="Picture 5" descr="bluline[1]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 flipV="1">
            <a:off x="6497242" y="2496741"/>
            <a:ext cx="5141119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Picture 2" descr="bluline[1]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0" y="0"/>
            <a:ext cx="9144000" cy="153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7" name="Picture 2" descr="bluline[1]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0" y="5082780"/>
            <a:ext cx="9144000" cy="1214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8" name="Text Box 6"/>
          <p:cNvSpPr txBox="1"/>
          <p:nvPr/>
        </p:nvSpPr>
        <p:spPr>
          <a:xfrm>
            <a:off x="1178258" y="3001073"/>
            <a:ext cx="6934200" cy="71558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prstTxWarp prst="textArchDown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100" b="1" i="1" dirty="0">
              <a:solidFill>
                <a:srgbClr val="66FF33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zh-CN" sz="21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Giáo viên </a:t>
            </a:r>
            <a:r>
              <a:rPr lang="en-US" altLang="zh-CN" sz="21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zh-CN" sz="21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1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zh-CN" sz="21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zh-CN" sz="21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zh-CN" sz="21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1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zh-CN" sz="21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Thu </a:t>
            </a:r>
            <a:r>
              <a:rPr lang="en-US" altLang="zh-CN" sz="21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Hằng</a:t>
            </a:r>
            <a:endParaRPr lang="en-US" altLang="zh-CN" sz="2100" b="1" i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77069" y="2190465"/>
            <a:ext cx="433998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6502" y="2814852"/>
            <a:ext cx="3367586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700" b="1" spc="38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legie" pitchFamily="2" charset="0"/>
                <a:ea typeface="Allegie" pitchFamily="2" charset="0"/>
                <a:cs typeface="Allegie" pitchFamily="2" charset="0"/>
              </a:rPr>
              <a:t>Lớp</a:t>
            </a:r>
            <a:r>
              <a:rPr lang="en-US" sz="27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legie" pitchFamily="2" charset="0"/>
                <a:ea typeface="Allegie" pitchFamily="2" charset="0"/>
                <a:cs typeface="Allegie" pitchFamily="2" charset="0"/>
              </a:rPr>
              <a:t> :2A</a:t>
            </a:r>
            <a:endParaRPr lang="en-US" sz="2700" b="1" spc="38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legie" pitchFamily="2" charset="0"/>
              <a:ea typeface="Allegie" pitchFamily="2" charset="0"/>
              <a:cs typeface="Allegie" pitchFamily="2" charset="0"/>
            </a:endParaRPr>
          </a:p>
        </p:txBody>
      </p:sp>
      <p:pic>
        <p:nvPicPr>
          <p:cNvPr id="21" name="Picture 14" descr="0830js5b15daddi012pz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1102477">
            <a:off x="2008834" y="2056529"/>
            <a:ext cx="571500" cy="214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14" descr="0830js5b15daddi012pz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60702">
            <a:off x="6798771" y="2049102"/>
            <a:ext cx="571500" cy="2143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14"/>
          <p:cNvSpPr/>
          <p:nvPr/>
        </p:nvSpPr>
        <p:spPr>
          <a:xfrm>
            <a:off x="156411" y="156410"/>
            <a:ext cx="2237875" cy="168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85811" y="156411"/>
            <a:ext cx="2201780" cy="240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5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45"/>
    </mc:Choice>
    <mc:Fallback>
      <p:transition advTm="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2374" y="2172939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0" y="591582"/>
            <a:ext cx="3907816" cy="14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dìu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42192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nào cho em thấy cô mèo là một người lạ không tốt?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383264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3148519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826462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5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5107" y="1102878"/>
            <a:ext cx="3669546" cy="196771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6" y="116560"/>
            <a:ext cx="7792720" cy="29887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2273" y="974452"/>
            <a:ext cx="4431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770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83" y="3169340"/>
            <a:ext cx="8764269" cy="1421928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Những tình huống nào em cần tìm kiếm sự hỗ trợ khi tiếp xúc với người lạ?</a:t>
            </a:r>
            <a:endParaRPr lang="en-US" sz="24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Vì sao em cần tìm kiếm sự hỗ trợ trong những tình huống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9" y="987766"/>
            <a:ext cx="2757304" cy="167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173" y="987766"/>
            <a:ext cx="3528855" cy="1677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909" y="991386"/>
            <a:ext cx="2415200" cy="1730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4886" y="2717157"/>
            <a:ext cx="530786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8" y="987766"/>
            <a:ext cx="3861331" cy="3401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5599" y="1093631"/>
            <a:ext cx="4572000" cy="142192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5599" y="2523994"/>
            <a:ext cx="4572000" cy="1865126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45111" y="1208159"/>
            <a:ext cx="4815841" cy="940066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i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45110" y="2216447"/>
            <a:ext cx="4815841" cy="1938992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1" y="1093630"/>
            <a:ext cx="3725308" cy="30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21760" y="1093631"/>
            <a:ext cx="4978399" cy="138326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1760" y="2523994"/>
            <a:ext cx="4978399" cy="1569660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89" y="1093631"/>
            <a:ext cx="3597572" cy="31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0039" y="1969716"/>
            <a:ext cx="3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Tìm kiếm sự </a:t>
            </a:r>
          </a:p>
          <a:p>
            <a:pPr algn="ctr"/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hỗ trợ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3110" y="1148198"/>
            <a:ext cx="273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 đề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grpSp>
        <p:nvGrpSpPr>
          <p:cNvPr id="38" name="组合 35"/>
          <p:cNvGrpSpPr/>
          <p:nvPr/>
        </p:nvGrpSpPr>
        <p:grpSpPr>
          <a:xfrm rot="2799594" flipH="1">
            <a:off x="5358124" y="-131963"/>
            <a:ext cx="1048883" cy="2038360"/>
            <a:chOff x="1403445" y="-3477919"/>
            <a:chExt cx="1048883" cy="2455261"/>
          </a:xfrm>
        </p:grpSpPr>
        <p:sp>
          <p:nvSpPr>
            <p:cNvPr id="40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26999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87686" y="2613660"/>
            <a:ext cx="3839754" cy="1511300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447040" y="2097927"/>
            <a:ext cx="2968505" cy="1031466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84392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61366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99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38175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 rèn luyện, giữ gìn để có sức khoẻ tốt (tập thể dục thường xuyên) 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87686" y="2725420"/>
            <a:ext cx="3839754" cy="1400266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 chỉ học tập để có  những kiến thức, kĩ năng, bài học giúp ứng phó hiệu quả với người lạ).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14681" y="1889760"/>
            <a:ext cx="2748280" cy="1671319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sức khỏe và trí thông minh thì các em cần phải làm gì?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95568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72542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06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20" y="979452"/>
            <a:ext cx="6502400" cy="225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354" y="3194125"/>
            <a:ext cx="5080000" cy="1820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64" y="2596262"/>
            <a:ext cx="552630" cy="552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6" y="2499360"/>
            <a:ext cx="649532" cy="649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56" y="2499360"/>
            <a:ext cx="649532" cy="649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66" y="4344034"/>
            <a:ext cx="649532" cy="6495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99" y="4344034"/>
            <a:ext cx="649532" cy="649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92" y="4344034"/>
            <a:ext cx="649532" cy="6495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24" y="2637542"/>
            <a:ext cx="552630" cy="5526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1510" y="1835827"/>
            <a:ext cx="1751984" cy="19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9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7971" y="2710449"/>
            <a:ext cx="8764269" cy="1995740"/>
            <a:chOff x="267971" y="2771409"/>
            <a:chExt cx="8764269" cy="1995740"/>
          </a:xfrm>
        </p:grpSpPr>
        <p:sp>
          <p:nvSpPr>
            <p:cNvPr id="16" name="TextBox 15"/>
            <p:cNvSpPr txBox="1"/>
            <p:nvPr/>
          </p:nvSpPr>
          <p:spPr>
            <a:xfrm>
              <a:off x="267971" y="3171519"/>
              <a:ext cx="8764269" cy="15956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phó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trợ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59280" y="2771409"/>
              <a:ext cx="5307862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106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9865" y="2529308"/>
            <a:ext cx="8764269" cy="1938992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1054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6025"/>
            <a:ext cx="5657850" cy="37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" y="1317501"/>
            <a:ext cx="3393440" cy="191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3230880"/>
            <a:ext cx="3312160" cy="176783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37280" y="1379585"/>
            <a:ext cx="5334000" cy="3697423"/>
            <a:chOff x="-124496" y="2771409"/>
            <a:chExt cx="10302250" cy="3697423"/>
          </a:xfrm>
        </p:grpSpPr>
        <p:sp>
          <p:nvSpPr>
            <p:cNvPr id="11" name="TextBox 10"/>
            <p:cNvSpPr txBox="1"/>
            <p:nvPr/>
          </p:nvSpPr>
          <p:spPr>
            <a:xfrm>
              <a:off x="-124496" y="3171519"/>
              <a:ext cx="10302250" cy="32973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endPara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b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24496" y="2771409"/>
              <a:ext cx="10302250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426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351363"/>
            <a:ext cx="8839200" cy="5108420"/>
          </a:xfrm>
          <a:prstGeom prst="rect">
            <a:avLst/>
          </a:prstGeom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3105338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57" y="1782966"/>
            <a:ext cx="2454621" cy="2454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3857" y="675156"/>
            <a:ext cx="541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Không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 nói cộc lốc, xấc xược, gây sự khó chịu ở người nghe, khiến người ấy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 muốn giúp đỡ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mình.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Sau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được giúp đỡ em cảm ơn và  cũng có thể trình bày rõ hơn chuyện gì đã xảy ra với mình và sự giúp đỡ của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 ấy đã giúp mình tránh được những rủi ro gì có thể xảy ra.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1132800"/>
              <a:ext cx="247328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Nêu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một số tình huống tiếp xúc với người lạ.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252734">
              <a:off x="5137568" y="2210291"/>
              <a:ext cx="221789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Em sẽ nói gì với người giúp đỡ mình?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231328" y="3594472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6002410" y="3544690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31328" y="2289079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888786" y="2972296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lạ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20549" y="227318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874035" y="3171652"/>
              <a:ext cx="1136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 smtClean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978676" y="2730498"/>
              <a:ext cx="1349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quen</a:t>
              </a:r>
              <a:endParaRPr lang="zh-CN" altLang="en-US" sz="24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815713" y="2672177"/>
              <a:ext cx="1436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2400" dirty="0" smtClean="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 dirty="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 dirty="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567" y="3105696"/>
            <a:ext cx="6500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7: Tiếp xúc với người lạ (tiết 1)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Tìm kiếm sự hỗ trợ</a:t>
            </a:r>
            <a:endParaRPr lang="en-US" sz="28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96" y="644305"/>
            <a:ext cx="6769381" cy="8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509680"/>
            <a:ext cx="7112000" cy="4570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4820" y="48015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7684" y="829871"/>
            <a:ext cx="2845651" cy="535531"/>
          </a:xfrm>
          <a:prstGeom prst="rect">
            <a:avLst/>
          </a:prstGeom>
          <a:solidFill>
            <a:srgbClr val="FF0000">
              <a:alpha val="21961"/>
            </a:srgbClr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6997" y="15593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156" y="2183300"/>
            <a:ext cx="3903060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6996" y="2807299"/>
            <a:ext cx="3903059" cy="1493037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  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7472" y="9497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683" y="1966733"/>
            <a:ext cx="3787682" cy="2308324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5248" y="1966733"/>
            <a:ext cx="3787682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5248" y="949701"/>
            <a:ext cx="3787682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</TotalTime>
  <Words>1268</Words>
  <Application>Microsoft Office PowerPoint</Application>
  <PresentationFormat>On-screen Show (16:9)</PresentationFormat>
  <Paragraphs>93</Paragraphs>
  <Slides>28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DFPOP1-W9</vt:lpstr>
      <vt:lpstr>宋体</vt:lpstr>
      <vt:lpstr>华康少女文字W5</vt:lpstr>
      <vt:lpstr>Allegie</vt:lpstr>
      <vt:lpstr>Times New Roman</vt:lpstr>
      <vt:lpstr>Calibri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ASUS</cp:lastModifiedBy>
  <cp:revision>48</cp:revision>
  <dcterms:created xsi:type="dcterms:W3CDTF">2016-08-08T05:55:00Z</dcterms:created>
  <dcterms:modified xsi:type="dcterms:W3CDTF">2026-01-23T16:14:54Z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