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334" r:id="rId1"/>
  </p:sldMasterIdLst>
  <p:notesMasterIdLst>
    <p:notesMasterId r:id="rId20"/>
  </p:notesMasterIdLst>
  <p:handoutMasterIdLst>
    <p:handoutMasterId r:id="rId21"/>
  </p:handoutMasterIdLst>
  <p:sldIdLst>
    <p:sldId id="418" r:id="rId2"/>
    <p:sldId id="2007577206" r:id="rId3"/>
    <p:sldId id="472" r:id="rId4"/>
    <p:sldId id="471" r:id="rId5"/>
    <p:sldId id="363" r:id="rId6"/>
    <p:sldId id="2007577207" r:id="rId7"/>
    <p:sldId id="2007577208" r:id="rId8"/>
    <p:sldId id="346" r:id="rId9"/>
    <p:sldId id="360" r:id="rId10"/>
    <p:sldId id="361" r:id="rId11"/>
    <p:sldId id="348" r:id="rId12"/>
    <p:sldId id="2007577199" r:id="rId13"/>
    <p:sldId id="352" r:id="rId14"/>
    <p:sldId id="2007577209" r:id="rId15"/>
    <p:sldId id="2007577210" r:id="rId16"/>
    <p:sldId id="2007577211" r:id="rId17"/>
    <p:sldId id="354" r:id="rId18"/>
    <p:sldId id="426" r:id="rId19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.VnTime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.VnTime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.VnTime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.VnTime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.VnTime" pitchFamily="34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.VnTime" pitchFamily="34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.VnTime" pitchFamily="34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.VnTime" pitchFamily="34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.VnTime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0099"/>
    <a:srgbClr val="0000FF"/>
    <a:srgbClr val="FFCCFF"/>
    <a:srgbClr val="9999FF"/>
    <a:srgbClr val="99CC00"/>
    <a:srgbClr val="FFCC00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822" autoAdjust="0"/>
    <p:restoredTop sz="94180" autoAdjust="0"/>
  </p:normalViewPr>
  <p:slideViewPr>
    <p:cSldViewPr>
      <p:cViewPr varScale="1">
        <p:scale>
          <a:sx n="90" d="100"/>
          <a:sy n="90" d="100"/>
        </p:scale>
        <p:origin x="638" y="5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7" d="100"/>
          <a:sy n="87" d="100"/>
        </p:scale>
        <p:origin x="3840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103FAE2-85FA-4F3F-842C-5F9D6E32BB9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9BFBC1-4958-4FA9-A892-096AE0115C1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76D30A-A594-4439-87F1-0E33A88F2863}" type="datetimeFigureOut">
              <a:rPr lang="en-US" smtClean="0"/>
              <a:t>1/23/2026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D8A516-CB9E-4E87-9C1C-74F3E533D8E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4C5A50-FD0D-4AED-A586-533E612E8DF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C9F24B-8487-45AC-B0CF-7E165178E0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5172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CAC330-50AF-46A4-AEDC-922FCE3000BC}" type="datetimeFigureOut">
              <a:rPr lang="en-US" smtClean="0"/>
              <a:t>1/23/2026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141529-F66D-4D40-AC2A-F43860C826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3717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E6127-5E05-44BB-A699-F638848028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53850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z="120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pPr algn="r"/>
              <a:t>18</a:t>
            </a:fld>
            <a:endParaRPr lang="en-US" sz="12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449389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3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1/23/2026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09987628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045592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" y="3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6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1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2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3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4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6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9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7427451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7" y="-90897"/>
            <a:ext cx="12613689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46" indent="0" algn="ctr">
              <a:buNone/>
              <a:defRPr sz="1500"/>
            </a:lvl2pPr>
            <a:lvl3pPr marL="685891" indent="0" algn="ctr">
              <a:buNone/>
              <a:defRPr sz="1350"/>
            </a:lvl3pPr>
            <a:lvl4pPr marL="1028837" indent="0" algn="ctr">
              <a:buNone/>
              <a:defRPr sz="1200"/>
            </a:lvl4pPr>
            <a:lvl5pPr marL="1371783" indent="0" algn="ctr">
              <a:buNone/>
              <a:defRPr sz="1200"/>
            </a:lvl5pPr>
            <a:lvl6pPr marL="1714729" indent="0" algn="ctr">
              <a:buNone/>
              <a:defRPr sz="1200"/>
            </a:lvl6pPr>
            <a:lvl7pPr marL="2057674" indent="0" algn="ctr">
              <a:buNone/>
              <a:defRPr sz="1200"/>
            </a:lvl7pPr>
            <a:lvl8pPr marL="2400620" indent="0" algn="ctr">
              <a:buNone/>
              <a:defRPr sz="1200"/>
            </a:lvl8pPr>
            <a:lvl9pPr marL="2743566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3" y="1930595"/>
            <a:ext cx="852021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91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F638FB2-3915-49A8-B8B6-AD9FFDB2448A}"/>
              </a:ext>
            </a:extLst>
          </p:cNvPr>
          <p:cNvSpPr/>
          <p:nvPr userDrawn="1"/>
        </p:nvSpPr>
        <p:spPr>
          <a:xfrm>
            <a:off x="11210660" y="42242"/>
            <a:ext cx="1082787" cy="1405557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309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54" algn="l" defTabSz="914309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309" algn="l" defTabSz="914309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463" algn="l" defTabSz="914309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617" algn="l" defTabSz="914309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771" algn="l" defTabSz="914309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926" algn="l" defTabSz="914309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080" algn="l" defTabSz="914309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234" algn="l" defTabSz="914309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267895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8144383"/>
      </p:ext>
    </p:extLst>
  </p:cSld>
  <p:clrMapOvr>
    <a:masterClrMapping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" y="3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450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6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4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91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83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72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67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62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357588"/>
      </p:ext>
    </p:extLst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7631059"/>
      </p:ext>
    </p:extLst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2865340"/>
      </p:ext>
    </p:extLst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F6533B-A6D6-426E-9DEE-F2FDBCBA363F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71269850"/>
      </p:ext>
    </p:extLst>
  </p:cSld>
  <p:clrMapOvr>
    <a:masterClrMapping/>
  </p:clrMapOvr>
  <p:transition spd="slow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4299635"/>
      </p:ext>
    </p:extLst>
  </p:cSld>
  <p:clrMapOvr>
    <a:masterClrMapping/>
  </p:clrMapOvr>
  <p:transition spd="slow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605993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1/23/2026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3" y="1930595"/>
            <a:ext cx="852021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75F666E-0090-4F4C-8AE0-F6B1583F4208}"/>
              </a:ext>
            </a:extLst>
          </p:cNvPr>
          <p:cNvSpPr/>
          <p:nvPr userDrawn="1"/>
        </p:nvSpPr>
        <p:spPr>
          <a:xfrm>
            <a:off x="11210660" y="42242"/>
            <a:ext cx="1082787" cy="1405557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309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54" algn="l" defTabSz="914309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309" algn="l" defTabSz="914309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463" algn="l" defTabSz="914309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617" algn="l" defTabSz="914309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771" algn="l" defTabSz="914309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926" algn="l" defTabSz="914309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080" algn="l" defTabSz="914309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234" algn="l" defTabSz="914309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885312"/>
      </p:ext>
    </p:extLst>
  </p:cSld>
  <p:clrMapOvr>
    <a:masterClrMapping/>
  </p:clrMapOvr>
  <p:transition spd="slow">
    <p:wip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FE1C8935-5503-46B3-AA64-FDD06962785D}" type="datetimeFigureOut">
              <a:rPr lang="en-US" b="0" smtClean="0">
                <a:solidFill>
                  <a:prstClr val="black">
                    <a:tint val="75000"/>
                  </a:prstClr>
                </a:solidFill>
                <a:latin typeface="UTM Avo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1/23/2026</a:t>
            </a:fld>
            <a:endParaRPr lang="en-US" b="0">
              <a:solidFill>
                <a:prstClr val="black">
                  <a:tint val="75000"/>
                </a:prstClr>
              </a:solidFill>
              <a:latin typeface="UTM Avo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prstClr val="black">
                  <a:tint val="75000"/>
                </a:prstClr>
              </a:solidFill>
              <a:latin typeface="UTM Avo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9306B73E-E889-4101-943F-C932486AC50A}" type="slidenum">
              <a:rPr lang="en-US" b="0" smtClean="0">
                <a:solidFill>
                  <a:prstClr val="black">
                    <a:tint val="75000"/>
                  </a:prstClr>
                </a:solidFill>
                <a:latin typeface="UTM Avo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="0">
              <a:solidFill>
                <a:prstClr val="black">
                  <a:tint val="75000"/>
                </a:prstClr>
              </a:solidFill>
              <a:latin typeface="UTM Avo"/>
            </a:endParaRPr>
          </a:p>
        </p:txBody>
      </p:sp>
    </p:spTree>
    <p:extLst>
      <p:ext uri="{BB962C8B-B14F-4D97-AF65-F5344CB8AC3E}">
        <p14:creationId xmlns:p14="http://schemas.microsoft.com/office/powerpoint/2010/main" val="1909655399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2" y="20646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1/23/2026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325931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2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1/23/2026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594754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2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3686170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2" y="2007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1/23/2026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249920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9" y="365128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42911" lvl="0" indent="-17145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 b="1"/>
            </a:lvl1pPr>
            <a:lvl2pPr marL="685823" lvl="1" indent="-17145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 b="1"/>
            </a:lvl2pPr>
            <a:lvl3pPr marL="1028734" lvl="2" indent="-17145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 b="1"/>
            </a:lvl3pPr>
            <a:lvl4pPr marL="1371646" lvl="3" indent="-17145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4pPr>
            <a:lvl5pPr marL="1714557" lvl="4" indent="-17145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5pPr>
            <a:lvl6pPr marL="2057469" lvl="5" indent="-17145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6pPr>
            <a:lvl7pPr marL="2400380" lvl="6" indent="-17145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7pPr>
            <a:lvl8pPr marL="2743291" lvl="7" indent="-17145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8pPr>
            <a:lvl9pPr marL="3086203" lvl="8" indent="-17145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11" lvl="0" indent="-257184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23" lvl="1" indent="-25718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34" lvl="2" indent="-25718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46" lvl="3" indent="-25718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57" lvl="4" indent="-25718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69" lvl="5" indent="-25718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80" lvl="6" indent="-25718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91" lvl="7" indent="-25718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203" lvl="8" indent="-25718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2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42911" lvl="0" indent="-17145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 b="1"/>
            </a:lvl1pPr>
            <a:lvl2pPr marL="685823" lvl="1" indent="-17145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 b="1"/>
            </a:lvl2pPr>
            <a:lvl3pPr marL="1028734" lvl="2" indent="-17145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 b="1"/>
            </a:lvl3pPr>
            <a:lvl4pPr marL="1371646" lvl="3" indent="-17145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4pPr>
            <a:lvl5pPr marL="1714557" lvl="4" indent="-17145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5pPr>
            <a:lvl6pPr marL="2057469" lvl="5" indent="-17145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6pPr>
            <a:lvl7pPr marL="2400380" lvl="6" indent="-17145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7pPr>
            <a:lvl8pPr marL="2743291" lvl="7" indent="-17145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8pPr>
            <a:lvl9pPr marL="3086203" lvl="8" indent="-17145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2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11" lvl="0" indent="-257184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23" lvl="1" indent="-25718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34" lvl="2" indent="-25718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46" lvl="3" indent="-25718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57" lvl="4" indent="-25718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69" lvl="5" indent="-25718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80" lvl="6" indent="-25718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91" lvl="7" indent="-25718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203" lvl="8" indent="-25718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1/23/2026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328A5607-B22A-4BBD-B77D-05E7003CDA02}"/>
              </a:ext>
            </a:extLst>
          </p:cNvPr>
          <p:cNvSpPr/>
          <p:nvPr userDrawn="1"/>
        </p:nvSpPr>
        <p:spPr>
          <a:xfrm>
            <a:off x="10986127" y="136522"/>
            <a:ext cx="1082787" cy="1405557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309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54" algn="l" defTabSz="914309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309" algn="l" defTabSz="914309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463" algn="l" defTabSz="914309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617" algn="l" defTabSz="914309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771" algn="l" defTabSz="914309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926" algn="l" defTabSz="914309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080" algn="l" defTabSz="914309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234" algn="l" defTabSz="914309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839709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7" y="-90897"/>
            <a:ext cx="12613689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11" indent="0" algn="ctr">
              <a:buNone/>
              <a:defRPr sz="1500"/>
            </a:lvl2pPr>
            <a:lvl3pPr marL="685823" indent="0" algn="ctr">
              <a:buNone/>
              <a:defRPr sz="1350"/>
            </a:lvl3pPr>
            <a:lvl4pPr marL="1028734" indent="0" algn="ctr">
              <a:buNone/>
              <a:defRPr sz="1200"/>
            </a:lvl4pPr>
            <a:lvl5pPr marL="1371646" indent="0" algn="ctr">
              <a:buNone/>
              <a:defRPr sz="1200"/>
            </a:lvl5pPr>
            <a:lvl6pPr marL="1714557" indent="0" algn="ctr">
              <a:buNone/>
              <a:defRPr sz="1200"/>
            </a:lvl6pPr>
            <a:lvl7pPr marL="2057469" indent="0" algn="ctr">
              <a:buNone/>
              <a:defRPr sz="1200"/>
            </a:lvl7pPr>
            <a:lvl8pPr marL="2400380" indent="0" algn="ctr">
              <a:buNone/>
              <a:defRPr sz="1200"/>
            </a:lvl8pPr>
            <a:lvl9pPr marL="2743291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3" y="1930595"/>
            <a:ext cx="852021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C572BEB-BACE-44BB-A3D0-80E0229849CD}"/>
              </a:ext>
            </a:extLst>
          </p:cNvPr>
          <p:cNvSpPr/>
          <p:nvPr userDrawn="1"/>
        </p:nvSpPr>
        <p:spPr>
          <a:xfrm>
            <a:off x="11210660" y="42242"/>
            <a:ext cx="1082787" cy="1405557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309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54" algn="l" defTabSz="914309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309" algn="l" defTabSz="914309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463" algn="l" defTabSz="914309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617" algn="l" defTabSz="914309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771" algn="l" defTabSz="914309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926" algn="l" defTabSz="914309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080" algn="l" defTabSz="914309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234" algn="l" defTabSz="914309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53059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871131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3A5C819-5D8B-4368-B085-5345F2F55A9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223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78" r:id="rId1"/>
    <p:sldLayoutId id="2147484463" r:id="rId2"/>
    <p:sldLayoutId id="2147484464" r:id="rId3"/>
    <p:sldLayoutId id="2147484465" r:id="rId4"/>
    <p:sldLayoutId id="2147484466" r:id="rId5"/>
    <p:sldLayoutId id="2147484467" r:id="rId6"/>
    <p:sldLayoutId id="2147484468" r:id="rId7"/>
    <p:sldLayoutId id="2147484469" r:id="rId8"/>
    <p:sldLayoutId id="2147484470" r:id="rId9"/>
    <p:sldLayoutId id="2147484471" r:id="rId10"/>
    <p:sldLayoutId id="2147484472" r:id="rId11"/>
    <p:sldLayoutId id="2147484473" r:id="rId12"/>
    <p:sldLayoutId id="2147484474" r:id="rId13"/>
    <p:sldLayoutId id="2147484475" r:id="rId14"/>
    <p:sldLayoutId id="2147484476" r:id="rId15"/>
    <p:sldLayoutId id="2147484477" r:id="rId16"/>
    <p:sldLayoutId id="2147484335" r:id="rId17"/>
    <p:sldLayoutId id="2147484460" r:id="rId18"/>
    <p:sldLayoutId id="2147484461" r:id="rId19"/>
    <p:sldLayoutId id="2147484462" r:id="rId20"/>
  </p:sldLayoutIdLst>
  <p:transition spd="slow">
    <p:wip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7" Type="http://schemas.openxmlformats.org/officeDocument/2006/relationships/image" Target="../media/image1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4.png"/><Relationship Id="rId5" Type="http://schemas.openxmlformats.org/officeDocument/2006/relationships/image" Target="../media/image13.gif"/><Relationship Id="rId4" Type="http://schemas.openxmlformats.org/officeDocument/2006/relationships/image" Target="../media/image1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gif"/><Relationship Id="rId3" Type="http://schemas.openxmlformats.org/officeDocument/2006/relationships/image" Target="../media/image46.jpeg"/><Relationship Id="rId7" Type="http://schemas.openxmlformats.org/officeDocument/2006/relationships/image" Target="../media/image50.svg"/><Relationship Id="rId12" Type="http://schemas.openxmlformats.org/officeDocument/2006/relationships/image" Target="../media/image55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9.png"/><Relationship Id="rId11" Type="http://schemas.openxmlformats.org/officeDocument/2006/relationships/image" Target="../media/image54.gif"/><Relationship Id="rId5" Type="http://schemas.openxmlformats.org/officeDocument/2006/relationships/image" Target="../media/image48.emf"/><Relationship Id="rId10" Type="http://schemas.openxmlformats.org/officeDocument/2006/relationships/image" Target="../media/image53.gif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1.png"/><Relationship Id="rId4" Type="http://schemas.openxmlformats.org/officeDocument/2006/relationships/image" Target="../media/image6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8.gif"/><Relationship Id="rId5" Type="http://schemas.openxmlformats.org/officeDocument/2006/relationships/image" Target="../media/image67.gif"/><Relationship Id="rId4" Type="http://schemas.openxmlformats.org/officeDocument/2006/relationships/image" Target="../media/image66.gif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5.pn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12" Type="http://schemas.openxmlformats.org/officeDocument/2006/relationships/image" Target="../media/image2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6" Type="http://schemas.microsoft.com/office/2007/relationships/hdphoto" Target="../media/hdphoto1.wdp"/><Relationship Id="rId11" Type="http://schemas.openxmlformats.org/officeDocument/2006/relationships/image" Target="../media/image23.png"/><Relationship Id="rId5" Type="http://schemas.openxmlformats.org/officeDocument/2006/relationships/image" Target="../media/image19.png"/><Relationship Id="rId15" Type="http://schemas.openxmlformats.org/officeDocument/2006/relationships/image" Target="../media/image27.png"/><Relationship Id="rId10" Type="http://schemas.openxmlformats.org/officeDocument/2006/relationships/image" Target="../media/image22.png"/><Relationship Id="rId4" Type="http://schemas.openxmlformats.org/officeDocument/2006/relationships/image" Target="../media/image18.svg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ownload miễn phí 999+ hình nền PowerPoint động 4K đẹp mắt">
            <a:extLst>
              <a:ext uri="{FF2B5EF4-FFF2-40B4-BE49-F238E27FC236}">
                <a16:creationId xmlns:a16="http://schemas.microsoft.com/office/drawing/2014/main" id="{EDABF0FC-7592-8BC6-EE54-7D475B8950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>
            <a:fillRect/>
          </a:stretch>
        </p:blipFill>
        <p:spPr bwMode="auto">
          <a:xfrm>
            <a:off x="20" y="-16131"/>
            <a:ext cx="12191980" cy="6856718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6235F49-9D0E-C68D-4163-673D008A78E0}"/>
              </a:ext>
            </a:extLst>
          </p:cNvPr>
          <p:cNvSpPr txBox="1"/>
          <p:nvPr/>
        </p:nvSpPr>
        <p:spPr>
          <a:xfrm>
            <a:off x="196628" y="0"/>
            <a:ext cx="11777657" cy="1612990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+mj-lt"/>
              </a:rPr>
              <a:t>Nhiệt liệt chào mừng quý thầy cô về dự  giờ</a:t>
            </a:r>
            <a:endParaRPr lang="en-US" sz="28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3E74A66-4FB5-867A-E85E-FA3A47D00A20}"/>
              </a:ext>
            </a:extLst>
          </p:cNvPr>
          <p:cNvSpPr txBox="1"/>
          <p:nvPr/>
        </p:nvSpPr>
        <p:spPr>
          <a:xfrm>
            <a:off x="4422278" y="2795624"/>
            <a:ext cx="34485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solidFill>
                  <a:srgbClr val="0000FF"/>
                </a:solidFill>
                <a:latin typeface="+mj-lt"/>
              </a:rPr>
              <a:t>LỚP: 2C</a:t>
            </a:r>
            <a:endParaRPr lang="en-US" sz="4400" b="1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D99039F-C3C3-650A-08C0-139F4EE55E33}"/>
              </a:ext>
            </a:extLst>
          </p:cNvPr>
          <p:cNvSpPr txBox="1"/>
          <p:nvPr/>
        </p:nvSpPr>
        <p:spPr>
          <a:xfrm>
            <a:off x="3899811" y="3863417"/>
            <a:ext cx="57737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Giáo viên: Trần Thị Mến</a:t>
            </a:r>
            <a:endParaRPr lang="en-US" sz="3200" b="1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5ED03F-67E7-D0BA-CBB4-E555788B5017}"/>
              </a:ext>
            </a:extLst>
          </p:cNvPr>
          <p:cNvSpPr txBox="1"/>
          <p:nvPr/>
        </p:nvSpPr>
        <p:spPr>
          <a:xfrm>
            <a:off x="3445942" y="1754524"/>
            <a:ext cx="5300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solidFill>
                  <a:srgbClr val="FF0000"/>
                </a:solidFill>
                <a:latin typeface="+mj-lt"/>
              </a:rPr>
              <a:t>MÔN: T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IẾNG VIỆT</a:t>
            </a:r>
          </a:p>
        </p:txBody>
      </p:sp>
      <p:pic>
        <p:nvPicPr>
          <p:cNvPr id="5" name="Picture 16" descr="Tổng hợp hình động đẹp để trang trí Powerpoint, Word">
            <a:extLst>
              <a:ext uri="{FF2B5EF4-FFF2-40B4-BE49-F238E27FC236}">
                <a16:creationId xmlns:a16="http://schemas.microsoft.com/office/drawing/2014/main" id="{E3C75A49-02AB-FACA-F818-D63AC848BF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3941" y="1156771"/>
            <a:ext cx="762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8" descr="Tổng hợp hình động đẹp để trang trí Powerpoint, Word">
            <a:extLst>
              <a:ext uri="{FF2B5EF4-FFF2-40B4-BE49-F238E27FC236}">
                <a16:creationId xmlns:a16="http://schemas.microsoft.com/office/drawing/2014/main" id="{40395197-A12B-84A4-A720-56A8DB1CE9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2575" y="1240043"/>
            <a:ext cx="857250" cy="2503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0" descr="Tổng hợp hình động đẹp để trang trí Powerpoint, Word">
            <a:extLst>
              <a:ext uri="{FF2B5EF4-FFF2-40B4-BE49-F238E27FC236}">
                <a16:creationId xmlns:a16="http://schemas.microsoft.com/office/drawing/2014/main" id="{B2F7C671-B958-358F-8DE7-420BC91525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542" y="1279485"/>
            <a:ext cx="857250" cy="2771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6" descr="Tổng hợp hình động đẹp để trang trí Powerpoint, Word">
            <a:extLst>
              <a:ext uri="{FF2B5EF4-FFF2-40B4-BE49-F238E27FC236}">
                <a16:creationId xmlns:a16="http://schemas.microsoft.com/office/drawing/2014/main" id="{E935EAEF-29BB-FFCF-7CA1-835534474C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9430" y="1156771"/>
            <a:ext cx="762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object 7">
            <a:extLst>
              <a:ext uri="{FF2B5EF4-FFF2-40B4-BE49-F238E27FC236}">
                <a16:creationId xmlns:a16="http://schemas.microsoft.com/office/drawing/2014/main" id="{6E9138D4-D7C0-C138-7AAC-E64F2CDB92BB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987247" y="3743765"/>
            <a:ext cx="3204734" cy="3141461"/>
          </a:xfrm>
          <a:prstGeom prst="rect">
            <a:avLst/>
          </a:prstGeom>
        </p:spPr>
      </p:pic>
      <p:pic>
        <p:nvPicPr>
          <p:cNvPr id="11" name="object 8">
            <a:extLst>
              <a:ext uri="{FF2B5EF4-FFF2-40B4-BE49-F238E27FC236}">
                <a16:creationId xmlns:a16="http://schemas.microsoft.com/office/drawing/2014/main" id="{4D8EB598-1CBD-63B5-42D2-A95E0BB5458D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3936274"/>
            <a:ext cx="4182912" cy="2921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721192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999 ý tưởng Mẫu hình nền powerpoint đẹp Tự thiết kế một mẫu riêng của bạn">
            <a:extLst>
              <a:ext uri="{FF2B5EF4-FFF2-40B4-BE49-F238E27FC236}">
                <a16:creationId xmlns:a16="http://schemas.microsoft.com/office/drawing/2014/main" id="{66F7DB8C-614C-8A00-E6DB-64561C4D6E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78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FAF9B86-FF82-68D6-2C6C-EAC5FCAD119A}"/>
              </a:ext>
            </a:extLst>
          </p:cNvPr>
          <p:cNvSpPr txBox="1">
            <a:spLocks/>
          </p:cNvSpPr>
          <p:nvPr/>
        </p:nvSpPr>
        <p:spPr>
          <a:xfrm>
            <a:off x="457200" y="722050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VIẾT BÀI VÀO VỞ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7962C2F-5CB4-125B-698E-56A7BFD9CB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2300" y="2362200"/>
            <a:ext cx="58674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251608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200 Hình Nền PowerPoint Thuyết Trình Đẹp - Đề án 2020 - Tổng Hợp Chia Sẻ Hình  ảnh, Tranh Vẽ, Biểu Mẫu Trong Lĩnh Vực Giáo Dục">
            <a:extLst>
              <a:ext uri="{FF2B5EF4-FFF2-40B4-BE49-F238E27FC236}">
                <a16:creationId xmlns:a16="http://schemas.microsoft.com/office/drawing/2014/main" id="{F7C488C1-F8C1-0DE0-302F-7AEE3586D6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4229100" y="685800"/>
            <a:ext cx="37338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</a:pPr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SỬA LỖI</a:t>
            </a:r>
          </a:p>
        </p:txBody>
      </p:sp>
      <p:pic>
        <p:nvPicPr>
          <p:cNvPr id="1026" name="Picture 2" descr="Hình ảnh Phim Hoạt Hình Học Sinh Học Sinh Cậu Bé, Viết Clipart, Hoạt Hình,  Sinh Viên miễn phí tải tập tin PNG PSDComment và Vector">
            <a:extLst>
              <a:ext uri="{FF2B5EF4-FFF2-40B4-BE49-F238E27FC236}">
                <a16:creationId xmlns:a16="http://schemas.microsoft.com/office/drawing/2014/main" id="{77A8AB1D-6281-4080-90BB-85FC72D9B7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0" y="2514600"/>
            <a:ext cx="4191000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0587613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544272" y="188640"/>
            <a:ext cx="1512168" cy="753657"/>
          </a:xfrm>
          <a:prstGeom prst="rect">
            <a:avLst/>
          </a:prstGeom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01EC46DE-7F94-23EC-9C02-4B9DC10381F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07416" y="188640"/>
            <a:ext cx="7244431" cy="6575827"/>
          </a:xfrm>
          <a:prstGeom prst="rect">
            <a:avLst/>
          </a:prstGeom>
        </p:spPr>
      </p:pic>
      <p:pic>
        <p:nvPicPr>
          <p:cNvPr id="14" name="Picture 13" descr="A red and white text with black background&#10;&#10;AI-generated content may be incorrect.">
            <a:extLst>
              <a:ext uri="{FF2B5EF4-FFF2-40B4-BE49-F238E27FC236}">
                <a16:creationId xmlns:a16="http://schemas.microsoft.com/office/drawing/2014/main" id="{F12016F0-8BED-7460-A9E2-63443C5EF2E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72" y="1162611"/>
            <a:ext cx="7384775" cy="1899142"/>
          </a:xfrm>
          <a:prstGeom prst="rect">
            <a:avLst/>
          </a:prstGeom>
          <a:ln>
            <a:noFill/>
          </a:ln>
        </p:spPr>
      </p:pic>
      <p:sp>
        <p:nvSpPr>
          <p:cNvPr id="15" name="Freeform 7">
            <a:extLst>
              <a:ext uri="{FF2B5EF4-FFF2-40B4-BE49-F238E27FC236}">
                <a16:creationId xmlns:a16="http://schemas.microsoft.com/office/drawing/2014/main" id="{A3DF72EF-9ED9-A295-39FB-4ECCA8F2CE7D}"/>
              </a:ext>
            </a:extLst>
          </p:cNvPr>
          <p:cNvSpPr/>
          <p:nvPr/>
        </p:nvSpPr>
        <p:spPr>
          <a:xfrm>
            <a:off x="7188484" y="2450592"/>
            <a:ext cx="5003516" cy="4407408"/>
          </a:xfrm>
          <a:custGeom>
            <a:avLst/>
            <a:gdLst/>
            <a:ahLst/>
            <a:cxnLst/>
            <a:rect l="l" t="t" r="r" b="b"/>
            <a:pathLst>
              <a:path w="3705034" h="3282043">
                <a:moveTo>
                  <a:pt x="0" y="0"/>
                </a:moveTo>
                <a:lnTo>
                  <a:pt x="3705035" y="0"/>
                </a:lnTo>
                <a:lnTo>
                  <a:pt x="3705035" y="3282043"/>
                </a:lnTo>
                <a:lnTo>
                  <a:pt x="0" y="328204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037AA47-AEFC-1180-7DF0-84EFF7FBA03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18206" y="377122"/>
            <a:ext cx="2760665" cy="2346565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C19A9EEB-2859-4815-9790-1900BACCAA3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353380">
            <a:off x="6142906" y="5273196"/>
            <a:ext cx="1190625" cy="1393902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32357A57-6386-485A-A205-06A78B2C43C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0288591">
            <a:off x="5647683" y="5292569"/>
            <a:ext cx="1190625" cy="1393902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21C548B7-17FC-471D-87DC-FEDDE7F23DC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5981351" y="4618725"/>
            <a:ext cx="1182453" cy="98619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A479027-78E9-5744-5DC8-62444801EF3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97843" y="5236620"/>
            <a:ext cx="1190625" cy="139390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C0AF309-1E09-02F0-D46D-9BD8D87BF56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541310" y="5033446"/>
            <a:ext cx="1480016" cy="1706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2449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Tổng hợp khung nền PowerPoint tuyệt đẹp để trang trí slide">
            <a:extLst>
              <a:ext uri="{FF2B5EF4-FFF2-40B4-BE49-F238E27FC236}">
                <a16:creationId xmlns:a16="http://schemas.microsoft.com/office/drawing/2014/main" id="{F3896631-31FF-1773-8561-FD1A7E5F4C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562100"/>
            <a:ext cx="10820400" cy="369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04361AE-9B74-1A1A-8144-F22ACFB18996}"/>
              </a:ext>
            </a:extLst>
          </p:cNvPr>
          <p:cNvSpPr/>
          <p:nvPr/>
        </p:nvSpPr>
        <p:spPr>
          <a:xfrm>
            <a:off x="7543800" y="2438400"/>
            <a:ext cx="2971800" cy="7620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ày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ỉ</a:t>
            </a:r>
            <a:endParaRPr lang="en-US" sz="4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501D761-AD78-3AC4-C467-42C74A17E399}"/>
              </a:ext>
            </a:extLst>
          </p:cNvPr>
          <p:cNvSpPr/>
          <p:nvPr/>
        </p:nvSpPr>
        <p:spPr>
          <a:xfrm>
            <a:off x="6019800" y="3352800"/>
            <a:ext cx="3873500" cy="7620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iêng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ngả</a:t>
            </a:r>
            <a:endParaRPr lang="en-US" sz="4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041E982-5624-38EB-6B47-1FA3C48B7EC7}"/>
              </a:ext>
            </a:extLst>
          </p:cNvPr>
          <p:cNvSpPr/>
          <p:nvPr/>
        </p:nvSpPr>
        <p:spPr>
          <a:xfrm>
            <a:off x="6400800" y="4267200"/>
            <a:ext cx="2971800" cy="7620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ân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sz="4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21585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ổng hợp khung nền PowerPoint tuyệt đẹp để trang trí slide">
            <a:extLst>
              <a:ext uri="{FF2B5EF4-FFF2-40B4-BE49-F238E27FC236}">
                <a16:creationId xmlns:a16="http://schemas.microsoft.com/office/drawing/2014/main" id="{9C5E263C-33B7-4FE6-2D10-D3C05C5B7F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762000"/>
            <a:ext cx="10439400" cy="5637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0559827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ổng hợp khung nền PowerPoint tuyệt đẹp để trang trí slide">
            <a:extLst>
              <a:ext uri="{FF2B5EF4-FFF2-40B4-BE49-F238E27FC236}">
                <a16:creationId xmlns:a16="http://schemas.microsoft.com/office/drawing/2014/main" id="{9C5E263C-33B7-4FE6-2D10-D3C05C5B7F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ubtitle 4"/>
          <p:cNvSpPr txBox="1">
            <a:spLocks/>
          </p:cNvSpPr>
          <p:nvPr/>
        </p:nvSpPr>
        <p:spPr>
          <a:xfrm>
            <a:off x="1766128" y="930275"/>
            <a:ext cx="9435272" cy="49974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itchFamily="34" charset="0"/>
              <a:buNone/>
            </a:pP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en-US" sz="2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2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sz="2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fontAlgn="auto">
              <a:spcAft>
                <a:spcPts val="0"/>
              </a:spcAft>
              <a:buNone/>
            </a:pPr>
            <a:r>
              <a:rPr lang="en-US" sz="2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a.Chữ</a:t>
            </a:r>
            <a:r>
              <a:rPr lang="en-US" sz="2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en-US" sz="2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en-US" sz="2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 fontAlgn="auto">
              <a:spcAft>
                <a:spcPts val="0"/>
              </a:spcAft>
              <a:buNone/>
            </a:pPr>
            <a:r>
              <a:rPr lang="en-US" sz="2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en-US" sz="2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en-US" sz="2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iệu</a:t>
            </a:r>
            <a:r>
              <a:rPr lang="en-US" sz="2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</a:p>
          <a:p>
            <a:pPr marL="0" indent="0" fontAlgn="auto">
              <a:spcAft>
                <a:spcPts val="0"/>
              </a:spcAft>
              <a:buNone/>
            </a:pPr>
            <a:r>
              <a:rPr lang="en-US" sz="2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Rạng</a:t>
            </a:r>
            <a:r>
              <a:rPr lang="en-US" sz="2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lặn</a:t>
            </a:r>
            <a:r>
              <a:rPr lang="en-US" sz="2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en-US" sz="2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ỉ</a:t>
            </a:r>
            <a:r>
              <a:rPr lang="en-US" sz="2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</a:t>
            </a:r>
          </a:p>
          <a:p>
            <a:pPr marL="0" indent="0" fontAlgn="auto">
              <a:spcAft>
                <a:spcPts val="0"/>
              </a:spcAft>
              <a:buNone/>
            </a:pPr>
            <a:r>
              <a:rPr lang="en-US" sz="2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sz="2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US" sz="28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fontAlgn="auto">
              <a:spcAft>
                <a:spcPts val="0"/>
              </a:spcAft>
              <a:buNone/>
            </a:pPr>
            <a:r>
              <a:rPr lang="en-US" sz="2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sz="2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nhăn</a:t>
            </a:r>
            <a:r>
              <a:rPr lang="en-US" sz="2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</a:t>
            </a:r>
            <a:r>
              <a:rPr lang="en-US" sz="2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en-US" sz="2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ẳng</a:t>
            </a:r>
            <a:r>
              <a:rPr lang="en-US" sz="2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 </a:t>
            </a:r>
            <a:r>
              <a:rPr lang="en-US" sz="2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fontAlgn="auto">
              <a:spcAft>
                <a:spcPts val="0"/>
              </a:spcAft>
              <a:buNone/>
            </a:pPr>
            <a:r>
              <a:rPr lang="en-US" sz="2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            </a:t>
            </a:r>
            <a:r>
              <a:rPr lang="en-US" sz="2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b="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2800" b="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b="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endParaRPr lang="en-US" sz="2800" b="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</a:pPr>
            <a:endParaRPr lang="en-US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3011" y="1966049"/>
            <a:ext cx="1098789" cy="408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6008" y="1752600"/>
            <a:ext cx="1067879" cy="10867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1999" y="1290994"/>
            <a:ext cx="1004129" cy="129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09310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ổng hợp khung nền PowerPoint tuyệt đẹp để trang trí slide">
            <a:extLst>
              <a:ext uri="{FF2B5EF4-FFF2-40B4-BE49-F238E27FC236}">
                <a16:creationId xmlns:a16="http://schemas.microsoft.com/office/drawing/2014/main" id="{9C5E263C-33B7-4FE6-2D10-D3C05C5B7F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2514600" y="969648"/>
            <a:ext cx="9491430" cy="34432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6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3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</a:t>
            </a:r>
            <a:r>
              <a:rPr lang="en-US" sz="3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at?</a:t>
            </a:r>
            <a:br>
              <a:rPr lang="en-US" sz="3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   </a:t>
            </a:r>
            <a:r>
              <a:rPr lang="en-US" sz="36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sz="3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sz="3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br>
              <a:rPr lang="en-US" sz="3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Thành </a:t>
            </a:r>
            <a:r>
              <a:rPr lang="en-US" sz="36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át</a:t>
            </a:r>
            <a:r>
              <a:rPr lang="en-US" sz="3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36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3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Thon </a:t>
            </a:r>
            <a:r>
              <a:rPr lang="en-US" sz="36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đốt</a:t>
            </a:r>
            <a:r>
              <a:rPr lang="en-US" sz="3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thôi</a:t>
            </a:r>
            <a:br>
              <a:rPr lang="en-US" sz="3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36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nốt</a:t>
            </a:r>
            <a:r>
              <a:rPr lang="en-US" sz="3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ạc</a:t>
            </a:r>
            <a:r>
              <a:rPr lang="en-US" sz="3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lang="en-US" sz="3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</a:t>
            </a:r>
            <a:r>
              <a:rPr lang="en-US" sz="3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2768" y="423351"/>
            <a:ext cx="3133262" cy="1322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6979" y="1371600"/>
            <a:ext cx="990601" cy="12568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48800" y="5112224"/>
            <a:ext cx="1295466" cy="122211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88FEDE1-0F4C-444F-852A-F8713DA5584C}"/>
              </a:ext>
            </a:extLst>
          </p:cNvPr>
          <p:cNvSpPr txBox="1"/>
          <p:nvPr/>
        </p:nvSpPr>
        <p:spPr>
          <a:xfrm>
            <a:off x="6718271" y="4724400"/>
            <a:ext cx="27127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600" b="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sáo</a:t>
            </a:r>
            <a:endParaRPr lang="en-US" sz="36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08910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ổng hợp khung nền PowerPoint tuyệt đẹp để trang trí slide">
            <a:extLst>
              <a:ext uri="{FF2B5EF4-FFF2-40B4-BE49-F238E27FC236}">
                <a16:creationId xmlns:a16="http://schemas.microsoft.com/office/drawing/2014/main" id="{4B25EFEE-8AEB-E1D0-4375-7D65DEB1DD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362200" y="914400"/>
            <a:ext cx="83058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kern="0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CỦNG CỐ - </a:t>
            </a:r>
            <a:r>
              <a:rPr lang="en-US" sz="60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 DÒ</a:t>
            </a:r>
            <a:endParaRPr lang="en-US" sz="6000" kern="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4675" y="1828800"/>
            <a:ext cx="5962650" cy="458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197752"/>
      </p:ext>
    </p:extLst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100+ hình nền PowerPoint cute siêu dễ thương, ấn tượng nhất">
            <a:extLst>
              <a:ext uri="{FF2B5EF4-FFF2-40B4-BE49-F238E27FC236}">
                <a16:creationId xmlns:a16="http://schemas.microsoft.com/office/drawing/2014/main" id="{E0EFA7CC-9635-50F0-51A7-146899D802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>
            <a:fillRect/>
          </a:stretch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3C6ECFE-ADD9-A32F-D6A3-C6FE134BD82A}"/>
              </a:ext>
            </a:extLst>
          </p:cNvPr>
          <p:cNvSpPr txBox="1"/>
          <p:nvPr/>
        </p:nvSpPr>
        <p:spPr>
          <a:xfrm>
            <a:off x="2746608" y="1063024"/>
            <a:ext cx="7871791" cy="830997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r>
              <a:rPr lang="vi-VN" sz="5400" b="1" dirty="0">
                <a:solidFill>
                  <a:srgbClr val="FF0000"/>
                </a:solidFill>
                <a:latin typeface="+mj-lt"/>
              </a:rPr>
              <a:t>Tiết học đến đây kết thúc</a:t>
            </a:r>
            <a:endParaRPr lang="en-US" sz="54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8F52AF6-0A2F-2808-D94E-ABF6D7DAABB4}"/>
              </a:ext>
            </a:extLst>
          </p:cNvPr>
          <p:cNvSpPr txBox="1"/>
          <p:nvPr/>
        </p:nvSpPr>
        <p:spPr>
          <a:xfrm>
            <a:off x="984069" y="1805940"/>
            <a:ext cx="10528662" cy="3246120"/>
          </a:xfrm>
          <a:prstGeom prst="rect">
            <a:avLst/>
          </a:prstGeom>
          <a:noFill/>
        </p:spPr>
        <p:txBody>
          <a:bodyPr wrap="square" rtlCol="0">
            <a:prstTxWarp prst="textCanDown">
              <a:avLst/>
            </a:prstTxWarp>
            <a:spAutoFit/>
          </a:bodyPr>
          <a:lstStyle/>
          <a:p>
            <a:pPr algn="ctr"/>
            <a:r>
              <a:rPr lang="vi-VN" sz="5400" b="1" dirty="0">
                <a:solidFill>
                  <a:srgbClr val="0000FF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Kính chúc quý thầy cô sức khỏe</a:t>
            </a:r>
          </a:p>
          <a:p>
            <a:pPr algn="ctr"/>
            <a:r>
              <a:rPr lang="vi-VN" sz="5400" b="1" dirty="0">
                <a:solidFill>
                  <a:srgbClr val="0000FF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Hẹn gặp lại!</a:t>
            </a:r>
            <a:endParaRPr lang="en-US" sz="5400" b="1" dirty="0">
              <a:solidFill>
                <a:srgbClr val="0000FF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054" name="Picture 6" descr="Hình Ảnh Động Powerpoint Tạm Biệt Đẹp Mỹ Mãn Hạt Nhãn">
            <a:extLst>
              <a:ext uri="{FF2B5EF4-FFF2-40B4-BE49-F238E27FC236}">
                <a16:creationId xmlns:a16="http://schemas.microsoft.com/office/drawing/2014/main" id="{D231EC3D-FA00-885F-06CD-5709C34B25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6116" y="2955763"/>
            <a:ext cx="3516947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14" descr="Tải miễn phí Ngày Thiếu Nhi Hình ảnh Hoạt Hình Cô Bé Yêu Yếu Tố Trang Trí Dễ  Thương Công cụ đồ họa | PSD chuyên nghiệp - Pikbest">
            <a:extLst>
              <a:ext uri="{FF2B5EF4-FFF2-40B4-BE49-F238E27FC236}">
                <a16:creationId xmlns:a16="http://schemas.microsoft.com/office/drawing/2014/main" id="{EC06D0E6-577E-9E4A-0B63-03029BA0F63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16" descr="Tải miễn phí Ngày Thiếu Nhi Hoạt Hình Cô Bé Dễ Thương Vẽ Minh Họa Cho Các  Yếu Tố Công cụ đồ họa | PSD chuyên nghiệp - Pikbest">
            <a:extLst>
              <a:ext uri="{FF2B5EF4-FFF2-40B4-BE49-F238E27FC236}">
                <a16:creationId xmlns:a16="http://schemas.microsoft.com/office/drawing/2014/main" id="{E62C8C40-DE9C-5188-E213-C7CD93C8077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18" descr="Tải miễn phí Hình ảnh Hoạt Hình Dễ Thương Con Ong Nhỏ Màu Vàng Công cụ đồ  họa | AI chuyên nghiệp - Pikbest">
            <a:extLst>
              <a:ext uri="{FF2B5EF4-FFF2-40B4-BE49-F238E27FC236}">
                <a16:creationId xmlns:a16="http://schemas.microsoft.com/office/drawing/2014/main" id="{BD0B6CDA-FBD2-EFFB-BDF8-B4914B5B8FD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78" name="Picture 30" descr="✿ | ʏᴏᴜ ᴄᴀɴ ᴅᴏ ɪᴛ! | ✿">
            <a:extLst>
              <a:ext uri="{FF2B5EF4-FFF2-40B4-BE49-F238E27FC236}">
                <a16:creationId xmlns:a16="http://schemas.microsoft.com/office/drawing/2014/main" id="{78330292-DC79-2D4F-6492-B8A7E98DAE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0126" y="4611844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351512A-BDE3-67F8-F044-1E11EE833C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068" y="1456207"/>
            <a:ext cx="5718961" cy="32140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C19010D-BDFD-DA2B-834C-9A17920935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27307" y="-107472"/>
            <a:ext cx="5718961" cy="32140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686EEF3-B626-EB71-DCA2-F3CCA5113F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40936" y="138744"/>
            <a:ext cx="5718961" cy="3214056"/>
          </a:xfrm>
          <a:prstGeom prst="rect">
            <a:avLst/>
          </a:prstGeom>
        </p:spPr>
      </p:pic>
      <p:pic>
        <p:nvPicPr>
          <p:cNvPr id="10" name="Picture 6" descr="Hình Ảnh Động Powerpoint Tạm Biệt Đẹp Mỹ Mãn Hạt Nhãn">
            <a:extLst>
              <a:ext uri="{FF2B5EF4-FFF2-40B4-BE49-F238E27FC236}">
                <a16:creationId xmlns:a16="http://schemas.microsoft.com/office/drawing/2014/main" id="{7DC9F958-59F5-45D4-55D3-8E3434F4D1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013" y="3305496"/>
            <a:ext cx="3516947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0200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8" descr="A yellow wood floor with blue sky and clouds&#10;&#10;Description automatically generated">
            <a:extLst>
              <a:ext uri="{FF2B5EF4-FFF2-40B4-BE49-F238E27FC236}">
                <a16:creationId xmlns:a16="http://schemas.microsoft.com/office/drawing/2014/main" id="{EF4C5E54-ABB0-CCAD-D430-628AC6700B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672" y="-16030"/>
            <a:ext cx="12191980" cy="6856718"/>
          </a:xfrm>
          <a:prstGeom prst="rect">
            <a:avLst/>
          </a:prstGeom>
        </p:spPr>
      </p:pic>
      <p:pic>
        <p:nvPicPr>
          <p:cNvPr id="40" name="Picture 2">
            <a:extLst>
              <a:ext uri="{FF2B5EF4-FFF2-40B4-BE49-F238E27FC236}">
                <a16:creationId xmlns:a16="http://schemas.microsoft.com/office/drawing/2014/main" id="{2605772A-1E5C-F0B6-F038-153067DD310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21063" y="438905"/>
            <a:ext cx="1162373" cy="11376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BE8F834-197E-90ED-CBE7-D09C38222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0292" y1="34611" x2="41606" y2="41796"/>
                        <a14:foregroundMark x1="42701" y1="37365" x2="48540" y2="43832"/>
                        <a14:foregroundMark x1="18066" y1="93174" x2="26095" y2="96647"/>
                        <a14:foregroundMark x1="31934" y1="30180" x2="31387" y2="41078"/>
                        <a14:foregroundMark x1="23540" y1="37246" x2="38504" y2="36287"/>
                        <a14:foregroundMark x1="90876" y1="77964" x2="86496" y2="81796"/>
                        <a14:foregroundMark x1="96898" y1="77844" x2="83394" y2="85389"/>
                        <a14:foregroundMark x1="14234" y1="91377" x2="27920" y2="991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5792" y="1924594"/>
            <a:ext cx="3103195" cy="4886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AD02C84-2BCA-3BC2-974B-54ECC1FABE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55046" y1="20380" x2="47706" y2="26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7254" y="2177578"/>
            <a:ext cx="2997232" cy="4800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2E02C41-24E1-8817-926F-175178DAFA4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31248" y="197961"/>
            <a:ext cx="8083997" cy="2145978"/>
          </a:xfrm>
          <a:prstGeom prst="rect">
            <a:avLst/>
          </a:prstGeom>
        </p:spPr>
      </p:pic>
      <p:grpSp>
        <p:nvGrpSpPr>
          <p:cNvPr id="12" name="object 7">
            <a:extLst>
              <a:ext uri="{FF2B5EF4-FFF2-40B4-BE49-F238E27FC236}">
                <a16:creationId xmlns:a16="http://schemas.microsoft.com/office/drawing/2014/main" id="{6F3EE353-65ED-DD59-D826-3B5DA75AD376}"/>
              </a:ext>
            </a:extLst>
          </p:cNvPr>
          <p:cNvGrpSpPr/>
          <p:nvPr/>
        </p:nvGrpSpPr>
        <p:grpSpPr>
          <a:xfrm>
            <a:off x="138818" y="3815993"/>
            <a:ext cx="12115826" cy="3093234"/>
            <a:chOff x="0" y="5852860"/>
            <a:chExt cx="18013045" cy="4109085"/>
          </a:xfrm>
        </p:grpSpPr>
        <p:pic>
          <p:nvPicPr>
            <p:cNvPr id="14" name="object 8">
              <a:extLst>
                <a:ext uri="{FF2B5EF4-FFF2-40B4-BE49-F238E27FC236}">
                  <a16:creationId xmlns:a16="http://schemas.microsoft.com/office/drawing/2014/main" id="{F5F2EB4D-ED42-3478-4A8B-A359EF1E8897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0" y="8078995"/>
              <a:ext cx="2573512" cy="904874"/>
            </a:xfrm>
            <a:prstGeom prst="rect">
              <a:avLst/>
            </a:prstGeom>
          </p:spPr>
        </p:pic>
        <p:pic>
          <p:nvPicPr>
            <p:cNvPr id="16" name="object 9">
              <a:extLst>
                <a:ext uri="{FF2B5EF4-FFF2-40B4-BE49-F238E27FC236}">
                  <a16:creationId xmlns:a16="http://schemas.microsoft.com/office/drawing/2014/main" id="{6A108C58-8CAB-E04B-61C5-4B78D60755ED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354191" y="9218904"/>
              <a:ext cx="1171574" cy="742949"/>
            </a:xfrm>
            <a:prstGeom prst="rect">
              <a:avLst/>
            </a:prstGeom>
          </p:spPr>
        </p:pic>
        <p:pic>
          <p:nvPicPr>
            <p:cNvPr id="18" name="object 10">
              <a:extLst>
                <a:ext uri="{FF2B5EF4-FFF2-40B4-BE49-F238E27FC236}">
                  <a16:creationId xmlns:a16="http://schemas.microsoft.com/office/drawing/2014/main" id="{5F93EA0C-71A9-F3A2-BCCF-9AC8D21B2387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2266308" y="8459191"/>
              <a:ext cx="1133326" cy="1314449"/>
            </a:xfrm>
            <a:prstGeom prst="rect">
              <a:avLst/>
            </a:prstGeom>
          </p:spPr>
        </p:pic>
        <p:pic>
          <p:nvPicPr>
            <p:cNvPr id="19" name="object 11">
              <a:extLst>
                <a:ext uri="{FF2B5EF4-FFF2-40B4-BE49-F238E27FC236}">
                  <a16:creationId xmlns:a16="http://schemas.microsoft.com/office/drawing/2014/main" id="{F9B6DB45-46D9-FA17-334C-8CC658591333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5507885" y="5852860"/>
              <a:ext cx="2505074" cy="4105274"/>
            </a:xfrm>
            <a:prstGeom prst="rect">
              <a:avLst/>
            </a:prstGeom>
          </p:spPr>
        </p:pic>
      </p:grpSp>
      <p:pic>
        <p:nvPicPr>
          <p:cNvPr id="20" name="object 16">
            <a:extLst>
              <a:ext uri="{FF2B5EF4-FFF2-40B4-BE49-F238E27FC236}">
                <a16:creationId xmlns:a16="http://schemas.microsoft.com/office/drawing/2014/main" id="{06161587-A553-1FE8-1E9A-C7A8ADD8EA42}"/>
              </a:ext>
            </a:extLst>
          </p:cNvPr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18059" y="1675131"/>
            <a:ext cx="2452165" cy="5182869"/>
          </a:xfrm>
          <a:prstGeom prst="rect">
            <a:avLst/>
          </a:prstGeom>
        </p:spPr>
      </p:pic>
      <p:pic>
        <p:nvPicPr>
          <p:cNvPr id="21" name="object 17">
            <a:extLst>
              <a:ext uri="{FF2B5EF4-FFF2-40B4-BE49-F238E27FC236}">
                <a16:creationId xmlns:a16="http://schemas.microsoft.com/office/drawing/2014/main" id="{514D8D59-03CA-1FD1-6421-F77BCC983811}"/>
              </a:ext>
            </a:extLst>
          </p:cNvPr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39992" y="4159542"/>
            <a:ext cx="4427641" cy="2747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9909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75+ hình nền powerpoint chuyên nghiệp chất lượng full hd cực đẹp">
            <a:extLst>
              <a:ext uri="{FF2B5EF4-FFF2-40B4-BE49-F238E27FC236}">
                <a16:creationId xmlns:a16="http://schemas.microsoft.com/office/drawing/2014/main" id="{452638E4-5863-20EA-8548-BD7C60CCEA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37" b="11563"/>
          <a:stretch>
            <a:fillRect/>
          </a:stretch>
        </p:blipFill>
        <p:spPr bwMode="auto">
          <a:xfrm>
            <a:off x="20" y="10"/>
            <a:ext cx="12191980" cy="6857990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3" name="CHO CON">
            <a:hlinkClick r:id="" action="ppaction://media"/>
            <a:extLst>
              <a:ext uri="{FF2B5EF4-FFF2-40B4-BE49-F238E27FC236}">
                <a16:creationId xmlns:a16="http://schemas.microsoft.com/office/drawing/2014/main" id="{CB408B2D-01F7-840A-EC91-8080119CFC7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7624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5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75+ hình nền powerpoint chuyên nghiệp chất lượng full hd cực đẹp">
            <a:extLst>
              <a:ext uri="{FF2B5EF4-FFF2-40B4-BE49-F238E27FC236}">
                <a16:creationId xmlns:a16="http://schemas.microsoft.com/office/drawing/2014/main" id="{452638E4-5863-20EA-8548-BD7C60CCEA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37" b="11563"/>
          <a:stretch>
            <a:fillRect/>
          </a:stretch>
        </p:blipFill>
        <p:spPr bwMode="auto">
          <a:xfrm>
            <a:off x="20" y="10"/>
            <a:ext cx="12191980" cy="685799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6" name="Title 4">
            <a:extLst>
              <a:ext uri="{FF2B5EF4-FFF2-40B4-BE49-F238E27FC236}">
                <a16:creationId xmlns:a16="http://schemas.microsoft.com/office/drawing/2014/main" id="{F22F2948-C3C8-E13C-F007-146294D5C4D6}"/>
              </a:ext>
            </a:extLst>
          </p:cNvPr>
          <p:cNvSpPr txBox="1">
            <a:spLocks/>
          </p:cNvSpPr>
          <p:nvPr/>
        </p:nvSpPr>
        <p:spPr>
          <a:xfrm>
            <a:off x="-114300" y="533400"/>
            <a:ext cx="118110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 –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Cho con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45CBF3A-ED86-FEE0-A3D3-AC89BD85F4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20"/>
          <a:stretch/>
        </p:blipFill>
        <p:spPr bwMode="auto">
          <a:xfrm>
            <a:off x="1600200" y="1297577"/>
            <a:ext cx="3805278" cy="4799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8334E866-ABC6-321B-70B1-3DE02AAFC9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296667"/>
            <a:ext cx="3962400" cy="4799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6374697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op 9+ hình nền PowerPoint mầm non, tiểu học đẹp 2025">
            <a:extLst>
              <a:ext uri="{FF2B5EF4-FFF2-40B4-BE49-F238E27FC236}">
                <a16:creationId xmlns:a16="http://schemas.microsoft.com/office/drawing/2014/main" id="{8203B352-B3AF-F11F-DE31-C3EBAE295E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0"/>
            <a:ext cx="121729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/>
          <p:cNvSpPr/>
          <p:nvPr/>
        </p:nvSpPr>
        <p:spPr>
          <a:xfrm>
            <a:off x="685800" y="228600"/>
            <a:ext cx="1879600" cy="7620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UTM Avo"/>
                <a:cs typeface="Times New Roman" pitchFamily="18" charset="0"/>
              </a:rPr>
              <a:t>ĐỌC</a:t>
            </a: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7800" y="496903"/>
            <a:ext cx="6477000" cy="5170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ounded Rectangle 3"/>
          <p:cNvSpPr/>
          <p:nvPr/>
        </p:nvSpPr>
        <p:spPr>
          <a:xfrm>
            <a:off x="3124200" y="5867400"/>
            <a:ext cx="6781800" cy="5334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</a:rPr>
              <a:t>Bài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thơ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nói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lên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điều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gì</a:t>
            </a:r>
            <a:r>
              <a:rPr lang="en-US" sz="36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9" name="Rounded Rectangle 4"/>
          <p:cNvSpPr/>
          <p:nvPr/>
        </p:nvSpPr>
        <p:spPr>
          <a:xfrm>
            <a:off x="2819400" y="5638800"/>
            <a:ext cx="7086600" cy="1066800"/>
          </a:xfrm>
          <a:prstGeom prst="roundRect">
            <a:avLst/>
          </a:prstGeom>
          <a:solidFill>
            <a:srgbClr val="92D05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0" dirty="0" err="1">
                <a:solidFill>
                  <a:schemeClr val="tx1"/>
                </a:solidFill>
              </a:rPr>
              <a:t>Bài</a:t>
            </a:r>
            <a:r>
              <a:rPr lang="en-US" sz="3200" b="0" dirty="0">
                <a:solidFill>
                  <a:schemeClr val="tx1"/>
                </a:solidFill>
              </a:rPr>
              <a:t> </a:t>
            </a:r>
            <a:r>
              <a:rPr lang="en-US" sz="3200" b="0" dirty="0" err="1">
                <a:solidFill>
                  <a:schemeClr val="tx1"/>
                </a:solidFill>
              </a:rPr>
              <a:t>thơ</a:t>
            </a:r>
            <a:r>
              <a:rPr lang="en-US" sz="3200" b="0" dirty="0">
                <a:solidFill>
                  <a:schemeClr val="tx1"/>
                </a:solidFill>
              </a:rPr>
              <a:t> </a:t>
            </a:r>
            <a:r>
              <a:rPr lang="en-US" sz="3200" b="0" dirty="0" err="1">
                <a:solidFill>
                  <a:schemeClr val="tx1"/>
                </a:solidFill>
              </a:rPr>
              <a:t>nói</a:t>
            </a:r>
            <a:r>
              <a:rPr lang="en-US" sz="3200" b="0" dirty="0">
                <a:solidFill>
                  <a:schemeClr val="tx1"/>
                </a:solidFill>
              </a:rPr>
              <a:t> </a:t>
            </a:r>
            <a:r>
              <a:rPr lang="en-US" sz="3200" b="0" dirty="0" err="1">
                <a:solidFill>
                  <a:schemeClr val="tx1"/>
                </a:solidFill>
              </a:rPr>
              <a:t>lên</a:t>
            </a:r>
            <a:r>
              <a:rPr lang="en-US" sz="3200" b="0" dirty="0">
                <a:solidFill>
                  <a:schemeClr val="tx1"/>
                </a:solidFill>
              </a:rPr>
              <a:t> </a:t>
            </a:r>
            <a:r>
              <a:rPr lang="en-US" sz="3200" b="0" dirty="0" err="1">
                <a:solidFill>
                  <a:schemeClr val="tx1"/>
                </a:solidFill>
              </a:rPr>
              <a:t>tình</a:t>
            </a:r>
            <a:r>
              <a:rPr lang="en-US" sz="3200" b="0" dirty="0">
                <a:solidFill>
                  <a:schemeClr val="tx1"/>
                </a:solidFill>
              </a:rPr>
              <a:t> </a:t>
            </a:r>
            <a:r>
              <a:rPr lang="en-US" sz="3200" b="0" dirty="0" err="1">
                <a:solidFill>
                  <a:schemeClr val="tx1"/>
                </a:solidFill>
              </a:rPr>
              <a:t>cảm</a:t>
            </a:r>
            <a:r>
              <a:rPr lang="en-US" sz="3200" b="0" dirty="0">
                <a:solidFill>
                  <a:schemeClr val="tx1"/>
                </a:solidFill>
              </a:rPr>
              <a:t> </a:t>
            </a:r>
            <a:r>
              <a:rPr lang="en-US" sz="3200" b="0" dirty="0" err="1">
                <a:solidFill>
                  <a:schemeClr val="tx1"/>
                </a:solidFill>
              </a:rPr>
              <a:t>của</a:t>
            </a:r>
            <a:r>
              <a:rPr lang="en-US" sz="3200" b="0" dirty="0">
                <a:solidFill>
                  <a:schemeClr val="tx1"/>
                </a:solidFill>
              </a:rPr>
              <a:t> cha </a:t>
            </a:r>
            <a:r>
              <a:rPr lang="en-US" sz="3200" b="0" dirty="0" err="1">
                <a:solidFill>
                  <a:schemeClr val="tx1"/>
                </a:solidFill>
              </a:rPr>
              <a:t>mẹ</a:t>
            </a:r>
            <a:r>
              <a:rPr lang="en-US" sz="3200" b="0" dirty="0">
                <a:solidFill>
                  <a:schemeClr val="tx1"/>
                </a:solidFill>
              </a:rPr>
              <a:t> </a:t>
            </a:r>
            <a:r>
              <a:rPr lang="en-US" sz="3200" b="0" dirty="0" err="1">
                <a:solidFill>
                  <a:schemeClr val="tx1"/>
                </a:solidFill>
              </a:rPr>
              <a:t>đối</a:t>
            </a:r>
            <a:r>
              <a:rPr lang="en-US" sz="3200" b="0" dirty="0">
                <a:solidFill>
                  <a:schemeClr val="tx1"/>
                </a:solidFill>
              </a:rPr>
              <a:t> </a:t>
            </a:r>
            <a:r>
              <a:rPr lang="en-US" sz="3200" b="0" dirty="0" err="1">
                <a:solidFill>
                  <a:schemeClr val="tx1"/>
                </a:solidFill>
              </a:rPr>
              <a:t>với</a:t>
            </a:r>
            <a:r>
              <a:rPr lang="en-US" sz="3200" b="0" dirty="0">
                <a:solidFill>
                  <a:schemeClr val="tx1"/>
                </a:solidFill>
              </a:rPr>
              <a:t> con </a:t>
            </a:r>
            <a:r>
              <a:rPr lang="en-US" sz="3200" b="0" dirty="0" err="1">
                <a:solidFill>
                  <a:schemeClr val="tx1"/>
                </a:solidFill>
              </a:rPr>
              <a:t>cái</a:t>
            </a:r>
            <a:r>
              <a:rPr lang="en-US" sz="3200" b="0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7529218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60+ hình nền PowerPoint mầm non đa dạng, sáng tạo, ấn tượng">
            <a:extLst>
              <a:ext uri="{FF2B5EF4-FFF2-40B4-BE49-F238E27FC236}">
                <a16:creationId xmlns:a16="http://schemas.microsoft.com/office/drawing/2014/main" id="{EF651184-47BC-E6FD-563B-86DA79D189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643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5236443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ình nền mầm non đẹp: chủ đề nổi bật, cách chọn và tải an toàn - VM STYLE">
            <a:extLst>
              <a:ext uri="{FF2B5EF4-FFF2-40B4-BE49-F238E27FC236}">
                <a16:creationId xmlns:a16="http://schemas.microsoft.com/office/drawing/2014/main" id="{08696CAE-B0C0-DD0F-4B30-B1538B366C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2200" y="685800"/>
            <a:ext cx="7315200" cy="15819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ct val="20000"/>
              </a:spcBef>
              <a:spcAft>
                <a:spcPts val="0"/>
              </a:spcAft>
            </a:pPr>
            <a:r>
              <a:rPr lang="en-US" sz="44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Viết</a:t>
            </a:r>
            <a:r>
              <a:rPr lang="en-US" sz="44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từ</a:t>
            </a:r>
            <a:r>
              <a:rPr lang="en-US" sz="44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khó</a:t>
            </a:r>
            <a:endParaRPr lang="en-US" sz="4400" dirty="0">
              <a:solidFill>
                <a:prstClr val="black"/>
              </a:solidFill>
              <a:latin typeface="+mj-lt"/>
              <a:cs typeface="Times New Roman" pitchFamily="18" charset="0"/>
            </a:endParaRPr>
          </a:p>
          <a:p>
            <a:pPr algn="ctr" eaLnBrk="1" fontAlgn="auto" hangingPunct="1">
              <a:spcBef>
                <a:spcPct val="20000"/>
              </a:spcBef>
              <a:spcAft>
                <a:spcPts val="0"/>
              </a:spcAft>
            </a:pPr>
            <a:r>
              <a:rPr lang="en-US" sz="4400" b="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C</a:t>
            </a:r>
            <a:r>
              <a:rPr lang="en-US" sz="4400" b="0" u="sng" dirty="0" err="1">
                <a:solidFill>
                  <a:srgbClr val="C00000"/>
                </a:solidFill>
                <a:latin typeface="+mj-lt"/>
                <a:cs typeface="Times New Roman" pitchFamily="18" charset="0"/>
              </a:rPr>
              <a:t>ánh</a:t>
            </a:r>
            <a:r>
              <a:rPr lang="en-US" sz="4400" b="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400" b="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chim</a:t>
            </a:r>
            <a:r>
              <a:rPr lang="en-US" sz="4400" b="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, </a:t>
            </a:r>
            <a:r>
              <a:rPr lang="en-US" sz="4400" b="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kh</a:t>
            </a:r>
            <a:r>
              <a:rPr lang="en-US" sz="4400" b="0" u="sng" dirty="0" err="1">
                <a:solidFill>
                  <a:srgbClr val="C00000"/>
                </a:solidFill>
                <a:latin typeface="+mj-lt"/>
                <a:cs typeface="Times New Roman" pitchFamily="18" charset="0"/>
              </a:rPr>
              <a:t>ắp</a:t>
            </a:r>
            <a:r>
              <a:rPr lang="en-US" sz="4400" b="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, </a:t>
            </a:r>
            <a:r>
              <a:rPr lang="en-US" sz="4400" b="0" dirty="0" err="1">
                <a:solidFill>
                  <a:srgbClr val="C00000"/>
                </a:solidFill>
                <a:latin typeface="+mj-lt"/>
                <a:cs typeface="Times New Roman" pitchFamily="18" charset="0"/>
              </a:rPr>
              <a:t>q</a:t>
            </a:r>
            <a:r>
              <a:rPr lang="en-US" sz="4400" b="0" u="sng" dirty="0" err="1">
                <a:solidFill>
                  <a:srgbClr val="C00000"/>
                </a:solidFill>
                <a:latin typeface="+mj-lt"/>
                <a:cs typeface="Times New Roman" pitchFamily="18" charset="0"/>
              </a:rPr>
              <a:t>uên</a:t>
            </a:r>
            <a:endParaRPr lang="en-US" sz="4400" b="0" u="sng" dirty="0">
              <a:solidFill>
                <a:srgbClr val="C00000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48837"/>
          <a:stretch/>
        </p:blipFill>
        <p:spPr>
          <a:xfrm>
            <a:off x="9144000" y="3124200"/>
            <a:ext cx="2235200" cy="327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DBEA0E6-60EA-4FEB-95A3-E2CADF63F6E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0" t="7334" r="7001" b="8666"/>
          <a:stretch/>
        </p:blipFill>
        <p:spPr>
          <a:xfrm>
            <a:off x="889001" y="3200400"/>
            <a:ext cx="43180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983947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ình nền mầm non đẹp: chủ đề nổi bật, cách chọn và tải an toàn - VM STYLE">
            <a:extLst>
              <a:ext uri="{FF2B5EF4-FFF2-40B4-BE49-F238E27FC236}">
                <a16:creationId xmlns:a16="http://schemas.microsoft.com/office/drawing/2014/main" id="{FCFC738D-8CC8-CC03-0F8C-BE605B414E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7275" y="703020"/>
            <a:ext cx="2482948" cy="12019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828800"/>
            <a:ext cx="3657601" cy="4426019"/>
          </a:xfrm>
          <a:prstGeom prst="rect">
            <a:avLst/>
          </a:prstGeom>
        </p:spPr>
      </p:pic>
      <p:sp>
        <p:nvSpPr>
          <p:cNvPr id="7" name="Rounded Rectangle 5"/>
          <p:cNvSpPr/>
          <p:nvPr/>
        </p:nvSpPr>
        <p:spPr>
          <a:xfrm>
            <a:off x="5216003" y="1070191"/>
            <a:ext cx="5264863" cy="1164460"/>
          </a:xfrm>
          <a:prstGeom prst="roundRect">
            <a:avLst/>
          </a:prstGeom>
          <a:solidFill>
            <a:srgbClr val="92D05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1.Tên </a:t>
            </a:r>
            <a:r>
              <a:rPr lang="en-US" sz="2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2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5224558" y="2399813"/>
            <a:ext cx="5264863" cy="685800"/>
          </a:xfrm>
          <a:prstGeom prst="roundRect">
            <a:avLst/>
          </a:prstGeom>
          <a:solidFill>
            <a:srgbClr val="92D05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b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5224557" y="3200400"/>
            <a:ext cx="5305326" cy="1171076"/>
          </a:xfrm>
          <a:prstGeom prst="roundRect">
            <a:avLst/>
          </a:prstGeom>
          <a:solidFill>
            <a:srgbClr val="92D05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3.Giữa </a:t>
            </a:r>
            <a:r>
              <a:rPr lang="en-US" sz="2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828799" y="325798"/>
            <a:ext cx="9144000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0" dirty="0" err="1">
                <a:latin typeface="+mj-lt"/>
                <a:cs typeface="Times New Roman" pitchFamily="18" charset="0"/>
              </a:rPr>
              <a:t>Nhận</a:t>
            </a:r>
            <a:r>
              <a:rPr lang="en-US" sz="3200" b="0" dirty="0">
                <a:latin typeface="+mj-lt"/>
                <a:cs typeface="Times New Roman" pitchFamily="18" charset="0"/>
              </a:rPr>
              <a:t> </a:t>
            </a:r>
            <a:r>
              <a:rPr lang="en-US" sz="3200" b="0" dirty="0" err="1">
                <a:latin typeface="+mj-lt"/>
                <a:cs typeface="Times New Roman" pitchFamily="18" charset="0"/>
              </a:rPr>
              <a:t>xét</a:t>
            </a:r>
            <a:r>
              <a:rPr lang="en-US" sz="3200" b="0" dirty="0">
                <a:latin typeface="+mj-lt"/>
                <a:cs typeface="Times New Roman" pitchFamily="18" charset="0"/>
              </a:rPr>
              <a:t> </a:t>
            </a:r>
            <a:r>
              <a:rPr lang="en-US" sz="3200" b="0" dirty="0" err="1">
                <a:latin typeface="+mj-lt"/>
                <a:cs typeface="Times New Roman" pitchFamily="18" charset="0"/>
              </a:rPr>
              <a:t>về</a:t>
            </a:r>
            <a:r>
              <a:rPr lang="en-US" sz="3200" b="0" dirty="0">
                <a:latin typeface="+mj-lt"/>
                <a:cs typeface="Times New Roman" pitchFamily="18" charset="0"/>
              </a:rPr>
              <a:t> </a:t>
            </a:r>
            <a:r>
              <a:rPr lang="en-US" sz="3200" b="0" dirty="0" err="1">
                <a:latin typeface="+mj-lt"/>
                <a:cs typeface="Times New Roman" pitchFamily="18" charset="0"/>
              </a:rPr>
              <a:t>cách</a:t>
            </a:r>
            <a:r>
              <a:rPr lang="en-US" sz="3200" b="0" dirty="0">
                <a:latin typeface="+mj-lt"/>
                <a:cs typeface="Times New Roman" pitchFamily="18" charset="0"/>
              </a:rPr>
              <a:t> </a:t>
            </a:r>
            <a:r>
              <a:rPr lang="en-US" sz="3200" b="0" dirty="0" err="1">
                <a:latin typeface="+mj-lt"/>
                <a:cs typeface="Times New Roman" pitchFamily="18" charset="0"/>
              </a:rPr>
              <a:t>trình</a:t>
            </a:r>
            <a:r>
              <a:rPr lang="en-US" sz="3200" b="0" dirty="0">
                <a:latin typeface="+mj-lt"/>
                <a:cs typeface="Times New Roman" pitchFamily="18" charset="0"/>
              </a:rPr>
              <a:t> </a:t>
            </a:r>
            <a:r>
              <a:rPr lang="en-US" sz="3200" b="0" dirty="0" err="1">
                <a:latin typeface="+mj-lt"/>
                <a:cs typeface="Times New Roman" pitchFamily="18" charset="0"/>
              </a:rPr>
              <a:t>bày</a:t>
            </a:r>
            <a:r>
              <a:rPr lang="en-US" sz="3200" b="0" dirty="0">
                <a:latin typeface="+mj-lt"/>
                <a:cs typeface="Times New Roman" pitchFamily="18" charset="0"/>
              </a:rPr>
              <a:t> </a:t>
            </a:r>
            <a:r>
              <a:rPr lang="en-US" sz="3200" b="0" dirty="0" err="1">
                <a:latin typeface="+mj-lt"/>
                <a:cs typeface="Times New Roman" pitchFamily="18" charset="0"/>
              </a:rPr>
              <a:t>bài</a:t>
            </a:r>
            <a:r>
              <a:rPr lang="en-US" sz="3200" b="0" dirty="0">
                <a:latin typeface="+mj-lt"/>
                <a:cs typeface="Times New Roman" pitchFamily="18" charset="0"/>
              </a:rPr>
              <a:t> </a:t>
            </a:r>
            <a:r>
              <a:rPr lang="en-US" sz="3200" b="0" dirty="0" err="1">
                <a:latin typeface="+mj-lt"/>
                <a:cs typeface="Times New Roman" pitchFamily="18" charset="0"/>
              </a:rPr>
              <a:t>thơ</a:t>
            </a:r>
            <a:endParaRPr lang="en-US" sz="3200" b="0" dirty="0">
              <a:latin typeface="+mj-lt"/>
              <a:cs typeface="Times New Roman" pitchFamily="18" charset="0"/>
            </a:endParaRPr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EC96E551-2FF0-4839-9175-311F8CE33002}"/>
              </a:ext>
            </a:extLst>
          </p:cNvPr>
          <p:cNvSpPr/>
          <p:nvPr/>
        </p:nvSpPr>
        <p:spPr>
          <a:xfrm>
            <a:off x="5204326" y="4495810"/>
            <a:ext cx="5305326" cy="1171076"/>
          </a:xfrm>
          <a:prstGeom prst="roundRect">
            <a:avLst/>
          </a:prstGeom>
          <a:solidFill>
            <a:srgbClr val="92D05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0">
                <a:latin typeface="Times New Roman" panose="02020603050405020304" pitchFamily="18" charset="0"/>
                <a:cs typeface="Times New Roman" panose="02020603050405020304" pitchFamily="18" charset="0"/>
              </a:rPr>
              <a:t>4. Bài thơ có 8 dòng thơ. Mỗi dòng có 5 chữ.</a:t>
            </a:r>
            <a:endParaRPr lang="en-US" sz="28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ounded Rectangle 7">
            <a:extLst>
              <a:ext uri="{FF2B5EF4-FFF2-40B4-BE49-F238E27FC236}">
                <a16:creationId xmlns:a16="http://schemas.microsoft.com/office/drawing/2014/main" id="{7C945FC6-2CDF-4BE7-B0B7-F6225D2AFA43}"/>
              </a:ext>
            </a:extLst>
          </p:cNvPr>
          <p:cNvSpPr/>
          <p:nvPr/>
        </p:nvSpPr>
        <p:spPr>
          <a:xfrm>
            <a:off x="5242570" y="5791119"/>
            <a:ext cx="5264863" cy="685800"/>
          </a:xfrm>
          <a:prstGeom prst="roundRect">
            <a:avLst/>
          </a:prstGeom>
          <a:solidFill>
            <a:srgbClr val="92D05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b="0">
                <a:latin typeface="Times New Roman" panose="02020603050405020304" pitchFamily="18" charset="0"/>
                <a:cs typeface="Times New Roman" panose="02020603050405020304" pitchFamily="18" charset="0"/>
              </a:rPr>
              <a:t>5. Chữ đầu dòng được viết hoa.</a:t>
            </a:r>
            <a:endParaRPr lang="en-US" sz="28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19672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13" grpId="0"/>
      <p:bldP spid="11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Tổng hợp 1000+ hình nền powerpoint trắng mới nhất">
            <a:extLst>
              <a:ext uri="{FF2B5EF4-FFF2-40B4-BE49-F238E27FC236}">
                <a16:creationId xmlns:a16="http://schemas.microsoft.com/office/drawing/2014/main" id="{7F582801-502C-2EAD-494D-8AEAD5CBB8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本框 6">
            <a:extLst>
              <a:ext uri="{FF2B5EF4-FFF2-40B4-BE49-F238E27FC236}">
                <a16:creationId xmlns:a16="http://schemas.microsoft.com/office/drawing/2014/main" id="{4AD4F0D0-758D-48D9-A8C9-EAC77C33D1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7225" y="778424"/>
            <a:ext cx="4193776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algn="ctr" defTabSz="384117" eaLnBrk="1" hangingPunct="1">
              <a:defRPr/>
            </a:pPr>
            <a:r>
              <a:rPr lang="vi-VN" altLang="zh-CN" sz="3300" kern="0" dirty="0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anose="02020603050405020304" pitchFamily="18" charset="0"/>
              </a:rPr>
              <a:t>Lưu ý tư thế ngồi viết </a:t>
            </a:r>
            <a:endParaRPr lang="zh-CN" altLang="en-US" sz="3300" kern="0" dirty="0">
              <a:solidFill>
                <a:prstClr val="black"/>
              </a:solidFill>
              <a:latin typeface="+mj-lt"/>
              <a:ea typeface="华康海报体W12(P)" panose="040B0C00000000000000" pitchFamily="82" charset="-122"/>
              <a:cs typeface="Times New Roman" panose="02020603050405020304" pitchFamily="18" charset="0"/>
            </a:endParaRPr>
          </a:p>
        </p:txBody>
      </p:sp>
      <p:sp>
        <p:nvSpPr>
          <p:cNvPr id="5" name="Freeform: Shape 34">
            <a:extLst>
              <a:ext uri="{FF2B5EF4-FFF2-40B4-BE49-F238E27FC236}">
                <a16:creationId xmlns:a16="http://schemas.microsoft.com/office/drawing/2014/main" id="{3E031C2D-0139-4711-86EF-0F9FEF78D0B3}"/>
              </a:ext>
            </a:extLst>
          </p:cNvPr>
          <p:cNvSpPr/>
          <p:nvPr/>
        </p:nvSpPr>
        <p:spPr>
          <a:xfrm>
            <a:off x="2308136" y="1905001"/>
            <a:ext cx="4803282" cy="1225667"/>
          </a:xfrm>
          <a:custGeom>
            <a:avLst/>
            <a:gdLst>
              <a:gd name="connsiteX0" fmla="*/ 244547 w 2680699"/>
              <a:gd name="connsiteY0" fmla="*/ 136132 h 530189"/>
              <a:gd name="connsiteX1" fmla="*/ 115585 w 2680699"/>
              <a:gd name="connsiteY1" fmla="*/ 265094 h 530189"/>
              <a:gd name="connsiteX2" fmla="*/ 244547 w 2680699"/>
              <a:gd name="connsiteY2" fmla="*/ 394056 h 530189"/>
              <a:gd name="connsiteX3" fmla="*/ 373509 w 2680699"/>
              <a:gd name="connsiteY3" fmla="*/ 265094 h 530189"/>
              <a:gd name="connsiteX4" fmla="*/ 244547 w 2680699"/>
              <a:gd name="connsiteY4" fmla="*/ 136132 h 530189"/>
              <a:gd name="connsiteX5" fmla="*/ 88367 w 2680699"/>
              <a:gd name="connsiteY5" fmla="*/ 0 h 530189"/>
              <a:gd name="connsiteX6" fmla="*/ 2592332 w 2680699"/>
              <a:gd name="connsiteY6" fmla="*/ 0 h 530189"/>
              <a:gd name="connsiteX7" fmla="*/ 2680699 w 2680699"/>
              <a:gd name="connsiteY7" fmla="*/ 88367 h 530189"/>
              <a:gd name="connsiteX8" fmla="*/ 2680699 w 2680699"/>
              <a:gd name="connsiteY8" fmla="*/ 441822 h 530189"/>
              <a:gd name="connsiteX9" fmla="*/ 2592332 w 2680699"/>
              <a:gd name="connsiteY9" fmla="*/ 530189 h 530189"/>
              <a:gd name="connsiteX10" fmla="*/ 88367 w 2680699"/>
              <a:gd name="connsiteY10" fmla="*/ 530189 h 530189"/>
              <a:gd name="connsiteX11" fmla="*/ 0 w 2680699"/>
              <a:gd name="connsiteY11" fmla="*/ 441822 h 530189"/>
              <a:gd name="connsiteX12" fmla="*/ 0 w 2680699"/>
              <a:gd name="connsiteY12" fmla="*/ 88367 h 530189"/>
              <a:gd name="connsiteX13" fmla="*/ 88367 w 2680699"/>
              <a:gd name="connsiteY13" fmla="*/ 0 h 530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680699" h="530189">
                <a:moveTo>
                  <a:pt x="244547" y="136132"/>
                </a:moveTo>
                <a:cubicBezTo>
                  <a:pt x="173323" y="136132"/>
                  <a:pt x="115585" y="193870"/>
                  <a:pt x="115585" y="265094"/>
                </a:cubicBezTo>
                <a:cubicBezTo>
                  <a:pt x="115585" y="336318"/>
                  <a:pt x="173323" y="394056"/>
                  <a:pt x="244547" y="394056"/>
                </a:cubicBezTo>
                <a:cubicBezTo>
                  <a:pt x="315771" y="394056"/>
                  <a:pt x="373509" y="336318"/>
                  <a:pt x="373509" y="265094"/>
                </a:cubicBezTo>
                <a:cubicBezTo>
                  <a:pt x="373509" y="193870"/>
                  <a:pt x="315771" y="136132"/>
                  <a:pt x="244547" y="136132"/>
                </a:cubicBezTo>
                <a:close/>
                <a:moveTo>
                  <a:pt x="88367" y="0"/>
                </a:moveTo>
                <a:lnTo>
                  <a:pt x="2592332" y="0"/>
                </a:lnTo>
                <a:cubicBezTo>
                  <a:pt x="2641136" y="0"/>
                  <a:pt x="2680699" y="39563"/>
                  <a:pt x="2680699" y="88367"/>
                </a:cubicBezTo>
                <a:lnTo>
                  <a:pt x="2680699" y="441822"/>
                </a:lnTo>
                <a:cubicBezTo>
                  <a:pt x="2680699" y="490626"/>
                  <a:pt x="2641136" y="530189"/>
                  <a:pt x="2592332" y="530189"/>
                </a:cubicBezTo>
                <a:lnTo>
                  <a:pt x="88367" y="530189"/>
                </a:lnTo>
                <a:cubicBezTo>
                  <a:pt x="39563" y="530189"/>
                  <a:pt x="0" y="490626"/>
                  <a:pt x="0" y="441822"/>
                </a:cubicBezTo>
                <a:lnTo>
                  <a:pt x="0" y="88367"/>
                </a:lnTo>
                <a:cubicBezTo>
                  <a:pt x="0" y="39563"/>
                  <a:pt x="39563" y="0"/>
                  <a:pt x="88367" y="0"/>
                </a:cubicBezTo>
                <a:close/>
              </a:path>
            </a:pathLst>
          </a:cu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2800" b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167753A-B88A-4F10-8022-CBB6A7DAE4DA}"/>
              </a:ext>
            </a:extLst>
          </p:cNvPr>
          <p:cNvSpPr txBox="1"/>
          <p:nvPr/>
        </p:nvSpPr>
        <p:spPr>
          <a:xfrm>
            <a:off x="3049427" y="2040780"/>
            <a:ext cx="39822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 b="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1 </a:t>
            </a:r>
            <a:r>
              <a:rPr lang="en-US" sz="2800" b="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tay</a:t>
            </a:r>
            <a:r>
              <a:rPr lang="en-US" sz="2800" b="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c</a:t>
            </a:r>
            <a:r>
              <a:rPr lang="vi-VN" sz="2800" b="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ầ</a:t>
            </a:r>
            <a:r>
              <a:rPr lang="en-US" sz="2800" b="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m</a:t>
            </a:r>
            <a:r>
              <a:rPr lang="vi-VN" sz="2800" b="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bút</a:t>
            </a:r>
            <a:endParaRPr lang="vi-VN" sz="2800" b="0" dirty="0">
              <a:solidFill>
                <a:prstClr val="black"/>
              </a:solidFill>
              <a:latin typeface="+mj-lt"/>
              <a:cs typeface="Times New Roman" panose="02020603050405020304" pitchFamily="18" charset="0"/>
            </a:endParaRP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2800" b="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1 tay giữ trang vở</a:t>
            </a:r>
            <a:endParaRPr lang="en-US" sz="2800" b="0" dirty="0">
              <a:solidFill>
                <a:prstClr val="black"/>
              </a:solidFill>
              <a:latin typeface="+mj-lt"/>
              <a:cs typeface="Times New Roman" panose="02020603050405020304" pitchFamily="18" charset="0"/>
            </a:endParaRPr>
          </a:p>
        </p:txBody>
      </p:sp>
      <p:grpSp>
        <p:nvGrpSpPr>
          <p:cNvPr id="9" name="组合 40">
            <a:extLst>
              <a:ext uri="{FF2B5EF4-FFF2-40B4-BE49-F238E27FC236}">
                <a16:creationId xmlns:a16="http://schemas.microsoft.com/office/drawing/2014/main" id="{57FD9B8B-1D6B-43BF-BDD7-37A2D00E6EB9}"/>
              </a:ext>
            </a:extLst>
          </p:cNvPr>
          <p:cNvGrpSpPr/>
          <p:nvPr/>
        </p:nvGrpSpPr>
        <p:grpSpPr>
          <a:xfrm rot="21020369">
            <a:off x="2270008" y="3059867"/>
            <a:ext cx="4798260" cy="1530173"/>
            <a:chOff x="2561601" y="3694377"/>
            <a:chExt cx="3629722" cy="884856"/>
          </a:xfrm>
        </p:grpSpPr>
        <p:sp>
          <p:nvSpPr>
            <p:cNvPr id="12" name="Freeform: Shape 35">
              <a:extLst>
                <a:ext uri="{FF2B5EF4-FFF2-40B4-BE49-F238E27FC236}">
                  <a16:creationId xmlns:a16="http://schemas.microsoft.com/office/drawing/2014/main" id="{805BC669-8951-427D-89CC-F86CF7882243}"/>
                </a:ext>
              </a:extLst>
            </p:cNvPr>
            <p:cNvSpPr/>
            <p:nvPr/>
          </p:nvSpPr>
          <p:spPr>
            <a:xfrm rot="565617">
              <a:off x="2561601" y="3861346"/>
              <a:ext cx="3629722" cy="717887"/>
            </a:xfrm>
            <a:custGeom>
              <a:avLst/>
              <a:gdLst>
                <a:gd name="connsiteX0" fmla="*/ 244547 w 2680699"/>
                <a:gd name="connsiteY0" fmla="*/ 136132 h 530189"/>
                <a:gd name="connsiteX1" fmla="*/ 115585 w 2680699"/>
                <a:gd name="connsiteY1" fmla="*/ 265094 h 530189"/>
                <a:gd name="connsiteX2" fmla="*/ 244547 w 2680699"/>
                <a:gd name="connsiteY2" fmla="*/ 394056 h 530189"/>
                <a:gd name="connsiteX3" fmla="*/ 373509 w 2680699"/>
                <a:gd name="connsiteY3" fmla="*/ 265094 h 530189"/>
                <a:gd name="connsiteX4" fmla="*/ 244547 w 2680699"/>
                <a:gd name="connsiteY4" fmla="*/ 136132 h 530189"/>
                <a:gd name="connsiteX5" fmla="*/ 88367 w 2680699"/>
                <a:gd name="connsiteY5" fmla="*/ 0 h 530189"/>
                <a:gd name="connsiteX6" fmla="*/ 2592332 w 2680699"/>
                <a:gd name="connsiteY6" fmla="*/ 0 h 530189"/>
                <a:gd name="connsiteX7" fmla="*/ 2680699 w 2680699"/>
                <a:gd name="connsiteY7" fmla="*/ 88367 h 530189"/>
                <a:gd name="connsiteX8" fmla="*/ 2680699 w 2680699"/>
                <a:gd name="connsiteY8" fmla="*/ 441822 h 530189"/>
                <a:gd name="connsiteX9" fmla="*/ 2592332 w 2680699"/>
                <a:gd name="connsiteY9" fmla="*/ 530189 h 530189"/>
                <a:gd name="connsiteX10" fmla="*/ 88367 w 2680699"/>
                <a:gd name="connsiteY10" fmla="*/ 530189 h 530189"/>
                <a:gd name="connsiteX11" fmla="*/ 0 w 2680699"/>
                <a:gd name="connsiteY11" fmla="*/ 441822 h 530189"/>
                <a:gd name="connsiteX12" fmla="*/ 0 w 2680699"/>
                <a:gd name="connsiteY12" fmla="*/ 88367 h 530189"/>
                <a:gd name="connsiteX13" fmla="*/ 88367 w 2680699"/>
                <a:gd name="connsiteY13" fmla="*/ 0 h 530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680699" h="530189">
                  <a:moveTo>
                    <a:pt x="244547" y="136132"/>
                  </a:moveTo>
                  <a:cubicBezTo>
                    <a:pt x="173323" y="136132"/>
                    <a:pt x="115585" y="193870"/>
                    <a:pt x="115585" y="265094"/>
                  </a:cubicBezTo>
                  <a:cubicBezTo>
                    <a:pt x="115585" y="336318"/>
                    <a:pt x="173323" y="394056"/>
                    <a:pt x="244547" y="394056"/>
                  </a:cubicBezTo>
                  <a:cubicBezTo>
                    <a:pt x="315771" y="394056"/>
                    <a:pt x="373509" y="336318"/>
                    <a:pt x="373509" y="265094"/>
                  </a:cubicBezTo>
                  <a:cubicBezTo>
                    <a:pt x="373509" y="193870"/>
                    <a:pt x="315771" y="136132"/>
                    <a:pt x="244547" y="136132"/>
                  </a:cubicBezTo>
                  <a:close/>
                  <a:moveTo>
                    <a:pt x="88367" y="0"/>
                  </a:moveTo>
                  <a:lnTo>
                    <a:pt x="2592332" y="0"/>
                  </a:lnTo>
                  <a:cubicBezTo>
                    <a:pt x="2641136" y="0"/>
                    <a:pt x="2680699" y="39563"/>
                    <a:pt x="2680699" y="88367"/>
                  </a:cubicBezTo>
                  <a:lnTo>
                    <a:pt x="2680699" y="441822"/>
                  </a:lnTo>
                  <a:cubicBezTo>
                    <a:pt x="2680699" y="490626"/>
                    <a:pt x="2641136" y="530189"/>
                    <a:pt x="2592332" y="530189"/>
                  </a:cubicBezTo>
                  <a:lnTo>
                    <a:pt x="88367" y="530189"/>
                  </a:lnTo>
                  <a:cubicBezTo>
                    <a:pt x="39563" y="530189"/>
                    <a:pt x="0" y="490626"/>
                    <a:pt x="0" y="441822"/>
                  </a:cubicBezTo>
                  <a:lnTo>
                    <a:pt x="0" y="88367"/>
                  </a:lnTo>
                  <a:cubicBezTo>
                    <a:pt x="0" y="39563"/>
                    <a:pt x="39563" y="0"/>
                    <a:pt x="88367" y="0"/>
                  </a:cubicBezTo>
                  <a:close/>
                </a:path>
              </a:pathLst>
            </a:custGeom>
            <a:solidFill>
              <a:srgbClr val="B0927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350" b="0" kern="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4" name="Rectangle 56">
              <a:extLst>
                <a:ext uri="{FF2B5EF4-FFF2-40B4-BE49-F238E27FC236}">
                  <a16:creationId xmlns:a16="http://schemas.microsoft.com/office/drawing/2014/main" id="{B89ED605-7FF2-4DFC-B319-D26068E55224}"/>
                </a:ext>
              </a:extLst>
            </p:cNvPr>
            <p:cNvSpPr/>
            <p:nvPr/>
          </p:nvSpPr>
          <p:spPr>
            <a:xfrm rot="720999">
              <a:off x="4778057" y="3694377"/>
              <a:ext cx="1261884" cy="307777"/>
            </a:xfrm>
            <a:prstGeom prst="rect">
              <a:avLst/>
            </a:prstGeom>
          </p:spPr>
          <p:txBody>
            <a:bodyPr wrap="none">
              <a:normAutofit/>
            </a:bodyPr>
            <a:lstStyle/>
            <a:p>
              <a:pPr algn="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050" b="0" kern="0" dirty="0">
                  <a:solidFill>
                    <a:srgbClr val="FFFFFF"/>
                  </a:solidFill>
                  <a:latin typeface="Calibri" panose="020F0502020204030204" pitchFamily="34" charset="0"/>
                </a:rPr>
                <a:t> </a:t>
              </a:r>
              <a:endParaRPr lang="zh-CN" altLang="en-US" sz="1050" b="0" kern="0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3AC7A375-BD3C-43F9-97A0-3D035AE291C9}"/>
              </a:ext>
            </a:extLst>
          </p:cNvPr>
          <p:cNvSpPr txBox="1"/>
          <p:nvPr/>
        </p:nvSpPr>
        <p:spPr>
          <a:xfrm>
            <a:off x="2971801" y="3537440"/>
            <a:ext cx="39822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2800" b="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Thẳng lưng</a:t>
            </a:r>
            <a:r>
              <a:rPr lang="en-US" sz="2800" b="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. </a:t>
            </a:r>
            <a:r>
              <a:rPr lang="vi-VN" sz="2800" b="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Chân đặt thoải mái, đúng vị trí</a:t>
            </a:r>
            <a:endParaRPr lang="en-US" sz="2800" b="0" dirty="0">
              <a:solidFill>
                <a:prstClr val="black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7" name="Freeform: Shape 33">
            <a:extLst>
              <a:ext uri="{FF2B5EF4-FFF2-40B4-BE49-F238E27FC236}">
                <a16:creationId xmlns:a16="http://schemas.microsoft.com/office/drawing/2014/main" id="{D9B0F598-2BF0-4DBB-903B-9E3748136228}"/>
              </a:ext>
            </a:extLst>
          </p:cNvPr>
          <p:cNvSpPr/>
          <p:nvPr/>
        </p:nvSpPr>
        <p:spPr>
          <a:xfrm rot="38486">
            <a:off x="2311344" y="4704744"/>
            <a:ext cx="4796864" cy="1195392"/>
          </a:xfrm>
          <a:custGeom>
            <a:avLst/>
            <a:gdLst>
              <a:gd name="connsiteX0" fmla="*/ 244547 w 2680699"/>
              <a:gd name="connsiteY0" fmla="*/ 136132 h 530189"/>
              <a:gd name="connsiteX1" fmla="*/ 115585 w 2680699"/>
              <a:gd name="connsiteY1" fmla="*/ 265094 h 530189"/>
              <a:gd name="connsiteX2" fmla="*/ 244547 w 2680699"/>
              <a:gd name="connsiteY2" fmla="*/ 394056 h 530189"/>
              <a:gd name="connsiteX3" fmla="*/ 373509 w 2680699"/>
              <a:gd name="connsiteY3" fmla="*/ 265094 h 530189"/>
              <a:gd name="connsiteX4" fmla="*/ 244547 w 2680699"/>
              <a:gd name="connsiteY4" fmla="*/ 136132 h 530189"/>
              <a:gd name="connsiteX5" fmla="*/ 88367 w 2680699"/>
              <a:gd name="connsiteY5" fmla="*/ 0 h 530189"/>
              <a:gd name="connsiteX6" fmla="*/ 2592332 w 2680699"/>
              <a:gd name="connsiteY6" fmla="*/ 0 h 530189"/>
              <a:gd name="connsiteX7" fmla="*/ 2680699 w 2680699"/>
              <a:gd name="connsiteY7" fmla="*/ 88367 h 530189"/>
              <a:gd name="connsiteX8" fmla="*/ 2680699 w 2680699"/>
              <a:gd name="connsiteY8" fmla="*/ 441822 h 530189"/>
              <a:gd name="connsiteX9" fmla="*/ 2592332 w 2680699"/>
              <a:gd name="connsiteY9" fmla="*/ 530189 h 530189"/>
              <a:gd name="connsiteX10" fmla="*/ 88367 w 2680699"/>
              <a:gd name="connsiteY10" fmla="*/ 530189 h 530189"/>
              <a:gd name="connsiteX11" fmla="*/ 0 w 2680699"/>
              <a:gd name="connsiteY11" fmla="*/ 441822 h 530189"/>
              <a:gd name="connsiteX12" fmla="*/ 0 w 2680699"/>
              <a:gd name="connsiteY12" fmla="*/ 88367 h 530189"/>
              <a:gd name="connsiteX13" fmla="*/ 88367 w 2680699"/>
              <a:gd name="connsiteY13" fmla="*/ 0 h 530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680699" h="530189">
                <a:moveTo>
                  <a:pt x="244547" y="136132"/>
                </a:moveTo>
                <a:cubicBezTo>
                  <a:pt x="173323" y="136132"/>
                  <a:pt x="115585" y="193870"/>
                  <a:pt x="115585" y="265094"/>
                </a:cubicBezTo>
                <a:cubicBezTo>
                  <a:pt x="115585" y="336318"/>
                  <a:pt x="173323" y="394056"/>
                  <a:pt x="244547" y="394056"/>
                </a:cubicBezTo>
                <a:cubicBezTo>
                  <a:pt x="315771" y="394056"/>
                  <a:pt x="373509" y="336318"/>
                  <a:pt x="373509" y="265094"/>
                </a:cubicBezTo>
                <a:cubicBezTo>
                  <a:pt x="373509" y="193870"/>
                  <a:pt x="315771" y="136132"/>
                  <a:pt x="244547" y="136132"/>
                </a:cubicBezTo>
                <a:close/>
                <a:moveTo>
                  <a:pt x="88367" y="0"/>
                </a:moveTo>
                <a:lnTo>
                  <a:pt x="2592332" y="0"/>
                </a:lnTo>
                <a:cubicBezTo>
                  <a:pt x="2641136" y="0"/>
                  <a:pt x="2680699" y="39563"/>
                  <a:pt x="2680699" y="88367"/>
                </a:cubicBezTo>
                <a:lnTo>
                  <a:pt x="2680699" y="441822"/>
                </a:lnTo>
                <a:cubicBezTo>
                  <a:pt x="2680699" y="490626"/>
                  <a:pt x="2641136" y="530189"/>
                  <a:pt x="2592332" y="530189"/>
                </a:cubicBezTo>
                <a:lnTo>
                  <a:pt x="88367" y="530189"/>
                </a:lnTo>
                <a:cubicBezTo>
                  <a:pt x="39563" y="530189"/>
                  <a:pt x="0" y="490626"/>
                  <a:pt x="0" y="441822"/>
                </a:cubicBezTo>
                <a:lnTo>
                  <a:pt x="0" y="88367"/>
                </a:lnTo>
                <a:cubicBezTo>
                  <a:pt x="0" y="39563"/>
                  <a:pt x="39563" y="0"/>
                  <a:pt x="88367" y="0"/>
                </a:cubicBezTo>
                <a:close/>
              </a:path>
            </a:pathLst>
          </a:cu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 b="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      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3E196AE-90C8-4241-BAAB-B237F7B470F1}"/>
              </a:ext>
            </a:extLst>
          </p:cNvPr>
          <p:cNvGrpSpPr/>
          <p:nvPr/>
        </p:nvGrpSpPr>
        <p:grpSpPr>
          <a:xfrm>
            <a:off x="7791495" y="2020408"/>
            <a:ext cx="2458871" cy="2471138"/>
            <a:chOff x="7271396" y="3464736"/>
            <a:chExt cx="4920604" cy="3294851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481B09B-D737-4324-9135-400C00905E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71396" y="3464736"/>
              <a:ext cx="4920604" cy="3294851"/>
            </a:xfrm>
            <a:prstGeom prst="rect">
              <a:avLst/>
            </a:prstGeom>
          </p:spPr>
        </p:pic>
        <p:sp>
          <p:nvSpPr>
            <p:cNvPr id="20" name="Rectangle: Rounded Corners 52">
              <a:extLst>
                <a:ext uri="{FF2B5EF4-FFF2-40B4-BE49-F238E27FC236}">
                  <a16:creationId xmlns:a16="http://schemas.microsoft.com/office/drawing/2014/main" id="{67DD1829-AE48-4927-968C-9AB24569D5BA}"/>
                </a:ext>
              </a:extLst>
            </p:cNvPr>
            <p:cNvSpPr/>
            <p:nvPr/>
          </p:nvSpPr>
          <p:spPr>
            <a:xfrm>
              <a:off x="9581606" y="4636715"/>
              <a:ext cx="627017" cy="544681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 b="0" kern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21" name="Rectangle: Rounded Corners 53">
              <a:extLst>
                <a:ext uri="{FF2B5EF4-FFF2-40B4-BE49-F238E27FC236}">
                  <a16:creationId xmlns:a16="http://schemas.microsoft.com/office/drawing/2014/main" id="{EE19662C-766E-49F8-AB13-4FD26A80C751}"/>
                </a:ext>
              </a:extLst>
            </p:cNvPr>
            <p:cNvSpPr/>
            <p:nvPr/>
          </p:nvSpPr>
          <p:spPr>
            <a:xfrm>
              <a:off x="7359588" y="5112162"/>
              <a:ext cx="428758" cy="544681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 b="0" kern="0">
                <a:solidFill>
                  <a:srgbClr val="000000"/>
                </a:solidFill>
                <a:latin typeface="Calibri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B99F3B96-1568-4FB9-A96B-DA291BDA4F48}"/>
              </a:ext>
            </a:extLst>
          </p:cNvPr>
          <p:cNvSpPr txBox="1"/>
          <p:nvPr/>
        </p:nvSpPr>
        <p:spPr>
          <a:xfrm>
            <a:off x="3042650" y="4825388"/>
            <a:ext cx="39822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2800" b="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Khoảng cách từ</a:t>
            </a:r>
            <a:r>
              <a:rPr lang="en-US" sz="2800" b="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mắt</a:t>
            </a:r>
            <a:r>
              <a:rPr lang="en-US" sz="2800" b="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 </a:t>
            </a:r>
            <a:r>
              <a:rPr lang="vi-VN" sz="2800" b="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đến vở</a:t>
            </a:r>
            <a:r>
              <a:rPr lang="en-US" sz="2800" b="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: </a:t>
            </a:r>
            <a:r>
              <a:rPr lang="vi-VN" sz="2800" b="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25 đến 30 cm</a:t>
            </a:r>
            <a:endParaRPr lang="en-US" sz="2800" b="0" dirty="0">
              <a:solidFill>
                <a:prstClr val="black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65908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16" grpId="0"/>
      <p:bldP spid="17" grpId="0" animBg="1"/>
      <p:bldP spid="2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2632</TotalTime>
  <Words>318</Words>
  <Application>Microsoft Office PowerPoint</Application>
  <PresentationFormat>Widescreen</PresentationFormat>
  <Paragraphs>45</Paragraphs>
  <Slides>18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等线</vt:lpstr>
      <vt:lpstr>.VnTime</vt:lpstr>
      <vt:lpstr>Arial</vt:lpstr>
      <vt:lpstr>Calibri</vt:lpstr>
      <vt:lpstr>Times New Roman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Truc Dao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Chóc mõng n¨m míi !</dc:title>
  <dc:creator>hp</dc:creator>
  <cp:lastModifiedBy>Administrator</cp:lastModifiedBy>
  <cp:revision>798</cp:revision>
  <dcterms:created xsi:type="dcterms:W3CDTF">2008-01-17T00:56:22Z</dcterms:created>
  <dcterms:modified xsi:type="dcterms:W3CDTF">2026-01-23T05:28:34Z</dcterms:modified>
</cp:coreProperties>
</file>