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6" r:id="rId5"/>
    <p:sldId id="258" r:id="rId6"/>
    <p:sldId id="272" r:id="rId7"/>
    <p:sldId id="257" r:id="rId8"/>
    <p:sldId id="260" r:id="rId9"/>
    <p:sldId id="287" r:id="rId10"/>
    <p:sldId id="261" r:id="rId11"/>
    <p:sldId id="263" r:id="rId12"/>
    <p:sldId id="264" r:id="rId13"/>
    <p:sldId id="265" r:id="rId14"/>
    <p:sldId id="297" r:id="rId15"/>
    <p:sldId id="303" r:id="rId16"/>
    <p:sldId id="266" r:id="rId17"/>
    <p:sldId id="267" r:id="rId18"/>
    <p:sldId id="269" r:id="rId19"/>
    <p:sldId id="304" r:id="rId20"/>
    <p:sldId id="262" r:id="rId21"/>
    <p:sldId id="320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C18-C46A-4E3A-A984-B292584575A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059-75E9-421A-85DF-2CB022B83E7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C18-C46A-4E3A-A984-B292584575A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059-75E9-421A-85DF-2CB022B83E7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C18-C46A-4E3A-A984-B292584575A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059-75E9-421A-85DF-2CB022B83E7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C18-C46A-4E3A-A984-B292584575A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059-75E9-421A-85DF-2CB022B83E7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C18-C46A-4E3A-A984-B292584575A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059-75E9-421A-85DF-2CB022B83E7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C18-C46A-4E3A-A984-B292584575AB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059-75E9-421A-85DF-2CB022B83E7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C18-C46A-4E3A-A984-B292584575AB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059-75E9-421A-85DF-2CB022B83E7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C18-C46A-4E3A-A984-B292584575AB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059-75E9-421A-85DF-2CB022B83E7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C18-C46A-4E3A-A984-B292584575AB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059-75E9-421A-85DF-2CB022B83E7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C18-C46A-4E3A-A984-B292584575AB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059-75E9-421A-85DF-2CB022B83E7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C18-C46A-4E3A-A984-B292584575AB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059-75E9-421A-85DF-2CB022B83E7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59C18-C46A-4E3A-A984-B292584575A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DD059-75E9-421A-85DF-2CB022B83E77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NUL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8"/>
          <p:cNvSpPr txBox="1"/>
          <p:nvPr/>
        </p:nvSpPr>
        <p:spPr>
          <a:xfrm>
            <a:off x="3454400" y="3429000"/>
            <a:ext cx="7112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3074" name="TextBox 19"/>
          <p:cNvSpPr txBox="1"/>
          <p:nvPr/>
        </p:nvSpPr>
        <p:spPr>
          <a:xfrm>
            <a:off x="1727200" y="2590800"/>
            <a:ext cx="8432800" cy="554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endParaRPr lang="en-US" altLang="zh-CN" sz="3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21"/>
          <p:cNvSpPr/>
          <p:nvPr/>
        </p:nvSpPr>
        <p:spPr>
          <a:xfrm>
            <a:off x="203202" y="141289"/>
            <a:ext cx="11785599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UBND TP QUY NHƠN</a:t>
            </a:r>
            <a:endParaRPr lang="vi-VN" altLang="x-none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vi-VN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TRƯỜNG T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IỂU HỌC NGÔ QUYỀN</a:t>
            </a:r>
            <a:endParaRPr lang="en-US" altLang="zh-CN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WordArt 21"/>
          <p:cNvSpPr>
            <a:spLocks noTextEdit="1"/>
          </p:cNvSpPr>
          <p:nvPr/>
        </p:nvSpPr>
        <p:spPr>
          <a:xfrm>
            <a:off x="1619251" y="1143000"/>
            <a:ext cx="9144000" cy="7177088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  <a:normAutofit/>
            <a:scene3d>
              <a:camera prst="orthographicFront"/>
              <a:lightRig rig="legacyFlat3" dir="b"/>
            </a:scene3d>
            <a:sp3d extrusionH="430200" prstMaterial="legacyMatte">
              <a:extrusionClr>
                <a:srgbClr val="99FF33"/>
              </a:extrusionClr>
            </a:sp3d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 CÔ VỀ DỰ GIỜ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4" name="Picture 5" descr="bluline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 flipV="1">
            <a:off x="-3325811" y="3328988"/>
            <a:ext cx="6854825" cy="20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5" descr="bluline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 flipV="1">
            <a:off x="8662989" y="3328988"/>
            <a:ext cx="6854825" cy="20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2" descr="bluline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-1" y="19157"/>
            <a:ext cx="12192000" cy="2047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Picture 2" descr="bluline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6777039"/>
            <a:ext cx="12192000" cy="16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8" name="Text Box 6"/>
          <p:cNvSpPr txBox="1"/>
          <p:nvPr/>
        </p:nvSpPr>
        <p:spPr>
          <a:xfrm>
            <a:off x="1568451" y="4509325"/>
            <a:ext cx="92456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prstTxWarp prst="textArchDown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CN" sz="2000" b="1" i="1" dirty="0">
              <a:solidFill>
                <a:srgbClr val="66FF33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Giáo viên thực </a:t>
            </a:r>
            <a:r>
              <a:rPr lang="en-US" altLang="zh-C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Thanh </a:t>
            </a:r>
            <a:r>
              <a:rPr lang="en-US" altLang="zh-C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Kiều</a:t>
            </a:r>
            <a:endParaRPr lang="en-US" altLang="zh-CN" sz="3600" b="1" i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2758" y="2920620"/>
            <a:ext cx="578665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đạo đức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02758" y="3713163"/>
            <a:ext cx="4490114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anose="020B7200000000000000" pitchFamily="34" charset="0"/>
                <a:ea typeface="Allegie" pitchFamily="2" charset="0"/>
                <a:cs typeface="Allegie" pitchFamily="2" charset="0"/>
              </a:rPr>
              <a:t>   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anose="020B7200000000000000" pitchFamily="34" charset="0"/>
                <a:ea typeface="Allegie" pitchFamily="2" charset="0"/>
                <a:cs typeface="Allegie" pitchFamily="2" charset="0"/>
              </a:rPr>
              <a:t>Lớp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anose="020B7200000000000000" pitchFamily="34" charset="0"/>
                <a:ea typeface="Allegie" pitchFamily="2" charset="0"/>
                <a:cs typeface="Allegie" pitchFamily="2" charset="0"/>
              </a:rPr>
              <a:t> :2G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rabia" panose="020B7200000000000000" pitchFamily="34" charset="0"/>
              <a:ea typeface="Allegie" pitchFamily="2" charset="0"/>
              <a:cs typeface="Allegie" pitchFamily="2" charset="0"/>
            </a:endParaRPr>
          </a:p>
        </p:txBody>
      </p:sp>
      <p:pic>
        <p:nvPicPr>
          <p:cNvPr id="21" name="Picture 14" descr="0830js5b15daddi012pz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102477">
            <a:off x="2678444" y="2742039"/>
            <a:ext cx="7620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14" descr="0830js5b15daddi012pz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0702">
            <a:off x="9065028" y="2732136"/>
            <a:ext cx="762000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45">
        <p:blinds/>
      </p:transition>
    </mc:Choice>
    <mc:Fallback>
      <p:transition spd="slow" advTm="845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85" y="26104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b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" y="79375"/>
            <a:ext cx="10515600" cy="1008380"/>
          </a:xfrm>
        </p:spPr>
        <p:txBody>
          <a:bodyPr>
            <a:noAutofit/>
          </a:bodyPr>
          <a:lstStyle/>
          <a:p>
            <a:b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Quan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 câu hỏi sau: </a:t>
            </a:r>
            <a:b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bị lạc trong những tình huống nào?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0499271" y="0"/>
            <a:ext cx="1518558" cy="167436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1087482"/>
            <a:ext cx="10161814" cy="5404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Picture 5" descr="610-16527069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85725"/>
            <a:ext cx="5257800" cy="2867025"/>
          </a:xfrm>
          <a:prstGeom prst="rect">
            <a:avLst/>
          </a:prstGeom>
        </p:spPr>
      </p:pic>
      <p:pic>
        <p:nvPicPr>
          <p:cNvPr id="9" name="Content Placeholder 8" descr="611-1652706919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1275" y="90805"/>
            <a:ext cx="5116195" cy="2795270"/>
          </a:xfrm>
          <a:prstGeom prst="rect">
            <a:avLst/>
          </a:prstGeom>
        </p:spPr>
      </p:pic>
      <p:pic>
        <p:nvPicPr>
          <p:cNvPr id="10" name="Picture 9" descr="612-16527069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" y="3438525"/>
            <a:ext cx="5246370" cy="2871470"/>
          </a:xfrm>
          <a:prstGeom prst="rect">
            <a:avLst/>
          </a:prstGeom>
        </p:spPr>
      </p:pic>
      <p:pic>
        <p:nvPicPr>
          <p:cNvPr id="11" name="Picture 10" descr="613-16527069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540" y="3438525"/>
            <a:ext cx="5027295" cy="287210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838200" y="3070860"/>
            <a:ext cx="418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Lạc trên bãi biển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6796405" y="6310630"/>
            <a:ext cx="4064000" cy="401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Lạc ở tòa nhà lớn hay ở quảng trường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/>
          </a:p>
        </p:txBody>
      </p:sp>
      <p:sp>
        <p:nvSpPr>
          <p:cNvPr id="23" name="Text Box 22"/>
          <p:cNvSpPr txBox="1"/>
          <p:nvPr/>
        </p:nvSpPr>
        <p:spPr>
          <a:xfrm>
            <a:off x="6658610" y="2980690"/>
            <a:ext cx="4201795" cy="482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Lạc ở chợ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24" name="Text Box 23"/>
          <p:cNvSpPr txBox="1"/>
          <p:nvPr/>
        </p:nvSpPr>
        <p:spPr>
          <a:xfrm>
            <a:off x="354330" y="6374130"/>
            <a:ext cx="5463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Lạc trong công viên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3" grpId="0"/>
      <p:bldP spid="23" grpId="1"/>
      <p:bldP spid="24" grpId="0"/>
      <p:bldP spid="24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" y="98425"/>
            <a:ext cx="10515600" cy="1183640"/>
          </a:xfrm>
        </p:spPr>
        <p:txBody>
          <a:bodyPr>
            <a:no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Quan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 câu hỏi sau: 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Điều gì sẽ xảy ra khi em bị lạc trong những tình huống đó?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0499271" y="0"/>
            <a:ext cx="1518558" cy="167436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1156062"/>
            <a:ext cx="10161814" cy="5404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43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995" y="1157605"/>
            <a:ext cx="8947785" cy="4351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Các em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bị lạc ở nơi rộng mênh mông và xa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lạ, những nơi đông đúc, cũng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bị lạc ở trong rừng, tòa nhà lớn, trung tâm mua sắm, siêu thị, bến xe,...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có thể xảy ra: bị bắt cóc, bị tai nạn, bị hãm hại, bị mưa, bị lạnh,…có thể dẫn đến mệt, lả, nguy hiểm đến tính mạng.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2655472" y="1157288"/>
            <a:ext cx="525780" cy="549592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Sun 4"/>
          <p:cNvSpPr/>
          <p:nvPr/>
        </p:nvSpPr>
        <p:spPr>
          <a:xfrm>
            <a:off x="2587527" y="3870606"/>
            <a:ext cx="525780" cy="549592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521689"/>
            <a:ext cx="1076878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en-US" sz="4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1648460"/>
            <a:ext cx="11377295" cy="4658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490" y="365422"/>
            <a:ext cx="4771295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1. Em </a:t>
            </a:r>
            <a:r>
              <a:rPr lang="vi-VN" sz="3200" dirty="0">
                <a:latin typeface="+mj-lt"/>
              </a:rPr>
              <a:t>cần làm gì khi bị lạc?</a:t>
            </a:r>
            <a:br>
              <a:rPr lang="vi-VN" sz="3200" dirty="0">
                <a:latin typeface="+mj-lt"/>
              </a:rPr>
            </a:br>
            <a:endParaRPr lang="vi-VN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46" y="5865253"/>
            <a:ext cx="8135816" cy="76914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Vì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cần phải tìm kiếm sự hỗ trợ khi bị lạc? 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1530350"/>
            <a:ext cx="10111740" cy="40360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155" y="237490"/>
            <a:ext cx="10739120" cy="1076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2. Em </a:t>
            </a:r>
            <a:r>
              <a:rPr lang="vi-VN" sz="3200" dirty="0">
                <a:latin typeface="+mj-lt"/>
              </a:rPr>
              <a:t>cần nói gì với người em muốn nhờ người giúp đỡ khi bị lạc?</a:t>
            </a:r>
            <a:endParaRPr lang="vi-VN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48" y="546712"/>
            <a:ext cx="1153677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4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vi-VN" sz="48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vi-VN" sz="4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5070" y="1543545"/>
            <a:ext cx="10136128" cy="3158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Khi bị lạc, em cần phải bình tĩnh và tìm kiếm sự trợ giúp từ những người xung quanh và họ phải là những người đáng tin cậy.</a:t>
            </a:r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Khi tìm được người trợ giúp, em nên nói cho họ biết điều gì xảy ra với mình và đề nghị họ giúp đỡ.</a:t>
            </a:r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1" cstate="screen"/>
          <a:srcRect l="1020" b="5828"/>
          <a:stretch>
            <a:fillRect/>
          </a:stretch>
        </p:blipFill>
        <p:spPr>
          <a:xfrm>
            <a:off x="938761" y="4578483"/>
            <a:ext cx="10285810" cy="2265230"/>
          </a:xfrm>
          <a:prstGeom prst="rect">
            <a:avLst/>
          </a:prstGeom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21" y="426478"/>
            <a:ext cx="526529" cy="963500"/>
          </a:xfrm>
          <a:prstGeom prst="rect">
            <a:avLst/>
          </a:prstGeom>
        </p:spPr>
      </p:pic>
      <p:pic>
        <p:nvPicPr>
          <p:cNvPr id="10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18680"/>
            <a:ext cx="369015" cy="6708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73740" y="1000725"/>
            <a:ext cx="8411684" cy="2166342"/>
          </a:xfrm>
          <a:prstGeom prst="rect">
            <a:avLst/>
          </a:prstGeom>
          <a:noFill/>
        </p:spPr>
        <p:txBody>
          <a:bodyPr wrap="square" lIns="82274" tIns="41138" rIns="82274" bIns="41138" rtlCol="0">
            <a:spAutoFit/>
          </a:bodyPr>
          <a:lstStyle/>
          <a:p>
            <a:pPr algn="ctr" defTabSz="822960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và các em!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52500" y="3921992"/>
            <a:ext cx="10402397" cy="2792759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85424" y="2694857"/>
            <a:ext cx="706256" cy="83394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27" y="1505386"/>
            <a:ext cx="1329017" cy="2378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7" name="5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8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95" y="3100478"/>
            <a:ext cx="2339456" cy="31187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608274" y="1017556"/>
            <a:ext cx="4777443" cy="11907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ĐẠO ĐỨC 2 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61232" y="265783"/>
            <a:ext cx="3593983" cy="7033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KHỞI ĐỘNG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3955" y="63878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" y="93666"/>
            <a:ext cx="868369" cy="8755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17" y="1514289"/>
            <a:ext cx="8595945" cy="5370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Tuần 13 - Đạo đức lớp 2 - Bài 6- Khi em bị lạc (Tiết 1).mp4 (online-video-cutter.com) (1)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6069.000000" end="228.000000"/>
                </p14:media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68200" cy="692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0" mute="1">
                <p:cTn id="7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4" y="3494"/>
            <a:ext cx="12189395" cy="68565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46" y="2054225"/>
            <a:ext cx="10515600" cy="4351338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4" name="Round Single Corner Rectangle 3"/>
          <p:cNvSpPr/>
          <p:nvPr/>
        </p:nvSpPr>
        <p:spPr>
          <a:xfrm>
            <a:off x="2299024" y="1057361"/>
            <a:ext cx="7596554" cy="914400"/>
          </a:xfrm>
          <a:prstGeom prst="round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08582" y="903559"/>
            <a:ext cx="1863970" cy="4659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86363" y="2088794"/>
            <a:ext cx="6513576" cy="93683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BỊ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 TIẾT 1)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604846" y="2054225"/>
            <a:ext cx="615462" cy="104066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 Diagonal Corner Rectangle 11"/>
          <p:cNvSpPr/>
          <p:nvPr/>
        </p:nvSpPr>
        <p:spPr>
          <a:xfrm>
            <a:off x="2986363" y="2077802"/>
            <a:ext cx="1600200" cy="947825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连接符 2"/>
          <p:cNvCxnSpPr/>
          <p:nvPr/>
        </p:nvCxnSpPr>
        <p:spPr>
          <a:xfrm>
            <a:off x="2751986" y="1723677"/>
            <a:ext cx="698233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6"/>
          <p:cNvGrpSpPr/>
          <p:nvPr/>
        </p:nvGrpSpPr>
        <p:grpSpPr bwMode="auto">
          <a:xfrm>
            <a:off x="3836458" y="2753814"/>
            <a:ext cx="327601" cy="327601"/>
            <a:chOff x="0" y="0"/>
            <a:chExt cx="784512" cy="784512"/>
          </a:xfrm>
        </p:grpSpPr>
        <p:sp>
          <p:nvSpPr>
            <p:cNvPr id="16" name="椭圆 7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17" name="任意多边形 15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avLst/>
              <a:gdLst>
                <a:gd name="T0" fmla="*/ 0 w 574972"/>
                <a:gd name="T1" fmla="*/ 0 h 399845"/>
                <a:gd name="T2" fmla="*/ 574972 w 574972"/>
                <a:gd name="T3" fmla="*/ 399845 h 399845"/>
              </a:gdLst>
              <a:ahLst/>
              <a:cxnLst/>
              <a:rect l="T0" t="T1" r="T2" b="T3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zh-CN" altLang="zh-CN" sz="1800">
                <a:solidFill>
                  <a:srgbClr val="000000"/>
                </a:solidFill>
                <a:latin typeface="Source Han Sans K Normal" panose="020B0400000000000000" pitchFamily="34" charset="-128"/>
                <a:ea typeface="Source Han Sans K Normal" panose="020B0400000000000000" pitchFamily="34" charset="-128"/>
                <a:cs typeface="方正兰亭黑_GBK"/>
                <a:sym typeface="Source Han Sans K Normal" panose="020B0400000000000000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85" y="-338983"/>
            <a:ext cx="10515600" cy="1325563"/>
          </a:xfrm>
        </p:spPr>
        <p:txBody>
          <a:bodyPr>
            <a:noAutofit/>
          </a:bodyPr>
          <a:lstStyle/>
          <a:p>
            <a:br>
              <a:rPr lang="en-US" sz="3600" dirty="0" smtClean="0"/>
            </a:br>
            <a:br>
              <a:rPr lang="en-US" sz="3600" dirty="0"/>
            </a:br>
            <a:r>
              <a:rPr lang="en-US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72382" y="123505"/>
            <a:ext cx="3593983" cy="5110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KHÁM PHÁ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67" y="123505"/>
            <a:ext cx="616016" cy="511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2832" y="1082769"/>
            <a:ext cx="375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vi-VN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29100"/>
            <a:ext cx="5809784" cy="20331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9546" y="3762281"/>
            <a:ext cx="394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69" y="1729100"/>
            <a:ext cx="5865542" cy="20331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0869" y="3762281"/>
            <a:ext cx="5260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4" y="4239334"/>
            <a:ext cx="5703377" cy="2189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085" y="6334780"/>
            <a:ext cx="536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670" y="751205"/>
            <a:ext cx="10515600" cy="1325563"/>
          </a:xfrm>
        </p:spPr>
        <p:txBody>
          <a:bodyPr/>
          <a:p>
            <a:endParaRPr lang="en-US"/>
          </a:p>
        </p:txBody>
      </p:sp>
      <p:sp>
        <p:nvSpPr>
          <p:cNvPr id="9" name="Content Placeholder 8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0" name="Tuần 13 - Đạo đức lớp 2 - Bài 6- Khi em bị lạc (Tiết 1) (online-video-cutter.com) (1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77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161131"/>
            <a:ext cx="4267200" cy="86677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Bạn Vũ  đã gặp phải chuyện gì ?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-Bạn Vũ bị lạc mẹ khi cùng mẹ ra phố đông.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Điều gì sẽ xảy ra khi bạn Vũ bị lạc ?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Khi bị lạc bạn Vũ có thể bị đói, khát, mệt, bị người xấu rủ rê làm những việc xấu, bị bắt cóc, bắt nạt,....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Theo em bạn Vũ nên làm gì khi ấy ?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-Khi ấy, bạn Vũ nên: 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Đứng yên một chỗ, chờ mẹ quay lại tìm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+Quan sát và tìm kiếm sự hỗ trợ từ những người đáng tin cậy.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900680" y="2593340"/>
            <a:ext cx="6041390" cy="2534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Ở những nơi đ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ông ngư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ời chúng mình không cẩn thận sẽ dễ bị lạc và rất khó có thể  tìm thấy ngư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ời thân. Chính vì vậy khi đ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 chơi đ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âu đ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ó cùng với ngư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ời thân, chúng mình hãy luôn chú ý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quan sát những ngư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ời thân đ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 bên cạnh mình và không đ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 lung tung khi chư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 có đư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ợc sự cho phép của ngư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ời lớn.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2373</Words>
  <Application>WPS Presentation</Application>
  <PresentationFormat>Widescreen</PresentationFormat>
  <Paragraphs>98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.VnArabia</vt:lpstr>
      <vt:lpstr>Allegie</vt:lpstr>
      <vt:lpstr>Segoe Print</vt:lpstr>
      <vt:lpstr>Calibri</vt:lpstr>
      <vt:lpstr>等线</vt:lpstr>
      <vt:lpstr>Calibri</vt:lpstr>
      <vt:lpstr>Source Han Sans K Normal</vt:lpstr>
      <vt:lpstr>方正兰亭黑_GBK</vt:lpstr>
      <vt:lpstr>Microsoft YaHei</vt:lpstr>
      <vt:lpstr>Arial Unicode MS</vt:lpstr>
      <vt:lpstr>Calibri Light</vt:lpstr>
      <vt:lpstr>Yu Gothic UI Semilight</vt:lpstr>
      <vt:lpstr>Office Theme</vt:lpstr>
      <vt:lpstr>PowerPoint 演示文稿</vt:lpstr>
      <vt:lpstr>PowerPoint 演示文稿</vt:lpstr>
      <vt:lpstr>Trò chơi: Tìm đường về nhà </vt:lpstr>
      <vt:lpstr>PowerPoint 演示文稿</vt:lpstr>
      <vt:lpstr>PowerPoint 演示文稿</vt:lpstr>
      <vt:lpstr>  Hoạt động 1: Kể chuyện theo tranh và trả lời câu hỏi: </vt:lpstr>
      <vt:lpstr>PowerPoint 演示文稿</vt:lpstr>
      <vt:lpstr>Trả lời câu hỏi: </vt:lpstr>
      <vt:lpstr>PowerPoint 演示文稿</vt:lpstr>
      <vt:lpstr>Hoạt động 2:  Tìm hiểu một số tình huống khi bị lạc</vt:lpstr>
      <vt:lpstr>      Quan sát tranh và trả lời các câu hỏi sau:       + Em có thể bị lạc trong những tình huống nào? </vt:lpstr>
      <vt:lpstr>PowerPoint 演示文稿</vt:lpstr>
      <vt:lpstr>             Quan sát tranh và trả lời các câu hỏi sau:       + Điều gì sẽ xảy ra khi em bị lạc trong những tình huống đó? </vt:lpstr>
      <vt:lpstr>KẾT LUẬN</vt:lpstr>
      <vt:lpstr>PowerPoint 演示文稿</vt:lpstr>
      <vt:lpstr>PowerPoint 演示文稿</vt:lpstr>
      <vt:lpstr> 3. Vì sao cần phải tìm kiếm sự hỗ trợ khi bị lạc?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kieu nguyen thanh</cp:lastModifiedBy>
  <cp:revision>42</cp:revision>
  <dcterms:created xsi:type="dcterms:W3CDTF">2021-07-19T12:46:00Z</dcterms:created>
  <dcterms:modified xsi:type="dcterms:W3CDTF">2024-12-13T00:00:21Z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6633A42D5FFE49CBA57F1C30DF5F9051_12</vt:lpwstr>
  </property>
  <property fmtid="{D5CDD505-2E9C-101B-9397-08002B2CF9AE}" pid="3" name="KSOProductBuildVer">
    <vt:lpwstr>1033-12.2.0.19307</vt:lpwstr>
  </property>
</Properties>
</file>