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2" r:id="rId1"/>
    <p:sldMasterId id="2147483714" r:id="rId2"/>
  </p:sldMasterIdLst>
  <p:notesMasterIdLst>
    <p:notesMasterId r:id="rId16"/>
  </p:notesMasterIdLst>
  <p:sldIdLst>
    <p:sldId id="4307" r:id="rId3"/>
    <p:sldId id="4308" r:id="rId4"/>
    <p:sldId id="4309" r:id="rId5"/>
    <p:sldId id="4310" r:id="rId6"/>
    <p:sldId id="4311" r:id="rId7"/>
    <p:sldId id="4302" r:id="rId8"/>
    <p:sldId id="4299" r:id="rId9"/>
    <p:sldId id="4296" r:id="rId10"/>
    <p:sldId id="4314" r:id="rId11"/>
    <p:sldId id="4317" r:id="rId12"/>
    <p:sldId id="4316" r:id="rId13"/>
    <p:sldId id="4297" r:id="rId14"/>
    <p:sldId id="4315" r:id="rId15"/>
  </p:sldIdLst>
  <p:sldSz cx="12192000" cy="6858000"/>
  <p:notesSz cx="6858000" cy="9144000"/>
  <p:embeddedFontLst>
    <p:embeddedFont>
      <p:font typeface="Roboto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Calibri Light" pitchFamily="34" charset="0"/>
      <p:regular r:id="rId25"/>
      <p:italic r:id="rId26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D25"/>
    <a:srgbClr val="A5B2D3"/>
    <a:srgbClr val="DFCEBC"/>
    <a:srgbClr val="C6EAFB"/>
    <a:srgbClr val="AEDFE5"/>
    <a:srgbClr val="95624C"/>
    <a:srgbClr val="F19054"/>
    <a:srgbClr val="AAE1FA"/>
    <a:srgbClr val="81A7D4"/>
    <a:srgbClr val="BB8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0" autoAdjust="0"/>
    <p:restoredTop sz="83192" autoAdjust="0"/>
  </p:normalViewPr>
  <p:slideViewPr>
    <p:cSldViewPr snapToGrid="0">
      <p:cViewPr varScale="1">
        <p:scale>
          <a:sx n="72" d="100"/>
          <a:sy n="72" d="100"/>
        </p:scale>
        <p:origin x="-581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86C9A-2569-46F8-987B-630E79973BE1}" type="datetimeFigureOut">
              <a:rPr lang="vi-VN" smtClean="0"/>
              <a:t>20/10/2023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B516E-07DC-497B-9789-361D47A843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06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C917C0CE-7AA1-4259-8550-90A384744E4D}" type="slidenum">
              <a:rPr lang="en-US" altLang="en-US" u="none" smtClean="0">
                <a:cs typeface="Arial" charset="0"/>
              </a:rPr>
              <a:pPr/>
              <a:t>2</a:t>
            </a:fld>
            <a:endParaRPr lang="en-US" altLang="en-US" u="non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C917C0CE-7AA1-4259-8550-90A384744E4D}" type="slidenum">
              <a:rPr lang="en-US" altLang="en-US" u="none" smtClean="0">
                <a:cs typeface="Arial" charset="0"/>
              </a:rPr>
              <a:pPr/>
              <a:t>11</a:t>
            </a:fld>
            <a:endParaRPr lang="en-US" altLang="en-US" u="non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Giao bài tập về nhà cho học sinh, yêu cầu học phân công chuẩn bị nguyên, vật liệu cho buổi </a:t>
            </a:r>
            <a:r>
              <a:rPr lang="vi-VN"/>
              <a:t>học sau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30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10FDB63C-F099-42B7-89E6-25A152DD6CC3}" type="slidenum">
              <a:rPr lang="en-US" altLang="en-US" u="none" smtClean="0">
                <a:cs typeface="Arial" charset="0"/>
              </a:rPr>
              <a:pPr/>
              <a:t>3</a:t>
            </a:fld>
            <a:endParaRPr lang="en-US" altLang="en-US" u="non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C917C0CE-7AA1-4259-8550-90A384744E4D}" type="slidenum">
              <a:rPr lang="en-US" altLang="en-US" u="none" smtClean="0">
                <a:cs typeface="Arial" charset="0"/>
              </a:rPr>
              <a:pPr/>
              <a:t>4</a:t>
            </a:fld>
            <a:endParaRPr lang="en-US" altLang="en-US" u="non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GV </a:t>
            </a:r>
            <a:r>
              <a:rPr lang="en-US"/>
              <a:t>bấm</a:t>
            </a:r>
            <a:r>
              <a:rPr lang="en-US" baseline="0"/>
              <a:t> vào dấu hỏi chấm để hiển thị đáp án</a:t>
            </a:r>
          </a:p>
          <a:p>
            <a:r>
              <a:rPr lang="en-US" baseline="0"/>
              <a:t>GV gọi HS lên đọc số, hỏi hs khác nhận xét câu trả lời của bạn đúng chưa, nếu chưa đúng thì đọc cách đúng. Gọi HS khác phân tích số.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840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GV </a:t>
            </a:r>
            <a:r>
              <a:rPr lang="en-US"/>
              <a:t>bấm</a:t>
            </a:r>
            <a:r>
              <a:rPr lang="en-US" baseline="0"/>
              <a:t> vào từng số và hỏi giá trị chữ số, bấm chuột trái để hiển thị đáp án đúng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905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GV </a:t>
            </a:r>
            <a:r>
              <a:rPr lang="en-US"/>
              <a:t>bấm</a:t>
            </a:r>
            <a:r>
              <a:rPr lang="en-US" baseline="0"/>
              <a:t> vào từng số và hỏi giá trị chữ số, bấm chuột trái để hiển thị đáp án đúng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924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hướng dẫn HS hoàn thiện phiếu học tập số 2, cho HS các nhóm lên trình bày phiếu học 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764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fld id="{C917C0CE-7AA1-4259-8550-90A384744E4D}" type="slidenum">
              <a:rPr lang="en-US" altLang="en-US" u="none" smtClean="0">
                <a:cs typeface="Arial" charset="0"/>
              </a:rPr>
              <a:pPr/>
              <a:t>9</a:t>
            </a:fld>
            <a:endParaRPr lang="en-US" altLang="en-US" u="non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dẫn dắt</a:t>
            </a:r>
            <a:r>
              <a:rPr lang="en-US" dirty="0"/>
              <a:t>,</a:t>
            </a:r>
            <a:r>
              <a:rPr lang="vi-VN" dirty="0"/>
              <a:t> </a:t>
            </a:r>
            <a:r>
              <a:rPr lang="en-US" dirty="0"/>
              <a:t>đặt</a:t>
            </a:r>
            <a:r>
              <a:rPr lang="en-US" baseline="0" dirty="0"/>
              <a:t> câu hỏi cho HS trả lời. Gợi ý 1: phân tích số ở 4 phương án, ở hàng chục nghìn phương án A có chứa chữ số 2, vậy loại phương án A. Gợi ý 2: trong 3 phương án B, C, D, phương án C có chữ số </a:t>
            </a:r>
            <a:r>
              <a:rPr lang="en-US" baseline="0" dirty="0" smtClean="0"/>
              <a:t>hàng </a:t>
            </a:r>
            <a:r>
              <a:rPr lang="en-US" baseline="0" dirty="0"/>
              <a:t>đơn vị là chữ số 9 là số lẻ (số 8 và 4 là số chẵn) do đó đáp án chính xác là phương án C.</a:t>
            </a:r>
          </a:p>
          <a:p>
            <a:r>
              <a:rPr lang="en-US" baseline="0" dirty="0"/>
              <a:t>GV bấm vào phương án C để đổi màu giúp đánh dấu đáp án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12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01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8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387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15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783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990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653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368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183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1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63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564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37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630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90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25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58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35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03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00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75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62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3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56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wmf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E:\Thuy_1213\THUY\GI&#193;O%20&#193;N\TLV%20L&#7898;P%204%20NGUY&#7876;N%20V&#258;N%20C&#7914;\EmYeuTruongEm-HoangVan_3zb2r.mp3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8"/>
          <p:cNvSpPr txBox="1">
            <a:spLocks noChangeArrowheads="1"/>
          </p:cNvSpPr>
          <p:nvPr/>
        </p:nvSpPr>
        <p:spPr bwMode="auto">
          <a:xfrm>
            <a:off x="3409101" y="3838663"/>
            <a:ext cx="711200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>
            <a:spAutoFit/>
          </a:bodyPr>
          <a:lstStyle>
            <a:lvl1pPr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200">
              <a:cs typeface="Arial" charset="0"/>
            </a:endParaRPr>
          </a:p>
        </p:txBody>
      </p:sp>
      <p:sp>
        <p:nvSpPr>
          <p:cNvPr id="2051" name="TextBox 19"/>
          <p:cNvSpPr txBox="1">
            <a:spLocks noChangeArrowheads="1"/>
          </p:cNvSpPr>
          <p:nvPr/>
        </p:nvSpPr>
        <p:spPr bwMode="auto">
          <a:xfrm>
            <a:off x="1727200" y="2590801"/>
            <a:ext cx="8432800" cy="73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>
            <a:spAutoFit/>
          </a:bodyPr>
          <a:lstStyle>
            <a:lvl1pPr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4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4455" y="4860721"/>
            <a:ext cx="11906292" cy="11376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121899" tIns="60949" rIns="121899" bIns="60949">
            <a:prstTxWarp prst="textWave2">
              <a:avLst>
                <a:gd name="adj1" fmla="val 12500"/>
                <a:gd name="adj2" fmla="val -986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7200" b="1" u="none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7200" b="1" u="none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TOÁN- Lớp 4B</a:t>
            </a:r>
            <a:r>
              <a:rPr lang="en-US" sz="7200" b="1" u="none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u="none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52750" y="141818"/>
            <a:ext cx="6096001" cy="415476"/>
          </a:xfrm>
          <a:prstGeom prst="rect">
            <a:avLst/>
          </a:prstGeom>
          <a:solidFill>
            <a:schemeClr val="bg1"/>
          </a:solidFill>
        </p:spPr>
        <p:txBody>
          <a:bodyPr lIns="121899" tIns="60949" rIns="121899" bIns="60949">
            <a:spAutoFit/>
          </a:bodyPr>
          <a:lstStyle/>
          <a:p>
            <a:pPr algn="ctr">
              <a:defRPr/>
            </a:pPr>
            <a:r>
              <a:rPr lang="vi-VN" sz="1900" b="1" u="none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TRƯỜNG T</a:t>
            </a:r>
            <a:r>
              <a:rPr lang="en-US" sz="1900" b="1" u="none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IỂU HỌC NGÔ QUYỀN</a:t>
            </a:r>
          </a:p>
        </p:txBody>
      </p:sp>
      <p:sp>
        <p:nvSpPr>
          <p:cNvPr id="2054" name="WordArt 21"/>
          <p:cNvSpPr>
            <a:spLocks noChangeArrowheads="1" noChangeShapeType="1" noTextEdit="1"/>
          </p:cNvSpPr>
          <p:nvPr/>
        </p:nvSpPr>
        <p:spPr bwMode="auto">
          <a:xfrm>
            <a:off x="1667934" y="1460501"/>
            <a:ext cx="9144000" cy="6851651"/>
          </a:xfrm>
          <a:prstGeom prst="rect">
            <a:avLst/>
          </a:prstGeom>
        </p:spPr>
        <p:txBody>
          <a:bodyPr spcFirstLastPara="1" wrap="none" lIns="121899" tIns="60949" rIns="121899" bIns="60949" fromWordArt="1">
            <a:prstTxWarp prst="textArchUp">
              <a:avLst>
                <a:gd name="adj" fmla="val 10800004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99FF33"/>
              </a:extrusionClr>
            </a:sp3d>
          </a:bodyPr>
          <a:lstStyle/>
          <a:p>
            <a:pPr algn="ctr">
              <a:defRPr/>
            </a:pPr>
            <a:r>
              <a:rPr lang="en-US" sz="43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CHÀO MỪNG QUÝ THẦY </a:t>
            </a:r>
            <a:r>
              <a:rPr lang="en-US" sz="43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CÔVỀ </a:t>
            </a:r>
            <a:r>
              <a:rPr lang="en-US" sz="43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DỰ GIỜ </a:t>
            </a:r>
          </a:p>
        </p:txBody>
      </p:sp>
      <p:pic>
        <p:nvPicPr>
          <p:cNvPr id="2055" name="Picture 14" descr="0830js5b15daddi012pz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702">
            <a:off x="6826251" y="2182285"/>
            <a:ext cx="101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0830js5b15daddi012pz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7523">
            <a:off x="4199467" y="2182285"/>
            <a:ext cx="101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0830js5b15daddi012pz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1" y="1676401"/>
            <a:ext cx="101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 descr="0830js5b15daddi012pz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1" y="2057401"/>
            <a:ext cx="101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4" descr="0830js5b15daddi012pz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7523">
            <a:off x="4845051" y="2142067"/>
            <a:ext cx="101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4" descr="0830js5b15daddi012pz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702">
            <a:off x="6318251" y="1953685"/>
            <a:ext cx="101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 Box 6"/>
          <p:cNvSpPr txBox="1">
            <a:spLocks noChangeArrowheads="1"/>
          </p:cNvSpPr>
          <p:nvPr/>
        </p:nvSpPr>
        <p:spPr bwMode="auto">
          <a:xfrm>
            <a:off x="804334" y="5177353"/>
            <a:ext cx="10871200" cy="164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>
            <a:spAutoFit/>
          </a:bodyPr>
          <a:lstStyle>
            <a:lvl1pPr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700" i="1" u="none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200" b="1" i="1" u="none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i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 thực hiện: </a:t>
            </a:r>
            <a:r>
              <a:rPr lang="en-US" sz="4800" b="1" i="1" u="none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Đặng Thị Nhạn</a:t>
            </a:r>
          </a:p>
        </p:txBody>
      </p:sp>
      <p:grpSp>
        <p:nvGrpSpPr>
          <p:cNvPr id="2062" name="Group 11"/>
          <p:cNvGrpSpPr>
            <a:grpSpLocks/>
          </p:cNvGrpSpPr>
          <p:nvPr/>
        </p:nvGrpSpPr>
        <p:grpSpPr bwMode="auto">
          <a:xfrm>
            <a:off x="-125941" y="-76900"/>
            <a:ext cx="12139082" cy="6915151"/>
            <a:chOff x="-9" y="-18"/>
            <a:chExt cx="5769" cy="4347"/>
          </a:xfrm>
        </p:grpSpPr>
        <p:pic>
          <p:nvPicPr>
            <p:cNvPr id="2063" name="Picture 1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1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13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14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7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2095" name="AutoShape 7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6" name="AutoShape 8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7" name="AutoShape 8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8" name="AutoShape 8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9" name="AutoShape 8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0" name="AutoShape 8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" name="AutoShape 8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" name="AutoShape 8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3" name="AutoShape 8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4" name="AutoShape 8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5" name="AutoShape 8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6" name="AutoShape 9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8" name="Group 17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083" name="AutoShape 9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4" name="AutoShape 9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5" name="AutoShape 9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6" name="AutoShape 9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7" name="AutoShape 9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8" name="AutoShape 9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" name="AutoShape 9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0" name="AutoShape 9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1" name="AutoShape 10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2" name="AutoShape 10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3" name="AutoShape 10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4" name="AutoShape 10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9" name="Group 18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2077" name="AutoShape 10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" name="AutoShape 10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" name="AutoShape 10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" name="AutoShape 10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" name="AutoShape 10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2" name="AutoShape 11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0" name="Group 1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2071" name="AutoShape 11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" name="AutoShape 11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" name="AutoShape 11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4" name="AutoShape 11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5" name="AutoShape 11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6" name="AutoShape 11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48238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274413" y="530630"/>
            <a:ext cx="6772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 noProof="0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Câu 1: Chọn câu trả lời đúng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614" y="1137673"/>
            <a:ext cx="6079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dirty="0" err="1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</a:t>
            </a:r>
            <a:r>
              <a:rPr lang="en-US" sz="24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hãy</a:t>
            </a:r>
            <a:r>
              <a:rPr lang="en-US" sz="24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tìm</a:t>
            </a:r>
            <a:r>
              <a:rPr lang="en-US" sz="24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24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mã </a:t>
            </a:r>
            <a:r>
              <a:rPr lang="en-US" sz="2400" dirty="0" err="1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khóa</a:t>
            </a:r>
            <a:r>
              <a:rPr lang="vi-VN" sz="24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mở cửa kho báu</a:t>
            </a:r>
            <a:r>
              <a:rPr lang="en-US" sz="24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nhé</a:t>
            </a:r>
            <a:r>
              <a:rPr lang="en-US" sz="24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!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15125" y="4919008"/>
            <a:ext cx="487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1" b="89768" l="9905" r="94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6" y="1584542"/>
            <a:ext cx="2805339" cy="32690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1759" y="2205933"/>
            <a:ext cx="3890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200" dirty="0" smtClean="0">
                <a:solidFill>
                  <a:schemeClr val="accent5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  <a:sym typeface="Wingdings" panose="05000000000000000000" pitchFamily="2" charset="2"/>
              </a:rPr>
              <a:t>-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  <a:sym typeface="Wingdings" panose="05000000000000000000" pitchFamily="2" charset="2"/>
              </a:rPr>
              <a:t>K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hông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chứa</a:t>
            </a:r>
            <a:r>
              <a:rPr lang="en-US" altLang="zh-CN" sz="3200" dirty="0">
                <a:solidFill>
                  <a:schemeClr val="accent5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chữ</a:t>
            </a:r>
            <a:r>
              <a:rPr lang="en-US" altLang="zh-CN" sz="3200" dirty="0">
                <a:solidFill>
                  <a:schemeClr val="accent5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số</a:t>
            </a:r>
            <a:r>
              <a:rPr lang="en-US" altLang="zh-CN" sz="3200" dirty="0">
                <a:solidFill>
                  <a:schemeClr val="accent5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2</a:t>
            </a:r>
          </a:p>
          <a:p>
            <a:pPr lvl="0">
              <a:defRPr/>
            </a:pPr>
            <a:r>
              <a:rPr lang="en-US" altLang="zh-CN" sz="3200" dirty="0" smtClean="0">
                <a:solidFill>
                  <a:schemeClr val="accent5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chemeClr val="accent5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ở </a:t>
            </a:r>
            <a:r>
              <a:rPr lang="en-US" altLang="zh-CN" sz="3200" dirty="0" err="1">
                <a:solidFill>
                  <a:schemeClr val="accent5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hàng</a:t>
            </a:r>
            <a:r>
              <a:rPr lang="en-US" altLang="zh-CN" sz="3200" dirty="0">
                <a:solidFill>
                  <a:schemeClr val="accent5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chục</a:t>
            </a:r>
            <a:r>
              <a:rPr lang="en-US" altLang="zh-CN" sz="3200" dirty="0">
                <a:solidFill>
                  <a:schemeClr val="accent5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accent5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nghìn</a:t>
            </a:r>
            <a:r>
              <a:rPr lang="en-US" altLang="zh-CN" sz="3200" dirty="0">
                <a:solidFill>
                  <a:schemeClr val="accent5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.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3227" y="3325540"/>
            <a:ext cx="3420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200" b="1" dirty="0" smtClean="0">
                <a:solidFill>
                  <a:schemeClr val="accent5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  <a:sym typeface="Wingdings" panose="05000000000000000000" pitchFamily="2" charset="2"/>
              </a:rPr>
              <a:t>- </a:t>
            </a:r>
            <a:r>
              <a:rPr lang="vi-VN" altLang="zh-CN" sz="3200" dirty="0" smtClean="0">
                <a:solidFill>
                  <a:schemeClr val="accent5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Chữ </a:t>
            </a:r>
            <a:r>
              <a:rPr lang="vi-VN" altLang="zh-CN" sz="3200" dirty="0">
                <a:solidFill>
                  <a:schemeClr val="accent5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số hàng đơn vị là số lẻ</a:t>
            </a:r>
            <a:r>
              <a:rPr lang="en-US" altLang="zh-CN" sz="3200" dirty="0">
                <a:solidFill>
                  <a:schemeClr val="accent5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.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274" y="4500920"/>
            <a:ext cx="2438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A. 423 789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9428" y="4468653"/>
            <a:ext cx="2554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B. 352 708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586" y="5316528"/>
            <a:ext cx="2573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C. 253 137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49428" y="5279566"/>
            <a:ext cx="2554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D. 435 114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6016" y="1724531"/>
            <a:ext cx="107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Gợi</a:t>
            </a:r>
            <a:r>
              <a:rPr lang="en-US" sz="2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ý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0" name="Group 11"/>
          <p:cNvGrpSpPr>
            <a:grpSpLocks/>
          </p:cNvGrpSpPr>
          <p:nvPr/>
        </p:nvGrpSpPr>
        <p:grpSpPr bwMode="auto">
          <a:xfrm>
            <a:off x="52918" y="-57150"/>
            <a:ext cx="12139082" cy="6915151"/>
            <a:chOff x="-9" y="-18"/>
            <a:chExt cx="5769" cy="4347"/>
          </a:xfrm>
        </p:grpSpPr>
        <p:pic>
          <p:nvPicPr>
            <p:cNvPr id="21" name="Picture 12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2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3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4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53" name="AutoShape 7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AutoShape 8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8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8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AutoShape 8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AutoShape 8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AutoShape 8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AutoShape 8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AutoShape 8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utoShape 8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AutoShape 8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AutoShape 9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17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41" name="AutoShape 9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AutoShape 9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utoShape 9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AutoShape 9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AutoShape 9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AutoShape 9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AutoShape 9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AutoShape 9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10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10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AutoShape 10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AutoShape 10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8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5" name="AutoShape 10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utoShape 10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AutoShape 10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AutoShape 10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AutoShape 10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AutoShape 11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1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29" name="AutoShape 11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AutoShape 11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AutoShape 11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11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utoShape 11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11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6" name="Straight Connector 5"/>
          <p:cNvCxnSpPr>
            <a:stCxn id="58" idx="3"/>
            <a:endCxn id="47" idx="1"/>
          </p:cNvCxnSpPr>
          <p:nvPr/>
        </p:nvCxnSpPr>
        <p:spPr>
          <a:xfrm>
            <a:off x="6176116" y="47842"/>
            <a:ext cx="82063" cy="67194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258179" y="53063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 nào trong các số sau có chữ số 9 ở hàng trăm ?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942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367                 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492 367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 429 367                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436 927</a:t>
            </a:r>
          </a:p>
          <a:p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3: Số gồm 6 trăm nghìn, 2 nghìn, 4 trăm, 5 đơn vị là: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602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540               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602 405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620 540               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602 450</a:t>
            </a:r>
          </a:p>
        </p:txBody>
      </p:sp>
      <p:sp>
        <p:nvSpPr>
          <p:cNvPr id="3" name="Oval 2"/>
          <p:cNvSpPr/>
          <p:nvPr/>
        </p:nvSpPr>
        <p:spPr>
          <a:xfrm>
            <a:off x="274413" y="5324670"/>
            <a:ext cx="709609" cy="6217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9711157" y="2029962"/>
            <a:ext cx="709609" cy="6217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9589563" y="3888927"/>
            <a:ext cx="621237" cy="62173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8071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6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52918" y="-57150"/>
            <a:ext cx="12139082" cy="6915151"/>
            <a:chOff x="-9" y="-18"/>
            <a:chExt cx="5769" cy="4347"/>
          </a:xfrm>
        </p:grpSpPr>
        <p:pic>
          <p:nvPicPr>
            <p:cNvPr id="3085" name="Picture 1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3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4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9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117" name="AutoShape 7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8" name="AutoShape 8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9" name="AutoShape 8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0" name="AutoShape 8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1" name="AutoShape 8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2" name="AutoShape 8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3" name="AutoShape 8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" name="AutoShape 8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" name="AutoShape 8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" name="AutoShape 8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" name="AutoShape 8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" name="AutoShape 9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90" name="Group 17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105" name="AutoShape 9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" name="AutoShape 9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" name="AutoShape 9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8" name="AutoShape 9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9" name="AutoShape 9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0" name="AutoShape 9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1" name="AutoShape 9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2" name="AutoShape 9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" name="AutoShape 10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" name="AutoShape 10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5" name="AutoShape 10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6" name="AutoShape 10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91" name="Group 18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099" name="AutoShape 10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AutoShape 10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AutoShape 10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" name="AutoShape 10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AutoShape 10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" name="AutoShape 11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92" name="Group 1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093" name="AutoShape 11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AutoShape 11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AutoShape 11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AutoShape 11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AutoShape 11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" name="AutoShape 11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5" name="AutoShape 61" descr="Top những hình ảnh hoa hồng đẹp nhất mọi thời đại năm 2020"/>
          <p:cNvSpPr>
            <a:spLocks noChangeAspect="1" noChangeArrowheads="1"/>
          </p:cNvSpPr>
          <p:nvPr/>
        </p:nvSpPr>
        <p:spPr bwMode="auto"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76" name="AutoShape 63" descr="Top những hình ảnh hoa hồng đẹp nhất mọi thời đại năm 2020"/>
          <p:cNvSpPr>
            <a:spLocks noChangeAspect="1" noChangeArrowheads="1"/>
          </p:cNvSpPr>
          <p:nvPr/>
        </p:nvSpPr>
        <p:spPr bwMode="auto">
          <a:xfrm>
            <a:off x="410633" y="84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77" name="AutoShape 65" descr="Top những hình ảnh hoa hồng đẹp nhất mọi thời đại năm 2020"/>
          <p:cNvSpPr>
            <a:spLocks noChangeAspect="1" noChangeArrowheads="1"/>
          </p:cNvSpPr>
          <p:nvPr/>
        </p:nvSpPr>
        <p:spPr bwMode="auto">
          <a:xfrm>
            <a:off x="613834" y="1608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78" name="AutoShape 67" descr="Top 100 Hình Ảnh Hoa Ly Đẹp - Độc Đáo - Hoa Ba Miền"/>
          <p:cNvSpPr>
            <a:spLocks noChangeAspect="1" noChangeArrowheads="1"/>
          </p:cNvSpPr>
          <p:nvPr/>
        </p:nvSpPr>
        <p:spPr bwMode="auto">
          <a:xfrm>
            <a:off x="817034" y="3132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79" name="AutoShape 69" descr="Top 100 Hình Ảnh Hoa Ly Đẹp - Độc Đáo - Hoa Ba Miền"/>
          <p:cNvSpPr>
            <a:spLocks noChangeAspect="1" noChangeArrowheads="1"/>
          </p:cNvSpPr>
          <p:nvPr/>
        </p:nvSpPr>
        <p:spPr bwMode="auto">
          <a:xfrm>
            <a:off x="1020234" y="4656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80" name="AutoShape 71" descr="Top 100 Hình Ảnh Hoa Ly Đẹp - Độc Đáo - Hoa Ba Miền"/>
          <p:cNvSpPr>
            <a:spLocks noChangeAspect="1" noChangeArrowheads="1"/>
          </p:cNvSpPr>
          <p:nvPr/>
        </p:nvSpPr>
        <p:spPr bwMode="auto">
          <a:xfrm>
            <a:off x="1223434" y="6180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81" name="AutoShape 73" descr="https://uploads-ssl.webflow.com/5e37a517c62330037b21d72c/5e44f472120147de16b7e6ac_h%C3%ACnh%20%E1%BA%A3nh%20v%C6%B0%E1%BB%9Dn%20hoa%20ly.jpg"/>
          <p:cNvSpPr>
            <a:spLocks noChangeAspect="1" noChangeArrowheads="1"/>
          </p:cNvSpPr>
          <p:nvPr/>
        </p:nvSpPr>
        <p:spPr bwMode="auto">
          <a:xfrm>
            <a:off x="1426633" y="7704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83" name="Text Box 7"/>
          <p:cNvSpPr txBox="1">
            <a:spLocks noChangeArrowheads="1"/>
          </p:cNvSpPr>
          <p:nvPr/>
        </p:nvSpPr>
        <p:spPr bwMode="auto">
          <a:xfrm>
            <a:off x="-609600" y="114301"/>
            <a:ext cx="12496800" cy="270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>
            <a:spAutoFit/>
          </a:bodyPr>
          <a:lstStyle>
            <a:lvl1pPr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800" b="1" u="none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4800" b="1" u="none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400" b="1" u="none" dirty="0" smtClean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Thứ </a:t>
            </a:r>
            <a:r>
              <a:rPr lang="en-US" altLang="en-US" sz="4400" b="1" u="none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bảy ngày 21 tháng 10 năm 2023</a:t>
            </a:r>
            <a:endParaRPr lang="en-US" altLang="en-US" sz="4800" b="1" u="none" dirty="0">
              <a:solidFill>
                <a:srgbClr val="0033CC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4800" b="1" u="none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8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>
              <a:spcBef>
                <a:spcPct val="50000"/>
              </a:spcBef>
            </a:pPr>
            <a:r>
              <a:rPr lang="en-US" altLang="en-US" sz="4800" b="1" u="none" dirty="0">
                <a:solidFill>
                  <a:srgbClr val="FF0000"/>
                </a:solidFill>
                <a:latin typeface="Times New Roman" pitchFamily="18" charset="0"/>
              </a:rPr>
              <a:t>        </a:t>
            </a:r>
            <a:endParaRPr lang="en-US" altLang="en-US" sz="4800" b="1" u="none" dirty="0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81160" y="1724532"/>
            <a:ext cx="10183895" cy="86177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u="none" dirty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Bộ chữ số </a:t>
            </a:r>
            <a:r>
              <a:rPr lang="en-US" altLang="zh-CN" sz="4800" b="1" u="none" dirty="0" err="1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bí</a:t>
            </a:r>
            <a:r>
              <a:rPr lang="en-US" altLang="zh-CN" sz="4800" b="1" u="none" dirty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4800" b="1" u="none" dirty="0" err="1" smtClean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ẩn</a:t>
            </a:r>
            <a:r>
              <a:rPr lang="en-US" altLang="zh-CN" sz="4800" b="1" u="none" dirty="0" smtClean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(</a:t>
            </a:r>
            <a:r>
              <a:rPr lang="en-US" altLang="zh-CN" sz="4800" b="1" u="none" dirty="0" err="1" smtClean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tiết</a:t>
            </a:r>
            <a:r>
              <a:rPr lang="en-US" altLang="zh-CN" sz="4800" b="1" u="none" dirty="0" smtClean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1)</a:t>
            </a:r>
            <a:endParaRPr lang="en-US" altLang="zh-CN" sz="4800" b="1" u="none" dirty="0">
              <a:solidFill>
                <a:srgbClr val="FF0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9996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2">
            <a:extLst>
              <a:ext uri="{FF2B5EF4-FFF2-40B4-BE49-F238E27FC236}">
                <a16:creationId xmlns="" xmlns:a16="http://schemas.microsoft.com/office/drawing/2014/main" id="{8D375CCE-294A-4A06-B090-A5CB539AC2CB}"/>
              </a:ext>
            </a:extLst>
          </p:cNvPr>
          <p:cNvSpPr/>
          <p:nvPr/>
        </p:nvSpPr>
        <p:spPr>
          <a:xfrm>
            <a:off x="1464068" y="2029961"/>
            <a:ext cx="8991600" cy="4153863"/>
          </a:xfrm>
          <a:prstGeom prst="roundRect">
            <a:avLst>
              <a:gd name="adj" fmla="val 9417"/>
            </a:avLst>
          </a:prstGeom>
          <a:noFill/>
          <a:ln w="28575">
            <a:solidFill>
              <a:srgbClr val="72BD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1799048" y="2195404"/>
            <a:ext cx="6858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Chuẩn bị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dụng cụ và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vật liệu cho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học sau: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50EEADF-F242-4F8F-96FE-76601BA8159E}"/>
              </a:ext>
            </a:extLst>
          </p:cNvPr>
          <p:cNvSpPr txBox="1"/>
          <p:nvPr/>
        </p:nvSpPr>
        <p:spPr>
          <a:xfrm>
            <a:off x="1799048" y="2771182"/>
            <a:ext cx="746391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Giấy A4, giấy màu, kéo, keo dán, bút màu, bút chì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F0B38A0-9C2A-CC9E-621D-1963F69D0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972" y="3753598"/>
            <a:ext cx="1054699" cy="646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13FA7AD-DE74-FA1D-AB8E-2F9C196B8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402340" y="4705786"/>
            <a:ext cx="2642726" cy="9981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01E8F2F-82B1-8289-A128-7A4A6AA36D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09" y="3506301"/>
            <a:ext cx="1534400" cy="153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12949" y="3643106"/>
            <a:ext cx="810491" cy="11029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 rot="1565122">
            <a:off x="2166435" y="3799772"/>
            <a:ext cx="810491" cy="11029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A2210E2-AFE1-878C-C378-5469237768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8" r="13090"/>
          <a:stretch/>
        </p:blipFill>
        <p:spPr>
          <a:xfrm>
            <a:off x="9143590" y="3140514"/>
            <a:ext cx="1091108" cy="1412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5285" y="3507411"/>
            <a:ext cx="1643786" cy="13948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52918" y="-57150"/>
            <a:ext cx="12139082" cy="6915151"/>
            <a:chOff x="-9" y="-18"/>
            <a:chExt cx="5769" cy="4347"/>
          </a:xfrm>
        </p:grpSpPr>
        <p:pic>
          <p:nvPicPr>
            <p:cNvPr id="24" name="Picture 12" descr="POINSET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2" descr="POINSET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3" descr="POINSET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4" descr="POINSET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56" name="AutoShape 7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AutoShape 8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AutoShape 8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AutoShape 8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AutoShape 8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AutoShape 8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utoShape 8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AutoShape 8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AutoShape 8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AutoShape 8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AutoShape 8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9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17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44" name="AutoShape 9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AutoShape 9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AutoShape 9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AutoShape 9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AutoShape 9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9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9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AutoShape 9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AutoShape 10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AutoShape 10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AutoShape 10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10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18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8" name="AutoShape 10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AutoShape 10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AutoShape 10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AutoShape 10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AutoShape 10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utoShape 11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1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2" name="AutoShape 11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utoShape 11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11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AutoShape 11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utoShape 11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AutoShape 11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8" name="AutoShape 3"/>
          <p:cNvSpPr>
            <a:spLocks noChangeArrowheads="1"/>
          </p:cNvSpPr>
          <p:nvPr/>
        </p:nvSpPr>
        <p:spPr bwMode="auto">
          <a:xfrm>
            <a:off x="3783108" y="124200"/>
            <a:ext cx="4005863" cy="1905762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lIns="121899" tIns="60949" rIns="121899" bIns="60949" anchor="ctr"/>
          <a:lstStyle/>
          <a:p>
            <a:pPr algn="ctr"/>
            <a:r>
              <a:rPr lang="en-US" sz="4800" b="1" u="non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 nhà:</a:t>
            </a:r>
          </a:p>
        </p:txBody>
      </p:sp>
    </p:spTree>
    <p:extLst>
      <p:ext uri="{BB962C8B-B14F-4D97-AF65-F5344CB8AC3E}">
        <p14:creationId xmlns:p14="http://schemas.microsoft.com/office/powerpoint/2010/main" val="347834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inh-nen-hoa-dep-24-1280x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06400" y="381001"/>
            <a:ext cx="111760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6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Cảm ơn quý thầy cô giáo </a:t>
            </a:r>
            <a:endParaRPr lang="en-US" sz="66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6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sz="6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đến dự giờ thăm lớp</a:t>
            </a:r>
          </a:p>
        </p:txBody>
      </p:sp>
      <p:pic>
        <p:nvPicPr>
          <p:cNvPr id="90118" name="EmYeuTruongEm-HoangVan_3zb2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62484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20546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966" fill="hold"/>
                                        <p:tgtEl>
                                          <p:spTgt spid="90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52918" y="-57150"/>
            <a:ext cx="12139082" cy="6915151"/>
            <a:chOff x="-9" y="-18"/>
            <a:chExt cx="5769" cy="4347"/>
          </a:xfrm>
        </p:grpSpPr>
        <p:pic>
          <p:nvPicPr>
            <p:cNvPr id="3085" name="Picture 1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3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4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9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117" name="AutoShape 7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8" name="AutoShape 8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9" name="AutoShape 8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0" name="AutoShape 8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1" name="AutoShape 8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2" name="AutoShape 8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3" name="AutoShape 8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" name="AutoShape 8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" name="AutoShape 8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" name="AutoShape 8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" name="AutoShape 8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" name="AutoShape 9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90" name="Group 17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105" name="AutoShape 9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" name="AutoShape 9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" name="AutoShape 9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8" name="AutoShape 9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9" name="AutoShape 9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0" name="AutoShape 9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1" name="AutoShape 9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2" name="AutoShape 9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" name="AutoShape 10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" name="AutoShape 10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5" name="AutoShape 10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6" name="AutoShape 10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91" name="Group 18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099" name="AutoShape 10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AutoShape 10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AutoShape 10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" name="AutoShape 10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AutoShape 10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" name="AutoShape 11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92" name="Group 1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093" name="AutoShape 11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AutoShape 11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AutoShape 11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AutoShape 11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AutoShape 11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" name="AutoShape 11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5" name="AutoShape 61" descr="Top những hình ảnh hoa hồng đẹp nhất mọi thời đại năm 2020"/>
          <p:cNvSpPr>
            <a:spLocks noChangeAspect="1" noChangeArrowheads="1"/>
          </p:cNvSpPr>
          <p:nvPr/>
        </p:nvSpPr>
        <p:spPr bwMode="auto"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76" name="AutoShape 63" descr="Top những hình ảnh hoa hồng đẹp nhất mọi thời đại năm 2020"/>
          <p:cNvSpPr>
            <a:spLocks noChangeAspect="1" noChangeArrowheads="1"/>
          </p:cNvSpPr>
          <p:nvPr/>
        </p:nvSpPr>
        <p:spPr bwMode="auto">
          <a:xfrm>
            <a:off x="410633" y="84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77" name="AutoShape 65" descr="Top những hình ảnh hoa hồng đẹp nhất mọi thời đại năm 2020"/>
          <p:cNvSpPr>
            <a:spLocks noChangeAspect="1" noChangeArrowheads="1"/>
          </p:cNvSpPr>
          <p:nvPr/>
        </p:nvSpPr>
        <p:spPr bwMode="auto">
          <a:xfrm>
            <a:off x="613834" y="1608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78" name="AutoShape 67" descr="Top 100 Hình Ảnh Hoa Ly Đẹp - Độc Đáo - Hoa Ba Miền"/>
          <p:cNvSpPr>
            <a:spLocks noChangeAspect="1" noChangeArrowheads="1"/>
          </p:cNvSpPr>
          <p:nvPr/>
        </p:nvSpPr>
        <p:spPr bwMode="auto">
          <a:xfrm>
            <a:off x="817034" y="3132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79" name="AutoShape 69" descr="Top 100 Hình Ảnh Hoa Ly Đẹp - Độc Đáo - Hoa Ba Miền"/>
          <p:cNvSpPr>
            <a:spLocks noChangeAspect="1" noChangeArrowheads="1"/>
          </p:cNvSpPr>
          <p:nvPr/>
        </p:nvSpPr>
        <p:spPr bwMode="auto">
          <a:xfrm>
            <a:off x="1020234" y="4656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80" name="AutoShape 71" descr="Top 100 Hình Ảnh Hoa Ly Đẹp - Độc Đáo - Hoa Ba Miền"/>
          <p:cNvSpPr>
            <a:spLocks noChangeAspect="1" noChangeArrowheads="1"/>
          </p:cNvSpPr>
          <p:nvPr/>
        </p:nvSpPr>
        <p:spPr bwMode="auto">
          <a:xfrm>
            <a:off x="1223434" y="6180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81" name="AutoShape 73" descr="https://uploads-ssl.webflow.com/5e37a517c62330037b21d72c/5e44f472120147de16b7e6ac_h%C3%ACnh%20%E1%BA%A3nh%20v%C6%B0%E1%BB%9Dn%20hoa%20ly.jpg"/>
          <p:cNvSpPr>
            <a:spLocks noChangeAspect="1" noChangeArrowheads="1"/>
          </p:cNvSpPr>
          <p:nvPr/>
        </p:nvSpPr>
        <p:spPr bwMode="auto">
          <a:xfrm>
            <a:off x="1426633" y="7704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83" name="Text Box 7"/>
          <p:cNvSpPr txBox="1">
            <a:spLocks noChangeArrowheads="1"/>
          </p:cNvSpPr>
          <p:nvPr/>
        </p:nvSpPr>
        <p:spPr bwMode="auto">
          <a:xfrm>
            <a:off x="-609600" y="114301"/>
            <a:ext cx="12496800" cy="270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>
            <a:spAutoFit/>
          </a:bodyPr>
          <a:lstStyle>
            <a:lvl1pPr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800" b="1" u="none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4400" b="1" u="none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Thứ bảy ngày 21 tháng 10 năm 2023</a:t>
            </a:r>
            <a:endParaRPr lang="en-US" altLang="en-US" sz="4800" b="1" u="none" dirty="0">
              <a:solidFill>
                <a:srgbClr val="0033CC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4800" b="1" u="none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8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>
              <a:spcBef>
                <a:spcPct val="50000"/>
              </a:spcBef>
            </a:pPr>
            <a:r>
              <a:rPr lang="en-US" altLang="en-US" sz="4800" b="1" u="none" dirty="0">
                <a:solidFill>
                  <a:srgbClr val="FF0000"/>
                </a:solidFill>
                <a:latin typeface="Times New Roman" pitchFamily="18" charset="0"/>
              </a:rPr>
              <a:t>        </a:t>
            </a:r>
            <a:endParaRPr lang="en-US" altLang="en-US" sz="4800" b="1" u="none" dirty="0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6320" y="2177180"/>
            <a:ext cx="3236358" cy="861775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r>
              <a:rPr lang="en-US" sz="48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Khởi động: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16359" y="3342364"/>
            <a:ext cx="10183895" cy="86177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zh-CN" sz="4800" b="1" u="none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</a:t>
            </a:r>
            <a:r>
              <a:rPr lang="en-US" altLang="zh-CN" sz="4800" b="1" u="none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rò chơi</a:t>
            </a:r>
            <a:r>
              <a:rPr lang="vi-VN" altLang="zh-CN" sz="4800" b="1" u="none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vi-VN" altLang="zh-CN" sz="4800" b="1" u="none" dirty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“T</a:t>
            </a:r>
            <a:r>
              <a:rPr lang="en-US" altLang="zh-CN" sz="4800" b="1" u="none" dirty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ìm nhanh- viết đúng</a:t>
            </a:r>
            <a:r>
              <a:rPr lang="vi-VN" altLang="zh-CN" sz="4800" b="1" u="none" dirty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”</a:t>
            </a:r>
            <a:endParaRPr lang="en-US" altLang="zh-CN" sz="4800" b="1" u="none" dirty="0">
              <a:solidFill>
                <a:srgbClr val="FF0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17826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1"/>
          <p:cNvGrpSpPr>
            <a:grpSpLocks/>
          </p:cNvGrpSpPr>
          <p:nvPr/>
        </p:nvGrpSpPr>
        <p:grpSpPr bwMode="auto">
          <a:xfrm>
            <a:off x="52918" y="-27517"/>
            <a:ext cx="12139082" cy="6885517"/>
            <a:chOff x="-9" y="-18"/>
            <a:chExt cx="5769" cy="4347"/>
          </a:xfrm>
        </p:grpSpPr>
        <p:pic>
          <p:nvPicPr>
            <p:cNvPr id="4111" name="Picture 1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1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13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14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15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4143" name="AutoShape 7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4" name="AutoShape 8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5" name="AutoShape 8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6" name="AutoShape 8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" name="AutoShape 8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8" name="AutoShape 8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9" name="AutoShape 8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0" name="AutoShape 8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1" name="AutoShape 8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2" name="AutoShape 8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3" name="AutoShape 8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4" name="AutoShape 9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16" name="Group 17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4131" name="AutoShape 9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" name="AutoShape 9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" name="AutoShape 9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4" name="AutoShape 9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5" name="AutoShape 9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6" name="AutoShape 9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" name="AutoShape 9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" name="AutoShape 9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" name="AutoShape 10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" name="AutoShape 10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" name="AutoShape 10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2" name="AutoShape 10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17" name="Group 18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4125" name="AutoShape 10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" name="AutoShape 10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" name="AutoShape 10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" name="AutoShape 10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9" name="AutoShape 10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0" name="AutoShape 11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18" name="Group 1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4119" name="AutoShape 11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AutoShape 11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AutoShape 11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AutoShape 11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AutoShape 11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AutoShape 11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099" name="AutoShape 61" descr="Top những hình ảnh hoa hồng đẹp nhất mọi thời đại năm 2020"/>
          <p:cNvSpPr>
            <a:spLocks noChangeAspect="1" noChangeArrowheads="1"/>
          </p:cNvSpPr>
          <p:nvPr/>
        </p:nvSpPr>
        <p:spPr bwMode="auto"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4100" name="AutoShape 63" descr="Top những hình ảnh hoa hồng đẹp nhất mọi thời đại năm 2020"/>
          <p:cNvSpPr>
            <a:spLocks noChangeAspect="1" noChangeArrowheads="1"/>
          </p:cNvSpPr>
          <p:nvPr/>
        </p:nvSpPr>
        <p:spPr bwMode="auto">
          <a:xfrm>
            <a:off x="410633" y="84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4101" name="AutoShape 65" descr="Top những hình ảnh hoa hồng đẹp nhất mọi thời đại năm 2020"/>
          <p:cNvSpPr>
            <a:spLocks noChangeAspect="1" noChangeArrowheads="1"/>
          </p:cNvSpPr>
          <p:nvPr/>
        </p:nvSpPr>
        <p:spPr bwMode="auto">
          <a:xfrm>
            <a:off x="613834" y="1608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4102" name="AutoShape 67" descr="Top 100 Hình Ảnh Hoa Ly Đẹp - Độc Đáo - Hoa Ba Miền"/>
          <p:cNvSpPr>
            <a:spLocks noChangeAspect="1" noChangeArrowheads="1"/>
          </p:cNvSpPr>
          <p:nvPr/>
        </p:nvSpPr>
        <p:spPr bwMode="auto">
          <a:xfrm>
            <a:off x="817034" y="3132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4103" name="AutoShape 69" descr="Top 100 Hình Ảnh Hoa Ly Đẹp - Độc Đáo - Hoa Ba Miền"/>
          <p:cNvSpPr>
            <a:spLocks noChangeAspect="1" noChangeArrowheads="1"/>
          </p:cNvSpPr>
          <p:nvPr/>
        </p:nvSpPr>
        <p:spPr bwMode="auto">
          <a:xfrm>
            <a:off x="1020234" y="4656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4104" name="AutoShape 71" descr="Top 100 Hình Ảnh Hoa Ly Đẹp - Độc Đáo - Hoa Ba Miền"/>
          <p:cNvSpPr>
            <a:spLocks noChangeAspect="1" noChangeArrowheads="1"/>
          </p:cNvSpPr>
          <p:nvPr/>
        </p:nvSpPr>
        <p:spPr bwMode="auto">
          <a:xfrm>
            <a:off x="1223434" y="6180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4105" name="AutoShape 73" descr="https://uploads-ssl.webflow.com/5e37a517c62330037b21d72c/5e44f472120147de16b7e6ac_h%C3%ACnh%20%E1%BA%A3nh%20v%C6%B0%E1%BB%9Dn%20hoa%20ly.jpg"/>
          <p:cNvSpPr>
            <a:spLocks noChangeAspect="1" noChangeArrowheads="1"/>
          </p:cNvSpPr>
          <p:nvPr/>
        </p:nvSpPr>
        <p:spPr bwMode="auto">
          <a:xfrm>
            <a:off x="1426633" y="7704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09" y="1357265"/>
            <a:ext cx="7841384" cy="4805405"/>
          </a:xfrm>
          <a:prstGeom prst="roundRect">
            <a:avLst>
              <a:gd name="adj" fmla="val 1527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1" name="Rounded Rectangle 60"/>
          <p:cNvSpPr/>
          <p:nvPr/>
        </p:nvSpPr>
        <p:spPr>
          <a:xfrm>
            <a:off x="393147" y="1357266"/>
            <a:ext cx="3177326" cy="1205009"/>
          </a:xfrm>
          <a:prstGeom prst="roundRect">
            <a:avLst/>
          </a:prstGeom>
          <a:solidFill>
            <a:srgbClr val="AE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u="non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1240" y="1357265"/>
            <a:ext cx="3468189" cy="110799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u="none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Quản trò nêu các số có 6 chữ số</a:t>
            </a:r>
            <a:endParaRPr lang="en-US" altLang="zh-CN" sz="3200" u="none" dirty="0">
              <a:solidFill>
                <a:srgbClr val="00206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057115" y="313267"/>
            <a:ext cx="3099566" cy="861775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r>
              <a:rPr lang="en-US" sz="48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 chơi: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378306" y="3053305"/>
            <a:ext cx="3172255" cy="14319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899" tIns="60949" rIns="121899" bIns="60949" rtlCol="0"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u="non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3146" y="3009303"/>
            <a:ext cx="3421841" cy="160043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none" dirty="0">
                <a:solidFill>
                  <a:srgbClr val="0033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N</a:t>
            </a:r>
            <a:r>
              <a:rPr lang="vi-VN" sz="3200" u="none" dirty="0">
                <a:solidFill>
                  <a:srgbClr val="0033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gười chơi viết nhanh số đó vào</a:t>
            </a:r>
            <a:r>
              <a:rPr lang="en-US" sz="3200" u="none" dirty="0">
                <a:solidFill>
                  <a:srgbClr val="0033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vi-VN" sz="3200" u="none" dirty="0">
                <a:solidFill>
                  <a:srgbClr val="0033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bảng con</a:t>
            </a:r>
            <a:endParaRPr lang="en-US" altLang="zh-CN" sz="3200" u="none" dirty="0">
              <a:solidFill>
                <a:srgbClr val="0033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7516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52918" y="-57150"/>
            <a:ext cx="12139082" cy="6915151"/>
            <a:chOff x="-9" y="-18"/>
            <a:chExt cx="5769" cy="4347"/>
          </a:xfrm>
        </p:grpSpPr>
        <p:pic>
          <p:nvPicPr>
            <p:cNvPr id="3085" name="Picture 1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3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4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9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117" name="AutoShape 7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8" name="AutoShape 8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9" name="AutoShape 8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0" name="AutoShape 8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1" name="AutoShape 8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2" name="AutoShape 8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3" name="AutoShape 8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" name="AutoShape 8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" name="AutoShape 8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" name="AutoShape 8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" name="AutoShape 8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" name="AutoShape 9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90" name="Group 17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105" name="AutoShape 9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" name="AutoShape 9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" name="AutoShape 9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8" name="AutoShape 9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9" name="AutoShape 9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0" name="AutoShape 9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1" name="AutoShape 9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2" name="AutoShape 9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" name="AutoShape 10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" name="AutoShape 10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5" name="AutoShape 10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6" name="AutoShape 10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91" name="Group 18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099" name="AutoShape 10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AutoShape 10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AutoShape 10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" name="AutoShape 10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AutoShape 10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" name="AutoShape 11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92" name="Group 1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093" name="AutoShape 11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AutoShape 11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AutoShape 11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AutoShape 11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AutoShape 11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" name="AutoShape 11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5" name="AutoShape 61" descr="Top những hình ảnh hoa hồng đẹp nhất mọi thời đại năm 2020"/>
          <p:cNvSpPr>
            <a:spLocks noChangeAspect="1" noChangeArrowheads="1"/>
          </p:cNvSpPr>
          <p:nvPr/>
        </p:nvSpPr>
        <p:spPr bwMode="auto"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76" name="AutoShape 63" descr="Top những hình ảnh hoa hồng đẹp nhất mọi thời đại năm 2020"/>
          <p:cNvSpPr>
            <a:spLocks noChangeAspect="1" noChangeArrowheads="1"/>
          </p:cNvSpPr>
          <p:nvPr/>
        </p:nvSpPr>
        <p:spPr bwMode="auto">
          <a:xfrm>
            <a:off x="410633" y="84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77" name="AutoShape 65" descr="Top những hình ảnh hoa hồng đẹp nhất mọi thời đại năm 2020"/>
          <p:cNvSpPr>
            <a:spLocks noChangeAspect="1" noChangeArrowheads="1"/>
          </p:cNvSpPr>
          <p:nvPr/>
        </p:nvSpPr>
        <p:spPr bwMode="auto">
          <a:xfrm>
            <a:off x="613834" y="1608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78" name="AutoShape 67" descr="Top 100 Hình Ảnh Hoa Ly Đẹp - Độc Đáo - Hoa Ba Miền"/>
          <p:cNvSpPr>
            <a:spLocks noChangeAspect="1" noChangeArrowheads="1"/>
          </p:cNvSpPr>
          <p:nvPr/>
        </p:nvSpPr>
        <p:spPr bwMode="auto">
          <a:xfrm>
            <a:off x="817034" y="3132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79" name="AutoShape 69" descr="Top 100 Hình Ảnh Hoa Ly Đẹp - Độc Đáo - Hoa Ba Miền"/>
          <p:cNvSpPr>
            <a:spLocks noChangeAspect="1" noChangeArrowheads="1"/>
          </p:cNvSpPr>
          <p:nvPr/>
        </p:nvSpPr>
        <p:spPr bwMode="auto">
          <a:xfrm>
            <a:off x="1020234" y="4656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80" name="AutoShape 71" descr="Top 100 Hình Ảnh Hoa Ly Đẹp - Độc Đáo - Hoa Ba Miền"/>
          <p:cNvSpPr>
            <a:spLocks noChangeAspect="1" noChangeArrowheads="1"/>
          </p:cNvSpPr>
          <p:nvPr/>
        </p:nvSpPr>
        <p:spPr bwMode="auto">
          <a:xfrm>
            <a:off x="1223434" y="6180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81" name="AutoShape 73" descr="https://uploads-ssl.webflow.com/5e37a517c62330037b21d72c/5e44f472120147de16b7e6ac_h%C3%ACnh%20%E1%BA%A3nh%20v%C6%B0%E1%BB%9Dn%20hoa%20ly.jpg"/>
          <p:cNvSpPr>
            <a:spLocks noChangeAspect="1" noChangeArrowheads="1"/>
          </p:cNvSpPr>
          <p:nvPr/>
        </p:nvSpPr>
        <p:spPr bwMode="auto">
          <a:xfrm>
            <a:off x="1426633" y="7704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83" name="Text Box 7"/>
          <p:cNvSpPr txBox="1">
            <a:spLocks noChangeArrowheads="1"/>
          </p:cNvSpPr>
          <p:nvPr/>
        </p:nvSpPr>
        <p:spPr bwMode="auto">
          <a:xfrm>
            <a:off x="-609600" y="114301"/>
            <a:ext cx="12496800" cy="270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>
            <a:spAutoFit/>
          </a:bodyPr>
          <a:lstStyle>
            <a:lvl1pPr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800" b="1" u="none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4400" b="1" u="none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Thứ bảy ngày 21 tháng 10 năm 2023</a:t>
            </a:r>
          </a:p>
          <a:p>
            <a:pPr algn="ctr"/>
            <a:r>
              <a:rPr lang="en-US" sz="4800" b="1" u="none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8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>
              <a:spcBef>
                <a:spcPct val="50000"/>
              </a:spcBef>
            </a:pPr>
            <a:r>
              <a:rPr lang="en-US" altLang="en-US" sz="4800" b="1" u="none" dirty="0">
                <a:solidFill>
                  <a:srgbClr val="FF0000"/>
                </a:solidFill>
                <a:latin typeface="Times New Roman" pitchFamily="18" charset="0"/>
              </a:rPr>
              <a:t>        </a:t>
            </a:r>
            <a:endParaRPr lang="en-US" altLang="en-US" sz="4800" b="1" u="none" dirty="0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81160" y="1724532"/>
            <a:ext cx="10183895" cy="86177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u="none" dirty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Bộ chữ số </a:t>
            </a:r>
            <a:r>
              <a:rPr lang="en-US" altLang="zh-CN" sz="4800" b="1" u="none" dirty="0" err="1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bí</a:t>
            </a:r>
            <a:r>
              <a:rPr lang="en-US" altLang="zh-CN" sz="4800" b="1" u="none" dirty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4800" b="1" u="none" dirty="0" err="1" smtClean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ẩn</a:t>
            </a:r>
            <a:r>
              <a:rPr lang="en-US" altLang="zh-CN" sz="4800" b="1" u="none" dirty="0" smtClean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(</a:t>
            </a:r>
            <a:r>
              <a:rPr lang="en-US" altLang="zh-CN" sz="4800" b="1" u="none" dirty="0" err="1" smtClean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tiết</a:t>
            </a:r>
            <a:r>
              <a:rPr lang="en-US" altLang="zh-CN" sz="4800" b="1" u="none" dirty="0" smtClean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1)</a:t>
            </a:r>
            <a:endParaRPr lang="en-US" altLang="zh-CN" sz="4800" b="1" u="none" dirty="0">
              <a:solidFill>
                <a:srgbClr val="FF0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37895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29" y="1151311"/>
            <a:ext cx="10899156" cy="5094213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3051262" y="366491"/>
            <a:ext cx="4716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Hoàn 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thành</a:t>
            </a:r>
            <a:r>
              <a:rPr lang="en-US" altLang="zh-CN" sz="3600" b="1" dirty="0" smtClean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bảng sau: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519789" y="2655496"/>
            <a:ext cx="420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1536" y="2655496"/>
            <a:ext cx="3618253" cy="8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Một trăm hai mươi lăm nghìn bốn trăm ba mươi hai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8357" y="2618384"/>
            <a:ext cx="420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0144" y="2639376"/>
            <a:ext cx="420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46478" y="2647318"/>
            <a:ext cx="420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4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18434" y="2576497"/>
            <a:ext cx="420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3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03820" y="2605174"/>
            <a:ext cx="420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7681" y="3639780"/>
            <a:ext cx="420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3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7419" y="3639780"/>
            <a:ext cx="420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5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54736" y="3654108"/>
            <a:ext cx="420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4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56895" y="3639780"/>
            <a:ext cx="420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0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96635" y="3639780"/>
            <a:ext cx="420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0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18831" y="5341995"/>
            <a:ext cx="420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30417" y="5330844"/>
            <a:ext cx="420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4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17157" y="5330843"/>
            <a:ext cx="420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0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18434" y="5330842"/>
            <a:ext cx="420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58447" y="5330841"/>
            <a:ext cx="420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5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5121" y="3622752"/>
            <a:ext cx="1213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35 400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8084" y="4426389"/>
            <a:ext cx="132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415 389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25283" y="4489994"/>
            <a:ext cx="3794506" cy="654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Bốn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nghìn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mươi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chín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70940" y="5276763"/>
            <a:ext cx="3557573" cy="935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mươi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nghìn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mươi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lăm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6922" y="2576497"/>
            <a:ext cx="3277424" cy="872725"/>
          </a:xfrm>
          <a:prstGeom prst="rect">
            <a:avLst/>
          </a:prstGeom>
          <a:solidFill>
            <a:srgbClr val="C6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014563" y="5243470"/>
            <a:ext cx="3429736" cy="968675"/>
          </a:xfrm>
          <a:prstGeom prst="rect">
            <a:avLst/>
          </a:prstGeom>
          <a:solidFill>
            <a:srgbClr val="C6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955451" y="4395708"/>
            <a:ext cx="3427214" cy="829899"/>
          </a:xfrm>
          <a:prstGeom prst="rect">
            <a:avLst/>
          </a:prstGeom>
          <a:solidFill>
            <a:srgbClr val="C6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90369" y="3569848"/>
            <a:ext cx="1211167" cy="601524"/>
          </a:xfrm>
          <a:prstGeom prst="rect">
            <a:avLst/>
          </a:prstGeom>
          <a:solidFill>
            <a:srgbClr val="C6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87503" y="4485279"/>
            <a:ext cx="1114033" cy="468026"/>
          </a:xfrm>
          <a:prstGeom prst="rect">
            <a:avLst/>
          </a:prstGeom>
          <a:solidFill>
            <a:srgbClr val="C6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387044" y="2740707"/>
            <a:ext cx="686456" cy="461665"/>
          </a:xfrm>
          <a:prstGeom prst="rect">
            <a:avLst/>
          </a:prstGeom>
          <a:solidFill>
            <a:srgbClr val="C6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417608" y="2708874"/>
            <a:ext cx="686456" cy="461665"/>
          </a:xfrm>
          <a:prstGeom prst="rect">
            <a:avLst/>
          </a:prstGeom>
          <a:solidFill>
            <a:srgbClr val="C6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477399" y="2685120"/>
            <a:ext cx="686456" cy="461665"/>
          </a:xfrm>
          <a:prstGeom prst="rect">
            <a:avLst/>
          </a:prstGeom>
          <a:solidFill>
            <a:srgbClr val="C6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546478" y="2655496"/>
            <a:ext cx="686456" cy="461665"/>
          </a:xfrm>
          <a:prstGeom prst="rect">
            <a:avLst/>
          </a:prstGeom>
          <a:solidFill>
            <a:srgbClr val="C6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487875" y="2636340"/>
            <a:ext cx="686456" cy="524932"/>
          </a:xfrm>
          <a:prstGeom prst="rect">
            <a:avLst/>
          </a:prstGeom>
          <a:solidFill>
            <a:srgbClr val="C6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0392957" y="2679938"/>
            <a:ext cx="686456" cy="461665"/>
          </a:xfrm>
          <a:prstGeom prst="rect">
            <a:avLst/>
          </a:prstGeom>
          <a:solidFill>
            <a:srgbClr val="C6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326544" y="3694028"/>
            <a:ext cx="686456" cy="461665"/>
          </a:xfrm>
          <a:prstGeom prst="rect">
            <a:avLst/>
          </a:prstGeom>
          <a:solidFill>
            <a:srgbClr val="C6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424661" y="3711060"/>
            <a:ext cx="686456" cy="461665"/>
          </a:xfrm>
          <a:prstGeom prst="rect">
            <a:avLst/>
          </a:prstGeom>
          <a:solidFill>
            <a:srgbClr val="C6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458919" y="3662006"/>
            <a:ext cx="686456" cy="461665"/>
          </a:xfrm>
          <a:prstGeom prst="rect">
            <a:avLst/>
          </a:prstGeom>
          <a:solidFill>
            <a:srgbClr val="C6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428706" y="3729408"/>
            <a:ext cx="686456" cy="461665"/>
          </a:xfrm>
          <a:prstGeom prst="rect">
            <a:avLst/>
          </a:prstGeom>
          <a:solidFill>
            <a:srgbClr val="C6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0471075" y="3709707"/>
            <a:ext cx="686456" cy="461665"/>
          </a:xfrm>
          <a:prstGeom prst="rect">
            <a:avLst/>
          </a:prstGeom>
          <a:solidFill>
            <a:srgbClr val="C6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437681" y="5403549"/>
            <a:ext cx="686456" cy="461665"/>
          </a:xfrm>
          <a:prstGeom prst="rect">
            <a:avLst/>
          </a:prstGeom>
          <a:solidFill>
            <a:srgbClr val="C6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?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424661" y="5373913"/>
            <a:ext cx="686456" cy="461665"/>
          </a:xfrm>
          <a:prstGeom prst="rect">
            <a:avLst/>
          </a:prstGeom>
          <a:solidFill>
            <a:srgbClr val="C6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?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384412" y="5293888"/>
            <a:ext cx="686456" cy="587712"/>
          </a:xfrm>
          <a:prstGeom prst="rect">
            <a:avLst/>
          </a:prstGeom>
          <a:solidFill>
            <a:srgbClr val="C6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?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487875" y="5293888"/>
            <a:ext cx="686456" cy="461665"/>
          </a:xfrm>
          <a:prstGeom prst="rect">
            <a:avLst/>
          </a:prstGeom>
          <a:solidFill>
            <a:srgbClr val="C6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0603820" y="5384222"/>
            <a:ext cx="686456" cy="461665"/>
          </a:xfrm>
          <a:prstGeom prst="rect">
            <a:avLst/>
          </a:prstGeom>
          <a:solidFill>
            <a:srgbClr val="C6E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?</a:t>
            </a:r>
          </a:p>
        </p:txBody>
      </p:sp>
      <p:grpSp>
        <p:nvGrpSpPr>
          <p:cNvPr id="49" name="Group 11"/>
          <p:cNvGrpSpPr>
            <a:grpSpLocks/>
          </p:cNvGrpSpPr>
          <p:nvPr/>
        </p:nvGrpSpPr>
        <p:grpSpPr bwMode="auto">
          <a:xfrm>
            <a:off x="52918" y="-57150"/>
            <a:ext cx="12139082" cy="6915151"/>
            <a:chOff x="-9" y="-18"/>
            <a:chExt cx="5769" cy="4347"/>
          </a:xfrm>
        </p:grpSpPr>
        <p:pic>
          <p:nvPicPr>
            <p:cNvPr id="55" name="Picture 12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12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13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14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4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92" name="AutoShape 7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AutoShape 8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AutoShape 8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AutoShape 8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AutoShape 8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AutoShape 8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AutoShape 8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AutoShape 8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AutoShape 8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AutoShape 8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AutoShape 8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AutoShape 9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" name="Group 17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80" name="AutoShape 9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AutoShape 9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AutoShape 9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AutoShape 9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AutoShape 9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AutoShape 9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AutoShape 9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AutoShape 9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AutoShape 10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AutoShape 10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AutoShape 10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AutoShape 10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" name="Group 18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74" name="AutoShape 10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AutoShape 10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AutoShape 10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AutoShape 10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AutoShape 10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AutoShape 11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" name="Group 1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68" name="AutoShape 11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AutoShape 11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AutoShape 11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AutoShape 11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AutoShape 11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AutoShape 11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4" name="TextBox 103"/>
          <p:cNvSpPr txBox="1"/>
          <p:nvPr/>
        </p:nvSpPr>
        <p:spPr>
          <a:xfrm>
            <a:off x="1373847" y="351114"/>
            <a:ext cx="1877945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u="none" dirty="0" smtClean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Bài 1:</a:t>
            </a:r>
            <a:endParaRPr lang="en-US" altLang="zh-CN" sz="4400" b="1" u="none" dirty="0">
              <a:solidFill>
                <a:srgbClr val="0070C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55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116" grpId="0"/>
      <p:bldP spid="116" grpId="1"/>
      <p:bldP spid="6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5" grpId="0"/>
      <p:bldP spid="7" grpId="0" animBg="1"/>
      <p:bldP spid="7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3070535" y="305533"/>
            <a:ext cx="8875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Nêu giá trị của từng chữ số trong mỗi số sau: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234 139 và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12 388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412" y="1487427"/>
            <a:ext cx="965250" cy="1314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73" y="1437187"/>
            <a:ext cx="1270065" cy="1314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88" y="1487427"/>
            <a:ext cx="1270065" cy="1314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19" y="1487427"/>
            <a:ext cx="1155759" cy="13145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806" y="3242143"/>
            <a:ext cx="19870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Chữ số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thuộc hàng trăm nghìn nên có giá trị là 200 000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5275" y="3242143"/>
            <a:ext cx="21795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Chữ số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thuộc hàng chục nghìn nên có giá trị là 30 000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7269" y="3242143"/>
            <a:ext cx="19405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nghìn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4 000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0216" y="3242143"/>
            <a:ext cx="208259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Chữ số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thuộc hàng trăm nên có giá trị là 100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5219" y="3242143"/>
            <a:ext cx="20601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chục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30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97754" y="3242143"/>
            <a:ext cx="17402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Chữ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en-US" sz="3200" b="1" noProof="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9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thuộc hàng </a:t>
            </a:r>
            <a:r>
              <a:rPr lang="en-US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đơn vị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nên có giá trị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52918" y="-57150"/>
            <a:ext cx="12139082" cy="6915151"/>
            <a:chOff x="-9" y="-18"/>
            <a:chExt cx="5769" cy="4347"/>
          </a:xfrm>
        </p:grpSpPr>
        <p:pic>
          <p:nvPicPr>
            <p:cNvPr id="19" name="Picture 12" descr="POINSET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2" descr="POINSET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3" descr="POINSET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4" descr="POINSET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51" name="AutoShape 7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AutoShape 8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AutoShape 8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AutoShape 8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8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8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AutoShape 8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AutoShape 8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AutoShape 8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AutoShape 8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AutoShape 8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utoShape 9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9" name="AutoShape 9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AutoShape 9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AutoShape 9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AutoShape 9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utoShape 9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AutoShape 9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AutoShape 9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AutoShape 9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AutoShape 10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AutoShape 10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10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10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18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3" name="AutoShape 10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10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AutoShape 10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utoShape 10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AutoShape 10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AutoShape 11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1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27" name="AutoShape 11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AutoShape 11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AutoShape 11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AutoShape 11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AutoShape 11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11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00200" y="228600"/>
            <a:ext cx="1877945" cy="73864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u="none" dirty="0" smtClean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Bài 2:</a:t>
            </a:r>
            <a:endParaRPr lang="en-US" altLang="zh-CN" sz="4000" b="1" u="none" dirty="0">
              <a:solidFill>
                <a:srgbClr val="0070C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783209" y="2576966"/>
            <a:ext cx="2189591" cy="699634"/>
          </a:xfrm>
          <a:prstGeom prst="straightConnector1">
            <a:avLst/>
          </a:prstGeom>
          <a:ln>
            <a:solidFill>
              <a:srgbClr val="EE1D25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527007" y="2577308"/>
            <a:ext cx="1458076" cy="699292"/>
          </a:xfrm>
          <a:prstGeom prst="straightConnector1">
            <a:avLst/>
          </a:prstGeom>
          <a:ln>
            <a:solidFill>
              <a:srgbClr val="EE1D25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487037" y="2617319"/>
            <a:ext cx="579152" cy="725042"/>
          </a:xfrm>
          <a:prstGeom prst="straightConnector1">
            <a:avLst/>
          </a:prstGeom>
          <a:ln>
            <a:solidFill>
              <a:srgbClr val="EE1D25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040655" y="2577308"/>
            <a:ext cx="126882" cy="765053"/>
          </a:xfrm>
          <a:prstGeom prst="straightConnector1">
            <a:avLst/>
          </a:prstGeom>
          <a:ln>
            <a:solidFill>
              <a:srgbClr val="EE1D25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3478145" y="2576966"/>
            <a:ext cx="768346" cy="699634"/>
          </a:xfrm>
          <a:prstGeom prst="straightConnector1">
            <a:avLst/>
          </a:prstGeom>
          <a:ln>
            <a:solidFill>
              <a:srgbClr val="EE1D25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1159724" y="2452128"/>
            <a:ext cx="1889007" cy="790015"/>
          </a:xfrm>
          <a:prstGeom prst="straightConnector1">
            <a:avLst/>
          </a:prstGeom>
          <a:ln>
            <a:solidFill>
              <a:srgbClr val="EE1D25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C416DAE0-620B-C648-DED5-D5441FF578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35" y="1533882"/>
            <a:ext cx="1282766" cy="130181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44" y="1487427"/>
            <a:ext cx="1270065" cy="131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7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2" grpId="0"/>
      <p:bldP spid="13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2488369" y="154871"/>
            <a:ext cx="8049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800" b="1" dirty="0">
                <a:solidFill>
                  <a:srgbClr val="0070C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Nêu giá trị của từng chữ số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99" y="1223495"/>
            <a:ext cx="965250" cy="1314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20" y="1156225"/>
            <a:ext cx="1270065" cy="1314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442" y="1230847"/>
            <a:ext cx="1270065" cy="13145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1475" y="3268741"/>
            <a:ext cx="21730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Chữ số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thuộc hàng chục nghìn nên có giá trị là 10 000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4721" y="3390085"/>
            <a:ext cx="17924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Chữ số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thuộc hàng nghìn nên có giá trị là 2 000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3156" y="3364274"/>
            <a:ext cx="21179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Chữ số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thuộc hàng trăm nên có giá trị là 300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51273" y="3390085"/>
            <a:ext cx="201003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Chữ số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thuộc hàng chục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nên có giá trị là 80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04202" y="3310784"/>
            <a:ext cx="20597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Chữ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thuộc hàng </a:t>
            </a:r>
            <a:r>
              <a:rPr lang="en-US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đơn vị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nên có giá trị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58" y="1206465"/>
            <a:ext cx="1200212" cy="1301817"/>
          </a:xfrm>
          <a:prstGeom prst="rect">
            <a:avLst/>
          </a:prstGeom>
        </p:spPr>
      </p:pic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52918" y="-57150"/>
            <a:ext cx="12139082" cy="6915151"/>
            <a:chOff x="-9" y="-18"/>
            <a:chExt cx="5769" cy="4347"/>
          </a:xfrm>
        </p:grpSpPr>
        <p:pic>
          <p:nvPicPr>
            <p:cNvPr id="16" name="Picture 12" descr="POINSET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 descr="POINSET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 descr="POINSET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4" descr="POINSET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50" name="AutoShape 7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AutoShape 8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AutoShape 8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AutoShape 8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AutoShape 8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8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8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AutoShape 8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AutoShape 8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AutoShape 8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AutoShape 8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AutoShape 9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" name="Group 17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8" name="AutoShape 9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AutoShape 9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AutoShape 9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AutoShape 9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AutoShape 9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utoShape 9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AutoShape 9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AutoShape 9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AutoShape 10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AutoShape 10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AutoShape 10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10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2" name="AutoShape 10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utoShape 10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10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AutoShape 10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utoShape 10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AutoShape 11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26" name="AutoShape 11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AutoShape 11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AutoShape 11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AutoShape 11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AutoShape 11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AutoShape 11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7" name="Straight Arrow Connector 6"/>
          <p:cNvCxnSpPr>
            <a:endCxn id="18" idx="0"/>
          </p:cNvCxnSpPr>
          <p:nvPr/>
        </p:nvCxnSpPr>
        <p:spPr>
          <a:xfrm>
            <a:off x="8260597" y="2195404"/>
            <a:ext cx="1873503" cy="1115380"/>
          </a:xfrm>
          <a:prstGeom prst="straightConnector1">
            <a:avLst/>
          </a:prstGeom>
          <a:ln>
            <a:solidFill>
              <a:srgbClr val="EE1D25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5" idx="0"/>
          </p:cNvCxnSpPr>
          <p:nvPr/>
        </p:nvCxnSpPr>
        <p:spPr>
          <a:xfrm>
            <a:off x="6844064" y="2378344"/>
            <a:ext cx="1112228" cy="1011741"/>
          </a:xfrm>
          <a:prstGeom prst="straightConnector1">
            <a:avLst/>
          </a:prstGeom>
          <a:ln>
            <a:solidFill>
              <a:srgbClr val="EE1D25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791049" y="2378343"/>
            <a:ext cx="62425" cy="1011741"/>
          </a:xfrm>
          <a:prstGeom prst="straightConnector1">
            <a:avLst/>
          </a:prstGeom>
          <a:ln>
            <a:solidFill>
              <a:srgbClr val="EE1D25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3670023" y="2247223"/>
            <a:ext cx="770835" cy="1117051"/>
          </a:xfrm>
          <a:prstGeom prst="straightConnector1">
            <a:avLst/>
          </a:prstGeom>
          <a:ln>
            <a:solidFill>
              <a:srgbClr val="EE1D25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1870940" y="2361603"/>
            <a:ext cx="1698785" cy="840769"/>
          </a:xfrm>
          <a:prstGeom prst="straightConnector1">
            <a:avLst/>
          </a:prstGeom>
          <a:ln>
            <a:solidFill>
              <a:srgbClr val="EE1D25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31" y="1206464"/>
            <a:ext cx="1200212" cy="13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28930" y="211753"/>
            <a:ext cx="407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PHIẾU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BÀI TẬP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69302" y="6106489"/>
            <a:ext cx="744279" cy="297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1807" y="1080983"/>
            <a:ext cx="108946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spc="4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Bài 3: </a:t>
            </a:r>
            <a:r>
              <a:rPr lang="vi-VN" sz="3600" b="1" spc="40" dirty="0" smtClean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Điền </a:t>
            </a:r>
            <a:r>
              <a:rPr lang="vi-VN" sz="3600" b="1" spc="4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vào chỗ </a:t>
            </a:r>
            <a:r>
              <a:rPr lang="en-US" sz="3600" b="1" spc="4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chấm cho thích hợp</a:t>
            </a:r>
            <a:r>
              <a:rPr lang="vi-VN" sz="3600" b="1" spc="40" dirty="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:</a:t>
            </a:r>
          </a:p>
          <a:p>
            <a:pPr lvl="0" algn="just">
              <a:defRPr/>
            </a:pPr>
            <a:r>
              <a:rPr lang="vi-VN" sz="2800" b="1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1. </a:t>
            </a:r>
            <a:r>
              <a:rPr lang="en-US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ố 832</a:t>
            </a:r>
            <a:r>
              <a:rPr lang="en-US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823</a:t>
            </a:r>
            <a:r>
              <a:rPr lang="en-US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gồm ……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trăm nghìn, </a:t>
            </a:r>
            <a:r>
              <a:rPr lang="en-US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 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chục nghìn, </a:t>
            </a:r>
            <a:r>
              <a:rPr lang="en-US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 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nghìn, </a:t>
            </a:r>
            <a:r>
              <a:rPr lang="en-US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trăm, </a:t>
            </a:r>
            <a:r>
              <a:rPr lang="en-US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hục</a:t>
            </a:r>
            <a:r>
              <a:rPr lang="en-US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và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đơn vị</a:t>
            </a:r>
          </a:p>
          <a:p>
            <a:pPr lvl="0" algn="just">
              <a:defRPr/>
            </a:pPr>
            <a:r>
              <a:rPr lang="vi-VN" sz="2800" b="1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 </a:t>
            </a:r>
            <a:r>
              <a:rPr lang="en-US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ố 604</a:t>
            </a:r>
            <a:r>
              <a:rPr lang="en-US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201</a:t>
            </a:r>
            <a:r>
              <a:rPr lang="en-US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gồm ……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trăm nghìn, </a:t>
            </a:r>
            <a:r>
              <a:rPr lang="en-US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 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chục nghìn, </a:t>
            </a:r>
            <a:r>
              <a:rPr lang="en-US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 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nghìn, </a:t>
            </a:r>
            <a:r>
              <a:rPr lang="en-US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trăm, </a:t>
            </a:r>
            <a:r>
              <a:rPr lang="en-US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chục</a:t>
            </a:r>
            <a:r>
              <a:rPr lang="en-US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và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đơn vị</a:t>
            </a:r>
          </a:p>
          <a:p>
            <a:pPr lvl="0" algn="just">
              <a:defRPr/>
            </a:pPr>
            <a:r>
              <a:rPr lang="vi-VN" sz="2800" b="1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 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 </a:t>
            </a:r>
            <a:r>
              <a:rPr lang="en-US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gồm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8 chục nghìn, 5 nghìn, 6 trăm, 7 chục</a:t>
            </a:r>
            <a:r>
              <a:rPr lang="en-US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và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7 đơn vị viết là:…………</a:t>
            </a:r>
          </a:p>
          <a:p>
            <a:pPr lvl="0" algn="just">
              <a:defRPr/>
            </a:pPr>
            <a:r>
              <a:rPr lang="vi-VN" sz="2800" b="1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4. 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 </a:t>
            </a:r>
            <a:r>
              <a:rPr lang="en-US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gồm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5 trăm nghìn, 5 nghìn, 5 chục viết là:…………</a:t>
            </a:r>
            <a:r>
              <a:rPr lang="en-US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…………</a:t>
            </a:r>
            <a:endParaRPr lang="vi-VN" sz="2800" spc="4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 algn="just">
              <a:defRPr/>
            </a:pPr>
            <a:r>
              <a:rPr lang="vi-VN" sz="2800" b="1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5. 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Chữ số 3 trong số 154</a:t>
            </a:r>
            <a:r>
              <a:rPr lang="en-US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376 thuộc hàng </a:t>
            </a:r>
            <a:r>
              <a:rPr lang="vi-VN" sz="2800" spc="4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…………… 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nên có giá trị là …………………</a:t>
            </a:r>
          </a:p>
          <a:p>
            <a:pPr lvl="0" algn="just">
              <a:defRPr/>
            </a:pPr>
            <a:r>
              <a:rPr lang="vi-VN" sz="2800" b="1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6. 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Chữ số </a:t>
            </a:r>
            <a:r>
              <a:rPr lang="en-US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trong số 432</a:t>
            </a:r>
            <a:r>
              <a:rPr lang="en-US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568 thuộc hàng </a:t>
            </a:r>
            <a:r>
              <a:rPr lang="vi-VN" sz="2800" spc="4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………</a:t>
            </a:r>
            <a:r>
              <a:rPr lang="en-US" sz="2800" spc="4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…….. </a:t>
            </a:r>
            <a:r>
              <a:rPr lang="vi-VN" sz="2800" spc="4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nên </a:t>
            </a:r>
            <a:r>
              <a:rPr lang="vi-VN" sz="2800" spc="4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có giá trị là …………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40747" y="914400"/>
            <a:ext cx="11085668" cy="577656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31827" y="1584542"/>
            <a:ext cx="66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8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7251" y="1552218"/>
            <a:ext cx="66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3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4056" y="1561649"/>
            <a:ext cx="66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01694" y="1563055"/>
            <a:ext cx="66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8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7075" y="1976745"/>
            <a:ext cx="66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0883" y="2005060"/>
            <a:ext cx="66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3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3181" y="2433234"/>
            <a:ext cx="6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8987" y="2391098"/>
            <a:ext cx="66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0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01238" y="2397172"/>
            <a:ext cx="66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4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29205" y="2381230"/>
            <a:ext cx="66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72360" y="2866127"/>
            <a:ext cx="66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0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26798" y="2819141"/>
            <a:ext cx="66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41218" y="3739337"/>
            <a:ext cx="133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85 677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44706" y="4591999"/>
            <a:ext cx="126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trăm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14131" y="4977590"/>
            <a:ext cx="910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300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17319" y="5912970"/>
            <a:ext cx="66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8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01525" y="5389750"/>
            <a:ext cx="129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đơn vị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38485" y="4124284"/>
            <a:ext cx="1525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505 050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52918" y="-57150"/>
            <a:ext cx="12139082" cy="6915151"/>
            <a:chOff x="-9" y="-18"/>
            <a:chExt cx="5769" cy="4347"/>
          </a:xfrm>
        </p:grpSpPr>
        <p:pic>
          <p:nvPicPr>
            <p:cNvPr id="26" name="Picture 1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3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4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64" name="AutoShape 7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AutoShape 8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AutoShape 8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8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AutoShape 8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AutoShape 8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AutoShape 8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AutoShape 8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AutoShape 8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AutoShape 8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AutoShape 8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AutoShape 9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17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52" name="AutoShape 9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AutoShape 9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AutoShape 9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9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AutoShape 9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AutoShape 9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AutoShape 9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AutoShape 10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AutoShape 10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utoShape 10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AutoShape 10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" name="Group 18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46" name="AutoShape 10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AutoShape 10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AutoShape 10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10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10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AutoShape 11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1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40" name="AutoShape 11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AutoShape 11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AutoShape 11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utoShape 11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AutoShape 11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AutoShape 11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643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2" grpId="0" animBg="1"/>
      <p:bldP spid="8" grpId="0"/>
      <p:bldP spid="10" grpId="0"/>
      <p:bldP spid="11" grpId="0"/>
      <p:bldP spid="12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52918" y="-57150"/>
            <a:ext cx="12139082" cy="6915151"/>
            <a:chOff x="-9" y="-18"/>
            <a:chExt cx="5769" cy="4347"/>
          </a:xfrm>
        </p:grpSpPr>
        <p:pic>
          <p:nvPicPr>
            <p:cNvPr id="3085" name="Picture 1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3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4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9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117" name="AutoShape 7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8" name="AutoShape 8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9" name="AutoShape 8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0" name="AutoShape 8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1" name="AutoShape 8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2" name="AutoShape 8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3" name="AutoShape 8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" name="AutoShape 8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" name="AutoShape 8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" name="AutoShape 8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" name="AutoShape 8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" name="AutoShape 9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90" name="Group 17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105" name="AutoShape 9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" name="AutoShape 9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" name="AutoShape 9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8" name="AutoShape 9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9" name="AutoShape 9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0" name="AutoShape 9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1" name="AutoShape 9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2" name="AutoShape 9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" name="AutoShape 10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" name="AutoShape 10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5" name="AutoShape 10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6" name="AutoShape 10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91" name="Group 18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099" name="AutoShape 10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AutoShape 10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AutoShape 10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" name="AutoShape 10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AutoShape 10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" name="AutoShape 11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92" name="Group 1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093" name="AutoShape 11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AutoShape 11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AutoShape 11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AutoShape 11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AutoShape 11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" name="AutoShape 11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5" name="AutoShape 61" descr="Top những hình ảnh hoa hồng đẹp nhất mọi thời đại năm 2020"/>
          <p:cNvSpPr>
            <a:spLocks noChangeAspect="1" noChangeArrowheads="1"/>
          </p:cNvSpPr>
          <p:nvPr/>
        </p:nvSpPr>
        <p:spPr bwMode="auto"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76" name="AutoShape 63" descr="Top những hình ảnh hoa hồng đẹp nhất mọi thời đại năm 2020"/>
          <p:cNvSpPr>
            <a:spLocks noChangeAspect="1" noChangeArrowheads="1"/>
          </p:cNvSpPr>
          <p:nvPr/>
        </p:nvSpPr>
        <p:spPr bwMode="auto">
          <a:xfrm>
            <a:off x="410633" y="84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77" name="AutoShape 65" descr="Top những hình ảnh hoa hồng đẹp nhất mọi thời đại năm 2020"/>
          <p:cNvSpPr>
            <a:spLocks noChangeAspect="1" noChangeArrowheads="1"/>
          </p:cNvSpPr>
          <p:nvPr/>
        </p:nvSpPr>
        <p:spPr bwMode="auto">
          <a:xfrm>
            <a:off x="613834" y="1608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78" name="AutoShape 67" descr="Top 100 Hình Ảnh Hoa Ly Đẹp - Độc Đáo - Hoa Ba Miền"/>
          <p:cNvSpPr>
            <a:spLocks noChangeAspect="1" noChangeArrowheads="1"/>
          </p:cNvSpPr>
          <p:nvPr/>
        </p:nvSpPr>
        <p:spPr bwMode="auto">
          <a:xfrm>
            <a:off x="817034" y="3132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79" name="AutoShape 69" descr="Top 100 Hình Ảnh Hoa Ly Đẹp - Độc Đáo - Hoa Ba Miền"/>
          <p:cNvSpPr>
            <a:spLocks noChangeAspect="1" noChangeArrowheads="1"/>
          </p:cNvSpPr>
          <p:nvPr/>
        </p:nvSpPr>
        <p:spPr bwMode="auto">
          <a:xfrm>
            <a:off x="1020234" y="4656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80" name="AutoShape 71" descr="Top 100 Hình Ảnh Hoa Ly Đẹp - Độc Đáo - Hoa Ba Miền"/>
          <p:cNvSpPr>
            <a:spLocks noChangeAspect="1" noChangeArrowheads="1"/>
          </p:cNvSpPr>
          <p:nvPr/>
        </p:nvSpPr>
        <p:spPr bwMode="auto">
          <a:xfrm>
            <a:off x="1223434" y="6180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81" name="AutoShape 73" descr="https://uploads-ssl.webflow.com/5e37a517c62330037b21d72c/5e44f472120147de16b7e6ac_h%C3%ACnh%20%E1%BA%A3nh%20v%C6%B0%E1%BB%9Dn%20hoa%20ly.jpg"/>
          <p:cNvSpPr>
            <a:spLocks noChangeAspect="1" noChangeArrowheads="1"/>
          </p:cNvSpPr>
          <p:nvPr/>
        </p:nvSpPr>
        <p:spPr bwMode="auto">
          <a:xfrm>
            <a:off x="1426633" y="7704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/>
          <a:lstStyle/>
          <a:p>
            <a:endParaRPr lang="en-US"/>
          </a:p>
        </p:txBody>
      </p:sp>
      <p:sp>
        <p:nvSpPr>
          <p:cNvPr id="3083" name="Text Box 7"/>
          <p:cNvSpPr txBox="1">
            <a:spLocks noChangeArrowheads="1"/>
          </p:cNvSpPr>
          <p:nvPr/>
        </p:nvSpPr>
        <p:spPr bwMode="auto">
          <a:xfrm>
            <a:off x="-609600" y="114301"/>
            <a:ext cx="12496800" cy="270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>
            <a:spAutoFit/>
          </a:bodyPr>
          <a:lstStyle>
            <a:lvl1pPr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800" b="1" u="none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4800" b="1" u="none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400" b="1" u="none" dirty="0" smtClean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Thứ </a:t>
            </a:r>
            <a:r>
              <a:rPr lang="en-US" altLang="en-US" sz="4400" b="1" u="none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bảy ngày 21 tháng 10 năm 2023</a:t>
            </a:r>
            <a:endParaRPr lang="en-US" altLang="en-US" sz="4800" b="1" u="none" dirty="0">
              <a:solidFill>
                <a:srgbClr val="0033CC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4800" b="1" u="none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8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>
              <a:spcBef>
                <a:spcPct val="50000"/>
              </a:spcBef>
            </a:pPr>
            <a:r>
              <a:rPr lang="en-US" altLang="en-US" sz="4800" b="1" u="none" dirty="0">
                <a:solidFill>
                  <a:srgbClr val="FF0000"/>
                </a:solidFill>
                <a:latin typeface="Times New Roman" pitchFamily="18" charset="0"/>
              </a:rPr>
              <a:t>        </a:t>
            </a:r>
            <a:endParaRPr lang="en-US" altLang="en-US" sz="4800" b="1" u="none" dirty="0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81160" y="1724532"/>
            <a:ext cx="10183895" cy="86177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u="none" dirty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Bộ chữ số </a:t>
            </a:r>
            <a:r>
              <a:rPr lang="en-US" altLang="zh-CN" sz="4800" b="1" u="none" dirty="0" err="1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bí</a:t>
            </a:r>
            <a:r>
              <a:rPr lang="en-US" altLang="zh-CN" sz="4800" b="1" u="none" dirty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4800" b="1" u="none" dirty="0" err="1" smtClean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ẩn</a:t>
            </a:r>
            <a:r>
              <a:rPr lang="en-US" altLang="zh-CN" sz="4800" b="1" u="none" dirty="0" smtClean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(</a:t>
            </a:r>
            <a:r>
              <a:rPr lang="en-US" altLang="zh-CN" sz="4800" b="1" u="none" dirty="0" err="1" smtClean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tiết</a:t>
            </a:r>
            <a:r>
              <a:rPr lang="en-US" altLang="zh-CN" sz="4800" b="1" u="none" dirty="0" smtClean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1)</a:t>
            </a:r>
            <a:endParaRPr lang="en-US" altLang="zh-CN" sz="4800" b="1" u="none" dirty="0">
              <a:solidFill>
                <a:srgbClr val="FF0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32052" y="2849217"/>
            <a:ext cx="3236053" cy="82402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rò 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chơi:</a:t>
            </a:r>
            <a:r>
              <a:rPr lang="vi-VN" altLang="zh-CN" sz="5400" b="1" dirty="0" smtClean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57118" y="2823633"/>
            <a:ext cx="3471916" cy="83851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Thi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tiếp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sức</a:t>
            </a:r>
            <a:endParaRPr lang="en-US" altLang="zh-CN" sz="4400" b="1" dirty="0">
              <a:solidFill>
                <a:srgbClr val="FF0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6736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4213</TotalTime>
  <Words>986</Words>
  <Application>Microsoft Office PowerPoint</Application>
  <PresentationFormat>Custom</PresentationFormat>
  <Paragraphs>157</Paragraphs>
  <Slides>13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Roboto</vt:lpstr>
      <vt:lpstr>Calibri</vt:lpstr>
      <vt:lpstr>Calibri Light</vt:lpstr>
      <vt:lpstr>Times New Roman</vt:lpstr>
      <vt:lpstr>Wingdings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ToNgocVuong</cp:lastModifiedBy>
  <cp:revision>248</cp:revision>
  <dcterms:created xsi:type="dcterms:W3CDTF">2023-04-01T23:44:56Z</dcterms:created>
  <dcterms:modified xsi:type="dcterms:W3CDTF">2023-10-20T14:35:06Z</dcterms:modified>
</cp:coreProperties>
</file>