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</p:sldMasterIdLst>
  <p:notesMasterIdLst>
    <p:notesMasterId r:id="rId15"/>
  </p:notesMasterIdLst>
  <p:sldIdLst>
    <p:sldId id="476" r:id="rId6"/>
    <p:sldId id="475" r:id="rId7"/>
    <p:sldId id="471" r:id="rId8"/>
    <p:sldId id="453" r:id="rId9"/>
    <p:sldId id="472" r:id="rId10"/>
    <p:sldId id="470" r:id="rId11"/>
    <p:sldId id="457" r:id="rId12"/>
    <p:sldId id="459" r:id="rId13"/>
    <p:sldId id="339" r:id="rId14"/>
    <p:sldId id="460" r:id="rId16"/>
    <p:sldId id="433" r:id="rId17"/>
    <p:sldId id="352" r:id="rId18"/>
    <p:sldId id="430" r:id="rId19"/>
    <p:sldId id="431" r:id="rId20"/>
    <p:sldId id="432" r:id="rId21"/>
    <p:sldId id="434" r:id="rId22"/>
    <p:sldId id="435" r:id="rId23"/>
    <p:sldId id="436" r:id="rId24"/>
    <p:sldId id="357" r:id="rId25"/>
    <p:sldId id="437" r:id="rId26"/>
    <p:sldId id="438" r:id="rId27"/>
    <p:sldId id="362" r:id="rId28"/>
    <p:sldId id="364" r:id="rId29"/>
    <p:sldId id="323" r:id="rId30"/>
    <p:sldId id="473" r:id="rId31"/>
    <p:sldId id="440" r:id="rId32"/>
    <p:sldId id="450" r:id="rId3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D7DEF3"/>
    <a:srgbClr val="FF6600"/>
    <a:srgbClr val="B9B9B9"/>
    <a:srgbClr val="CCFFFF"/>
    <a:srgbClr val="CC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641"/>
    <p:restoredTop sz="91407"/>
  </p:normalViewPr>
  <p:slideViewPr>
    <p:cSldViewPr showGuides="1">
      <p:cViewPr varScale="1">
        <p:scale>
          <a:sx n="83" d="100"/>
          <a:sy n="83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32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en-US" dirty="0"/>
          </a:p>
        </p:txBody>
      </p:sp>
      <p:sp>
        <p:nvSpPr>
          <p:cNvPr id="583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B626B7-065C-4855-8B56-BEB76378E5D2}" type="datetime2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B626B7-065C-4855-8B56-BEB76378E5D2}" type="datetime2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B626B7-065C-4855-8B56-BEB76378E5D2}" type="datetime2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1CEB2E-A77B-4E9A-8996-2BFF6C6B77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1CEB2E-A77B-4E9A-8996-2BFF6C6B77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1CEB2E-A77B-4E9A-8996-2BFF6C6B77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1CEB2E-A77B-4E9A-8996-2BFF6C6B77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1CEB2E-A77B-4E9A-8996-2BFF6C6B77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1CEB2E-A77B-4E9A-8996-2BFF6C6B77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1CEB2E-A77B-4E9A-8996-2BFF6C6B77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B626B7-065C-4855-8B56-BEB76378E5D2}" type="datetime2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1CEB2E-A77B-4E9A-8996-2BFF6C6B77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1CEB2E-A77B-4E9A-8996-2BFF6C6B77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1CEB2E-A77B-4E9A-8996-2BFF6C6B77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1CEB2E-A77B-4E9A-8996-2BFF6C6B77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B8CA48-0721-492D-BF65-F9111E046B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B8CA48-0721-492D-BF65-F9111E046B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B8CA48-0721-492D-BF65-F9111E046B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B8CA48-0721-492D-BF65-F9111E046B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B8CA48-0721-492D-BF65-F9111E046B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B8CA48-0721-492D-BF65-F9111E046B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B626B7-065C-4855-8B56-BEB76378E5D2}" type="datetime2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B8CA48-0721-492D-BF65-F9111E046B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B8CA48-0721-492D-BF65-F9111E046B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B8CA48-0721-492D-BF65-F9111E046B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B8CA48-0721-492D-BF65-F9111E046B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B8CA48-0721-492D-BF65-F9111E046B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B723C2-C02D-42C5-B137-103F39D786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FBDA3-F79B-4541-A0C5-04C5A67441E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D77B5F-F183-4AB9-81C3-7793964E77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390AC9-B0B1-4027-9F3F-68D5274ECC6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005E39-F317-4F38-ABE4-31A5D4DE6A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B626B7-065C-4855-8B56-BEB76378E5D2}" type="datetime2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0E1DE6-8C08-48E0-BC10-A56ED81AA0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50F9EF-8845-47AF-A400-127D3523E22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6B3DA0-3A7E-4721-8DC5-5FBBB78E49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CCA42-4BFA-4970-B01C-87A77F46C12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7D8200-FCAD-43E3-AA72-6936959F0A5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5C72A0-694F-453A-BF8F-E255804515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B626B7-065C-4855-8B56-BEB76378E5D2}" type="datetime2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B626B7-065C-4855-8B56-BEB76378E5D2}" type="datetime2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B626B7-065C-4855-8B56-BEB76378E5D2}" type="datetime2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B626B7-065C-4855-8B56-BEB76378E5D2}" type="datetime2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B626B7-065C-4855-8B56-BEB76378E5D2}" type="datetime2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B626B7-065C-4855-8B56-BEB76378E5D2}" type="datetime2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ircle/>
  </p:transition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1CEB2E-A77B-4E9A-8996-2BFF6C6B77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B8CA48-0721-492D-BF65-F9111E046B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>
        <p:tmplLst>
          <p:tmpl lvl="0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0413FF-F546-44FA-AE5E-2601A26413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Relationship Id="rId3" Type="http://schemas.openxmlformats.org/officeDocument/2006/relationships/image" Target="../media/image33.jpeg"/><Relationship Id="rId2" Type="http://schemas.openxmlformats.org/officeDocument/2006/relationships/hyperlink" Target="http://vietnam.vnanet.vn/VNP_Upload/News/2008-8/18/0808Ec05L.JPG" TargetMode="External"/><Relationship Id="rId1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audio" Target="../media/audio2.wav"/><Relationship Id="rId2" Type="http://schemas.openxmlformats.org/officeDocument/2006/relationships/image" Target="../media/image4.wmf"/><Relationship Id="rId1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wmf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7" name="Picture 3" descr="POINSET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6138" y="4545013"/>
            <a:ext cx="2000250" cy="2312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12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65975" y="3175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Picture 4" descr="POINSET2"/>
          <p:cNvPicPr>
            <a:picLocks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 rot="-5400000">
            <a:off x="-4762" y="4271963"/>
            <a:ext cx="2590800" cy="2581275"/>
          </a:xfrm>
          <a:ln/>
        </p:spPr>
      </p:pic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6096000" y="2362200"/>
          <a:ext cx="1425575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14300" imgH="215900" progId="Equation.DSMT4">
                  <p:embed/>
                </p:oleObj>
              </mc:Choice>
              <mc:Fallback>
                <p:oleObj name="" r:id="rId3" imgW="114300" imgH="2159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2362200"/>
                        <a:ext cx="1425575" cy="2692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WordArt 10"/>
          <p:cNvSpPr>
            <a:spLocks noTextEdit="1"/>
          </p:cNvSpPr>
          <p:nvPr/>
        </p:nvSpPr>
        <p:spPr>
          <a:xfrm>
            <a:off x="914400" y="1143000"/>
            <a:ext cx="7315200" cy="6553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659136"/>
              </a:avLst>
            </a:prstTxWarp>
            <a:normAutofit/>
          </a:bodyPr>
          <a:p>
            <a:pPr algn="l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NHIỆT LIỆT CHÀO MỪNG CÁC THẦY CÔ VỀ DỰ GIỜ! </a:t>
            </a:r>
            <a:endParaRPr 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32" name="Picture 12" descr="clematis Ville de Ly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73171">
            <a:off x="4025900" y="-139700"/>
            <a:ext cx="838200" cy="111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3" descr="clematis Ville de Ly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895350"/>
            <a:ext cx="838200" cy="111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14" descr="clematis Ville de Ly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863" y="854075"/>
            <a:ext cx="911225" cy="111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15" descr="clematis Ville de Ly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800" y="3125788"/>
            <a:ext cx="838200" cy="1119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6" name="Picture 16" descr="clematis Ville de Ly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4648200"/>
            <a:ext cx="838200" cy="111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7" name="Picture 17" descr="clematis Ville de Ly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0" y="5141913"/>
            <a:ext cx="838200" cy="1119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8" name="Picture 18" descr="clematis Ville de Ly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0" y="5476875"/>
            <a:ext cx="838200" cy="111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9" name="Picture 19" descr="clematis Ville de Ly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988" y="5184775"/>
            <a:ext cx="838200" cy="1119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33500" y="4745038"/>
            <a:ext cx="6823075" cy="5857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sz="3200" b="1" kern="1200" cap="none" spc="0" normalizeH="0" baseline="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Tô</a:t>
            </a:r>
            <a:r>
              <a:rPr kumimoji="0" 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Ngọc</a:t>
            </a:r>
            <a:r>
              <a:rPr kumimoji="0" 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Vương</a:t>
            </a:r>
            <a:r>
              <a:rPr kumimoji="0" 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32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" name="Text Box 10">
            <a:hlinkClick r:id="" action="ppaction://noaction"/>
          </p:cNvPr>
          <p:cNvSpPr txBox="1"/>
          <p:nvPr/>
        </p:nvSpPr>
        <p:spPr>
          <a:xfrm>
            <a:off x="39688" y="1676400"/>
            <a:ext cx="9110662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Lạng Sơn: 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phố Kì Lừa, nàng Tô Thị, chùa Tam Thanh.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Text Box 10">
            <a:hlinkClick r:id="" action="ppaction://noaction"/>
          </p:cNvPr>
          <p:cNvSpPr txBox="1"/>
          <p:nvPr/>
        </p:nvSpPr>
        <p:spPr>
          <a:xfrm>
            <a:off x="3175" y="2265363"/>
            <a:ext cx="912495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Hà Nội: 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chuông Trấn Vũ,gà Thọ Xương, Yên Thái, Tây Hồ.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Text Box 11">
            <a:hlinkClick r:id="" action="ppaction://noaction"/>
          </p:cNvPr>
          <p:cNvSpPr txBox="1"/>
          <p:nvPr/>
        </p:nvSpPr>
        <p:spPr>
          <a:xfrm>
            <a:off x="41275" y="2819400"/>
            <a:ext cx="9134475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Nghệ An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đường quanh quanh, non xanh nước biếc,…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 Box 12">
            <a:hlinkClick r:id="" action="ppaction://noaction"/>
          </p:cNvPr>
          <p:cNvSpPr txBox="1"/>
          <p:nvPr/>
        </p:nvSpPr>
        <p:spPr>
          <a:xfrm>
            <a:off x="41275" y="3429000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Huế – Đà Nẵng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Hải Vân bát ngát, Hòn Hồng, Vịnh Hàn.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Text Box 13">
            <a:hlinkClick r:id="" action="ppaction://noaction"/>
          </p:cNvPr>
          <p:cNvSpPr txBox="1"/>
          <p:nvPr/>
        </p:nvSpPr>
        <p:spPr>
          <a:xfrm>
            <a:off x="22225" y="4038600"/>
            <a:ext cx="912495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TP Hồ Chí Minh - Đồng Nai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Nhà Bè, Gia Định, Đồng Nai.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Text Box 14">
            <a:hlinkClick r:id="" action="ppaction://noaction"/>
          </p:cNvPr>
          <p:cNvSpPr txBox="1"/>
          <p:nvPr/>
        </p:nvSpPr>
        <p:spPr>
          <a:xfrm>
            <a:off x="3175" y="4648200"/>
            <a:ext cx="9139238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Đồng Tháp Mười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thẳng cánh cò bay, lóng lánh cá tôm.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34950" y="762000"/>
            <a:ext cx="8077200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Mỗi vùng có những cảnh đẹp gì?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en-US" dirty="0">
              <a:latin typeface="Calibri" panose="020F0502020204030204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en-US" dirty="0"/>
          </a:p>
        </p:txBody>
      </p:sp>
      <p:pic>
        <p:nvPicPr>
          <p:cNvPr id="38916" name="Picture 2" descr="C:\Users\welcome\Desktop\Lạng Sơ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9" descr="dong-dang-lang-son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11112" y="0"/>
            <a:ext cx="4583112" cy="6858000"/>
          </a:xfrm>
          <a:ln/>
        </p:spPr>
      </p:pic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343400" cy="609600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Thành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phố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Lạng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Sơn</a:t>
            </a:r>
            <a:endParaRPr kumimoji="0" lang="en-US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pic>
        <p:nvPicPr>
          <p:cNvPr id="39940" name="Picture 3" descr="C:\Users\welcome\Desktop\nangtot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1113"/>
            <a:ext cx="45593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6704013" y="6126163"/>
            <a:ext cx="2419350" cy="7318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Hòn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Tô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Thị</a:t>
            </a:r>
            <a:endParaRPr kumimoji="0" lang="en-US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2" descr="nangtothiresize7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4919663"/>
            <a:ext cx="9144000" cy="1938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Núi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Thị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 hay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còn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gọi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núi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Vọng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xưa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tảng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gắn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truyện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cổ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Thị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bồng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thuỷ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đứng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chồng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Bắc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hoá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cũng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gọi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tảng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Thị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5" descr="chua_tam_tha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343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7" name="Picture 4" descr="cuah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4800600" cy="6858000"/>
          </a:xfrm>
          <a:prstGeom prst="rect">
            <a:avLst/>
          </a:prstGeom>
          <a:solidFill>
            <a:schemeClr val="accent1"/>
          </a:solidFill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988" name="Text Box 3"/>
          <p:cNvSpPr txBox="1"/>
          <p:nvPr/>
        </p:nvSpPr>
        <p:spPr>
          <a:xfrm>
            <a:off x="6781800" y="6553200"/>
            <a:ext cx="2362200" cy="376238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ĐỘNG TAM THANH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Picture 26"/>
          <p:cNvPicPr>
            <a:picLocks noChangeAspect="1"/>
          </p:cNvPicPr>
          <p:nvPr/>
        </p:nvPicPr>
        <p:blipFill>
          <a:blip r:embed="rId1"/>
          <a:srcRect t="8333" b="8333"/>
          <a:stretch>
            <a:fillRect/>
          </a:stretch>
        </p:blipFill>
        <p:spPr>
          <a:xfrm>
            <a:off x="0" y="0"/>
            <a:ext cx="5486400" cy="5608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8100" y="5608638"/>
            <a:ext cx="533400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 Trấn Vũ: 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xây dựng v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thời vua Lí Thái Tổ. Đền nằm bên Hồ Tây, thờ Thánh Trấn Vũ.</a:t>
            </a:r>
            <a:endParaRPr lang="en-US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3012" name="Picture 27" descr="180px-Tran_V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514350"/>
            <a:ext cx="3733800" cy="6343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7" name="Text Box 28"/>
          <p:cNvSpPr txBox="1">
            <a:spLocks noChangeArrowheads="1"/>
          </p:cNvSpPr>
          <p:nvPr/>
        </p:nvSpPr>
        <p:spPr bwMode="auto">
          <a:xfrm>
            <a:off x="5486400" y="36513"/>
            <a:ext cx="3657600" cy="4000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TƯỢNG THÁNH TRẤN VŨ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4" name="Picture 2" descr="hotay1"/>
          <p:cNvPicPr>
            <a:picLocks noChangeAspect="1"/>
          </p:cNvPicPr>
          <p:nvPr/>
        </p:nvPicPr>
        <p:blipFill>
          <a:blip r:embed="rId1">
            <a:lum contrast="48000"/>
          </a:blip>
          <a:stretch>
            <a:fillRect/>
          </a:stretch>
        </p:blipFill>
        <p:spPr>
          <a:xfrm>
            <a:off x="0" y="0"/>
            <a:ext cx="4648200" cy="565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Picture 4" descr="hotay"/>
          <p:cNvPicPr>
            <a:picLocks noChangeAspect="1"/>
          </p:cNvPicPr>
          <p:nvPr/>
        </p:nvPicPr>
        <p:blipFill>
          <a:blip r:embed="rId2">
            <a:lum contrast="36000"/>
          </a:blip>
          <a:stretch>
            <a:fillRect/>
          </a:stretch>
        </p:blipFill>
        <p:spPr>
          <a:xfrm>
            <a:off x="4648200" y="0"/>
            <a:ext cx="4495800" cy="565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0" y="5657850"/>
            <a:ext cx="9144000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nước Hồ Tây ở 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 phẳng lặng v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như  gương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Picture 10" descr="duong%20vo%20xu%20nghe"/>
          <p:cNvPicPr>
            <a:picLocks noChangeAspect="1"/>
          </p:cNvPicPr>
          <p:nvPr/>
        </p:nvPicPr>
        <p:blipFill>
          <a:blip r:embed="rId1">
            <a:lum contrast="42000"/>
          </a:blip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Text Box 11"/>
          <p:cNvSpPr txBox="1"/>
          <p:nvPr/>
        </p:nvSpPr>
        <p:spPr>
          <a:xfrm>
            <a:off x="2133600" y="6211888"/>
            <a:ext cx="4495800" cy="646112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vô xứ Nghệ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3" name="Text Box 12"/>
          <p:cNvSpPr txBox="1"/>
          <p:nvPr/>
        </p:nvSpPr>
        <p:spPr>
          <a:xfrm>
            <a:off x="1600200" y="3200400"/>
            <a:ext cx="182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6084" name="Picture 37" descr="song lam"/>
          <p:cNvPicPr>
            <a:picLocks noChangeAspect="1"/>
          </p:cNvPicPr>
          <p:nvPr/>
        </p:nvPicPr>
        <p:blipFill>
          <a:blip r:embed="rId1"/>
          <a:srcRect t="5746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Text Box 38"/>
          <p:cNvSpPr txBox="1">
            <a:spLocks noChangeArrowheads="1"/>
          </p:cNvSpPr>
          <p:nvPr/>
        </p:nvSpPr>
        <p:spPr bwMode="auto">
          <a:xfrm>
            <a:off x="0" y="6211888"/>
            <a:ext cx="9144000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non xanh nước biếc ở xứ Nghệ</a:t>
            </a:r>
            <a:endParaRPr lang="en-US" altLang="en-US" sz="4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05" name="AutoShape 9"/>
          <p:cNvSpPr/>
          <p:nvPr/>
        </p:nvSpPr>
        <p:spPr>
          <a:xfrm>
            <a:off x="4572000" y="0"/>
            <a:ext cx="4572000" cy="1676400"/>
          </a:xfrm>
          <a:prstGeom prst="wedgeEllipseCallout">
            <a:avLst>
              <a:gd name="adj1" fmla="val -29097"/>
              <a:gd name="adj2" fmla="val 96250"/>
            </a:avLst>
          </a:prstGeom>
          <a:solidFill>
            <a:srgbClr val="D7DEF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 Nghệ: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Nghệ An, 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Tĩnh nói chung.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6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 animBg="1"/>
      <p:bldP spid="8090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2"/>
          <p:cNvSpPr>
            <a:spLocks noGrp="1" noRot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D7DEF3">
              <a:alpha val="100000"/>
            </a:srgbClr>
          </a:solidFill>
          <a:ln/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Đèo Hải Vân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07" name="Picture 34" descr="HaiVan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914400"/>
            <a:ext cx="9144000" cy="5943600"/>
          </a:xfrm>
          <a:ln/>
        </p:spPr>
      </p:pic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3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sz="21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700" name="Picture 5" descr="1476467_644179648958962_741641609_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0812" y="-55562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WordArt 6"/>
          <p:cNvSpPr>
            <a:spLocks noTextEdit="1"/>
          </p:cNvSpPr>
          <p:nvPr/>
        </p:nvSpPr>
        <p:spPr>
          <a:xfrm>
            <a:off x="696913" y="609600"/>
            <a:ext cx="7989887" cy="12874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endParaRPr lang="en-US" sz="3600" spc="-360">
              <a:ln w="12700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99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2" name="WordArt 8"/>
          <p:cNvSpPr>
            <a:spLocks noTextEdit="1"/>
          </p:cNvSpPr>
          <p:nvPr/>
        </p:nvSpPr>
        <p:spPr>
          <a:xfrm>
            <a:off x="1752600" y="2209800"/>
            <a:ext cx="54864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Tập đọc - Lớp 3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275534" y="3886199"/>
            <a:ext cx="859293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CẢNH ĐẸP NON SÔNG</a:t>
            </a:r>
            <a:endParaRPr kumimoji="0" lang="en-US" sz="60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400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Picture 2" descr="Photo Sharing and Video Hosting at Photobucket"/>
          <p:cNvPicPr>
            <a:picLocks noChangeAspect="1"/>
          </p:cNvPicPr>
          <p:nvPr/>
        </p:nvPicPr>
        <p:blipFill>
          <a:blip r:embed="rId1">
            <a:lum bright="-6000" contrast="24000"/>
          </a:blip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Rectangle 3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rgbClr val="D7DEF3"/>
          </a:solidFill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Vịnh Hàn là eo biển ở Đà Nẵng – 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Nơi tiếp giáp với sông Hàn - Đà Nẵng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0" y="6186488"/>
            <a:ext cx="9144000" cy="5286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Sông Nhà Bè chảy giữa tỉnh Đồng Nai và TP Hồ Chí Minh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9155" name="Picture 6" descr="song nha b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2"/>
          <p:cNvSpPr>
            <a:spLocks noGrp="1" noRot="1"/>
          </p:cNvSpPr>
          <p:nvPr>
            <p:ph type="title"/>
          </p:nvPr>
        </p:nvSpPr>
        <p:spPr>
          <a:xfrm>
            <a:off x="228600" y="0"/>
            <a:ext cx="8534400" cy="762000"/>
          </a:xfrm>
          <a:solidFill>
            <a:srgbClr val="D7DEF3">
              <a:alpha val="100000"/>
            </a:srgbClr>
          </a:solidFill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Cảng Nhà Bè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0179" name="Picture 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762000"/>
            <a:ext cx="8534400" cy="5791200"/>
          </a:xfrm>
          <a:ln w="38100">
            <a:solidFill>
              <a:srgbClr val="0000FF">
                <a:alpha val="100000"/>
              </a:srgbClr>
            </a:solidFill>
            <a:miter/>
          </a:ln>
        </p:spPr>
      </p:pic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 noRot="1"/>
          </p:cNvSpPr>
          <p:nvPr>
            <p:ph type="title"/>
          </p:nvPr>
        </p:nvSpPr>
        <p:spPr>
          <a:xfrm>
            <a:off x="457200" y="0"/>
            <a:ext cx="8229600" cy="762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Đồng Nai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1" name="Picture 4" descr="images (1)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914400"/>
            <a:ext cx="9144000" cy="5715000"/>
          </a:xfrm>
          <a:ln/>
        </p:spPr>
      </p:pic>
      <p:pic>
        <p:nvPicPr>
          <p:cNvPr id="51204" name="Picture 4" descr="C:\Users\welcome\Desktop\Property-X-Bien-Hoa-New-City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296400" cy="601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90" name="Text Box 6"/>
          <p:cNvSpPr txBox="1"/>
          <p:nvPr/>
        </p:nvSpPr>
        <p:spPr>
          <a:xfrm>
            <a:off x="2514600" y="6362700"/>
            <a:ext cx="2743200" cy="461963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Đồng Tháp Mười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2227" name="Picture 40" descr="dong thap muo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0" y="3276600"/>
            <a:ext cx="5403850" cy="30861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2228" name="Picture 42" descr="0808Ec05L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8" descr="Dove-02-june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89550" flipV="1">
            <a:off x="5830888" y="3930650"/>
            <a:ext cx="2286000" cy="1100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9" descr="Dove-02-june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89550" flipV="1">
            <a:off x="6629400" y="5105400"/>
            <a:ext cx="20574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0" descr="Dove-02-june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89550" flipV="1">
            <a:off x="4191000" y="3886200"/>
            <a:ext cx="1981200" cy="954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11" descr="Dove-02-june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89550" flipV="1">
            <a:off x="3657600" y="5129213"/>
            <a:ext cx="2362200" cy="1136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3" name="Picture 41" descr="nuoc thap muo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6600"/>
            <a:ext cx="3730625" cy="3086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23 -0.21805 C 0.49948 -0.22222 0.51007 -0.2169 0.49098 -0.23356 C 0.48611 -0.23773 0.47986 -0.23727 0.47431 -0.23981 C 0.46702 -0.24375 0.45938 -0.24676 0.45278 -0.25231 C 0.44653 -0.25741 0.44202 -0.26528 0.43594 -0.27083 C 0.42761 -0.27847 0.41875 -0.28542 0.40973 -0.29213 C 0.40122 -0.29907 0.39271 -0.30625 0.38334 -0.31065 C 0.37032 -0.31736 0.34289 -0.32616 0.34289 -0.32593 C 0.32552 -0.33981 0.30955 -0.35069 0.29514 -0.36944 C 0.2941 -0.37361 0.2948 -0.37893 0.29254 -0.38194 C 0.28976 -0.38634 0.27032 -0.39375 0.26875 -0.39468 C 0.25278 -0.40069 0.23664 -0.40648 0.22084 -0.41296 C 0.19792 -0.4331 0.23421 -0.40301 0.20174 -0.42222 C 0.19671 -0.42523 0.19219 -0.43079 0.1875 -0.43495 C 0.18421 -0.43796 0.17796 -0.44444 0.17796 -0.44398 C 0.17448 -0.4581 0.1599 -0.46157 0.14896 -0.46273 C 0.12292 -0.46458 0.09653 -0.46481 0.07032 -0.46551 C 0.05278 -0.47037 0.03473 -0.47315 0.01771 -0.48079 C 0.01615 -0.48403 0.01337 -0.48657 0.01285 -0.49005 C 0.01025 -0.50718 0.01337 -0.52616 0.00834 -0.54259 C 0.00556 -0.55069 -0.0026 -0.55324 -0.0085 -0.55787 C -0.0177 -0.5662 -0.02743 -0.57315 -0.03715 -0.57986 C -0.05868 -0.59537 -0.07864 -0.59954 -0.10173 -0.60833 C -0.11961 -0.61435 -0.1368 -0.62222 -0.15434 -0.63009 C -0.17829 -0.63935 -0.20434 -0.63843 -0.22864 -0.64792 C -0.2375 -0.64028 -0.24774 -0.63657 -0.25711 -0.63009 C -0.27048 -0.61944 -0.28437 -0.61018 -0.30034 -0.60833 C -0.31441 -0.60602 -0.32882 -0.60602 -0.34305 -0.60486 C -0.34479 -0.58935 -0.34357 -0.57292 -0.34809 -0.55787 C -0.34913 -0.55393 -0.35416 -0.55532 -0.35746 -0.55486 C -0.37448 -0.55185 -0.37413 -0.55185 -0.38368 -0.55185 " pathEditMode="relative" rAng="0" ptsTypes="AAAAAAAAAAAAAAAAAAAAAAAAAAAAAAA">
                                      <p:cBhvr>
                                        <p:cTn id="10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22 -0.21803 C 0.49948 -0.22219 0.51007 -0.21688 0.49097 -0.23352 C 0.48611 -0.23769 0.47986 -0.23722 0.4743 -0.23977 C 0.46701 -0.2437 0.45937 -0.2467 0.45278 -0.25225 C 0.44653 -0.25734 0.44201 -0.2652 0.43593 -0.27075 C 0.4276 -0.27838 0.41875 -0.28532 0.40972 -0.29202 C 0.40121 -0.29896 0.39271 -0.30636 0.38333 -0.31075 C 0.37031 -0.31745 0.34288 -0.32624 0.34288 -0.32601 C 0.32552 -0.33988 0.30955 -0.35075 0.29514 -0.36948 C 0.29409 -0.37364 0.29479 -0.37896 0.29253 -0.38196 C 0.28975 -0.38636 0.27031 -0.39375 0.26875 -0.39468 C 0.25278 -0.40069 0.23663 -0.40647 0.22083 -0.41295 C 0.19791 -0.43306 0.2342 -0.403 0.20173 -0.42219 C 0.1967 -0.4252 0.19218 -0.43075 0.1875 -0.43491 C 0.1842 -0.43792 0.17795 -0.44439 0.17795 -0.44393 C 0.17448 -0.45803 0.15989 -0.4615 0.14896 -0.46266 C 0.12291 -0.46451 0.09653 -0.46474 0.07031 -0.46543 C 0.05278 -0.47029 0.03472 -0.47306 0.01771 -0.48069 C 0.01614 -0.48393 0.01337 -0.48647 0.01284 -0.48994 C 0.01024 -0.50728 0.01337 -0.52624 0.00833 -0.54266 C 0.00555 -0.55075 -0.00261 -0.55329 -0.00851 -0.55792 C -0.01771 -0.56624 -0.02743 -0.57318 -0.03716 -0.57988 C -0.05868 -0.59537 -0.07865 -0.59953 -0.10174 -0.60832 C -0.11962 -0.61433 -0.13681 -0.62219 -0.15434 -0.63006 C -0.1783 -0.6393 -0.20434 -0.63838 -0.22865 -0.64786 C -0.2375 -0.64023 -0.24775 -0.63653 -0.25712 -0.63006 C -0.27049 -0.61942 -0.28438 -0.61017 -0.30035 -0.60832 C -0.31441 -0.60601 -0.32882 -0.60601 -0.34306 -0.60485 C -0.34479 -0.58936 -0.34358 -0.57295 -0.34809 -0.55792 C -0.34913 -0.55399 -0.35417 -0.55537 -0.35747 -0.55491 C -0.37448 -0.5519 -0.37413 -0.5519 -0.38368 -0.5519 " pathEditMode="relative" rAng="0" ptsTypes="ffffffffffffffffffffffffffffffA">
                                      <p:cBhvr>
                                        <p:cTn id="13" dur="3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00" y="-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22 -0.21803 C 0.49948 -0.22219 0.51007 -0.21688 0.49097 -0.23352 C 0.48611 -0.23769 0.47986 -0.23722 0.4743 -0.23977 C 0.46701 -0.2437 0.45937 -0.2467 0.45278 -0.25225 C 0.44653 -0.25734 0.44201 -0.2652 0.43593 -0.27075 C 0.4276 -0.27838 0.41875 -0.28532 0.40972 -0.29202 C 0.40121 -0.29896 0.39271 -0.30636 0.38333 -0.31075 C 0.37031 -0.31745 0.34288 -0.32624 0.34288 -0.32601 C 0.32552 -0.33988 0.30955 -0.35075 0.29514 -0.36948 C 0.29409 -0.37364 0.29479 -0.37896 0.29253 -0.38196 C 0.28975 -0.38636 0.27031 -0.39375 0.26875 -0.39468 C 0.25278 -0.40069 0.23663 -0.40647 0.22083 -0.41295 C 0.19791 -0.43306 0.2342 -0.403 0.20173 -0.42219 C 0.1967 -0.4252 0.19218 -0.43075 0.1875 -0.43491 C 0.1842 -0.43792 0.17795 -0.44439 0.17795 -0.44393 C 0.17448 -0.45803 0.15989 -0.4615 0.14896 -0.46266 C 0.12291 -0.46451 0.09653 -0.46474 0.07031 -0.46543 C 0.05278 -0.47029 0.03472 -0.47306 0.01771 -0.48069 C 0.01614 -0.48393 0.01337 -0.48647 0.01284 -0.48994 C 0.01024 -0.50728 0.01337 -0.52624 0.00833 -0.54266 C 0.00555 -0.55075 -0.00261 -0.55329 -0.00851 -0.55792 C -0.01771 -0.56624 -0.02743 -0.57318 -0.03716 -0.57988 C -0.05868 -0.59537 -0.07865 -0.59953 -0.10174 -0.60832 C -0.11962 -0.61433 -0.13681 -0.62219 -0.15434 -0.63006 C -0.1783 -0.6393 -0.20434 -0.63838 -0.22865 -0.64786 C -0.2375 -0.64023 -0.24775 -0.63653 -0.25712 -0.63006 C -0.27049 -0.61942 -0.28438 -0.61017 -0.30035 -0.60832 C -0.31441 -0.60601 -0.32882 -0.60601 -0.34306 -0.60485 C -0.34479 -0.58936 -0.34358 -0.57295 -0.34809 -0.55792 C -0.34913 -0.55399 -0.35417 -0.55537 -0.35747 -0.55491 C -0.37448 -0.5519 -0.37413 -0.5519 -0.38368 -0.5519 " pathEditMode="relative" rAng="0" ptsTypes="ffffffffffffffffffffffffffffffA">
                                      <p:cBhvr>
                                        <p:cTn id="16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00" y="-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22 -0.21806 C 0.49948 -0.22223 0.51007 -0.2169 0.49097 -0.23357 C 0.48611 -0.23773 0.47986 -0.23727 0.4743 -0.23982 C 0.46701 -0.24375 0.45937 -0.24676 0.45277 -0.25232 C 0.44652 -0.25741 0.44201 -0.26528 0.43593 -0.27084 C 0.4276 -0.27848 0.41875 -0.28542 0.40972 -0.29213 C 0.40121 -0.29908 0.39271 -0.30625 0.38333 -0.31065 C 0.37031 -0.31736 0.34288 -0.32616 0.34288 -0.32593 C 0.32552 -0.33982 0.30955 -0.3507 0.29514 -0.36945 C 0.29409 -0.37361 0.29479 -0.37894 0.29253 -0.38195 C 0.28975 -0.38635 0.27031 -0.39375 0.26875 -0.39468 C 0.25277 -0.4007 0.23663 -0.40648 0.22083 -0.41297 C 0.19791 -0.4331 0.2342 -0.40301 0.20173 -0.42223 C 0.1967 -0.42523 0.19218 -0.43079 0.1875 -0.43496 C 0.1842 -0.43797 0.17795 -0.44445 0.17795 -0.44398 C 0.17448 -0.4581 0.15989 -0.46158 0.14896 -0.46273 C 0.12291 -0.46459 0.09652 -0.46482 0.07031 -0.46551 C 0.05277 -0.47037 0.03472 -0.47315 0.01771 -0.48079 C 0.01614 -0.48403 0.01336 -0.48658 0.01284 -0.49005 C 0.01024 -0.50718 0.01336 -0.52616 0.00833 -0.5426 C 0.00555 -0.5507 -0.00261 -0.55324 -0.00851 -0.55787 C -0.01771 -0.56621 -0.02743 -0.57315 -0.03716 -0.57986 C -0.05868 -0.59537 -0.07865 -0.59954 -0.10174 -0.60834 C -0.11962 -0.61435 -0.13681 -0.62223 -0.15434 -0.6301 C -0.1783 -0.63935 -0.20434 -0.63843 -0.22865 -0.64792 C -0.2375 -0.64028 -0.24775 -0.63658 -0.25712 -0.6301 C -0.27049 -0.61945 -0.28438 -0.61019 -0.30035 -0.60834 C -0.31441 -0.60602 -0.32882 -0.60602 -0.34306 -0.60486 C -0.34479 -0.58935 -0.34358 -0.57292 -0.34809 -0.55787 C -0.34914 -0.55394 -0.35417 -0.55533 -0.35747 -0.55486 C -0.37448 -0.55185 -0.37414 -0.55185 -0.38368 -0.55185 " pathEditMode="relative" rAng="0" ptsTypes="AAAAAAAAAAAAAAAAAAAAAAAAAAAAAAA">
                                      <p:cBhvr>
                                        <p:cTn id="19" dur="3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9"/>
          <p:cNvSpPr/>
          <p:nvPr/>
        </p:nvSpPr>
        <p:spPr>
          <a:xfrm>
            <a:off x="6324600" y="3606800"/>
            <a:ext cx="1752600" cy="228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3251" name="Picture 26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338" y="1590675"/>
            <a:ext cx="1812925" cy="305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2" name="Picture 32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55563"/>
            <a:ext cx="1447800" cy="101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3" name="Picture 32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220662" y="5667375"/>
            <a:ext cx="1447800" cy="101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4" name="Picture 32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696200" y="5876925"/>
            <a:ext cx="1447800" cy="1017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5" name="Picture 32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23213" y="214313"/>
            <a:ext cx="1447800" cy="1017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795713" y="1408113"/>
            <a:ext cx="4572000" cy="1706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just">
              <a:buNone/>
            </a:pP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Theo em, ai đã giữ gìn tô điểm cho non sông ta ng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đẹp hơn?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57538" y="4430713"/>
            <a:ext cx="5095875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just">
              <a:buNone/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sinh chúng em. 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52763" y="5026025"/>
            <a:ext cx="6543675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4350" y="5643563"/>
            <a:ext cx="37973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17738" y="4786313"/>
            <a:ext cx="763588" cy="4937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71700" y="5307013"/>
            <a:ext cx="833438" cy="5699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22500" y="5957888"/>
            <a:ext cx="823913" cy="4937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95513" y="5326063"/>
            <a:ext cx="777875" cy="4968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Text Box 5"/>
          <p:cNvSpPr txBox="1"/>
          <p:nvPr/>
        </p:nvSpPr>
        <p:spPr>
          <a:xfrm>
            <a:off x="1219200" y="1897063"/>
            <a:ext cx="655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203" name="Text Box 8"/>
          <p:cNvSpPr txBox="1">
            <a:spLocks noChangeArrowheads="1"/>
          </p:cNvSpPr>
          <p:nvPr/>
        </p:nvSpPr>
        <p:spPr bwMode="auto">
          <a:xfrm>
            <a:off x="533400" y="1717675"/>
            <a:ext cx="8077200" cy="1754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Qua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này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cảm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đ</a:t>
            </a: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ợc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điều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 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Rectangle 3"/>
          <p:cNvSpPr/>
          <p:nvPr/>
        </p:nvSpPr>
        <p:spPr>
          <a:xfrm>
            <a:off x="323850" y="4691063"/>
            <a:ext cx="80645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endParaRPr lang="en-US" altLang="en-US" sz="28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Text Box 4"/>
          <p:cNvSpPr txBox="1"/>
          <p:nvPr/>
        </p:nvSpPr>
        <p:spPr>
          <a:xfrm>
            <a:off x="158750" y="-127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55300" name="Text Box 6"/>
          <p:cNvSpPr txBox="1"/>
          <p:nvPr/>
        </p:nvSpPr>
        <p:spPr>
          <a:xfrm>
            <a:off x="8728075" y="-12700"/>
            <a:ext cx="1857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55301" name="Text Box 8"/>
          <p:cNvSpPr txBox="1"/>
          <p:nvPr/>
        </p:nvSpPr>
        <p:spPr>
          <a:xfrm>
            <a:off x="879475" y="4524375"/>
            <a:ext cx="578008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18443" name="Text Box 32"/>
          <p:cNvSpPr txBox="1"/>
          <p:nvPr/>
        </p:nvSpPr>
        <p:spPr>
          <a:xfrm>
            <a:off x="1600200" y="0"/>
            <a:ext cx="59055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8600" y="1295400"/>
            <a:ext cx="8685213" cy="424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Cảm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vẻ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đẹp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sự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giàu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vùng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miền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đất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thêm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hào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quê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hương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đất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11" descr="Ghé thăm Di tích danh thắng Tam Thanh - Kênh truyền hình Đài Tiếng nói Việt  Nam - VOVT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" y="0"/>
            <a:ext cx="9148762" cy="6869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 Box 3" descr="Green marble"/>
          <p:cNvSpPr txBox="1"/>
          <p:nvPr/>
        </p:nvSpPr>
        <p:spPr>
          <a:xfrm>
            <a:off x="-15875" y="130175"/>
            <a:ext cx="9144000" cy="923925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endParaRPr lang="en-US" altLang="en-US" sz="5400" b="1" dirty="0">
              <a:solidFill>
                <a:srgbClr val="BFBFBF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30724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700963" y="131763"/>
            <a:ext cx="1509712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" y="100013"/>
            <a:ext cx="1511300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588" y="5334000"/>
            <a:ext cx="1511300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578725" y="5364163"/>
            <a:ext cx="1509713" cy="150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8" name="WordArt 4"/>
          <p:cNvSpPr>
            <a:spLocks noTextEdit="1"/>
          </p:cNvSpPr>
          <p:nvPr/>
        </p:nvSpPr>
        <p:spPr>
          <a:xfrm>
            <a:off x="1771650" y="268288"/>
            <a:ext cx="59467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CẢNH ĐẸP NON SÔNG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Hình ả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90" name="Text Box 10"/>
          <p:cNvSpPr txBox="1"/>
          <p:nvPr/>
        </p:nvSpPr>
        <p:spPr>
          <a:xfrm>
            <a:off x="914400" y="10795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Hồ Tây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1" name="Text Box 11"/>
          <p:cNvSpPr txBox="1"/>
          <p:nvPr/>
        </p:nvSpPr>
        <p:spPr>
          <a:xfrm>
            <a:off x="5181600" y="61913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 Hải Vân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2" name="Text Box 12"/>
          <p:cNvSpPr txBox="1"/>
          <p:nvPr/>
        </p:nvSpPr>
        <p:spPr>
          <a:xfrm>
            <a:off x="914400" y="6405563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Tháp mười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 descr="Photo] Điện Biên: Vẻ đẹp thơ mộng của hồ Pá Khoang khi mùa Thu về | Điểm  đến | Vietnam+ (VietnamPlus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5488" y="3729038"/>
            <a:ext cx="4379912" cy="272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81600" y="6400800"/>
            <a:ext cx="3810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Pá Khoang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8" descr="hotay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609600"/>
            <a:ext cx="412115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40" descr="dong thap mu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3729038"/>
            <a:ext cx="4121150" cy="272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4" descr="deo hai van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488" y="609600"/>
            <a:ext cx="4379912" cy="302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ndAc>
      <p:stSnd loop="1">
        <p:snd r:embed="rId5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18"/>
          <p:cNvSpPr/>
          <p:nvPr/>
        </p:nvSpPr>
        <p:spPr>
          <a:xfrm>
            <a:off x="1927225" y="1690688"/>
            <a:ext cx="4724400" cy="825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65000"/>
              </a:lnSpc>
            </a:pPr>
            <a:r>
              <a:rPr lang="en-US" altLang="en-US" sz="3200" b="1" dirty="0">
                <a:solidFill>
                  <a:srgbClr val="FFFFFF"/>
                </a:solidFill>
                <a:latin typeface="HP001 5 hàng" pitchFamily="34" charset="0"/>
                <a:cs typeface="Times New Roman" panose="02020603050405020304" pitchFamily="18" charset="0"/>
              </a:rPr>
              <a:t>Cảnh đẹp non sông</a:t>
            </a:r>
            <a:endParaRPr lang="en-US" altLang="en-US" sz="3200" b="1" dirty="0">
              <a:solidFill>
                <a:srgbClr val="FFFFFF"/>
              </a:solidFill>
              <a:latin typeface="HP001 5 hàng" pitchFamily="34" charset="0"/>
              <a:ea typeface="Times New Roman" panose="02020603050405020304" pitchFamily="18" charset="0"/>
            </a:endParaRPr>
          </a:p>
        </p:txBody>
      </p:sp>
      <p:sp>
        <p:nvSpPr>
          <p:cNvPr id="33795" name="Rectangle 16"/>
          <p:cNvSpPr/>
          <p:nvPr/>
        </p:nvSpPr>
        <p:spPr>
          <a:xfrm>
            <a:off x="457200" y="381000"/>
            <a:ext cx="8059420" cy="903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165000"/>
              </a:lnSpc>
            </a:pPr>
            <a:r>
              <a:rPr lang="en-US" altLang="en-US" sz="3200" b="1" dirty="0">
                <a:solidFill>
                  <a:srgbClr val="FFFFFF"/>
                </a:solidFill>
                <a:latin typeface="HP001 5 hàng" pitchFamily="34" charset="0"/>
                <a:cs typeface="Times New Roman" panose="02020603050405020304" pitchFamily="18" charset="0"/>
              </a:rPr>
              <a:t>Thứ sáu ng</a:t>
            </a:r>
            <a:r>
              <a:rPr lang="en-US" altLang="en-US" sz="3200" b="1" dirty="0">
                <a:solidFill>
                  <a:srgbClr val="FFFFFF"/>
                </a:solidFill>
                <a:latin typeface="HP001 5 hàng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FFFF"/>
                </a:solidFill>
                <a:latin typeface="HP001 5 hàng" pitchFamily="34" charset="0"/>
                <a:cs typeface="Times New Roman" panose="02020603050405020304" pitchFamily="18" charset="0"/>
              </a:rPr>
              <a:t>y </a:t>
            </a:r>
            <a:r>
              <a:rPr lang="en-US" altLang="en-US" sz="3200" b="1" dirty="0">
                <a:solidFill>
                  <a:srgbClr val="FFFFFF"/>
                </a:solidFill>
                <a:latin typeface="HP001 5 hàng" pitchFamily="34" charset="0"/>
                <a:cs typeface="Arial" panose="020B0604020202020204" pitchFamily="34" charset="0"/>
              </a:rPr>
              <a:t>18</a:t>
            </a:r>
            <a:r>
              <a:rPr lang="en-US" altLang="en-US" sz="3200" b="1" dirty="0">
                <a:solidFill>
                  <a:srgbClr val="FFFFFF"/>
                </a:solidFill>
                <a:latin typeface="HP001 5 hàng" pitchFamily="34" charset="0"/>
                <a:cs typeface="Times New Roman" panose="02020603050405020304" pitchFamily="18" charset="0"/>
              </a:rPr>
              <a:t> tháng 2 năm 2022</a:t>
            </a:r>
            <a:endParaRPr lang="en-US" altLang="en-US" sz="3200" b="1" dirty="0">
              <a:solidFill>
                <a:srgbClr val="FFFFFF"/>
              </a:solidFill>
              <a:latin typeface="HP001 5 hàng" pitchFamily="34" charset="0"/>
              <a:ea typeface="Times New Roman" panose="02020603050405020304" pitchFamily="18" charset="0"/>
            </a:endParaRPr>
          </a:p>
        </p:txBody>
      </p:sp>
      <p:sp>
        <p:nvSpPr>
          <p:cNvPr id="33796" name="Rectangle 17"/>
          <p:cNvSpPr/>
          <p:nvPr/>
        </p:nvSpPr>
        <p:spPr>
          <a:xfrm>
            <a:off x="1927225" y="889000"/>
            <a:ext cx="4648200" cy="825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65000"/>
              </a:lnSpc>
            </a:pPr>
            <a:r>
              <a:rPr lang="en-US" altLang="en-US" sz="3200" b="1" dirty="0">
                <a:solidFill>
                  <a:srgbClr val="FFFFFF"/>
                </a:solidFill>
                <a:latin typeface="HP001 5 hàng" pitchFamily="34" charset="0"/>
                <a:cs typeface="Times New Roman" panose="02020603050405020304" pitchFamily="18" charset="0"/>
              </a:rPr>
              <a:t>Tập đọc</a:t>
            </a:r>
            <a:endParaRPr lang="en-US" altLang="en-US" sz="3200" b="1" dirty="0">
              <a:solidFill>
                <a:srgbClr val="FFFFFF"/>
              </a:solidFill>
              <a:latin typeface="HP001 5 hàng" pitchFamily="34" charset="0"/>
              <a:ea typeface="Times New Roman" panose="02020603050405020304" pitchFamily="18" charset="0"/>
            </a:endParaRPr>
          </a:p>
        </p:txBody>
      </p:sp>
      <p:sp>
        <p:nvSpPr>
          <p:cNvPr id="33797" name="Rectangle 18"/>
          <p:cNvSpPr/>
          <p:nvPr/>
        </p:nvSpPr>
        <p:spPr>
          <a:xfrm>
            <a:off x="2895600" y="2516188"/>
            <a:ext cx="4038600" cy="825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65000"/>
              </a:lnSpc>
            </a:pPr>
            <a:r>
              <a:rPr lang="en-US" altLang="en-US" sz="3200" b="1" dirty="0">
                <a:solidFill>
                  <a:srgbClr val="FFFF00"/>
                </a:solidFill>
                <a:latin typeface="HP001 5 hàng" pitchFamily="34" charset="0"/>
                <a:cs typeface="Times New Roman" panose="02020603050405020304" pitchFamily="18" charset="0"/>
              </a:rPr>
              <a:t>Ca dao</a:t>
            </a:r>
            <a:endParaRPr lang="en-US" altLang="en-US" sz="3200" b="1" dirty="0">
              <a:solidFill>
                <a:srgbClr val="FFFF00"/>
              </a:solidFill>
              <a:latin typeface="HP001 5 hàng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extBox 3"/>
          <p:cNvSpPr txBox="1"/>
          <p:nvPr/>
        </p:nvSpPr>
        <p:spPr>
          <a:xfrm>
            <a:off x="2552700" y="3159125"/>
            <a:ext cx="3429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vi-V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2700" y="1143000"/>
            <a:ext cx="4686300" cy="563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vi-VN" altLang="en-US" b="1" dirty="0">
                <a:latin typeface="Times New Roman" panose="02020603050405020304" pitchFamily="18" charset="0"/>
              </a:rPr>
              <a:t>Đồng Đăng có phố Kì Lừa,</a:t>
            </a:r>
            <a:br>
              <a:rPr lang="vi-VN" altLang="en-US" b="1" dirty="0">
                <a:latin typeface="Times New Roman" panose="02020603050405020304" pitchFamily="18" charset="0"/>
              </a:rPr>
            </a:br>
            <a:r>
              <a:rPr lang="vi-VN" altLang="en-US" b="1" dirty="0">
                <a:latin typeface="Times New Roman" panose="02020603050405020304" pitchFamily="18" charset="0"/>
              </a:rPr>
              <a:t>Có nàng Tô Thị, có chùa Tam Thanh.</a:t>
            </a:r>
            <a:br>
              <a:rPr lang="vi-VN" altLang="en-US" b="1" dirty="0">
                <a:latin typeface="Times New Roman" panose="02020603050405020304" pitchFamily="18" charset="0"/>
              </a:rPr>
            </a:br>
            <a:r>
              <a:rPr lang="vi-VN" altLang="en-US" b="1" dirty="0">
                <a:latin typeface="Times New Roman" panose="02020603050405020304" pitchFamily="18" charset="0"/>
              </a:rPr>
              <a:t>*</a:t>
            </a:r>
            <a:br>
              <a:rPr lang="vi-VN" altLang="en-US" b="1" dirty="0">
                <a:latin typeface="Times New Roman" panose="02020603050405020304" pitchFamily="18" charset="0"/>
              </a:rPr>
            </a:br>
            <a:r>
              <a:rPr lang="vi-VN" altLang="en-US" b="1" dirty="0">
                <a:latin typeface="Times New Roman" panose="02020603050405020304" pitchFamily="18" charset="0"/>
              </a:rPr>
              <a:t>Gió đưa cành trúc la đà,</a:t>
            </a:r>
            <a:br>
              <a:rPr lang="vi-VN" altLang="en-US" b="1" dirty="0">
                <a:latin typeface="Times New Roman" panose="02020603050405020304" pitchFamily="18" charset="0"/>
              </a:rPr>
            </a:br>
            <a:r>
              <a:rPr lang="vi-VN" altLang="en-US" b="1" dirty="0">
                <a:latin typeface="Times New Roman" panose="02020603050405020304" pitchFamily="18" charset="0"/>
              </a:rPr>
              <a:t>Tiếng chuông Trấn Vũ, canh gà Thọ Xương.</a:t>
            </a:r>
            <a:br>
              <a:rPr lang="vi-VN" altLang="en-US" b="1" dirty="0">
                <a:latin typeface="Times New Roman" panose="02020603050405020304" pitchFamily="18" charset="0"/>
              </a:rPr>
            </a:br>
            <a:r>
              <a:rPr lang="vi-VN" altLang="en-US" b="1" dirty="0">
                <a:latin typeface="Times New Roman" panose="02020603050405020304" pitchFamily="18" charset="0"/>
              </a:rPr>
              <a:t>Mịt mù khói tỏa ngàn sương,</a:t>
            </a:r>
            <a:br>
              <a:rPr lang="vi-VN" altLang="en-US" b="1" dirty="0">
                <a:latin typeface="Times New Roman" panose="02020603050405020304" pitchFamily="18" charset="0"/>
              </a:rPr>
            </a:br>
            <a:r>
              <a:rPr lang="vi-VN" altLang="en-US" b="1" dirty="0">
                <a:latin typeface="Times New Roman" panose="02020603050405020304" pitchFamily="18" charset="0"/>
              </a:rPr>
              <a:t>Nhịp chày Yên Thái, mặt gương Tây Hồ.</a:t>
            </a:r>
            <a:br>
              <a:rPr lang="vi-VN" altLang="en-US" b="1" dirty="0">
                <a:latin typeface="Times New Roman" panose="02020603050405020304" pitchFamily="18" charset="0"/>
              </a:rPr>
            </a:br>
            <a:r>
              <a:rPr lang="vi-VN" altLang="en-US" b="1" dirty="0">
                <a:latin typeface="Times New Roman" panose="02020603050405020304" pitchFamily="18" charset="0"/>
              </a:rPr>
              <a:t>*</a:t>
            </a:r>
            <a:br>
              <a:rPr lang="vi-VN" altLang="en-US" b="1" dirty="0">
                <a:latin typeface="Times New Roman" panose="02020603050405020304" pitchFamily="18" charset="0"/>
              </a:rPr>
            </a:br>
            <a:r>
              <a:rPr lang="vi-VN" altLang="en-US" b="1" dirty="0">
                <a:latin typeface="Times New Roman" panose="02020603050405020304" pitchFamily="18" charset="0"/>
              </a:rPr>
              <a:t>Đường vô xứ Nghệ quanh quanh,</a:t>
            </a:r>
            <a:br>
              <a:rPr lang="vi-VN" altLang="en-US" b="1" dirty="0">
                <a:latin typeface="Times New Roman" panose="02020603050405020304" pitchFamily="18" charset="0"/>
              </a:rPr>
            </a:br>
            <a:r>
              <a:rPr lang="vi-VN" altLang="en-US" b="1" dirty="0">
                <a:latin typeface="Times New Roman" panose="02020603050405020304" pitchFamily="18" charset="0"/>
              </a:rPr>
              <a:t>Non xanh nước biếc như tranh họa đồ.</a:t>
            </a:r>
            <a:br>
              <a:rPr lang="vi-VN" altLang="en-US" b="1" dirty="0">
                <a:latin typeface="Times New Roman" panose="02020603050405020304" pitchFamily="18" charset="0"/>
              </a:rPr>
            </a:br>
            <a:r>
              <a:rPr lang="vi-VN" altLang="en-US" b="1" dirty="0">
                <a:latin typeface="Times New Roman" panose="02020603050405020304" pitchFamily="18" charset="0"/>
              </a:rPr>
              <a:t>*</a:t>
            </a:r>
            <a:br>
              <a:rPr lang="vi-VN" altLang="en-US" b="1" dirty="0">
                <a:latin typeface="Times New Roman" panose="02020603050405020304" pitchFamily="18" charset="0"/>
              </a:rPr>
            </a:br>
            <a:r>
              <a:rPr lang="vi-VN" altLang="en-US" b="1" dirty="0">
                <a:latin typeface="Times New Roman" panose="02020603050405020304" pitchFamily="18" charset="0"/>
              </a:rPr>
              <a:t>Hải Vân bát ngát nghìn trùng</a:t>
            </a:r>
            <a:br>
              <a:rPr lang="vi-VN" altLang="en-US" b="1" dirty="0">
                <a:latin typeface="Times New Roman" panose="02020603050405020304" pitchFamily="18" charset="0"/>
              </a:rPr>
            </a:br>
            <a:r>
              <a:rPr lang="vi-VN" altLang="en-US" b="1" dirty="0">
                <a:latin typeface="Times New Roman" panose="02020603050405020304" pitchFamily="18" charset="0"/>
              </a:rPr>
              <a:t>Hòn Hồng sừng sững đứng trong vịnh Hàn.</a:t>
            </a:r>
            <a:br>
              <a:rPr lang="vi-VN" altLang="en-US" b="1" dirty="0">
                <a:latin typeface="Times New Roman" panose="02020603050405020304" pitchFamily="18" charset="0"/>
              </a:rPr>
            </a:br>
            <a:r>
              <a:rPr lang="vi-VN" altLang="en-US" b="1" dirty="0">
                <a:latin typeface="Times New Roman" panose="02020603050405020304" pitchFamily="18" charset="0"/>
              </a:rPr>
              <a:t>*</a:t>
            </a:r>
            <a:br>
              <a:rPr lang="vi-VN" altLang="en-US" b="1" dirty="0">
                <a:latin typeface="Times New Roman" panose="02020603050405020304" pitchFamily="18" charset="0"/>
              </a:rPr>
            </a:br>
            <a:r>
              <a:rPr lang="vi-VN" altLang="en-US" b="1" dirty="0">
                <a:latin typeface="Times New Roman" panose="02020603050405020304" pitchFamily="18" charset="0"/>
              </a:rPr>
              <a:t>Nhà Bè nước chảy chia hai</a:t>
            </a:r>
            <a:br>
              <a:rPr lang="vi-VN" altLang="en-US" b="1" dirty="0">
                <a:latin typeface="Times New Roman" panose="02020603050405020304" pitchFamily="18" charset="0"/>
              </a:rPr>
            </a:br>
            <a:r>
              <a:rPr lang="vi-VN" altLang="en-US" b="1" dirty="0">
                <a:latin typeface="Times New Roman" panose="02020603050405020304" pitchFamily="18" charset="0"/>
              </a:rPr>
              <a:t>Ai về Gia Định, Đồng Nai thì về.</a:t>
            </a:r>
            <a:br>
              <a:rPr lang="vi-VN" altLang="en-US" b="1" dirty="0">
                <a:latin typeface="Times New Roman" panose="02020603050405020304" pitchFamily="18" charset="0"/>
              </a:rPr>
            </a:br>
            <a:r>
              <a:rPr lang="vi-VN" altLang="en-US" b="1" dirty="0">
                <a:latin typeface="Times New Roman" panose="02020603050405020304" pitchFamily="18" charset="0"/>
              </a:rPr>
              <a:t>*</a:t>
            </a:r>
            <a:br>
              <a:rPr lang="vi-VN" altLang="en-US" b="1" dirty="0">
                <a:latin typeface="Times New Roman" panose="02020603050405020304" pitchFamily="18" charset="0"/>
              </a:rPr>
            </a:br>
            <a:r>
              <a:rPr lang="vi-VN" altLang="en-US" b="1" dirty="0">
                <a:latin typeface="Times New Roman" panose="02020603050405020304" pitchFamily="18" charset="0"/>
              </a:rPr>
              <a:t>Đồng Tháp Mười cò bay thẳng cánh</a:t>
            </a:r>
            <a:br>
              <a:rPr lang="vi-VN" altLang="en-US" b="1" dirty="0">
                <a:latin typeface="Times New Roman" panose="02020603050405020304" pitchFamily="18" charset="0"/>
              </a:rPr>
            </a:br>
            <a:r>
              <a:rPr lang="vi-VN" altLang="en-US" b="1" dirty="0">
                <a:latin typeface="Times New Roman" panose="02020603050405020304" pitchFamily="18" charset="0"/>
              </a:rPr>
              <a:t>Nước Tháp Mười lóng lánh cá tôm.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r>
              <a:rPr lang="en-US" altLang="en-US" b="1" dirty="0">
                <a:latin typeface="Times New Roman" panose="02020603050405020304" pitchFamily="18" charset="0"/>
              </a:rPr>
              <a:t>                                                               Ca dao 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54025"/>
            <a:ext cx="7467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Cảnh đẹp non sông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323850" y="-80962"/>
            <a:ext cx="9144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altLang="en-US" sz="3200" b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22" name="Picture 5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693025" y="1588"/>
            <a:ext cx="1509713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3" name="Picture 5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53975"/>
            <a:ext cx="1511300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4" name="Picture 5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1588" y="5334000"/>
            <a:ext cx="1511300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5" name="Picture 5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578725" y="5364163"/>
            <a:ext cx="1509713" cy="1504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91" name="Text Box 7"/>
          <p:cNvSpPr txBox="1"/>
          <p:nvPr/>
        </p:nvSpPr>
        <p:spPr>
          <a:xfrm>
            <a:off x="3733800" y="179388"/>
            <a:ext cx="2819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92" name="Text Box 8"/>
          <p:cNvSpPr txBox="1"/>
          <p:nvPr/>
        </p:nvSpPr>
        <p:spPr>
          <a:xfrm>
            <a:off x="354013" y="760413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Đọc đúng: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93" name="Text Box 9"/>
          <p:cNvSpPr txBox="1"/>
          <p:nvPr/>
        </p:nvSpPr>
        <p:spPr>
          <a:xfrm>
            <a:off x="2303463" y="728663"/>
            <a:ext cx="63833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quanh, sừng sững, lóng lánh.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5" name="Text Box 11"/>
          <p:cNvSpPr txBox="1"/>
          <p:nvPr/>
        </p:nvSpPr>
        <p:spPr>
          <a:xfrm>
            <a:off x="3200400" y="4419600"/>
            <a:ext cx="56388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sz="1600" dirty="0">
              <a:latin typeface="Arial" panose="020B0604020202020204" pitchFamily="34" charset="0"/>
            </a:endParaRPr>
          </a:p>
        </p:txBody>
      </p:sp>
      <p:sp>
        <p:nvSpPr>
          <p:cNvPr id="67600" name="Text Box 16"/>
          <p:cNvSpPr txBox="1"/>
          <p:nvPr/>
        </p:nvSpPr>
        <p:spPr>
          <a:xfrm>
            <a:off x="0" y="472440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sz="2800" b="1" dirty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847" name="Picture 5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693025" y="1588"/>
            <a:ext cx="1509713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5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53975"/>
            <a:ext cx="1511300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9" name="Picture 5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1588" y="5334000"/>
            <a:ext cx="1511300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0" name="Picture 5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578725" y="5364163"/>
            <a:ext cx="1509713" cy="1504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0"/>
          <p:cNvGrpSpPr/>
          <p:nvPr/>
        </p:nvGrpSpPr>
        <p:grpSpPr>
          <a:xfrm>
            <a:off x="1447800" y="2652713"/>
            <a:ext cx="6858000" cy="954087"/>
            <a:chOff x="240" y="1680"/>
            <a:chExt cx="3504" cy="553"/>
          </a:xfrm>
        </p:grpSpPr>
        <p:sp>
          <p:nvSpPr>
            <p:cNvPr id="35869" name="Text Box 7"/>
            <p:cNvSpPr txBox="1"/>
            <p:nvPr/>
          </p:nvSpPr>
          <p:spPr>
            <a:xfrm>
              <a:off x="480" y="1680"/>
              <a:ext cx="2784" cy="5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2800" b="1" i="1" dirty="0">
                  <a:latin typeface="Times New Roman" panose="02020603050405020304" pitchFamily="18" charset="0"/>
                </a:rPr>
                <a:t>Đường vô xứ Nghệ  quanh quanh </a:t>
              </a:r>
              <a:endParaRPr lang="en-US" altLang="en-US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5870" name="Text Box 8"/>
            <p:cNvSpPr txBox="1"/>
            <p:nvPr/>
          </p:nvSpPr>
          <p:spPr>
            <a:xfrm>
              <a:off x="240" y="1920"/>
              <a:ext cx="3504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2800" b="1" i="1" dirty="0">
                  <a:latin typeface="Times New Roman" panose="02020603050405020304" pitchFamily="18" charset="0"/>
                </a:rPr>
                <a:t>Non xanh nước biếc  như tranh họa đồ.</a:t>
              </a:r>
              <a:endParaRPr lang="en-US" altLang="en-US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Rectangle 9"/>
          <p:cNvSpPr/>
          <p:nvPr/>
        </p:nvSpPr>
        <p:spPr>
          <a:xfrm>
            <a:off x="1371600" y="5243513"/>
            <a:ext cx="59436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i="1" dirty="0">
                <a:latin typeface="Times New Roman" panose="02020603050405020304" pitchFamily="18" charset="0"/>
              </a:rPr>
              <a:t>Đồng Tháp Mười  cò bay thẳng cánh</a:t>
            </a:r>
            <a:endParaRPr lang="en-US" altLang="en-US" sz="2800" b="1" i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i="1" dirty="0">
                <a:latin typeface="Times New Roman" panose="02020603050405020304" pitchFamily="18" charset="0"/>
              </a:rPr>
              <a:t>Nước Tháp Mười  lóng lánh cá tôm.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5" name="Line 16"/>
          <p:cNvSpPr/>
          <p:nvPr/>
        </p:nvSpPr>
        <p:spPr>
          <a:xfrm flipH="1">
            <a:off x="4800600" y="2805113"/>
            <a:ext cx="76200" cy="304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" name="Line 17"/>
          <p:cNvSpPr/>
          <p:nvPr/>
        </p:nvSpPr>
        <p:spPr>
          <a:xfrm flipH="1">
            <a:off x="6781800" y="5776913"/>
            <a:ext cx="76200" cy="304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" name="Line 18"/>
          <p:cNvSpPr/>
          <p:nvPr/>
        </p:nvSpPr>
        <p:spPr>
          <a:xfrm flipH="1">
            <a:off x="4114800" y="5776913"/>
            <a:ext cx="76200" cy="304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" name="Line 19"/>
          <p:cNvSpPr/>
          <p:nvPr/>
        </p:nvSpPr>
        <p:spPr>
          <a:xfrm flipH="1">
            <a:off x="6934200" y="5395913"/>
            <a:ext cx="76200" cy="304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" name="Line 20"/>
          <p:cNvSpPr/>
          <p:nvPr/>
        </p:nvSpPr>
        <p:spPr>
          <a:xfrm flipH="1">
            <a:off x="4114800" y="5395913"/>
            <a:ext cx="76200" cy="304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Line 21"/>
          <p:cNvSpPr/>
          <p:nvPr/>
        </p:nvSpPr>
        <p:spPr>
          <a:xfrm flipH="1">
            <a:off x="7391400" y="3186113"/>
            <a:ext cx="76200" cy="304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Line 22"/>
          <p:cNvSpPr/>
          <p:nvPr/>
        </p:nvSpPr>
        <p:spPr>
          <a:xfrm flipH="1">
            <a:off x="7467600" y="3186113"/>
            <a:ext cx="76200" cy="304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" name="Line 23"/>
          <p:cNvSpPr/>
          <p:nvPr/>
        </p:nvSpPr>
        <p:spPr>
          <a:xfrm flipH="1">
            <a:off x="4572000" y="3186113"/>
            <a:ext cx="76200" cy="304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" name="Line 24"/>
          <p:cNvSpPr/>
          <p:nvPr/>
        </p:nvSpPr>
        <p:spPr>
          <a:xfrm flipH="1">
            <a:off x="7010400" y="2805113"/>
            <a:ext cx="76200" cy="304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" name="Line 25"/>
          <p:cNvSpPr/>
          <p:nvPr/>
        </p:nvSpPr>
        <p:spPr>
          <a:xfrm flipH="1">
            <a:off x="6858000" y="5776913"/>
            <a:ext cx="76200" cy="304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1143000" y="3957638"/>
            <a:ext cx="7010400" cy="1169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en-US" sz="2800" b="1" i="1" kern="120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          Hải Vân bát  ngát nghìn trùng</a:t>
            </a:r>
            <a:endParaRPr kumimoji="0" lang="en-US" altLang="en-US" sz="2800" b="1" i="1" kern="1200" cap="none" spc="0" normalizeH="0" baseline="0" noProof="0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en-US" sz="2800" b="1" i="1" kern="120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Hòn Hồng sừng sững  đứng trong vịnh Hàn.</a:t>
            </a:r>
            <a:endParaRPr kumimoji="0" lang="en-US" altLang="en-US" sz="2800" b="1" i="1" kern="1200" cap="none" spc="0" normalizeH="0" baseline="0" noProof="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Line 22"/>
          <p:cNvSpPr/>
          <p:nvPr/>
        </p:nvSpPr>
        <p:spPr>
          <a:xfrm flipH="1">
            <a:off x="4849813" y="4105275"/>
            <a:ext cx="76200" cy="304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" name="Line 22"/>
          <p:cNvSpPr/>
          <p:nvPr/>
        </p:nvSpPr>
        <p:spPr>
          <a:xfrm flipH="1">
            <a:off x="6705600" y="4024313"/>
            <a:ext cx="76200" cy="304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" name="Line 22"/>
          <p:cNvSpPr/>
          <p:nvPr/>
        </p:nvSpPr>
        <p:spPr>
          <a:xfrm flipH="1">
            <a:off x="4495800" y="4633913"/>
            <a:ext cx="76200" cy="304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" name="Line 22"/>
          <p:cNvSpPr/>
          <p:nvPr/>
        </p:nvSpPr>
        <p:spPr>
          <a:xfrm flipH="1">
            <a:off x="7772400" y="4633913"/>
            <a:ext cx="76200" cy="304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Line 22"/>
          <p:cNvSpPr/>
          <p:nvPr/>
        </p:nvSpPr>
        <p:spPr>
          <a:xfrm flipH="1">
            <a:off x="7848600" y="4633913"/>
            <a:ext cx="76200" cy="304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/>
      <p:bldP spid="67593" grpId="0"/>
      <p:bldP spid="67600" grpId="0"/>
      <p:bldP spid="1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Oval 10"/>
          <p:cNvSpPr/>
          <p:nvPr/>
        </p:nvSpPr>
        <p:spPr>
          <a:xfrm>
            <a:off x="0" y="0"/>
            <a:ext cx="8915400" cy="990600"/>
          </a:xfrm>
          <a:prstGeom prst="ellipse">
            <a:avLst/>
          </a:prstGeom>
          <a:noFill/>
          <a:ln w="9525" cap="flat" cmpd="sng">
            <a:pattFill prst="pct5">
              <a:fgClr>
                <a:srgbClr val="CCFF66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lang="en-US" altLang="en-US" sz="4000" b="1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Câu1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câu ca dao nói đến một vùng. 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vùng 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8733" name="Picture 13" descr="BAN D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1125" y="1343025"/>
            <a:ext cx="3733800" cy="5181600"/>
          </a:xfrm>
          <a:prstGeom prst="rect">
            <a:avLst/>
          </a:prstGeom>
          <a:noFill/>
          <a:ln w="1905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8734" name="Text Box 14"/>
          <p:cNvSpPr txBox="1"/>
          <p:nvPr/>
        </p:nvSpPr>
        <p:spPr>
          <a:xfrm>
            <a:off x="38100" y="1524000"/>
            <a:ext cx="4191000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Lạng Sơn</a:t>
            </a:r>
            <a:endParaRPr lang="en-US" altLang="en-US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35" name="Oval 15"/>
          <p:cNvSpPr/>
          <p:nvPr/>
        </p:nvSpPr>
        <p:spPr>
          <a:xfrm>
            <a:off x="6553200" y="1952625"/>
            <a:ext cx="152400" cy="152400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36" name="Text Box 16"/>
          <p:cNvSpPr txBox="1"/>
          <p:nvPr/>
        </p:nvSpPr>
        <p:spPr>
          <a:xfrm>
            <a:off x="6505575" y="2062163"/>
            <a:ext cx="1905000" cy="230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LẠNG SƠN</a:t>
            </a:r>
            <a:endParaRPr lang="en-US" altLang="en-US" sz="9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37" name="Text Box 17"/>
          <p:cNvSpPr txBox="1"/>
          <p:nvPr/>
        </p:nvSpPr>
        <p:spPr>
          <a:xfrm>
            <a:off x="0" y="2133600"/>
            <a:ext cx="4343400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H</a:t>
            </a:r>
            <a:r>
              <a:rPr lang="en-US" alt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Nội</a:t>
            </a:r>
            <a:endParaRPr lang="en-US" altLang="en-US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39" name="AutoShape 19"/>
          <p:cNvSpPr>
            <a:spLocks noChangeArrowheads="1"/>
          </p:cNvSpPr>
          <p:nvPr/>
        </p:nvSpPr>
        <p:spPr bwMode="auto">
          <a:xfrm>
            <a:off x="6486525" y="2314575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8740" name="Text Box 20"/>
          <p:cNvSpPr txBox="1"/>
          <p:nvPr/>
        </p:nvSpPr>
        <p:spPr>
          <a:xfrm>
            <a:off x="5967413" y="2347913"/>
            <a:ext cx="1066800" cy="246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  <a:endParaRPr lang="en-US" altLang="en-US" sz="10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42" name="Text Box 22"/>
          <p:cNvSpPr txBox="1"/>
          <p:nvPr/>
        </p:nvSpPr>
        <p:spPr>
          <a:xfrm>
            <a:off x="0" y="2743200"/>
            <a:ext cx="5410200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Nghệ An - H</a:t>
            </a:r>
            <a:r>
              <a:rPr lang="en-US" alt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Tĩnh</a:t>
            </a:r>
            <a:endParaRPr lang="en-US" altLang="en-US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43" name="Oval 23"/>
          <p:cNvSpPr/>
          <p:nvPr/>
        </p:nvSpPr>
        <p:spPr>
          <a:xfrm>
            <a:off x="6405563" y="3095625"/>
            <a:ext cx="152400" cy="1524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44" name="Text Box 24"/>
          <p:cNvSpPr txBox="1"/>
          <p:nvPr/>
        </p:nvSpPr>
        <p:spPr>
          <a:xfrm>
            <a:off x="5815013" y="3043238"/>
            <a:ext cx="990600" cy="230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9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AN</a:t>
            </a:r>
            <a:endParaRPr lang="en-US" altLang="en-US" sz="9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45" name="Freeform 25"/>
          <p:cNvSpPr/>
          <p:nvPr/>
        </p:nvSpPr>
        <p:spPr>
          <a:xfrm>
            <a:off x="6548438" y="3214688"/>
            <a:ext cx="157162" cy="214312"/>
          </a:xfrm>
          <a:custGeom>
            <a:avLst/>
            <a:gdLst>
              <a:gd name="txL" fmla="*/ 0 w 148"/>
              <a:gd name="txT" fmla="*/ 0 h 188"/>
              <a:gd name="txR" fmla="*/ 148 w 148"/>
              <a:gd name="txB" fmla="*/ 188 h 188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8" h="188">
                <a:moveTo>
                  <a:pt x="0" y="0"/>
                </a:moveTo>
                <a:cubicBezTo>
                  <a:pt x="5" y="18"/>
                  <a:pt x="2" y="40"/>
                  <a:pt x="14" y="54"/>
                </a:cubicBezTo>
                <a:cubicBezTo>
                  <a:pt x="35" y="78"/>
                  <a:pt x="94" y="107"/>
                  <a:pt x="94" y="107"/>
                </a:cubicBezTo>
                <a:cubicBezTo>
                  <a:pt x="112" y="134"/>
                  <a:pt x="148" y="188"/>
                  <a:pt x="148" y="188"/>
                </a:cubicBezTo>
              </a:path>
            </a:pathLst>
          </a:custGeom>
          <a:solidFill>
            <a:srgbClr val="0000FF"/>
          </a:solidFill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58746" name="Text Box 26"/>
          <p:cNvSpPr txBox="1"/>
          <p:nvPr/>
        </p:nvSpPr>
        <p:spPr>
          <a:xfrm>
            <a:off x="0" y="3505200"/>
            <a:ext cx="5257800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 Huế - Đ</a:t>
            </a:r>
            <a:r>
              <a:rPr lang="en-US" alt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Nẵng</a:t>
            </a:r>
            <a:endParaRPr lang="en-US" altLang="en-US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47" name="Oval 27"/>
          <p:cNvSpPr/>
          <p:nvPr/>
        </p:nvSpPr>
        <p:spPr>
          <a:xfrm>
            <a:off x="66294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48" name="Oval 28"/>
          <p:cNvSpPr/>
          <p:nvPr/>
        </p:nvSpPr>
        <p:spPr>
          <a:xfrm>
            <a:off x="7062788" y="3857625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49" name="Oval 29"/>
          <p:cNvSpPr/>
          <p:nvPr/>
        </p:nvSpPr>
        <p:spPr>
          <a:xfrm>
            <a:off x="6510338" y="2362200"/>
            <a:ext cx="152400" cy="152400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50" name="Text Box 30"/>
          <p:cNvSpPr txBox="1"/>
          <p:nvPr/>
        </p:nvSpPr>
        <p:spPr>
          <a:xfrm>
            <a:off x="7143750" y="3705225"/>
            <a:ext cx="1371600" cy="230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altLang="en-US" sz="9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51" name="Oval 31"/>
          <p:cNvSpPr/>
          <p:nvPr/>
        </p:nvSpPr>
        <p:spPr>
          <a:xfrm>
            <a:off x="7300913" y="4038600"/>
            <a:ext cx="152400" cy="1524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52" name="Text Box 32"/>
          <p:cNvSpPr txBox="1"/>
          <p:nvPr/>
        </p:nvSpPr>
        <p:spPr>
          <a:xfrm>
            <a:off x="7391400" y="4067175"/>
            <a:ext cx="914400" cy="230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NẴNG</a:t>
            </a:r>
            <a:endParaRPr lang="en-US" altLang="en-US" sz="9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53" name="Text Box 33"/>
          <p:cNvSpPr txBox="1"/>
          <p:nvPr/>
        </p:nvSpPr>
        <p:spPr>
          <a:xfrm>
            <a:off x="0" y="4267200"/>
            <a:ext cx="5334000" cy="1138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5: TP.Hồ Chí Minh - Đồng Nai</a:t>
            </a:r>
            <a:endParaRPr lang="en-US" altLang="en-US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55" name="Oval 35"/>
          <p:cNvSpPr/>
          <p:nvPr/>
        </p:nvSpPr>
        <p:spPr>
          <a:xfrm>
            <a:off x="6781800" y="5791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56" name="Text Box 36"/>
          <p:cNvSpPr txBox="1"/>
          <p:nvPr/>
        </p:nvSpPr>
        <p:spPr>
          <a:xfrm>
            <a:off x="6953250" y="5795963"/>
            <a:ext cx="1981200" cy="230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HHÒ CHÍ MINH</a:t>
            </a:r>
            <a:endParaRPr lang="en-US" altLang="en-US" sz="9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57" name="Oval 37"/>
          <p:cNvSpPr/>
          <p:nvPr/>
        </p:nvSpPr>
        <p:spPr>
          <a:xfrm>
            <a:off x="6981825" y="5572125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58" name="Text Box 38"/>
          <p:cNvSpPr txBox="1"/>
          <p:nvPr/>
        </p:nvSpPr>
        <p:spPr>
          <a:xfrm>
            <a:off x="7100888" y="5562600"/>
            <a:ext cx="1295400" cy="230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NAI</a:t>
            </a:r>
            <a:endParaRPr lang="en-US" altLang="en-US" sz="9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59" name="Text Box 39"/>
          <p:cNvSpPr txBox="1"/>
          <p:nvPr/>
        </p:nvSpPr>
        <p:spPr>
          <a:xfrm>
            <a:off x="0" y="5486400"/>
            <a:ext cx="5410200" cy="1138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6: Long An - Tiền giang - Đồng Tháp Mười</a:t>
            </a:r>
            <a:endParaRPr lang="en-US" altLang="en-US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60" name="Oval 40"/>
          <p:cNvSpPr/>
          <p:nvPr/>
        </p:nvSpPr>
        <p:spPr>
          <a:xfrm>
            <a:off x="6510338" y="5919788"/>
            <a:ext cx="152400" cy="1524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761" name="Text Box 41"/>
          <p:cNvSpPr txBox="1"/>
          <p:nvPr/>
        </p:nvSpPr>
        <p:spPr>
          <a:xfrm>
            <a:off x="6477000" y="6019800"/>
            <a:ext cx="2057400" cy="230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THÁP MƯỜI</a:t>
            </a:r>
            <a:endParaRPr lang="en-US" altLang="en-US" sz="9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8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58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15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8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15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5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1000"/>
                                        <p:tgtEl>
                                          <p:spTgt spid="15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1000"/>
                                        <p:tgtEl>
                                          <p:spTgt spid="15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15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3" dur="1000"/>
                                        <p:tgtEl>
                                          <p:spTgt spid="15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58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58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80"/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80"/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80"/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158734" grpId="0"/>
      <p:bldP spid="158735" grpId="0" animBg="1"/>
      <p:bldP spid="158736" grpId="0"/>
      <p:bldP spid="158737" grpId="0"/>
      <p:bldP spid="158740" grpId="0"/>
      <p:bldP spid="158743" grpId="0" animBg="1"/>
      <p:bldP spid="158744" grpId="0"/>
      <p:bldP spid="158745" grpId="0" animBg="1"/>
      <p:bldP spid="158747" grpId="0" animBg="1"/>
      <p:bldP spid="158748" grpId="0" animBg="1"/>
      <p:bldP spid="158749" grpId="0" animBg="1"/>
      <p:bldP spid="158749" grpId="1" animBg="1"/>
      <p:bldP spid="158750" grpId="0"/>
      <p:bldP spid="158751" grpId="0" animBg="1"/>
      <p:bldP spid="158752" grpId="0"/>
      <p:bldP spid="158755" grpId="0" animBg="1"/>
      <p:bldP spid="158756" grpId="0"/>
      <p:bldP spid="158757" grpId="0" animBg="1"/>
      <p:bldP spid="158758" grpId="0"/>
      <p:bldP spid="158760" grpId="0" animBg="1"/>
      <p:bldP spid="1587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0</TotalTime>
  <Words>2739</Words>
  <Application>WPS Presentation</Application>
  <PresentationFormat/>
  <Paragraphs>148</Paragraphs>
  <Slides>27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Arial</vt:lpstr>
      <vt:lpstr>SimSun</vt:lpstr>
      <vt:lpstr>Wingdings</vt:lpstr>
      <vt:lpstr>Times New Roman</vt:lpstr>
      <vt:lpstr>Calibri Light</vt:lpstr>
      <vt:lpstr>Calibri</vt:lpstr>
      <vt:lpstr>MS PGothic</vt:lpstr>
      <vt:lpstr>HP001 5 hàng</vt:lpstr>
      <vt:lpstr>Segoe Print</vt:lpstr>
      <vt:lpstr>Tahoma</vt:lpstr>
      <vt:lpstr>Calibri</vt:lpstr>
      <vt:lpstr>Arial</vt:lpstr>
      <vt:lpstr>Microsoft YaHei</vt:lpstr>
      <vt:lpstr>Arial Unicode MS</vt:lpstr>
      <vt:lpstr>Office Theme</vt:lpstr>
      <vt:lpstr>1_Office Theme</vt:lpstr>
      <vt:lpstr>Default Design</vt:lpstr>
      <vt:lpstr>5_Office Theme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Binh</dc:creator>
  <cp:lastModifiedBy>Admin</cp:lastModifiedBy>
  <cp:revision>832</cp:revision>
  <dcterms:created xsi:type="dcterms:W3CDTF">2007-11-11T09:25:58Z</dcterms:created>
  <dcterms:modified xsi:type="dcterms:W3CDTF">2024-04-06T05:35:35Z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4B6BFF07B40C4CF3B8C4A4A86165930E_12</vt:lpwstr>
  </property>
  <property fmtid="{D5CDD505-2E9C-101B-9397-08002B2CF9AE}" pid="3" name="KSOProductBuildVer">
    <vt:lpwstr>1033-12.2.0.13538</vt:lpwstr>
  </property>
</Properties>
</file>