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449" r:id="rId2"/>
    <p:sldId id="453" r:id="rId3"/>
    <p:sldId id="454" r:id="rId4"/>
    <p:sldId id="464" r:id="rId5"/>
    <p:sldId id="455" r:id="rId6"/>
    <p:sldId id="460" r:id="rId7"/>
    <p:sldId id="457" r:id="rId8"/>
    <p:sldId id="465" r:id="rId9"/>
    <p:sldId id="463" r:id="rId10"/>
    <p:sldId id="419" r:id="rId11"/>
    <p:sldId id="420" r:id="rId12"/>
    <p:sldId id="447" r:id="rId13"/>
    <p:sldId id="451" r:id="rId14"/>
    <p:sldId id="467" r:id="rId15"/>
    <p:sldId id="444" r:id="rId16"/>
    <p:sldId id="445" r:id="rId17"/>
    <p:sldId id="466" r:id="rId18"/>
    <p:sldId id="2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CHUNG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 varScale="1">
        <p:scale>
          <a:sx n="60" d="100"/>
          <a:sy n="60" d="100"/>
        </p:scale>
        <p:origin x="56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39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3" name="Google Shape;31273;gb3b9ff3401_0_1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74" name="Google Shape;31274;gb3b9ff3401_0_1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headEnd/>
            <a:tailEnd/>
          </a:ln>
        </p:spPr>
      </p:sp>
      <p:sp>
        <p:nvSpPr>
          <p:cNvPr id="28675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alt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/>
            <a:fld id="{BA2B991A-2329-46B1-8C24-229EF5F0ABC0}" type="slidenum">
              <a:rPr lang="en-US" altLang="en-US"/>
              <a:pPr eaLnBrk="1" hangingPunct="1"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72">
          <a:extLst>
            <a:ext uri="{FF2B5EF4-FFF2-40B4-BE49-F238E27FC236}">
              <a16:creationId xmlns:a16="http://schemas.microsoft.com/office/drawing/2014/main" id="{CD97C906-40FB-D0DC-5D33-EA29CE90E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3" name="Google Shape;31273;gb3b9ff3401_0_1813:notes">
            <a:extLst>
              <a:ext uri="{FF2B5EF4-FFF2-40B4-BE49-F238E27FC236}">
                <a16:creationId xmlns:a16="http://schemas.microsoft.com/office/drawing/2014/main" id="{EDB00DC2-95C3-7B65-C44B-23A3C7DCDC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74" name="Google Shape;31274;gb3b9ff3401_0_1813:notes">
            <a:extLst>
              <a:ext uri="{FF2B5EF4-FFF2-40B4-BE49-F238E27FC236}">
                <a16:creationId xmlns:a16="http://schemas.microsoft.com/office/drawing/2014/main" id="{BB035F5F-9B96-FD41-10D9-85F7CD738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3178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439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2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79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58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0"/>
            <a:ext cx="131474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1"/>
            <a:ext cx="237894" cy="1474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4" name="Google Shape;6264;p8"/>
          <p:cNvSpPr txBox="1">
            <a:spLocks noGrp="1"/>
          </p:cNvSpPr>
          <p:nvPr>
            <p:ph type="title"/>
          </p:nvPr>
        </p:nvSpPr>
        <p:spPr>
          <a:xfrm>
            <a:off x="2328967" y="2663451"/>
            <a:ext cx="7534800" cy="1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586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5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08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55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48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716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667" r:id="rId19"/>
    <p:sldLayoutId id="2147483668" r:id="rId20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slide" Target="slide6.xml"/><Relationship Id="rId2" Type="http://schemas.openxmlformats.org/officeDocument/2006/relationships/audio" Target="../media/audio1.wav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5" Type="http://schemas.openxmlformats.org/officeDocument/2006/relationships/hyperlink" Target="PHEP-%20l&#7845;y_25_-_4,_25_-_40_TIET_2.pptx#8. Ba&#777;n tri&#768;nh ba&#768;y PowerPoint" TargetMode="External"/><Relationship Id="rId10" Type="http://schemas.openxmlformats.org/officeDocument/2006/relationships/slide" Target="slide5.xml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openxmlformats.org/officeDocument/2006/relationships/hyperlink" Target="PHEP-%20l&#7845;y_25_-_4,_25_-_40_TIET_2.pptx#7. Ba&#777;n tri&#768;nh ba&#768;y PowerPoin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slide" Target="slide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slide" Target="slide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slide" Target="slide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937513286289">
            <a:hlinkClick r:id="" action="ppaction://media"/>
            <a:extLst>
              <a:ext uri="{FF2B5EF4-FFF2-40B4-BE49-F238E27FC236}">
                <a16:creationId xmlns:a16="http://schemas.microsoft.com/office/drawing/2014/main" id="{FE665BFC-7758-C30E-3A30-9FCBDA8D7A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7112" y="176473"/>
            <a:ext cx="11077776" cy="6505054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>
            <a:fillRect/>
          </a:stretch>
        </p:blipFill>
        <p:spPr>
          <a:xfrm>
            <a:off x="10844773" y="2888646"/>
            <a:ext cx="1347227" cy="4025448"/>
          </a:xfrm>
          <a:prstGeom prst="rect">
            <a:avLst/>
          </a:prstGeom>
        </p:spPr>
      </p:pic>
      <p:pic>
        <p:nvPicPr>
          <p:cNvPr id="9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05"/>
          <a:stretch>
            <a:fillRect/>
          </a:stretch>
        </p:blipFill>
        <p:spPr>
          <a:xfrm>
            <a:off x="0" y="5646420"/>
            <a:ext cx="12192000" cy="12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6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2203547" y="2234474"/>
            <a:ext cx="141051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0000FF"/>
                </a:solidFill>
                <a:cs typeface="Arial" panose="020B0604020202020204" pitchFamily="34" charset="0"/>
              </a:rPr>
              <a:t>25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2160166" y="3038389"/>
            <a:ext cx="121920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6000" b="1" dirty="0">
                <a:solidFill>
                  <a:srgbClr val="0000FF"/>
                </a:solidFill>
                <a:cs typeface="Arial" panose="020B0604020202020204" pitchFamily="34" charset="0"/>
              </a:rPr>
              <a:t>40</a:t>
            </a:r>
          </a:p>
        </p:txBody>
      </p:sp>
      <p:sp>
        <p:nvSpPr>
          <p:cNvPr id="4120" name="Text Box 24"/>
          <p:cNvSpPr txBox="1">
            <a:spLocks noChangeArrowheads="1"/>
          </p:cNvSpPr>
          <p:nvPr/>
        </p:nvSpPr>
        <p:spPr bwMode="auto">
          <a:xfrm>
            <a:off x="1639325" y="2681136"/>
            <a:ext cx="457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0000FF"/>
                </a:solidFill>
                <a:cs typeface="Arial" panose="020B0604020202020204" pitchFamily="34" charset="0"/>
              </a:rPr>
              <a:t>+</a:t>
            </a:r>
          </a:p>
        </p:txBody>
      </p:sp>
      <p:sp>
        <p:nvSpPr>
          <p:cNvPr id="4121" name="Line 25"/>
          <p:cNvSpPr>
            <a:spLocks noChangeShapeType="1"/>
          </p:cNvSpPr>
          <p:nvPr/>
        </p:nvSpPr>
        <p:spPr bwMode="auto">
          <a:xfrm flipV="1">
            <a:off x="2096525" y="4042132"/>
            <a:ext cx="1140141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4122" name="Text Box 26"/>
          <p:cNvSpPr txBox="1">
            <a:spLocks noChangeArrowheads="1"/>
          </p:cNvSpPr>
          <p:nvPr/>
        </p:nvSpPr>
        <p:spPr bwMode="auto">
          <a:xfrm>
            <a:off x="5666443" y="2313945"/>
            <a:ext cx="562800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>
                <a:cs typeface="Arial" panose="020B0604020202020204" pitchFamily="34" charset="0"/>
              </a:rPr>
              <a:t>5 </a:t>
            </a:r>
            <a:r>
              <a:rPr lang="en-US" altLang="en-US" sz="3600" b="1" dirty="0" err="1">
                <a:cs typeface="Arial" panose="020B0604020202020204" pitchFamily="34" charset="0"/>
              </a:rPr>
              <a:t>cộng</a:t>
            </a:r>
            <a:r>
              <a:rPr lang="en-US" altLang="en-US" sz="3600" b="1" dirty="0">
                <a:cs typeface="Arial" panose="020B0604020202020204" pitchFamily="34" charset="0"/>
              </a:rPr>
              <a:t> </a:t>
            </a:r>
            <a:r>
              <a:rPr lang="vi-VN" altLang="en-US" sz="3600" b="1" dirty="0">
                <a:cs typeface="Arial" panose="020B0604020202020204" pitchFamily="34" charset="0"/>
              </a:rPr>
              <a:t>0</a:t>
            </a:r>
            <a:r>
              <a:rPr lang="en-US" altLang="en-US" sz="3600" b="1" dirty="0"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cs typeface="Arial" panose="020B0604020202020204" pitchFamily="34" charset="0"/>
              </a:rPr>
              <a:t>bằng</a:t>
            </a:r>
            <a:r>
              <a:rPr lang="en-US" altLang="en-US" sz="3600" b="1" dirty="0">
                <a:cs typeface="Arial" panose="020B0604020202020204" pitchFamily="34" charset="0"/>
              </a:rPr>
              <a:t> </a:t>
            </a:r>
            <a:r>
              <a:rPr lang="vi-VN" altLang="en-US" sz="3600" b="1" dirty="0">
                <a:cs typeface="Arial" panose="020B0604020202020204" pitchFamily="34" charset="0"/>
              </a:rPr>
              <a:t>5</a:t>
            </a:r>
            <a:r>
              <a:rPr lang="en-US" altLang="en-US" sz="3600" b="1" dirty="0">
                <a:cs typeface="Arial" panose="020B0604020202020204" pitchFamily="34" charset="0"/>
              </a:rPr>
              <a:t> , </a:t>
            </a:r>
            <a:r>
              <a:rPr lang="en-US" altLang="en-US" sz="3600" b="1" dirty="0" err="1">
                <a:cs typeface="Arial" panose="020B0604020202020204" pitchFamily="34" charset="0"/>
              </a:rPr>
              <a:t>viết</a:t>
            </a:r>
            <a:r>
              <a:rPr lang="en-US" altLang="en-US" sz="3600" b="1" dirty="0">
                <a:cs typeface="Arial" panose="020B0604020202020204" pitchFamily="34" charset="0"/>
              </a:rPr>
              <a:t> </a:t>
            </a:r>
            <a:r>
              <a:rPr lang="vi-VN" altLang="en-US" sz="3600" b="1" dirty="0">
                <a:cs typeface="Arial" panose="020B0604020202020204" pitchFamily="34" charset="0"/>
              </a:rPr>
              <a:t>5</a:t>
            </a:r>
          </a:p>
        </p:txBody>
      </p:sp>
      <p:sp>
        <p:nvSpPr>
          <p:cNvPr id="4123" name="Text Box 27"/>
          <p:cNvSpPr txBox="1">
            <a:spLocks noChangeArrowheads="1"/>
          </p:cNvSpPr>
          <p:nvPr/>
        </p:nvSpPr>
        <p:spPr bwMode="auto">
          <a:xfrm>
            <a:off x="2541166" y="4049551"/>
            <a:ext cx="45720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6000" b="1" dirty="0">
                <a:solidFill>
                  <a:srgbClr val="0000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4124" name="Text Box 28"/>
          <p:cNvSpPr txBox="1">
            <a:spLocks noChangeArrowheads="1"/>
          </p:cNvSpPr>
          <p:nvPr/>
        </p:nvSpPr>
        <p:spPr bwMode="auto">
          <a:xfrm>
            <a:off x="5764551" y="3125961"/>
            <a:ext cx="5529897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vi-VN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en-US" sz="3600" b="1" dirty="0">
                <a:cs typeface="Arial" panose="020B0604020202020204" pitchFamily="34" charset="0"/>
              </a:rPr>
              <a:t>2 cộng 4 bằng 6, viết 6</a:t>
            </a:r>
            <a:r>
              <a:rPr lang="en-US" altLang="en-US" sz="3600" b="1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4125" name="Text Box 29"/>
          <p:cNvSpPr txBox="1">
            <a:spLocks noChangeArrowheads="1"/>
          </p:cNvSpPr>
          <p:nvPr/>
        </p:nvSpPr>
        <p:spPr bwMode="auto">
          <a:xfrm>
            <a:off x="2135044" y="4044165"/>
            <a:ext cx="45720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6000" b="1" dirty="0">
                <a:solidFill>
                  <a:srgbClr val="0000FF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938564" y="4077640"/>
            <a:ext cx="4570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+ 4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= 6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6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">
            <a:off x="9967423" y="25270"/>
            <a:ext cx="2654049" cy="1476984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854" t="70835" r="13715" b="12458"/>
          <a:stretch>
            <a:fillRect/>
          </a:stretch>
        </p:blipFill>
        <p:spPr>
          <a:xfrm>
            <a:off x="502211" y="2354140"/>
            <a:ext cx="11187577" cy="2149719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932326" y="4503859"/>
            <a:ext cx="11106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UTM Avo" panose="02040603050506020204" pitchFamily="18" charset="0"/>
              </a:rPr>
              <a:t>47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035815" y="4503859"/>
            <a:ext cx="11106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38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307493" y="4503859"/>
            <a:ext cx="11106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76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0422939" y="4503859"/>
            <a:ext cx="11106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94</a:t>
            </a:r>
          </a:p>
        </p:txBody>
      </p:sp>
      <p:pic>
        <p:nvPicPr>
          <p:cNvPr id="8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4" y="0"/>
            <a:ext cx="9152373" cy="1996000"/>
          </a:xfrm>
          <a:prstGeom prst="rect">
            <a:avLst/>
          </a:prstGeom>
        </p:spPr>
      </p:pic>
      <p:sp>
        <p:nvSpPr>
          <p:cNvPr id="9" name="Text Box 4"/>
          <p:cNvSpPr txBox="1"/>
          <p:nvPr/>
        </p:nvSpPr>
        <p:spPr>
          <a:xfrm>
            <a:off x="1212384" y="582501"/>
            <a:ext cx="7366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Bài 3: Tính (theo mẫu)</a:t>
            </a:r>
            <a:r>
              <a:rPr lang="en-US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alt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1"/>
      <p:bldP spid="4" grpId="2"/>
      <p:bldP spid="5" grpId="1"/>
      <p:bldP spid="5" grpId="2"/>
      <p:bldP spid="6" grpId="1"/>
      <p:bldP spid="6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158479" y="3177054"/>
            <a:ext cx="241327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cs typeface="Arial" panose="020B0604020202020204" pitchFamily="34" charset="0"/>
              </a:rPr>
              <a:t>29+ 40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96570" y="1130381"/>
            <a:ext cx="7718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">
            <a:off x="9057005" y="248285"/>
            <a:ext cx="3354705" cy="1866900"/>
          </a:xfrm>
          <a:prstGeom prst="rect">
            <a:avLst/>
          </a:prstGeom>
        </p:spPr>
      </p:pic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3251200" y="3133233"/>
            <a:ext cx="24238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cs typeface="Arial" panose="020B0604020202020204" pitchFamily="34" charset="0"/>
              </a:rPr>
              <a:t>72+ 20</a:t>
            </a: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6241143" y="3017400"/>
            <a:ext cx="258753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cs typeface="Arial" panose="020B0604020202020204" pitchFamily="34" charset="0"/>
              </a:rPr>
              <a:t>48+ 50</a:t>
            </a:r>
          </a:p>
        </p:txBody>
      </p:sp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9380223" y="2988093"/>
            <a:ext cx="259805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cs typeface="Arial" panose="020B0604020202020204" pitchFamily="34" charset="0"/>
              </a:rPr>
              <a:t>67+ 10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380342" y="1961378"/>
            <a:ext cx="22642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828302" y="1937118"/>
            <a:ext cx="12518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036929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496570" y="920750"/>
            <a:ext cx="8332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6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vi-VN" alt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altLang="en-US" sz="6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alt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">
            <a:off x="9057005" y="248285"/>
            <a:ext cx="3354705" cy="1866900"/>
          </a:xfrm>
          <a:prstGeom prst="rect">
            <a:avLst/>
          </a:prstGeom>
        </p:spPr>
      </p:pic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630191" y="3699302"/>
            <a:ext cx="500742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 dirty="0">
                <a:cs typeface="Arial" panose="020B0604020202020204" pitchFamily="34" charset="0"/>
              </a:rPr>
              <a:t>48 + 50</a:t>
            </a:r>
          </a:p>
        </p:txBody>
      </p:sp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6324968" y="3466283"/>
            <a:ext cx="500742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000" b="1" dirty="0">
                <a:cs typeface="Arial" panose="020B0604020202020204" pitchFamily="34" charset="0"/>
              </a:rPr>
              <a:t>  </a:t>
            </a:r>
            <a:r>
              <a:rPr lang="en-US" altLang="en-US" sz="9600" b="1" dirty="0">
                <a:cs typeface="Arial" panose="020B0604020202020204" pitchFamily="34" charset="0"/>
              </a:rPr>
              <a:t>67 + 10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133904" y="1913397"/>
            <a:ext cx="25037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945086" y="1936413"/>
            <a:ext cx="11321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3522540"/>
      </p:ext>
    </p:extLst>
  </p:cSld>
  <p:clrMapOvr>
    <a:masterClrMapping/>
  </p:clrMapOvr>
  <p:transition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75">
          <a:extLst>
            <a:ext uri="{FF2B5EF4-FFF2-40B4-BE49-F238E27FC236}">
              <a16:creationId xmlns:a16="http://schemas.microsoft.com/office/drawing/2014/main" id="{680DC2F3-AF0D-783F-8D43-C8409FE29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VẬN ĐỘNG A Ram Sam Sam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78B146A6-95A6-E37B-3D16-AC76E37FC4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7545" y="206744"/>
            <a:ext cx="11456910" cy="6444512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17B154C0-531E-C072-F92B-D79D148D6A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>
            <a:fillRect/>
          </a:stretch>
        </p:blipFill>
        <p:spPr>
          <a:xfrm>
            <a:off x="10844773" y="2888646"/>
            <a:ext cx="1347227" cy="4025448"/>
          </a:xfrm>
          <a:prstGeom prst="rect">
            <a:avLst/>
          </a:prstGeom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id="{DC59B8BD-3740-A535-8F44-D0F1AB2BF4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05"/>
          <a:stretch>
            <a:fillRect/>
          </a:stretch>
        </p:blipFill>
        <p:spPr>
          <a:xfrm>
            <a:off x="0" y="5646420"/>
            <a:ext cx="12192000" cy="12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3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34552" y="1061066"/>
            <a:ext cx="12057448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rán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rán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mặn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</a:pP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5259" y="443317"/>
            <a:ext cx="1524001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rgbClr val="FF0000"/>
                </a:solidFill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</a:rPr>
              <a:t> 5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4223657" y="1727200"/>
            <a:ext cx="66475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049485" y="3868057"/>
            <a:ext cx="1727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rcRect l="46629" t="41199" r="21170" b="18067"/>
          <a:stretch>
            <a:fillRect/>
          </a:stretch>
        </p:blipFill>
        <p:spPr>
          <a:xfrm>
            <a:off x="515258" y="3693433"/>
            <a:ext cx="5261427" cy="2686050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304801" y="2416628"/>
            <a:ext cx="66475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04801" y="3097444"/>
            <a:ext cx="1132113" cy="333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339771" y="3130779"/>
            <a:ext cx="2365829" cy="328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36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48073"/>
              </p:ext>
            </p:extLst>
          </p:nvPr>
        </p:nvGraphicFramePr>
        <p:xfrm>
          <a:off x="3678576" y="3680309"/>
          <a:ext cx="3396808" cy="517766"/>
        </p:xfrm>
        <a:graphic>
          <a:graphicData uri="http://schemas.openxmlformats.org/drawingml/2006/table">
            <a:tbl>
              <a:tblPr/>
              <a:tblGrid>
                <a:gridCol w="679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6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97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97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72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523" marB="455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523" marB="455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523" marB="455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523" marB="455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523" marB="455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2952" y="381001"/>
            <a:ext cx="12057448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rán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rán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mặn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</a:pP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5536" y="3680309"/>
            <a:ext cx="2402289" cy="52322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</a:rPr>
              <a:t>Phép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tính</a:t>
            </a:r>
            <a:r>
              <a:rPr lang="en-US" sz="2800" b="1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18285" y="5008794"/>
            <a:ext cx="580572" cy="381000"/>
          </a:xfrm>
          <a:prstGeom prst="rect">
            <a:avLst/>
          </a:prstGeom>
          <a:ln w="127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47208" y="4768389"/>
            <a:ext cx="2369587" cy="64633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  </a:t>
            </a:r>
            <a:r>
              <a:rPr lang="en-US" sz="2800" b="1" dirty="0" err="1">
                <a:solidFill>
                  <a:srgbClr val="0070C0"/>
                </a:solidFill>
              </a:rPr>
              <a:t>Trả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lời</a:t>
            </a:r>
            <a:r>
              <a:rPr lang="en-US" sz="2800" b="1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8001" y="-112931"/>
            <a:ext cx="1524001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rgbClr val="FF0000"/>
                </a:solidFill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</a:rPr>
              <a:t> 5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3873603" y="1676400"/>
            <a:ext cx="1727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664682" y="4768389"/>
            <a:ext cx="8033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Mẹ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tất</a:t>
            </a:r>
            <a:r>
              <a:rPr lang="en-US" sz="4000" dirty="0"/>
              <a:t> </a:t>
            </a:r>
            <a:r>
              <a:rPr lang="en-US" sz="4000" dirty="0" err="1"/>
              <a:t>cả</a:t>
            </a:r>
            <a:r>
              <a:rPr lang="en-US" sz="4000" dirty="0"/>
              <a:t>       </a:t>
            </a:r>
            <a:r>
              <a:rPr lang="en-US" sz="4000" dirty="0" err="1"/>
              <a:t>chiếc</a:t>
            </a:r>
            <a:r>
              <a:rPr lang="en-US" sz="4000" dirty="0"/>
              <a:t> </a:t>
            </a:r>
            <a:r>
              <a:rPr lang="en-US" sz="4000" dirty="0" err="1"/>
              <a:t>bánh</a:t>
            </a:r>
            <a:endParaRPr lang="en-US" sz="4000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3439424" y="1059543"/>
            <a:ext cx="66475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92216" y="2416629"/>
            <a:ext cx="11866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5652" y="1676400"/>
            <a:ext cx="66475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120931" y="2409372"/>
            <a:ext cx="25120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107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34552" y="1061066"/>
            <a:ext cx="12057448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rán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rán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mặn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</a:pP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5259" y="443317"/>
            <a:ext cx="1524001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rgbClr val="FF0000"/>
                </a:solidFill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</a:rPr>
              <a:t> 5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4223657" y="1727200"/>
            <a:ext cx="66475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823200" y="1752600"/>
            <a:ext cx="279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04801" y="2416628"/>
            <a:ext cx="66475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04801" y="3097444"/>
            <a:ext cx="1132113" cy="333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339771" y="3130779"/>
            <a:ext cx="2365829" cy="328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5259" y="3677167"/>
            <a:ext cx="1942953" cy="52322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</a:rPr>
              <a:t>Phép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tính</a:t>
            </a:r>
            <a:r>
              <a:rPr lang="en-US" sz="2800" b="1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35428" y="4782681"/>
            <a:ext cx="8033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Mẹ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tất</a:t>
            </a:r>
            <a:r>
              <a:rPr lang="en-US" sz="4000" dirty="0"/>
              <a:t> </a:t>
            </a:r>
            <a:r>
              <a:rPr lang="en-US" sz="4000" dirty="0" err="1"/>
              <a:t>cả</a:t>
            </a:r>
            <a:r>
              <a:rPr lang="en-US" sz="4000" dirty="0"/>
              <a:t>       </a:t>
            </a:r>
            <a:r>
              <a:rPr lang="en-US" sz="4000" dirty="0" err="1"/>
              <a:t>chiếc</a:t>
            </a:r>
            <a:r>
              <a:rPr lang="en-US" sz="4000" dirty="0"/>
              <a:t> </a:t>
            </a:r>
            <a:r>
              <a:rPr lang="en-US" sz="4000" dirty="0" err="1"/>
              <a:t>bánh</a:t>
            </a:r>
            <a:endParaRPr lang="en-US" sz="4000" dirty="0"/>
          </a:p>
        </p:txBody>
      </p:sp>
      <p:sp>
        <p:nvSpPr>
          <p:cNvPr id="18" name="TextBox 17"/>
          <p:cNvSpPr txBox="1"/>
          <p:nvPr/>
        </p:nvSpPr>
        <p:spPr>
          <a:xfrm>
            <a:off x="606952" y="4858433"/>
            <a:ext cx="1659923" cy="64633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  </a:t>
            </a:r>
            <a:r>
              <a:rPr lang="en-US" sz="2800" b="1" dirty="0" err="1">
                <a:solidFill>
                  <a:srgbClr val="0070C0"/>
                </a:solidFill>
              </a:rPr>
              <a:t>Trả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lời</a:t>
            </a:r>
            <a:r>
              <a:rPr lang="en-US" sz="2800" b="1" dirty="0">
                <a:solidFill>
                  <a:srgbClr val="0070C0"/>
                </a:solidFill>
              </a:rPr>
              <a:t>:</a:t>
            </a:r>
          </a:p>
        </p:txBody>
      </p:sp>
      <p:graphicFrame>
        <p:nvGraphicFramePr>
          <p:cNvPr id="19" name="Group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69220"/>
              </p:ext>
            </p:extLst>
          </p:nvPr>
        </p:nvGraphicFramePr>
        <p:xfrm>
          <a:off x="3164114" y="3682926"/>
          <a:ext cx="3352801" cy="522514"/>
        </p:xfrm>
        <a:graphic>
          <a:graphicData uri="http://schemas.openxmlformats.org/drawingml/2006/table">
            <a:tbl>
              <a:tblPr/>
              <a:tblGrid>
                <a:gridCol w="670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7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6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09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09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25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</a:t>
                      </a:r>
                    </a:p>
                  </a:txBody>
                  <a:tcPr marL="121920" marR="121920" marT="45523" marB="455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marL="121920" marR="121920" marT="45523" marB="455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121920" marR="121920" marT="45523" marB="455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</a:t>
                      </a:r>
                    </a:p>
                  </a:txBody>
                  <a:tcPr marL="121920" marR="121920" marT="45523" marB="455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45</a:t>
                      </a:r>
                    </a:p>
                  </a:txBody>
                  <a:tcPr marL="121920" marR="121920" marT="45523" marB="455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7547428" y="4991098"/>
            <a:ext cx="711200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3553247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63982" y="1955811"/>
            <a:ext cx="10668000" cy="2387600"/>
          </a:xfrm>
        </p:spPr>
        <p:txBody>
          <a:bodyPr>
            <a:noAutofit/>
          </a:bodyPr>
          <a:lstStyle/>
          <a:p>
            <a:b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b="1" dirty="0" err="1">
                <a:solidFill>
                  <a:srgbClr val="0000FF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Khởi</a:t>
            </a:r>
            <a:r>
              <a:rPr lang="en-US" b="1" dirty="0">
                <a:solidFill>
                  <a:srgbClr val="0000FF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động</a:t>
            </a:r>
            <a:br>
              <a:rPr lang="en-US" b="1" dirty="0">
                <a:solidFill>
                  <a:srgbClr val="0000FF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b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Trò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chơi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: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Hái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val="1003980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475" y="52433"/>
            <a:ext cx="6173581" cy="668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5338255"/>
            <a:ext cx="1590536" cy="165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5517911"/>
            <a:ext cx="1465584" cy="166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51" y="3116405"/>
            <a:ext cx="3210984" cy="3430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461" y="808568"/>
            <a:ext cx="1209940" cy="129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461" y="808568"/>
            <a:ext cx="1209940" cy="129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29" y="2207586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29" y="2207586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555" y="696286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9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554" y="696285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439" y="1742017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0">
            <a:hlinkClick r:id="rId14" action="ppaction://hlinkpres?slideindex=7&amp;slidetitle=Bản trình bày PowerPoint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431" y="1746061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rId15" action="ppaction://hlinkpres?slideindex=8&amp;slidetitle=Bản trình bày PowerPoint"/>
          </p:cNvPr>
          <p:cNvSpPr/>
          <p:nvPr/>
        </p:nvSpPr>
        <p:spPr>
          <a:xfrm>
            <a:off x="11097165" y="33868"/>
            <a:ext cx="971918" cy="8741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CA56A-6B33-4FD8-BD51-8D6DC00FCFC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51" y="52433"/>
            <a:ext cx="1144414" cy="43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9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6458 L -0.39115 0.54861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30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11 -0.06319 L -0.24349 0.31644 " pathEditMode="relative" rAng="0" ptsTypes="AA">
                                      <p:cBhvr>
                                        <p:cTn id="19" dur="2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26" y="18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-0.57058 0.5368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29" y="26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71 -0.01899 L -0.41406 0.3988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5" y="208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7B3EA1F6-3BD1-4B73-9499-1D3C7FE68B42}"/>
              </a:ext>
            </a:extLst>
          </p:cNvPr>
          <p:cNvSpPr txBox="1">
            <a:spLocks/>
          </p:cNvSpPr>
          <p:nvPr/>
        </p:nvSpPr>
        <p:spPr>
          <a:xfrm>
            <a:off x="1084024" y="1502835"/>
            <a:ext cx="10140285" cy="33739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dirty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 </a:t>
            </a:r>
          </a:p>
          <a:p>
            <a:r>
              <a:rPr lang="en-US" sz="12800" dirty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20 + 4 =</a:t>
            </a:r>
          </a:p>
          <a:p>
            <a:endParaRPr lang="en-US" sz="12800" dirty="0"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202B4A-3BE0-40F7-B575-F465AB9F0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8956" y="407027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1005C9F0-B7A0-4E3D-A7E5-D9D3ECF0F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281" y="5715670"/>
            <a:ext cx="947208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55542" y="1799771"/>
            <a:ext cx="25545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800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24</a:t>
            </a:r>
            <a:endParaRPr lang="en-US" sz="12800" dirty="0">
              <a:solidFill>
                <a:srgbClr val="FF0000"/>
              </a:solidFill>
            </a:endParaRPr>
          </a:p>
        </p:txBody>
      </p:sp>
      <p:pic>
        <p:nvPicPr>
          <p:cNvPr id="6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3880"/>
            <a:ext cx="3400324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1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7B3EA1F6-3BD1-4B73-9499-1D3C7FE68B42}"/>
              </a:ext>
            </a:extLst>
          </p:cNvPr>
          <p:cNvSpPr txBox="1">
            <a:spLocks/>
          </p:cNvSpPr>
          <p:nvPr/>
        </p:nvSpPr>
        <p:spPr>
          <a:xfrm>
            <a:off x="1084024" y="1502835"/>
            <a:ext cx="10140285" cy="33739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dirty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 </a:t>
            </a:r>
          </a:p>
          <a:p>
            <a:r>
              <a:rPr lang="en-US" sz="12800" dirty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21 + 4 =</a:t>
            </a:r>
          </a:p>
          <a:p>
            <a:endParaRPr lang="en-US" sz="12800" dirty="0"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9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1005C9F0-B7A0-4E3D-A7E5-D9D3ECF0F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281" y="5715670"/>
            <a:ext cx="947208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55542" y="2046514"/>
            <a:ext cx="25545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800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25</a:t>
            </a:r>
            <a:endParaRPr lang="en-US" sz="12800" dirty="0">
              <a:solidFill>
                <a:srgbClr val="FF0000"/>
              </a:solidFill>
            </a:endParaRPr>
          </a:p>
        </p:txBody>
      </p:sp>
      <p:pic>
        <p:nvPicPr>
          <p:cNvPr id="6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568" y="4782220"/>
            <a:ext cx="3354705" cy="1866900"/>
          </a:xfrm>
          <a:prstGeom prst="rect">
            <a:avLst/>
          </a:prstGeom>
        </p:spPr>
      </p:pic>
      <p:pic>
        <p:nvPicPr>
          <p:cNvPr id="3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C9A39F78-EE09-F0BB-9016-E62F338E4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0221" y="407027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649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7B3EA1F6-3BD1-4B73-9499-1D3C7FE68B42}"/>
              </a:ext>
            </a:extLst>
          </p:cNvPr>
          <p:cNvSpPr txBox="1">
            <a:spLocks/>
          </p:cNvSpPr>
          <p:nvPr/>
        </p:nvSpPr>
        <p:spPr>
          <a:xfrm>
            <a:off x="1084024" y="1502835"/>
            <a:ext cx="10140285" cy="33739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dirty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 </a:t>
            </a:r>
          </a:p>
          <a:p>
            <a:r>
              <a:rPr lang="en-US" sz="12800" dirty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25 + 4 =</a:t>
            </a:r>
          </a:p>
          <a:p>
            <a:endParaRPr lang="en-US" sz="12800" dirty="0"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9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1005C9F0-B7A0-4E3D-A7E5-D9D3ECF0F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281" y="5715670"/>
            <a:ext cx="947208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55542" y="1973943"/>
            <a:ext cx="25545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800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29</a:t>
            </a:r>
            <a:endParaRPr lang="en-US" sz="12800" dirty="0">
              <a:solidFill>
                <a:srgbClr val="FF0000"/>
              </a:solidFill>
            </a:endParaRPr>
          </a:p>
        </p:txBody>
      </p:sp>
      <p:pic>
        <p:nvPicPr>
          <p:cNvPr id="6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2843">
            <a:off x="-333737" y="4843696"/>
            <a:ext cx="3354705" cy="1866900"/>
          </a:xfrm>
          <a:prstGeom prst="rect">
            <a:avLst/>
          </a:prstGeom>
        </p:spPr>
      </p:pic>
      <p:pic>
        <p:nvPicPr>
          <p:cNvPr id="3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B3C09375-0A5F-2D06-6184-7A7B7D8FD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0221" y="471110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940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DB6B4A77-543E-4F5C-80C9-FE6D1E699A5A}"/>
              </a:ext>
            </a:extLst>
          </p:cNvPr>
          <p:cNvSpPr txBox="1">
            <a:spLocks/>
          </p:cNvSpPr>
          <p:nvPr/>
        </p:nvSpPr>
        <p:spPr>
          <a:xfrm>
            <a:off x="2556465" y="2180100"/>
            <a:ext cx="6935878" cy="21451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>
              <a:defRPr/>
            </a:pPr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</a:p>
          <a:p>
            <a:pPr>
              <a:defRPr/>
            </a:pPr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endParaRPr lang="en-US" sz="8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8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8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8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8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endParaRPr lang="en-US" sz="8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8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8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8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8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8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8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8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8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25 + 40  =</a:t>
            </a:r>
          </a:p>
          <a:p>
            <a:pPr>
              <a:defRPr/>
            </a:pPr>
            <a:endParaRPr lang="en-US" sz="8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8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8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8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8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8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8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8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8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8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8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8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8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2800" dirty="0"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6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FC5852FF-2D84-4990-946E-21D763C12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837" y="5992506"/>
            <a:ext cx="947208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10" y="5059055"/>
            <a:ext cx="3354705" cy="1866900"/>
          </a:xfrm>
          <a:prstGeom prst="rect">
            <a:avLst/>
          </a:prstGeom>
        </p:spPr>
      </p:pic>
      <p:pic>
        <p:nvPicPr>
          <p:cNvPr id="2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EB0679BC-0DD8-B984-D8D6-673AF3825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268" y="374461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B17E44FC-2D9A-0B17-9A78-F9D5822A8131}"/>
              </a:ext>
            </a:extLst>
          </p:cNvPr>
          <p:cNvSpPr txBox="1"/>
          <p:nvPr/>
        </p:nvSpPr>
        <p:spPr>
          <a:xfrm>
            <a:off x="8369754" y="2180100"/>
            <a:ext cx="25545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800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65</a:t>
            </a:r>
            <a:endParaRPr lang="en-US" sz="1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74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463"/>
            <a:ext cx="12192000" cy="645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0910888" y="398463"/>
            <a:ext cx="836612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2" tIns="45706" rIns="91412" bIns="45706" anchor="ctr"/>
          <a:lstStyle/>
          <a:p>
            <a:pPr algn="ctr" eaLnBrk="1" hangingPunct="1">
              <a:defRPr/>
            </a:pPr>
            <a:endParaRPr lang="en-US" sz="6000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pic>
        <p:nvPicPr>
          <p:cNvPr id="11268" name="Am-thanh-tra-loi-dung-www_yeualo_com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-1428750"/>
            <a:ext cx="10858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8369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5"/>
          <p:cNvSpPr txBox="1">
            <a:spLocks noChangeArrowheads="1"/>
          </p:cNvSpPr>
          <p:nvPr/>
        </p:nvSpPr>
        <p:spPr bwMode="auto">
          <a:xfrm>
            <a:off x="304799" y="987426"/>
            <a:ext cx="11887201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28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2025</a:t>
            </a:r>
          </a:p>
          <a:p>
            <a:pPr eaLnBrk="1" hangingPunct="1">
              <a:spcBef>
                <a:spcPct val="50000"/>
              </a:spcBef>
            </a:pP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48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48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 + 4, 25 + 40 (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2 )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272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56383" y="5317333"/>
            <a:ext cx="129540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64800" y="5568950"/>
            <a:ext cx="17272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84669" y="-211931"/>
            <a:ext cx="129540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640388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9.3"/>
</p:tagLst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274</Words>
  <Application>Microsoft Office PowerPoint</Application>
  <PresentationFormat>Màn hình rộng</PresentationFormat>
  <Paragraphs>85</Paragraphs>
  <Slides>18</Slides>
  <Notes>3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18</vt:i4>
      </vt:variant>
    </vt:vector>
  </HeadingPairs>
  <TitlesOfParts>
    <vt:vector size="23" baseType="lpstr">
      <vt:lpstr>Calibri</vt:lpstr>
      <vt:lpstr>UTM Avo</vt:lpstr>
      <vt:lpstr>Arial</vt:lpstr>
      <vt:lpstr>Times New Roman</vt:lpstr>
      <vt:lpstr>Green Color</vt:lpstr>
      <vt:lpstr>Bản trình bày PowerPoint</vt:lpstr>
      <vt:lpstr> Khởi động  Trò chơi: Hái cam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95</cp:revision>
  <dcterms:created xsi:type="dcterms:W3CDTF">2021-11-01T08:16:00Z</dcterms:created>
  <dcterms:modified xsi:type="dcterms:W3CDTF">2025-03-26T07:30:57Z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01F2B4ECAD754A14A0B23DDFB4FC928E</vt:lpwstr>
  </property>
  <property fmtid="{D5CDD505-2E9C-101B-9397-08002B2CF9AE}" pid="3" name="KSOProductBuildVer">
    <vt:lpwstr>1033-11.2.0.10463</vt:lpwstr>
  </property>
</Properties>
</file>