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98" r:id="rId4"/>
    <p:sldMasterId id="2147483710" r:id="rId5"/>
    <p:sldMasterId id="2147483722" r:id="rId6"/>
  </p:sldMasterIdLst>
  <p:notesMasterIdLst>
    <p:notesMasterId r:id="rId41"/>
  </p:notesMasterIdLst>
  <p:sldIdLst>
    <p:sldId id="376" r:id="rId7"/>
    <p:sldId id="377" r:id="rId8"/>
    <p:sldId id="398" r:id="rId9"/>
    <p:sldId id="399" r:id="rId10"/>
    <p:sldId id="400" r:id="rId11"/>
    <p:sldId id="401" r:id="rId12"/>
    <p:sldId id="370" r:id="rId13"/>
    <p:sldId id="425" r:id="rId14"/>
    <p:sldId id="404" r:id="rId15"/>
    <p:sldId id="430" r:id="rId16"/>
    <p:sldId id="403" r:id="rId17"/>
    <p:sldId id="431" r:id="rId18"/>
    <p:sldId id="408" r:id="rId19"/>
    <p:sldId id="406" r:id="rId20"/>
    <p:sldId id="409" r:id="rId21"/>
    <p:sldId id="432" r:id="rId22"/>
    <p:sldId id="433" r:id="rId23"/>
    <p:sldId id="411" r:id="rId24"/>
    <p:sldId id="438" r:id="rId25"/>
    <p:sldId id="413" r:id="rId26"/>
    <p:sldId id="434" r:id="rId27"/>
    <p:sldId id="423" r:id="rId28"/>
    <p:sldId id="444" r:id="rId29"/>
    <p:sldId id="417" r:id="rId30"/>
    <p:sldId id="435" r:id="rId31"/>
    <p:sldId id="436" r:id="rId32"/>
    <p:sldId id="437" r:id="rId33"/>
    <p:sldId id="422" r:id="rId34"/>
    <p:sldId id="439" r:id="rId35"/>
    <p:sldId id="440" r:id="rId36"/>
    <p:sldId id="441" r:id="rId37"/>
    <p:sldId id="442" r:id="rId38"/>
    <p:sldId id="443" r:id="rId39"/>
    <p:sldId id="372" r:id="rId40"/>
  </p:sldIdLst>
  <p:sldSz cx="12192000" cy="6858000"/>
  <p:notesSz cx="6858000" cy="9144000"/>
  <p:embeddedFontLst>
    <p:embeddedFont>
      <p:font typeface=".VnTime" pitchFamily="34" charset="0"/>
      <p:regular r:id="rId42"/>
      <p:bold r:id="rId43"/>
      <p:italic r:id="rId44"/>
      <p:boldItalic r:id="rId45"/>
    </p:embeddedFont>
    <p:embeddedFont>
      <p:font typeface="Garamond" pitchFamily="18" charset="0"/>
      <p:regular r:id="rId46"/>
      <p:bold r:id="rId47"/>
      <p:italic r:id="rId48"/>
    </p:embeddedFont>
    <p:embeddedFont>
      <p:font typeface="VNI-Times" pitchFamily="2" charset="0"/>
      <p:regular r:id="rId49"/>
      <p:bold r:id="rId50"/>
      <p:italic r:id="rId51"/>
      <p:boldItalic r:id="rId52"/>
    </p:embeddedFont>
    <p:embeddedFont>
      <p:font typeface="Calibri" pitchFamily="34" charset="0"/>
      <p:regular r:id="rId53"/>
      <p:bold r:id="rId54"/>
      <p:italic r:id="rId55"/>
      <p:boldItalic r:id="rId56"/>
    </p:embeddedFont>
    <p:embeddedFont>
      <p:font typeface="DejaVu Sans Condensed" charset="0"/>
      <p:italic r:id="rId57"/>
      <p:boldItalic r:id="rId58"/>
    </p:embeddedFont>
    <p:embeddedFont>
      <p:font typeface="Copperplate Gothic Bold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66FFFF"/>
    <a:srgbClr val="3399FF"/>
    <a:srgbClr val="FFFFCC"/>
    <a:srgbClr val="0000FF"/>
    <a:srgbClr val="0055FE"/>
    <a:srgbClr val="000000"/>
    <a:srgbClr val="008000"/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>
      <p:cViewPr varScale="1">
        <p:scale>
          <a:sx n="88" d="100"/>
          <a:sy n="88" d="100"/>
        </p:scale>
        <p:origin x="-570" y="-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8" Type="http://schemas.openxmlformats.org/officeDocument/2006/relationships/slide" Target="slides/slide2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CABF8D-D86C-405B-8A64-9813D32D257D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FEF96-0EEA-429F-B347-3C2A72AA46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8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FEF96-0EEA-429F-B347-3C2A72AA463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45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FB006F-EBC2-4E57-B28E-8D208B1F196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039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D4CA3-FBBB-4E76-9CDB-864A237B40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570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580C3-35FD-40E5-9418-005C311399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056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712CF-96B8-4229-A22F-3F93FFFADE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699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51914-3BDE-4C6A-9C6D-36A98F625B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706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9D707-E911-4A55-AC78-7F7E7935A9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702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544D1-FDDA-42E2-B9B4-9B910CD8FF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3695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CE3A4-86FE-4779-866A-0475C70F36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53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5FE59-AE70-4FC4-A85C-F1184077F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998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A9CE4F-AA86-40C0-BF78-729C23FF90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420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5A1CF-88E4-402F-A44E-F7A3E99CBB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93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91293-1680-4108-9A22-28FE90A268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1473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55" y="233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958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68EA9-65FC-4788-83AD-376119C3FC57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166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2173-43AC-4122-9E69-37E5F77BABFE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2164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3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C2DB5-E444-4BE4-8A8E-33582B3BC0B5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027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52027-9ED2-4FF5-A326-62AC590AFA37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064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64D7D-D49E-4BB2-A1BE-EA486971D1A9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3092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DD054-04D2-4B80-9AC5-5771AE7CC1A8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4155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6DF8BE-25EA-4245-BFCF-2E2D07ECF8EF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088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7D613-FA3A-45BD-A3DB-E6BD9BC2A5D2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6071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F0034-757C-4B99-95EB-1F57A2688ECE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681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B7038-4E6B-44E0-B26B-74031C01B36A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704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7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7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E5810-DEBD-4926-93E0-2634576DFD88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6077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821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97B4F0-BA27-45CE-8FB5-CCB47E3A2E7D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20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vi-VN" smtClean="0"/>
              <a:t>Bấm &amp; sửa kiểu tiêu đề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7104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6767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31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540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68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379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9387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205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 smtClean="0"/>
              <a:t>Bấm biểu tượng để thêm hình ảnh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20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036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2641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vi-VN" smtClean="0"/>
              <a:t>Bấm &amp; sửa kiểu tiêu đề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3598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5646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333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90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962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5821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939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458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 smtClean="0"/>
              <a:t>Bấm biểu tượng để thêm hình ảnh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861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521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5823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86" y="129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14439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854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vi-VN"/>
              <a:t>Click to edit Master title style</a:t>
            </a:r>
          </a:p>
        </p:txBody>
      </p:sp>
      <p:sp>
        <p:nvSpPr>
          <p:cNvPr id="14439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vi-VN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68EA9-65FC-4788-83AD-376119C3FC57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3543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2173-43AC-4122-9E69-37E5F77BABFE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2705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C2DB5-E444-4BE4-8A8E-33582B3BC0B5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43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52027-9ED2-4FF5-A326-62AC590AFA37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4439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464D7D-D49E-4BB2-A1BE-EA486971D1A9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1442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DD054-04D2-4B80-9AC5-5771AE7CC1A8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2755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6DF8BE-25EA-4245-BFCF-2E2D07ECF8EF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352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97D613-FA3A-45BD-A3DB-E6BD9BC2A5D2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9849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9F0034-757C-4B99-95EB-1F57A2688ECE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9539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9B7038-4E6B-44E0-B26B-74031C01B36A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923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67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67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E5810-DEBD-4926-93E0-2634576DFD88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686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717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97B4F0-BA27-45CE-8FB5-CCB47E3A2E7D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751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24919-4437-4F3A-B135-598CEB6E9EF4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2A11D-F2B1-4660-A22A-C0284E51E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24919-4437-4F3A-B135-598CEB6E9EF4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2A11D-F2B1-4660-A22A-C0284E51EA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E66DC7-C7E5-4372-9407-0D954D2A3C2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22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E5066-E677-4278-B30D-568172C5A88B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55" y="233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6853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2742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vi-VN" smtClean="0"/>
              <a:t>Bấm &amp; sửa kiểu tiêu đề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5FE24919-4437-4F3A-B135-598CEB6E9EF4}" type="datetimeFigureOut">
              <a:rPr lang="en-US" smtClean="0">
                <a:solidFill>
                  <a:srgbClr val="FFFFFF"/>
                </a:solidFill>
              </a:rPr>
              <a:pPr/>
              <a:t>9/21/2021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742A11D-F2B1-4660-A22A-C0284E51EA82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132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E5066-E677-4278-B30D-568172C5A88B}" type="slidenum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86" y="129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4336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4336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4336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  <p:sp>
            <p:nvSpPr>
              <p:cNvPr id="14337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/>
                </a:endParaRPr>
              </a:p>
            </p:txBody>
          </p:sp>
        </p:grpSp>
        <p:sp>
          <p:nvSpPr>
            <p:cNvPr id="14337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14337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14337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337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59996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jpg"/><Relationship Id="rId7" Type="http://schemas.openxmlformats.org/officeDocument/2006/relationships/image" Target="../media/image27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3.jp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2.png"/><Relationship Id="rId4" Type="http://schemas.openxmlformats.org/officeDocument/2006/relationships/image" Target="../media/image1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audio" Target="../media/audio3.wav"/><Relationship Id="rId10" Type="http://schemas.openxmlformats.org/officeDocument/2006/relationships/image" Target="../media/image14.pn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3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Đối tượng 11">
            <a:extLst>
              <a:ext uri="{FF2B5EF4-FFF2-40B4-BE49-F238E27FC236}">
                <a16:creationId xmlns="" xmlns:a16="http://schemas.microsoft.com/office/drawing/2014/main" id="{62D233BA-294E-4E48-B4BE-0D0B4A2FA4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0923217"/>
              </p:ext>
            </p:extLst>
          </p:nvPr>
        </p:nvGraphicFramePr>
        <p:xfrm>
          <a:off x="228600" y="-152401"/>
          <a:ext cx="12192000" cy="69341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Image" r:id="rId3" imgW="2438280" imgH="2075400" progId="Photoshop.Image.15">
                  <p:embed/>
                </p:oleObj>
              </mc:Choice>
              <mc:Fallback>
                <p:oleObj name="Image" r:id="rId3" imgW="2438280" imgH="2075400" progId="Photoshop.Image.15">
                  <p:embed/>
                  <p:pic>
                    <p:nvPicPr>
                      <p:cNvPr id="12" name="Đối tượng 11">
                        <a:extLst>
                          <a:ext uri="{FF2B5EF4-FFF2-40B4-BE49-F238E27FC236}">
                            <a16:creationId xmlns="" xmlns:a16="http://schemas.microsoft.com/office/drawing/2014/main" id="{62D233BA-294E-4E48-B4BE-0D0B4A2FA4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>
                        <a:lum bright="-3000" contrast="-6000"/>
                      </a:blip>
                      <a:stretch>
                        <a:fillRect/>
                      </a:stretch>
                    </p:blipFill>
                    <p:spPr>
                      <a:xfrm>
                        <a:off x="228600" y="-152401"/>
                        <a:ext cx="12192000" cy="69341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Hình ảnh 14">
            <a:extLst>
              <a:ext uri="{FF2B5EF4-FFF2-40B4-BE49-F238E27FC236}">
                <a16:creationId xmlns="" xmlns:a16="http://schemas.microsoft.com/office/drawing/2014/main" id="{E05C6735-6872-4EC6-A8B4-C6F91A281F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409" y="2100262"/>
            <a:ext cx="11963400" cy="2428875"/>
          </a:xfrm>
          <a:prstGeom prst="rect">
            <a:avLst/>
          </a:prstGeom>
        </p:spPr>
      </p:pic>
      <p:sp>
        <p:nvSpPr>
          <p:cNvPr id="4" name="WordArt 4">
            <a:extLst>
              <a:ext uri="{FF2B5EF4-FFF2-40B4-BE49-F238E27FC236}">
                <a16:creationId xmlns="" xmlns:a16="http://schemas.microsoft.com/office/drawing/2014/main" id="{60E97CD8-3C2D-4EFC-A405-A47611FB22E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95571" y="717541"/>
            <a:ext cx="4972258" cy="3602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vi-VN" sz="825" b="1" u="sng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TRƯỜNG TIỂU HỌC </a:t>
            </a:r>
            <a:r>
              <a:rPr lang="en-US" sz="825" b="1" u="sng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NGÔ MÂY</a:t>
            </a:r>
            <a:endParaRPr lang="vi-VN" sz="825" b="1" u="sng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WordArt 4">
            <a:extLst>
              <a:ext uri="{FF2B5EF4-FFF2-40B4-BE49-F238E27FC236}">
                <a16:creationId xmlns="" xmlns:a16="http://schemas.microsoft.com/office/drawing/2014/main" id="{E0FA427E-AC78-435A-9899-1ADFD5807E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14846" y="290002"/>
            <a:ext cx="5856890" cy="2758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17"/>
              </a:avLst>
            </a:prstTxWarp>
          </a:bodyPr>
          <a:lstStyle/>
          <a:p>
            <a:r>
              <a:rPr lang="vi-VN" sz="24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cs typeface="Arial" panose="020B0604020202020204" pitchFamily="34" charset="0"/>
              </a:rPr>
              <a:t>PHÒNG GIÁO DỤC VÀ ĐÀO TẠO QUY NHƠN</a:t>
            </a:r>
          </a:p>
        </p:txBody>
      </p:sp>
      <p:sp>
        <p:nvSpPr>
          <p:cNvPr id="7" name="Hình chữ nhật 6">
            <a:extLst>
              <a:ext uri="{FF2B5EF4-FFF2-40B4-BE49-F238E27FC236}">
                <a16:creationId xmlns="" xmlns:a16="http://schemas.microsoft.com/office/drawing/2014/main" id="{F0363766-E87D-46A8-9165-743266D635AA}"/>
              </a:ext>
            </a:extLst>
          </p:cNvPr>
          <p:cNvSpPr/>
          <p:nvPr/>
        </p:nvSpPr>
        <p:spPr>
          <a:xfrm>
            <a:off x="1828182" y="3011413"/>
            <a:ext cx="8230218" cy="1408187"/>
          </a:xfrm>
          <a:prstGeom prst="rect">
            <a:avLst/>
          </a:prstGeom>
          <a:noFill/>
          <a:ln>
            <a:noFill/>
          </a:ln>
        </p:spPr>
        <p:txBody>
          <a:bodyPr spcFirstLastPara="1" wrap="none" lIns="68580" tIns="34290" rIns="68580" bIns="34290" numCol="1">
            <a:prstTxWarp prst="textArchUp">
              <a:avLst>
                <a:gd name="adj" fmla="val 11778403"/>
              </a:avLst>
            </a:prstTxWarp>
            <a:spAutoFit/>
          </a:bodyPr>
          <a:lstStyle/>
          <a:p>
            <a:pPr algn="ctr"/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CHÀO MỪNG NGÀY NHÀ GIÁO VIỆT NAM 20-11</a:t>
            </a:r>
            <a:endParaRPr lang="vi-VN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="" xmlns:a16="http://schemas.microsoft.com/office/drawing/2014/main" id="{A763EC7C-A001-43E0-9269-7CB298484D97}"/>
              </a:ext>
            </a:extLst>
          </p:cNvPr>
          <p:cNvSpPr/>
          <p:nvPr/>
        </p:nvSpPr>
        <p:spPr>
          <a:xfrm>
            <a:off x="3352800" y="3658105"/>
            <a:ext cx="495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kern="1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PHÂN MÔN: </a:t>
            </a:r>
            <a:r>
              <a:rPr lang="en-US" sz="3000" b="1" kern="1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TẬP </a:t>
            </a:r>
            <a:r>
              <a:rPr lang="en-US" sz="3000" b="1" kern="1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ĐỌC </a:t>
            </a:r>
            <a:r>
              <a:rPr lang="en-US" sz="3000" b="1" kern="1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LỚP </a:t>
            </a:r>
            <a:r>
              <a:rPr lang="en-US" sz="3000" b="1" kern="1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5</a:t>
            </a:r>
            <a:r>
              <a:rPr lang="en-US" sz="3000" b="1" kern="1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  <a:ea typeface="DejaVu Sans Condensed" panose="020B0606030804020204" pitchFamily="34" charset="0"/>
                <a:cs typeface="DejaVu Sans Condensed" panose="020B0606030804020204" pitchFamily="34" charset="0"/>
              </a:rPr>
              <a:t>D</a:t>
            </a:r>
            <a:endParaRPr lang="vi-VN" sz="3000" b="1" kern="1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jaVu Sans Condensed" panose="020B0606030804020204" pitchFamily="34" charset="0"/>
              <a:ea typeface="DejaVu Sans Condensed" panose="020B0606030804020204" pitchFamily="34" charset="0"/>
              <a:cs typeface="DejaVu Sans Condensed" panose="020B0606030804020204" pitchFamily="34" charset="0"/>
            </a:endParaRPr>
          </a:p>
        </p:txBody>
      </p:sp>
      <p:sp>
        <p:nvSpPr>
          <p:cNvPr id="9" name="WordArt 41">
            <a:extLst>
              <a:ext uri="{FF2B5EF4-FFF2-40B4-BE49-F238E27FC236}">
                <a16:creationId xmlns="" xmlns:a16="http://schemas.microsoft.com/office/drawing/2014/main" id="{F8AAFA66-DA1C-40B8-BE35-D13F1EA1EA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29472" y="4800600"/>
            <a:ext cx="6161656" cy="467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vi-VN" sz="2100" b="1" kern="10" dirty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</a:t>
            </a:r>
            <a:r>
              <a:rPr lang="vi-VN" sz="2100" b="1" kern="1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 kern="10" smtClean="0">
                <a:ln/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VÂN HẠNH</a:t>
            </a:r>
            <a:endParaRPr lang="vi-VN" sz="2100" b="1" kern="10" dirty="0">
              <a:ln/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utoShape 4" descr="Kết quả hình ảnh cho ribbon">
            <a:extLst>
              <a:ext uri="{FF2B5EF4-FFF2-40B4-BE49-F238E27FC236}">
                <a16:creationId xmlns="" xmlns:a16="http://schemas.microsoft.com/office/drawing/2014/main" id="{4B89F37E-728A-42C3-8964-156CA2298E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1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 sz="1350"/>
          </a:p>
        </p:txBody>
      </p:sp>
    </p:spTree>
    <p:extLst>
      <p:ext uri="{BB962C8B-B14F-4D97-AF65-F5344CB8AC3E}">
        <p14:creationId xmlns:p14="http://schemas.microsoft.com/office/powerpoint/2010/main" val="171164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22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20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Kết quả hình ảnh cho phong silde MÀU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1026" name="Picture 2" descr="Kết quả hình ảnh cho đất nẻ chân chi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" t="3273" r="5797"/>
          <a:stretch/>
        </p:blipFill>
        <p:spPr bwMode="auto">
          <a:xfrm>
            <a:off x="304800" y="228600"/>
            <a:ext cx="11506200" cy="6248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4648201" y="6263637"/>
            <a:ext cx="3428999" cy="609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400" b="1" dirty="0" err="1">
                <a:solidFill>
                  <a:srgbClr val="000000"/>
                </a:solidFill>
                <a:latin typeface="Calibri"/>
              </a:rPr>
              <a:t>Đất</a:t>
            </a:r>
            <a:r>
              <a:rPr lang="en-US" sz="34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Calibri"/>
              </a:rPr>
              <a:t>nẻ</a:t>
            </a:r>
            <a:r>
              <a:rPr lang="en-US" sz="34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Calibri"/>
              </a:rPr>
              <a:t>chân</a:t>
            </a:r>
            <a:r>
              <a:rPr lang="en-US" sz="34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Calibri"/>
              </a:rPr>
              <a:t>chim</a:t>
            </a:r>
            <a:endParaRPr lang="en-US" sz="3400" b="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8345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724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ết quả hình ảnh cho phong silde MÀU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3" t="1" r="17065" b="46296"/>
          <a:stretch/>
        </p:blipFill>
        <p:spPr>
          <a:xfrm>
            <a:off x="6237111" y="457201"/>
            <a:ext cx="5802489" cy="617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0" b="42332"/>
          <a:stretch/>
        </p:blipFill>
        <p:spPr>
          <a:xfrm>
            <a:off x="141111" y="457200"/>
            <a:ext cx="6096000" cy="617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079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043" y="1600200"/>
            <a:ext cx="6155914" cy="4114800"/>
          </a:xfrm>
        </p:spPr>
      </p:pic>
      <p:pic>
        <p:nvPicPr>
          <p:cNvPr id="4" name="Picture 4" descr="Kết quả hình ảnh cho phong silde MÀU XANH LÁ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4638"/>
            <a:ext cx="11430000" cy="62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043" y="1600200"/>
            <a:ext cx="6155914" cy="4114800"/>
          </a:xfrm>
        </p:spPr>
      </p:pic>
      <p:pic>
        <p:nvPicPr>
          <p:cNvPr id="4" name="Picture 4" descr="Kết quả hình ảnh cho phong silde MÀU XANH LÁ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0" t="20000" r="21889" b="16470"/>
          <a:stretch/>
        </p:blipFill>
        <p:spPr>
          <a:xfrm>
            <a:off x="812800" y="381000"/>
            <a:ext cx="10160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4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ết quả hình ảnh cho phong silde MÀU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0" b="42332"/>
          <a:stretch/>
        </p:blipFill>
        <p:spPr>
          <a:xfrm>
            <a:off x="76200" y="457200"/>
            <a:ext cx="12050889" cy="617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769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214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6502400" y="3725863"/>
            <a:ext cx="1422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107523" name="Text Box 3"/>
          <p:cNvSpPr txBox="1">
            <a:spLocks noChangeArrowheads="1"/>
          </p:cNvSpPr>
          <p:nvPr/>
        </p:nvSpPr>
        <p:spPr bwMode="auto">
          <a:xfrm>
            <a:off x="2235200" y="2286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H"/>
              <a:ea typeface="+mn-ea"/>
              <a:cs typeface="Arial" pitchFamily="34" charset="0"/>
            </a:endParaRPr>
          </a:p>
        </p:txBody>
      </p:sp>
      <p:sp>
        <p:nvSpPr>
          <p:cNvPr id="107524" name="Text Box 8"/>
          <p:cNvSpPr txBox="1">
            <a:spLocks noChangeArrowheads="1"/>
          </p:cNvSpPr>
          <p:nvPr/>
        </p:nvSpPr>
        <p:spPr bwMode="auto">
          <a:xfrm>
            <a:off x="1422400" y="2362331"/>
            <a:ext cx="294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pic>
        <p:nvPicPr>
          <p:cNvPr id="14" name="Picture 3" descr="ca sa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18917" r="8698" b="4940"/>
          <a:stretch/>
        </p:blipFill>
        <p:spPr bwMode="auto">
          <a:xfrm>
            <a:off x="304800" y="1257300"/>
            <a:ext cx="3505200" cy="461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15107" r="6428" b="3690"/>
          <a:stretch/>
        </p:blipFill>
        <p:spPr bwMode="auto">
          <a:xfrm>
            <a:off x="8331200" y="1257300"/>
            <a:ext cx="3479800" cy="461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Image result for há» rÃ¬nh xem hÃ¡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5339" t="10744" r="7303" b="4958"/>
          <a:stretch/>
        </p:blipFill>
        <p:spPr>
          <a:xfrm>
            <a:off x="4038600" y="1257300"/>
            <a:ext cx="4038600" cy="4610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83719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972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trườ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048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3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endCxn id="27" idx="1"/>
          </p:cNvCxnSpPr>
          <p:nvPr/>
        </p:nvCxnSpPr>
        <p:spPr>
          <a:xfrm>
            <a:off x="1752600" y="3475041"/>
            <a:ext cx="1469131" cy="20011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8600" y="2507902"/>
            <a:ext cx="1524000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Mau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752600" y="1113783"/>
            <a:ext cx="1576210" cy="2324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732561" y="3419357"/>
            <a:ext cx="1489170" cy="3705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r="8125" b="13333"/>
          <a:stretch/>
        </p:blipFill>
        <p:spPr>
          <a:xfrm>
            <a:off x="3328809" y="152400"/>
            <a:ext cx="5082375" cy="1560291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00" b="42332"/>
          <a:stretch/>
        </p:blipFill>
        <p:spPr>
          <a:xfrm>
            <a:off x="3276599" y="2514600"/>
            <a:ext cx="2449689" cy="1403477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Content Placeholder 4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3" t="1" r="17065" b="46296"/>
          <a:stretch/>
        </p:blipFill>
        <p:spPr>
          <a:xfrm>
            <a:off x="5830777" y="2531533"/>
            <a:ext cx="2580408" cy="138654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0" t="50288" r="21889" b="18686"/>
          <a:stretch/>
        </p:blipFill>
        <p:spPr>
          <a:xfrm>
            <a:off x="8504386" y="2531533"/>
            <a:ext cx="3459013" cy="138654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3" descr="ca sa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18917" r="8698" b="4940"/>
          <a:stretch/>
        </p:blipFill>
        <p:spPr bwMode="auto">
          <a:xfrm>
            <a:off x="3221731" y="4703990"/>
            <a:ext cx="2133601" cy="154440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8" name="Picture 1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6" t="15107" r="6428" b="3690"/>
          <a:stretch/>
        </p:blipFill>
        <p:spPr bwMode="auto">
          <a:xfrm>
            <a:off x="7468892" y="4703990"/>
            <a:ext cx="1827508" cy="1544409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9"/>
          <a:srcRect l="15339" t="10744" r="7303" b="4958"/>
          <a:stretch/>
        </p:blipFill>
        <p:spPr>
          <a:xfrm>
            <a:off x="5452864" y="4703990"/>
            <a:ext cx="1938535" cy="154441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3221731" y="1712692"/>
            <a:ext cx="5867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* </a:t>
            </a:r>
            <a:r>
              <a:rPr lang="vi-VN" sz="3600" b="1" noProof="0" dirty="0" smtClean="0">
                <a:solidFill>
                  <a:srgbClr val="FF0000"/>
                </a:solidFill>
              </a:rPr>
              <a:t>Ý đ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oạn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1: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Mưa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Cà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Mau.</a:t>
            </a:r>
          </a:p>
        </p:txBody>
      </p: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3124200" y="3918077"/>
            <a:ext cx="807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*</a:t>
            </a:r>
            <a:r>
              <a:rPr lang="vi-VN" sz="3600" b="1" kern="0" noProof="0" dirty="0" smtClean="0">
                <a:solidFill>
                  <a:srgbClr val="FF0000"/>
                </a:solidFill>
              </a:rPr>
              <a:t>Ý đ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oạn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2: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Cây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cối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,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nhà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cửa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ở </a:t>
            </a:r>
            <a:r>
              <a:rPr kumimoji="0" lang="en-US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Cà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Mau.</a:t>
            </a:r>
          </a:p>
        </p:txBody>
      </p:sp>
      <p:sp>
        <p:nvSpPr>
          <p:cNvPr id="35" name="Text Box 18"/>
          <p:cNvSpPr txBox="1">
            <a:spLocks noChangeArrowheads="1"/>
          </p:cNvSpPr>
          <p:nvPr/>
        </p:nvSpPr>
        <p:spPr bwMode="auto">
          <a:xfrm>
            <a:off x="2895600" y="6237583"/>
            <a:ext cx="9753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*</a:t>
            </a:r>
            <a:r>
              <a:rPr lang="vi-VN" sz="4000" b="1" noProof="0" dirty="0" smtClean="0">
                <a:solidFill>
                  <a:srgbClr val="FF0000"/>
                </a:solidFill>
              </a:rPr>
              <a:t>Ý đ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oạn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3: </a:t>
            </a:r>
            <a:r>
              <a:rPr lang="vi-VN" sz="4000" b="1" dirty="0" smtClean="0">
                <a:solidFill>
                  <a:srgbClr val="FF0000"/>
                </a:solidFill>
              </a:rPr>
              <a:t>Tính cách của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người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Cà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Mau.</a:t>
            </a:r>
          </a:p>
        </p:txBody>
      </p:sp>
    </p:spTree>
    <p:extLst>
      <p:ext uri="{BB962C8B-B14F-4D97-AF65-F5344CB8AC3E}">
        <p14:creationId xmlns:p14="http://schemas.microsoft.com/office/powerpoint/2010/main" val="196413318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036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6" descr="http://taihinhanhdep.xyz/wp-content/uploads/2015/09/tai-hinh-nen-mien-phi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57200"/>
            <a:ext cx="11201400" cy="6248400"/>
          </a:xfrm>
          <a:prstGeom prst="rect">
            <a:avLst/>
          </a:prstGeom>
          <a:noFill/>
        </p:spPr>
      </p:pic>
      <p:sp>
        <p:nvSpPr>
          <p:cNvPr id="4" name="WordArt 4">
            <a:hlinkClick r:id="rId4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1600200" y="1600200"/>
            <a:ext cx="7848600" cy="32004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4000" b="1" i="0" u="none" strike="noStrike" kern="10" cap="none" spc="0" normalizeH="0" baseline="0" noProof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0" cap="none" spc="0" normalizeH="0" baseline="0" noProof="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4000" b="1" i="0" u="none" strike="noStrike" kern="10" cap="none" spc="0" normalizeH="0" baseline="0" noProof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0" cap="none" spc="0" normalizeH="0" baseline="0" noProof="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diễn</a:t>
            </a:r>
            <a:r>
              <a:rPr kumimoji="0" lang="en-US" sz="4000" b="1" i="0" u="none" strike="noStrike" kern="10" cap="none" spc="0" normalizeH="0" baseline="0" noProof="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0" cap="none" spc="0" normalizeH="0" baseline="0" noProof="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</a:t>
            </a:r>
            <a:endParaRPr kumimoji="0" lang="en-US" sz="4000" b="1" i="0" u="none" strike="noStrike" kern="10" cap="none" spc="0" normalizeH="0" baseline="0" noProof="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9755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685800" y="1079373"/>
            <a:ext cx="10363200" cy="515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xưa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sấu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mũi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thuyền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cạn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hổ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rình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con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minh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giàu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nghị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huyền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thoại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hổ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sấu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rắn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hổ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mây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Tinh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thượng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võ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cha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nung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đúc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lưu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truyền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khai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mũi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Tổ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60700" y="248376"/>
            <a:ext cx="5613400" cy="830997"/>
          </a:xfrm>
          <a:prstGeom prst="rect">
            <a:avLst/>
          </a:prstGeom>
          <a:solidFill>
            <a:srgbClr val="CCECFF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Đọc</a:t>
            </a:r>
            <a:r>
              <a:rPr kumimoji="0" lang="en-US" sz="48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8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diễn</a:t>
            </a:r>
            <a:r>
              <a:rPr kumimoji="0" lang="en-US" sz="48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8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cảm</a:t>
            </a:r>
            <a:r>
              <a:rPr kumimoji="0" lang="en-US" sz="48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8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đoạn</a:t>
            </a:r>
            <a:r>
              <a:rPr kumimoji="0" lang="en-US" sz="48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133927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685800" y="1079373"/>
            <a:ext cx="10363200" cy="515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xưa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</a:t>
            </a:r>
            <a:r>
              <a:rPr kumimoji="0" lang="en-US" sz="41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sấu</a:t>
            </a:r>
            <a:r>
              <a:rPr kumimoji="0" lang="en-US" sz="41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</a:t>
            </a:r>
            <a:r>
              <a:rPr kumimoji="0" lang="en-US" sz="41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mũi</a:t>
            </a:r>
            <a:r>
              <a:rPr kumimoji="0" lang="en-US" sz="41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thuyền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cạn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hổ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rình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con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minh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giàu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nghị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huyền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thoại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hổ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sấu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rắn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hổ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mây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Tinh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thượng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võ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cha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nung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đúc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lưu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truyền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khai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mũi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Tổ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10"/>
            <a:ext cx="5613400" cy="830997"/>
          </a:xfrm>
          <a:prstGeom prst="rect">
            <a:avLst/>
          </a:prstGeom>
          <a:solidFill>
            <a:srgbClr val="CCECFF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Đọc</a:t>
            </a:r>
            <a:r>
              <a:rPr kumimoji="0" lang="en-US" sz="48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8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diễn</a:t>
            </a:r>
            <a:r>
              <a:rPr kumimoji="0" lang="en-US" sz="48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8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cảm</a:t>
            </a:r>
            <a:r>
              <a:rPr kumimoji="0" lang="en-US" sz="48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8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đoạn</a:t>
            </a:r>
            <a:r>
              <a:rPr kumimoji="0" lang="en-US" sz="48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3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990600" y="2362200"/>
            <a:ext cx="4495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53400" y="2362200"/>
            <a:ext cx="2895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9300" y="2971800"/>
            <a:ext cx="774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53200" y="2971800"/>
            <a:ext cx="2590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982200" y="2971800"/>
            <a:ext cx="106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85800" y="3578025"/>
            <a:ext cx="2133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782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685800" y="1079373"/>
            <a:ext cx="10363200" cy="515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xưa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</a:t>
            </a:r>
            <a:r>
              <a:rPr kumimoji="0" lang="en-US" sz="41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sấu</a:t>
            </a:r>
            <a:r>
              <a:rPr kumimoji="0" lang="en-US" sz="41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</a:t>
            </a:r>
            <a:r>
              <a:rPr kumimoji="0" lang="en-US" sz="41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mũi</a:t>
            </a:r>
            <a:r>
              <a:rPr kumimoji="0" lang="en-US" sz="41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thuyền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cạn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hổ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rình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con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minh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giàu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nghị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huyền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thoại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hổ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sấu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rắn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hổ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mây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Tinh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thượng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võ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cha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nung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đúc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lưu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truyền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khai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mũi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Tổ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10"/>
            <a:ext cx="5613400" cy="830997"/>
          </a:xfrm>
          <a:prstGeom prst="rect">
            <a:avLst/>
          </a:prstGeom>
          <a:solidFill>
            <a:srgbClr val="CCECFF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Đọc</a:t>
            </a:r>
            <a:r>
              <a:rPr kumimoji="0" lang="en-US" sz="48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8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diễn</a:t>
            </a:r>
            <a:r>
              <a:rPr kumimoji="0" lang="en-US" sz="48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8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cảm</a:t>
            </a:r>
            <a:r>
              <a:rPr kumimoji="0" lang="en-US" sz="48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8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đoạn</a:t>
            </a:r>
            <a:r>
              <a:rPr kumimoji="0" lang="en-US" sz="48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3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990600" y="2362200"/>
            <a:ext cx="4495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53400" y="2362200"/>
            <a:ext cx="2895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9300" y="2971800"/>
            <a:ext cx="774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53200" y="2971800"/>
            <a:ext cx="2590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982200" y="2971800"/>
            <a:ext cx="106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85800" y="3578025"/>
            <a:ext cx="2133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9300" y="4191000"/>
            <a:ext cx="27559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324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685800" y="1079373"/>
            <a:ext cx="10363200" cy="515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xưa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</a:t>
            </a:r>
            <a:r>
              <a:rPr kumimoji="0" lang="en-US" sz="41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sấu</a:t>
            </a:r>
            <a:r>
              <a:rPr kumimoji="0" lang="en-US" sz="41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</a:t>
            </a:r>
            <a:r>
              <a:rPr kumimoji="0" lang="en-US" sz="41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mũi</a:t>
            </a:r>
            <a:r>
              <a:rPr kumimoji="0" lang="en-US" sz="4100" b="1" i="0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thuyền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cạn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“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hổ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rình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con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minh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giàu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nghị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lực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huyền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thoại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hổ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sấu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rắn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hổ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mây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Tinh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thượng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võ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cha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nung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đúc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lưu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truyền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khai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mũi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tận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này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Tổ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1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quốc</a:t>
            </a:r>
            <a:r>
              <a:rPr kumimoji="0" lang="en-U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97200" y="10"/>
            <a:ext cx="5613400" cy="830997"/>
          </a:xfrm>
          <a:prstGeom prst="rect">
            <a:avLst/>
          </a:prstGeom>
          <a:solidFill>
            <a:srgbClr val="CCECFF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Đọc</a:t>
            </a:r>
            <a:r>
              <a:rPr kumimoji="0" lang="en-US" sz="48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8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diễn</a:t>
            </a:r>
            <a:r>
              <a:rPr kumimoji="0" lang="en-US" sz="48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8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cảm</a:t>
            </a:r>
            <a:r>
              <a:rPr kumimoji="0" lang="en-US" sz="48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800" b="1" i="0" u="none" strike="noStrike" kern="10" cap="none" spc="0" normalizeH="0" baseline="0" noProof="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đoạn</a:t>
            </a:r>
            <a:r>
              <a:rPr kumimoji="0" lang="en-US" sz="4800" b="1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 3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990600" y="2362200"/>
            <a:ext cx="4495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53400" y="2362200"/>
            <a:ext cx="2895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9300" y="2971800"/>
            <a:ext cx="7747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53200" y="2971800"/>
            <a:ext cx="2590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982200" y="2971800"/>
            <a:ext cx="1066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85800" y="3578025"/>
            <a:ext cx="2133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9300" y="4191000"/>
            <a:ext cx="27559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581400" y="4800600"/>
            <a:ext cx="457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73943" y="5440681"/>
            <a:ext cx="2209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4920706" y="5410200"/>
            <a:ext cx="2394494" cy="174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31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8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ất mũi Cà M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19200" y="0"/>
            <a:ext cx="144018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66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66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="" xmlns:a16="http://schemas.microsoft.com/office/drawing/2014/main" id="{944B5E80-EA8A-436B-B1E6-CE353E7D0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863">
            <a:off x="4328937" y="-8167863"/>
            <a:ext cx="4819349" cy="481934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="" xmlns:a16="http://schemas.microsoft.com/office/drawing/2014/main" id="{8170DEFE-40AD-48A8-8156-772EE3E883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48964"/>
            <a:ext cx="11791178" cy="5895589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="" xmlns:a16="http://schemas.microsoft.com/office/drawing/2014/main" id="{BA33A8EF-4A45-44AF-B69B-3D35034334C2}"/>
              </a:ext>
            </a:extLst>
          </p:cNvPr>
          <p:cNvSpPr/>
          <p:nvPr/>
        </p:nvSpPr>
        <p:spPr>
          <a:xfrm>
            <a:off x="2209800" y="3675390"/>
            <a:ext cx="7457423" cy="7442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609383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Mảnh</a:t>
            </a:r>
            <a:r>
              <a:rPr lang="en-US" sz="7200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7200" b="1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ghép</a:t>
            </a:r>
            <a:r>
              <a:rPr lang="en-US" sz="7200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7200" b="1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vui</a:t>
            </a:r>
            <a:r>
              <a:rPr lang="en-US" sz="7200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7200" b="1" dirty="0" err="1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</a:rPr>
              <a:t>nhộn</a:t>
            </a:r>
            <a:endParaRPr kumimoji="0" lang="vi-VN" sz="7200" b="1" i="0" u="none" strike="noStrike" kern="120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="" xmlns:a16="http://schemas.microsoft.com/office/drawing/2014/main" id="{C7C2F4F4-02B4-49C9-AF53-984C330D49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6438" flipH="1">
            <a:off x="446297" y="2420606"/>
            <a:ext cx="2508509" cy="396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52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3.33333E-6 L -0.05273 1.15902 " pathEditMode="relative" rAng="0" ptsTypes="AA" p14:bounceEnd="60000">
                                          <p:cBhvr>
                                            <p:cTn id="16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43" y="5796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375E-6 3.33333E-6 L -0.05273 1.15902 " pathEditMode="relative" rAng="0" ptsTypes="AA">
                                          <p:cBhvr>
                                            <p:cTn id="16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43" y="5796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photo-2-baomoi.zadn.vn/w700_r1/18/05/03/306/25895278/1_86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172" y="631499"/>
            <a:ext cx="9831653" cy="492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7998" y="57150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i="1" dirty="0">
                <a:solidFill>
                  <a:srgbClr val="000000"/>
                </a:solidFill>
                <a:latin typeface="baomoi"/>
              </a:rPr>
              <a:t>Những ngôi nhà ven đầm Thị Nại ở phường Nhơn Bình được bao bọc xung quanh những khu rừng đước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05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hoto-2-baomoi.zadn.vn/w700_r1/18/05/03/306/25895278/3_685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381000"/>
            <a:ext cx="9372600" cy="512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66987" y="5715000"/>
            <a:ext cx="7286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i="1" dirty="0">
                <a:solidFill>
                  <a:srgbClr val="000000"/>
                </a:solidFill>
                <a:latin typeface="baomoi"/>
              </a:rPr>
              <a:t>RNM ven đầm Thị Nại ở TP Quy Nhơn được xem như là tấm bình phong vững chãi chở che con người, góp phần cải thiện môi trường, chống biến đổi khí hậu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9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photo-2-baomoi.zadn.vn/w700_r1/18/05/03/306/25895278/4_996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457200"/>
            <a:ext cx="10287000" cy="521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52800" y="59027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i="1" dirty="0">
                <a:solidFill>
                  <a:srgbClr val="000000"/>
                </a:solidFill>
                <a:latin typeface="baomoi"/>
              </a:rPr>
              <a:t>Nhiều “nhà hàng sạp gỗ” được dựng giữa khu RNM để phát triển du lịch sinh thái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18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966" y="0"/>
            <a:ext cx="12268200" cy="6857998"/>
          </a:xfrm>
          <a:prstGeom prst="rect">
            <a:avLst/>
          </a:prstGeom>
        </p:spPr>
      </p:pic>
      <p:sp>
        <p:nvSpPr>
          <p:cNvPr id="17411" name="WordArt 8"/>
          <p:cNvSpPr>
            <a:spLocks noChangeArrowheads="1" noChangeShapeType="1" noTextEdit="1"/>
          </p:cNvSpPr>
          <p:nvPr/>
        </p:nvSpPr>
        <p:spPr bwMode="auto">
          <a:xfrm>
            <a:off x="2133600" y="1752600"/>
            <a:ext cx="8153400" cy="2895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quý thầy cô sức khỏe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 học giỏi</a:t>
            </a:r>
            <a:endParaRPr lang="en-US" sz="3600" b="1" kern="10" dirty="0">
              <a:ln w="12700">
                <a:solidFill>
                  <a:srgbClr val="0066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7412" name="Picture 9" descr="657798w8kz7t9wa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76" y="1"/>
            <a:ext cx="9366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9" descr="657798w8kz7t9wa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366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DatMuiThamDepMuaXuan-VuBinhNgocHue-44567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355799"/>
      </p:ext>
    </p:extLst>
  </p:cSld>
  <p:clrMapOvr>
    <a:masterClrMapping/>
  </p:clrMapOvr>
  <p:transition spd="slow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="" xmlns:a16="http://schemas.microsoft.com/office/drawing/2014/main" id="{7FEEE872-B890-4100-9C78-F3823E05C6B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3" r="23966"/>
          <a:stretch/>
        </p:blipFill>
        <p:spPr>
          <a:xfrm>
            <a:off x="349786" y="29613"/>
            <a:ext cx="5293496" cy="7061200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="" xmlns:a16="http://schemas.microsoft.com/office/drawing/2014/main" id="{C87BC744-2A07-4FEC-BF3E-846DAC57B76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8" r="25160"/>
          <a:stretch/>
        </p:blipFill>
        <p:spPr>
          <a:xfrm>
            <a:off x="6553200" y="55013"/>
            <a:ext cx="5361484" cy="7035800"/>
          </a:xfrm>
          <a:prstGeom prst="rect">
            <a:avLst/>
          </a:prstGeom>
        </p:spPr>
      </p:pic>
      <p:pic>
        <p:nvPicPr>
          <p:cNvPr id="13" name="butchi">
            <a:extLst>
              <a:ext uri="{FF2B5EF4-FFF2-40B4-BE49-F238E27FC236}">
                <a16:creationId xmlns="" xmlns:a16="http://schemas.microsoft.com/office/drawing/2014/main" id="{26CB7F6E-2D5C-4AED-941F-DFA46723D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25" y="1572503"/>
            <a:ext cx="4103497" cy="4419600"/>
          </a:xfrm>
          <a:prstGeom prst="rect">
            <a:avLst/>
          </a:prstGeom>
        </p:spPr>
      </p:pic>
      <p:sp>
        <p:nvSpPr>
          <p:cNvPr id="19" name="cau1">
            <a:extLst>
              <a:ext uri="{FF2B5EF4-FFF2-40B4-BE49-F238E27FC236}">
                <a16:creationId xmlns="" xmlns:a16="http://schemas.microsoft.com/office/drawing/2014/main" id="{99B31FF0-2498-456D-A3DF-53DC44E443D6}"/>
              </a:ext>
            </a:extLst>
          </p:cNvPr>
          <p:cNvSpPr/>
          <p:nvPr/>
        </p:nvSpPr>
        <p:spPr>
          <a:xfrm>
            <a:off x="896640" y="1822706"/>
            <a:ext cx="3543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Đọc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đoạn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văn: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Thể hiện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cuộc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tranh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luận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sôi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nổi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ba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bạn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Hùng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Quý</a:t>
            </a:r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, Nam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25" name="Hình chữ nhật 24">
            <a:extLst>
              <a:ext uri="{FF2B5EF4-FFF2-40B4-BE49-F238E27FC236}">
                <a16:creationId xmlns="" xmlns:a16="http://schemas.microsoft.com/office/drawing/2014/main" id="{92AD2C28-91BA-412D-B28B-51474EE20F99}"/>
              </a:ext>
            </a:extLst>
          </p:cNvPr>
          <p:cNvSpPr/>
          <p:nvPr/>
        </p:nvSpPr>
        <p:spPr>
          <a:xfrm>
            <a:off x="457200" y="1186666"/>
            <a:ext cx="11353800" cy="39395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0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4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marR="0" lvl="0" indent="-7429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6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Nam.</a:t>
            </a:r>
          </a:p>
          <a:p>
            <a:pPr marL="742950" lvl="0" indent="-742950">
              <a:buFontTx/>
              <a:buAutoNum type="alphaUcPeriod"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Lao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ADF111CC-0D8E-4A6B-BEC9-B72D52D709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42" y="1676400"/>
            <a:ext cx="3879958" cy="43157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08584" y="3366670"/>
            <a:ext cx="105124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Lao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36006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ner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ner Sound Effect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5" grpId="0" animBg="1"/>
      <p:bldP spid="25" grpId="1" animBg="1"/>
      <p:bldP spid="25" grpId="2" animBg="1"/>
      <p:bldP spid="25" grpId="3" animBg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ảnh đẹp Mũi Cà Mau Việt Nam--Du Lịch Văn Hóa Việt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" y="381000"/>
            <a:ext cx="10972800" cy="6248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9880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Group 2"/>
          <p:cNvGrpSpPr>
            <a:grpSpLocks/>
          </p:cNvGrpSpPr>
          <p:nvPr/>
        </p:nvGrpSpPr>
        <p:grpSpPr bwMode="auto">
          <a:xfrm>
            <a:off x="8735484" y="3494094"/>
            <a:ext cx="0" cy="1587"/>
            <a:chOff x="62566" y="4800"/>
            <a:chExt cx="2439" cy="480"/>
          </a:xfrm>
        </p:grpSpPr>
        <p:graphicFrame>
          <p:nvGraphicFramePr>
            <p:cNvPr id="98325" name="Object 3"/>
            <p:cNvGraphicFramePr>
              <a:graphicFrameLocks noChangeAspect="1"/>
            </p:cNvGraphicFramePr>
            <p:nvPr/>
          </p:nvGraphicFramePr>
          <p:xfrm>
            <a:off x="64639" y="4800"/>
            <a:ext cx="366" cy="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2" name="Equation" r:id="rId4" imgW="291973" imgH="203112" progId="Equation.DSMT4">
                    <p:embed/>
                  </p:oleObj>
                </mc:Choice>
                <mc:Fallback>
                  <p:oleObj name="Equation" r:id="rId4" imgW="291973" imgH="203112" progId="Equation.DSMT4">
                    <p:embed/>
                    <p:pic>
                      <p:nvPicPr>
                        <p:cNvPr id="98325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639" y="4800"/>
                          <a:ext cx="366" cy="2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8326" name="Object 4"/>
            <p:cNvGraphicFramePr>
              <a:graphicFrameLocks noChangeAspect="1"/>
            </p:cNvGraphicFramePr>
            <p:nvPr/>
          </p:nvGraphicFramePr>
          <p:xfrm>
            <a:off x="62566" y="5016"/>
            <a:ext cx="366" cy="26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3" name="Equation" r:id="rId6" imgW="241195" imgH="203112" progId="Equation.DSMT4">
                    <p:embed/>
                  </p:oleObj>
                </mc:Choice>
                <mc:Fallback>
                  <p:oleObj name="Equation" r:id="rId6" imgW="241195" imgH="203112" progId="Equation.DSMT4">
                    <p:embed/>
                    <p:pic>
                      <p:nvPicPr>
                        <p:cNvPr id="9832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566" y="5016"/>
                          <a:ext cx="366" cy="26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8307" name="Text Box 5"/>
          <p:cNvSpPr txBox="1">
            <a:spLocks noChangeArrowheads="1"/>
          </p:cNvSpPr>
          <p:nvPr/>
        </p:nvSpPr>
        <p:spPr bwMode="auto">
          <a:xfrm>
            <a:off x="8290408" y="5019676"/>
            <a:ext cx="1847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smtClean="0">
              <a:ln>
                <a:noFill/>
              </a:ln>
              <a:solidFill>
                <a:srgbClr val="E5E5FF"/>
              </a:solidFill>
              <a:effectLst/>
              <a:uLnTx/>
              <a:uFillTx/>
              <a:latin typeface=".VnTime" pitchFamily="34" charset="0"/>
              <a:ea typeface="+mn-ea"/>
              <a:cs typeface="Arial" pitchFamily="34" charset="0"/>
            </a:endParaRPr>
          </a:p>
        </p:txBody>
      </p:sp>
      <p:sp>
        <p:nvSpPr>
          <p:cNvPr id="98308" name="Text Box 6"/>
          <p:cNvSpPr txBox="1">
            <a:spLocks noChangeArrowheads="1"/>
          </p:cNvSpPr>
          <p:nvPr/>
        </p:nvSpPr>
        <p:spPr bwMode="auto">
          <a:xfrm>
            <a:off x="157" y="4486510"/>
            <a:ext cx="11512551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smtClean="0">
              <a:ln>
                <a:noFill/>
              </a:ln>
              <a:solidFill>
                <a:srgbClr val="E5E5FF"/>
              </a:solidFill>
              <a:effectLst/>
              <a:uLnTx/>
              <a:uFillTx/>
              <a:latin typeface="VNI-Times" pitchFamily="2" charset="0"/>
              <a:ea typeface="+mn-ea"/>
              <a:cs typeface="Arial" pitchFamily="34" charset="0"/>
            </a:endParaRPr>
          </a:p>
        </p:txBody>
      </p:sp>
      <p:grpSp>
        <p:nvGrpSpPr>
          <p:cNvPr id="98309" name="Group 7"/>
          <p:cNvGrpSpPr>
            <a:grpSpLocks/>
          </p:cNvGrpSpPr>
          <p:nvPr/>
        </p:nvGrpSpPr>
        <p:grpSpPr bwMode="auto">
          <a:xfrm rot="21267912">
            <a:off x="7315200" y="-150813"/>
            <a:ext cx="711200" cy="150813"/>
            <a:chOff x="2640" y="3120"/>
            <a:chExt cx="336" cy="96"/>
          </a:xfrm>
        </p:grpSpPr>
        <p:sp>
          <p:nvSpPr>
            <p:cNvPr id="98323" name="Line 8"/>
            <p:cNvSpPr>
              <a:spLocks noChangeShapeType="1"/>
            </p:cNvSpPr>
            <p:nvPr/>
          </p:nvSpPr>
          <p:spPr bwMode="auto">
            <a:xfrm>
              <a:off x="2826" y="3120"/>
              <a:ext cx="15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98324" name="Line 9"/>
            <p:cNvSpPr>
              <a:spLocks noChangeShapeType="1"/>
            </p:cNvSpPr>
            <p:nvPr/>
          </p:nvSpPr>
          <p:spPr bwMode="auto">
            <a:xfrm flipH="1">
              <a:off x="2640" y="3120"/>
              <a:ext cx="17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grpSp>
        <p:nvGrpSpPr>
          <p:cNvPr id="98310" name="Group 10"/>
          <p:cNvGrpSpPr>
            <a:grpSpLocks/>
          </p:cNvGrpSpPr>
          <p:nvPr/>
        </p:nvGrpSpPr>
        <p:grpSpPr bwMode="auto">
          <a:xfrm>
            <a:off x="7924800" y="-1524000"/>
            <a:ext cx="1117600" cy="228600"/>
            <a:chOff x="2166" y="2496"/>
            <a:chExt cx="528" cy="144"/>
          </a:xfrm>
        </p:grpSpPr>
        <p:sp>
          <p:nvSpPr>
            <p:cNvPr id="98321" name="Line 11"/>
            <p:cNvSpPr>
              <a:spLocks noChangeShapeType="1"/>
            </p:cNvSpPr>
            <p:nvPr/>
          </p:nvSpPr>
          <p:spPr bwMode="auto">
            <a:xfrm>
              <a:off x="2448" y="2496"/>
              <a:ext cx="24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98322" name="Line 12"/>
            <p:cNvSpPr>
              <a:spLocks noChangeShapeType="1"/>
            </p:cNvSpPr>
            <p:nvPr/>
          </p:nvSpPr>
          <p:spPr bwMode="auto">
            <a:xfrm flipH="1">
              <a:off x="2166" y="2496"/>
              <a:ext cx="26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grpSp>
        <p:nvGrpSpPr>
          <p:cNvPr id="98311" name="Group 13"/>
          <p:cNvGrpSpPr>
            <a:grpSpLocks/>
          </p:cNvGrpSpPr>
          <p:nvPr/>
        </p:nvGrpSpPr>
        <p:grpSpPr bwMode="auto">
          <a:xfrm rot="21267912">
            <a:off x="6807200" y="-1295400"/>
            <a:ext cx="711200" cy="150812"/>
            <a:chOff x="2640" y="3120"/>
            <a:chExt cx="336" cy="96"/>
          </a:xfrm>
        </p:grpSpPr>
        <p:sp>
          <p:nvSpPr>
            <p:cNvPr id="98319" name="Line 14"/>
            <p:cNvSpPr>
              <a:spLocks noChangeShapeType="1"/>
            </p:cNvSpPr>
            <p:nvPr/>
          </p:nvSpPr>
          <p:spPr bwMode="auto">
            <a:xfrm>
              <a:off x="2826" y="3120"/>
              <a:ext cx="15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98320" name="Line 15"/>
            <p:cNvSpPr>
              <a:spLocks noChangeShapeType="1"/>
            </p:cNvSpPr>
            <p:nvPr/>
          </p:nvSpPr>
          <p:spPr bwMode="auto">
            <a:xfrm flipH="1">
              <a:off x="2640" y="3120"/>
              <a:ext cx="17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89104" name="Text Box 16"/>
          <p:cNvSpPr txBox="1">
            <a:spLocks noChangeArrowheads="1"/>
          </p:cNvSpPr>
          <p:nvPr/>
        </p:nvSpPr>
        <p:spPr bwMode="auto">
          <a:xfrm>
            <a:off x="7924800" y="-1447800"/>
            <a:ext cx="1828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rgbClr val="E5E5FF"/>
              </a:solidFill>
              <a:effectLst/>
              <a:uLnTx/>
              <a:uFillTx/>
              <a:latin typeface=".VnTime" pitchFamily="34" charset="0"/>
              <a:ea typeface="+mn-ea"/>
              <a:cs typeface="Arial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srgbClr val="E5E5FF"/>
              </a:solidFill>
              <a:effectLst/>
              <a:uLnTx/>
              <a:uFillTx/>
              <a:latin typeface=".VnTime" pitchFamily="34" charset="0"/>
              <a:ea typeface="+mn-ea"/>
              <a:cs typeface="Arial" pitchFamily="34" charset="0"/>
            </a:endParaRPr>
          </a:p>
        </p:txBody>
      </p:sp>
      <p:pic>
        <p:nvPicPr>
          <p:cNvPr id="89110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15991"/>
            <a:ext cx="7010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11" name="Line 23"/>
          <p:cNvSpPr>
            <a:spLocks noChangeShapeType="1"/>
          </p:cNvSpPr>
          <p:nvPr/>
        </p:nvSpPr>
        <p:spPr bwMode="auto">
          <a:xfrm flipH="1" flipV="1">
            <a:off x="4343400" y="5542896"/>
            <a:ext cx="304800" cy="629304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  <p:grpSp>
        <p:nvGrpSpPr>
          <p:cNvPr id="98315" name="Group 24"/>
          <p:cNvGrpSpPr>
            <a:grpSpLocks/>
          </p:cNvGrpSpPr>
          <p:nvPr/>
        </p:nvGrpSpPr>
        <p:grpSpPr bwMode="auto">
          <a:xfrm rot="21267912">
            <a:off x="7518400" y="-381000"/>
            <a:ext cx="711200" cy="150812"/>
            <a:chOff x="2640" y="3120"/>
            <a:chExt cx="336" cy="96"/>
          </a:xfrm>
        </p:grpSpPr>
        <p:sp>
          <p:nvSpPr>
            <p:cNvPr id="98317" name="Line 25"/>
            <p:cNvSpPr>
              <a:spLocks noChangeShapeType="1"/>
            </p:cNvSpPr>
            <p:nvPr/>
          </p:nvSpPr>
          <p:spPr bwMode="auto">
            <a:xfrm>
              <a:off x="2826" y="3120"/>
              <a:ext cx="15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  <p:sp>
          <p:nvSpPr>
            <p:cNvPr id="98318" name="Line 26"/>
            <p:cNvSpPr>
              <a:spLocks noChangeShapeType="1"/>
            </p:cNvSpPr>
            <p:nvPr/>
          </p:nvSpPr>
          <p:spPr bwMode="auto">
            <a:xfrm flipH="1">
              <a:off x="2640" y="3120"/>
              <a:ext cx="17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020689" y="3545987"/>
            <a:ext cx="1433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QUY NHƠN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" name="Explosion 1 2"/>
          <p:cNvSpPr/>
          <p:nvPr/>
        </p:nvSpPr>
        <p:spPr bwMode="auto">
          <a:xfrm>
            <a:off x="6941934" y="3546731"/>
            <a:ext cx="184822" cy="367275"/>
          </a:xfrm>
          <a:prstGeom prst="irregularSeal1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1047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9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4" grpId="0" autoUpdateAnimBg="0"/>
      <p:bldP spid="891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342900" y="1904999"/>
            <a:ext cx="11791949" cy="2123658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600" dirty="0" smtClean="0">
                <a:solidFill>
                  <a:srgbClr val="000000"/>
                </a:solidFill>
                <a:cs typeface="Arial" pitchFamily="34" charset="0"/>
              </a:rPr>
              <a:t>  -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42900" y="717559"/>
            <a:ext cx="2463381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5050"/>
            </a:solidFill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 ĐỌC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 flipH="1">
            <a:off x="4953000" y="2814935"/>
            <a:ext cx="76200" cy="3854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228221" y="2133600"/>
            <a:ext cx="68179" cy="4002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</p:cNvCxnSpPr>
          <p:nvPr/>
        </p:nvCxnSpPr>
        <p:spPr>
          <a:xfrm flipH="1">
            <a:off x="6790508" y="3455126"/>
            <a:ext cx="76200" cy="3854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 flipH="1">
            <a:off x="4953000" y="2829191"/>
            <a:ext cx="76200" cy="3854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6727371" y="3466278"/>
            <a:ext cx="76200" cy="3854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45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15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Kết quả hình ảnh cho phong silde MÀU XANH LÁ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1001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8198" name="Picture 6" descr="Kết quả hình ảnh cho cây đước cà ma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0" r="16888" b="22323"/>
          <a:stretch/>
        </p:blipFill>
        <p:spPr bwMode="auto">
          <a:xfrm>
            <a:off x="457200" y="274638"/>
            <a:ext cx="11277599" cy="6257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4572000" y="6274726"/>
            <a:ext cx="2779222" cy="583274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3400" b="1" dirty="0" err="1">
                <a:solidFill>
                  <a:srgbClr val="000000"/>
                </a:solidFill>
                <a:latin typeface="Calibri"/>
              </a:rPr>
              <a:t>Cây</a:t>
            </a:r>
            <a:r>
              <a:rPr lang="en-US" sz="34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Calibri"/>
              </a:rPr>
              <a:t>đước</a:t>
            </a:r>
            <a:endParaRPr lang="en-US" sz="3400" b="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447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3" dist="53882" dir="13500000">
            <a:schemeClr val="bg2"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3" dist="53882" dir="13500000">
            <a:schemeClr val="bg2">
              <a:alpha val="50000"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hân Trời">
  <a:themeElements>
    <a:clrScheme name="Chân Trời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hân Trời">
  <a:themeElements>
    <a:clrScheme name="Chân Trời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Arial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6792</TotalTime>
  <Words>706</Words>
  <Application>Microsoft Office PowerPoint</Application>
  <PresentationFormat>Custom</PresentationFormat>
  <Paragraphs>42</Paragraphs>
  <Slides>34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Arial</vt:lpstr>
      <vt:lpstr>.VnTime</vt:lpstr>
      <vt:lpstr>Garamond</vt:lpstr>
      <vt:lpstr>HP001 4H</vt:lpstr>
      <vt:lpstr>Times New Roman</vt:lpstr>
      <vt:lpstr>VNI-Times</vt:lpstr>
      <vt:lpstr>Calibri</vt:lpstr>
      <vt:lpstr>DejaVu Sans Condensed</vt:lpstr>
      <vt:lpstr>Wingdings</vt:lpstr>
      <vt:lpstr>Copperplate Gothic Bold</vt:lpstr>
      <vt:lpstr>baomoi</vt:lpstr>
      <vt:lpstr>Office Theme</vt:lpstr>
      <vt:lpstr>Default Design</vt:lpstr>
      <vt:lpstr>2_Stream</vt:lpstr>
      <vt:lpstr>Chân Trời</vt:lpstr>
      <vt:lpstr>1_Chân Trời</vt:lpstr>
      <vt:lpstr>7_Stream</vt:lpstr>
      <vt:lpstr>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QuyNhonComputer Co.,Ltd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&amp; ĐÀO TẠO QUY NHƠN TRƯỜNG TIỂU HỌC NGÔ MÂY</dc:title>
  <dc:creator>AutoBVT</dc:creator>
  <cp:lastModifiedBy>saocodon</cp:lastModifiedBy>
  <cp:revision>412</cp:revision>
  <dcterms:created xsi:type="dcterms:W3CDTF">2015-11-01T05:26:27Z</dcterms:created>
  <dcterms:modified xsi:type="dcterms:W3CDTF">2021-09-21T10:21:14Z</dcterms:modified>
</cp:coreProperties>
</file>