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303" r:id="rId3"/>
    <p:sldId id="291" r:id="rId4"/>
    <p:sldId id="312" r:id="rId5"/>
    <p:sldId id="281" r:id="rId6"/>
    <p:sldId id="321" r:id="rId7"/>
    <p:sldId id="285" r:id="rId8"/>
    <p:sldId id="322" r:id="rId9"/>
    <p:sldId id="323" r:id="rId10"/>
    <p:sldId id="304" r:id="rId11"/>
    <p:sldId id="292" r:id="rId12"/>
    <p:sldId id="271" r:id="rId13"/>
    <p:sldId id="310" r:id="rId14"/>
    <p:sldId id="309" r:id="rId15"/>
    <p:sldId id="278" r:id="rId16"/>
    <p:sldId id="270" r:id="rId17"/>
    <p:sldId id="274" r:id="rId18"/>
    <p:sldId id="273" r:id="rId19"/>
    <p:sldId id="318" r:id="rId20"/>
    <p:sldId id="319" r:id="rId21"/>
    <p:sldId id="317" r:id="rId22"/>
    <p:sldId id="290" r:id="rId23"/>
    <p:sldId id="320" r:id="rId24"/>
    <p:sldId id="324" r:id="rId25"/>
    <p:sldId id="306" r:id="rId26"/>
  </p:sldIdLst>
  <p:sldSz cx="12190413"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33"/>
    <a:srgbClr val="F0FBF3"/>
    <a:srgbClr val="FFC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63" d="100"/>
          <a:sy n="63" d="100"/>
        </p:scale>
        <p:origin x="776" y="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FE1F6A6-F63A-4F39-8D00-9BD8C79E2786}" type="datetimeFigureOut">
              <a:rPr lang="en-US" smtClean="0"/>
              <a:t>12/19/2023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80AD792-3645-4211-9B38-2EDC5C47A377}" type="slidenum">
              <a:rPr lang="en-US" smtClean="0"/>
              <a:t>‹#›</a:t>
            </a:fld>
            <a:endParaRPr lang="en-US"/>
          </a:p>
        </p:txBody>
      </p:sp>
    </p:spTree>
    <p:extLst>
      <p:ext uri="{BB962C8B-B14F-4D97-AF65-F5344CB8AC3E}">
        <p14:creationId xmlns:p14="http://schemas.microsoft.com/office/powerpoint/2010/main" val="182393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428"/>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3"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592922740"/>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951089427"/>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2"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457847031"/>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7"/>
            <a:ext cx="10361851" cy="1470025"/>
          </a:xfrm>
        </p:spPr>
        <p:txBody>
          <a:bodyPr/>
          <a:lstStyle/>
          <a:p>
            <a:r>
              <a:rPr lang="en-US"/>
              <a:t>Click to edit Master title style</a:t>
            </a:r>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2057502"/>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4015920"/>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2"/>
            <a:ext cx="1036185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4486705"/>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202"/>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202"/>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1611429"/>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113"/>
            <a:ext cx="5388332"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7657609"/>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8389468"/>
      </p:ext>
    </p:extLst>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8828558"/>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3050"/>
            <a:ext cx="401056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052"/>
            <a:ext cx="681478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2" y="1435102"/>
            <a:ext cx="4010562"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415467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82287734"/>
      </p:ext>
    </p:extLst>
  </p:cSld>
  <p:clrMapOvr>
    <a:masterClrMapping/>
  </p:clrMapOvr>
  <p:transition spd="med">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1909265"/>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3045082"/>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40"/>
            <a:ext cx="274284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640"/>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4181114"/>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838E99-A13B-4123-9171-962B9534534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595951525"/>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2"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4"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838E99-A13B-4123-9171-962B95345347}"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66877755"/>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838E99-A13B-4123-9171-962B95345347}"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472501911"/>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838E99-A13B-4123-9171-962B95345347}"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327930287"/>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8E99-A13B-4123-9171-962B95345347}"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885597582"/>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4" y="273053"/>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88517009"/>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9"/>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273683922"/>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38E99-A13B-4123-9171-962B95345347}" type="datetimeFigureOut">
              <a:rPr lang="en-US" smtClean="0"/>
              <a:t>12/19/2023</a:t>
            </a:fld>
            <a:endParaRPr lang="en-US"/>
          </a:p>
        </p:txBody>
      </p:sp>
      <p:sp>
        <p:nvSpPr>
          <p:cNvPr id="5" name="Footer Placeholder 4"/>
          <p:cNvSpPr>
            <a:spLocks noGrp="1"/>
          </p:cNvSpPr>
          <p:nvPr>
            <p:ph type="ftr" sz="quarter" idx="3"/>
          </p:nvPr>
        </p:nvSpPr>
        <p:spPr>
          <a:xfrm>
            <a:off x="4165059"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27E0C-C903-4A97-AD53-BFB11F5C0C54}" type="slidenum">
              <a:rPr lang="en-US" smtClean="0"/>
              <a:t>‹#›</a:t>
            </a:fld>
            <a:endParaRPr lang="en-US"/>
          </a:p>
        </p:txBody>
      </p:sp>
    </p:spTree>
    <p:extLst>
      <p:ext uri="{BB962C8B-B14F-4D97-AF65-F5344CB8AC3E}">
        <p14:creationId xmlns:p14="http://schemas.microsoft.com/office/powerpoint/2010/main" val="1509029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202"/>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6352"/>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09" rtl="0" eaLnBrk="1" fontAlgn="auto" latinLnBrk="0" hangingPunct="1">
              <a:lnSpc>
                <a:spcPct val="100000"/>
              </a:lnSpc>
              <a:spcBef>
                <a:spcPts val="0"/>
              </a:spcBef>
              <a:spcAft>
                <a:spcPts val="0"/>
              </a:spcAft>
              <a:buClrTx/>
              <a:buSzTx/>
              <a:buFontTx/>
              <a:buNone/>
              <a:tabLst/>
              <a:defRPr/>
            </a:pPr>
            <a:fld id="{46C10AB1-F525-4C90-BAC0-866E5426305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058" y="6356352"/>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6463" y="6356352"/>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09" rtl="0" eaLnBrk="1" fontAlgn="auto" latinLnBrk="0" hangingPunct="1">
              <a:lnSpc>
                <a:spcPct val="100000"/>
              </a:lnSpc>
              <a:spcBef>
                <a:spcPts val="0"/>
              </a:spcBef>
              <a:spcAft>
                <a:spcPts val="0"/>
              </a:spcAft>
              <a:buClrTx/>
              <a:buSzTx/>
              <a:buFontTx/>
              <a:buNone/>
              <a:tabLst/>
              <a:defRPr/>
            </a:pPr>
            <a:fld id="{82311701-B60B-4279-BC2E-D4A60131F2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5927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random/>
  </p:transition>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1"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gif"/><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2.wav"/><Relationship Id="rId7"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 y="772587"/>
            <a:ext cx="12190413" cy="954107"/>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PHÒNG GIÁO DỤC VÀ ĐÀO TẠO THÀNH PHỐ QUY NHƠN</a:t>
            </a:r>
            <a:endPar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TRƯỜNG TIỂU HỌC </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NGÔ</a:t>
            </a:r>
            <a:r>
              <a:rPr kumimoji="0" lang="en-US" sz="2800" b="1" i="0" u="none" strike="noStrike" kern="1200" cap="none" spc="0" normalizeH="0" noProof="0" dirty="0" smtClean="0">
                <a:ln>
                  <a:noFill/>
                </a:ln>
                <a:solidFill>
                  <a:srgbClr val="0000FF"/>
                </a:solidFill>
                <a:effectLst/>
                <a:uLnTx/>
                <a:uFillTx/>
                <a:latin typeface="Times New Roman" pitchFamily="18" charset="0"/>
                <a:ea typeface="+mn-ea"/>
                <a:cs typeface="Times New Roman" pitchFamily="18" charset="0"/>
              </a:rPr>
              <a:t> MÂY</a:t>
            </a:r>
            <a:endPar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3" name="TextBox 2"/>
          <p:cNvSpPr txBox="1"/>
          <p:nvPr/>
        </p:nvSpPr>
        <p:spPr>
          <a:xfrm>
            <a:off x="-2" y="2347301"/>
            <a:ext cx="12190413" cy="1569660"/>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HỘI THI</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GIÁO VIÊN DẠY GIỎI CẤP THÀNH</a:t>
            </a:r>
            <a:r>
              <a:rPr kumimoji="0" lang="en-US" sz="48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PHỐ</a:t>
            </a:r>
            <a:endPar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TextBox 4"/>
          <p:cNvSpPr txBox="1"/>
          <p:nvPr/>
        </p:nvSpPr>
        <p:spPr>
          <a:xfrm>
            <a:off x="962763" y="5490469"/>
            <a:ext cx="10264881" cy="742511"/>
          </a:xfrm>
          <a:prstGeom prst="rect">
            <a:avLst/>
          </a:prstGeom>
          <a:noFill/>
        </p:spPr>
        <p:txBody>
          <a:bodyPr wrap="square" rtlCol="0">
            <a:spAutoFit/>
          </a:bodyPr>
          <a:lstStyle/>
          <a:p>
            <a:pPr marL="0" marR="0" lvl="0" indent="0" algn="ctr" defTabSz="914309"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NĂM HỌC: 2023 - 2024</a:t>
            </a:r>
            <a:endParaRPr kumimoji="0" lang="en-US" sz="32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xmlns="" id="{8459AF37-F94E-41FB-81A6-E3E13F434009}"/>
              </a:ext>
            </a:extLst>
          </p:cNvPr>
          <p:cNvSpPr txBox="1"/>
          <p:nvPr/>
        </p:nvSpPr>
        <p:spPr>
          <a:xfrm>
            <a:off x="293142" y="4876800"/>
            <a:ext cx="11901732" cy="76944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smtClean="0">
                <a:ln>
                  <a:noFill/>
                </a:ln>
                <a:solidFill>
                  <a:srgbClr val="00CC00"/>
                </a:solidFill>
                <a:effectLst/>
                <a:uLnTx/>
                <a:uFillTx/>
                <a:latin typeface="Times New Roman" panose="02020603050405020304" pitchFamily="18" charset="0"/>
                <a:ea typeface="+mn-ea"/>
                <a:cs typeface="Times New Roman" panose="02020603050405020304" pitchFamily="18" charset="0"/>
              </a:rPr>
              <a:t>Giáo viên: </a:t>
            </a:r>
            <a:r>
              <a:rPr kumimoji="0" lang="en-US" sz="4400" b="1" i="1" u="none" strike="noStrike" kern="1200" cap="none" spc="0" normalizeH="0" baseline="0" noProof="0" dirty="0" err="1" smtClean="0">
                <a:ln>
                  <a:noFill/>
                </a:ln>
                <a:solidFill>
                  <a:srgbClr val="00CC00"/>
                </a:solidFill>
                <a:effectLst/>
                <a:uLnTx/>
                <a:uFillTx/>
                <a:latin typeface="Times New Roman" panose="02020603050405020304" pitchFamily="18" charset="0"/>
                <a:ea typeface="+mn-ea"/>
                <a:cs typeface="Times New Roman" panose="02020603050405020304" pitchFamily="18" charset="0"/>
              </a:rPr>
              <a:t>Nguyễn</a:t>
            </a:r>
            <a:r>
              <a:rPr kumimoji="0" lang="en-US" sz="4400" b="1" i="1" u="none" strike="noStrike" kern="1200" cap="none" spc="0" normalizeH="0" noProof="0" dirty="0" smtClean="0">
                <a:ln>
                  <a:noFill/>
                </a:ln>
                <a:solidFill>
                  <a:srgbClr val="00CC00"/>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noProof="0" dirty="0" err="1" smtClean="0">
                <a:ln>
                  <a:noFill/>
                </a:ln>
                <a:solidFill>
                  <a:srgbClr val="00CC00"/>
                </a:solidFill>
                <a:effectLst/>
                <a:uLnTx/>
                <a:uFillTx/>
                <a:latin typeface="Times New Roman" panose="02020603050405020304" pitchFamily="18" charset="0"/>
                <a:ea typeface="+mn-ea"/>
                <a:cs typeface="Times New Roman" panose="02020603050405020304" pitchFamily="18" charset="0"/>
              </a:rPr>
              <a:t>Đinh</a:t>
            </a:r>
            <a:r>
              <a:rPr kumimoji="0" lang="en-US" sz="4400" b="1" i="1" u="none" strike="noStrike" kern="1200" cap="none" spc="0" normalizeH="0" noProof="0" dirty="0" smtClean="0">
                <a:ln>
                  <a:noFill/>
                </a:ln>
                <a:solidFill>
                  <a:srgbClr val="00CC00"/>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noProof="0" dirty="0" err="1" smtClean="0">
                <a:ln>
                  <a:noFill/>
                </a:ln>
                <a:solidFill>
                  <a:srgbClr val="00CC00"/>
                </a:solidFill>
                <a:effectLst/>
                <a:uLnTx/>
                <a:uFillTx/>
                <a:latin typeface="Times New Roman" panose="02020603050405020304" pitchFamily="18" charset="0"/>
                <a:ea typeface="+mn-ea"/>
                <a:cs typeface="Times New Roman" panose="02020603050405020304" pitchFamily="18" charset="0"/>
              </a:rPr>
              <a:t>Phương</a:t>
            </a:r>
            <a:r>
              <a:rPr kumimoji="0" lang="en-US" sz="4400" b="1" i="1" u="none" strike="noStrike" kern="1200" cap="none" spc="0" normalizeH="0" noProof="0" dirty="0" smtClean="0">
                <a:ln>
                  <a:noFill/>
                </a:ln>
                <a:solidFill>
                  <a:srgbClr val="00CC00"/>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noProof="0" dirty="0" err="1" smtClean="0">
                <a:ln>
                  <a:noFill/>
                </a:ln>
                <a:solidFill>
                  <a:srgbClr val="00CC00"/>
                </a:solidFill>
                <a:effectLst/>
                <a:uLnTx/>
                <a:uFillTx/>
                <a:latin typeface="Times New Roman" panose="02020603050405020304" pitchFamily="18" charset="0"/>
                <a:ea typeface="+mn-ea"/>
                <a:cs typeface="Times New Roman" panose="02020603050405020304" pitchFamily="18" charset="0"/>
              </a:rPr>
              <a:t>Hoàng</a:t>
            </a:r>
            <a:endParaRPr kumimoji="0" lang="vi-VN" sz="4400" b="1" i="1" u="none" strike="noStrike" kern="1200" cap="none" spc="0" normalizeH="0" baseline="0" noProof="0" dirty="0">
              <a:ln>
                <a:noFill/>
              </a:ln>
              <a:solidFill>
                <a:srgbClr val="00CC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920222"/>
      </p:ext>
    </p:extLst>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2666206" y="1981200"/>
            <a:ext cx="6477000" cy="3046988"/>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92557736"/>
      </p:ext>
    </p:extLst>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60630" y="608378"/>
            <a:ext cx="11530957" cy="6324808"/>
          </a:xfrm>
          <a:prstGeom prst="rect">
            <a:avLst/>
          </a:prstGeom>
        </p:spPr>
        <p:txBody>
          <a:bodyPr wrap="square">
            <a:spAutoFit/>
          </a:bodyPr>
          <a:lstStyle/>
          <a:p>
            <a:pPr algn="just"/>
            <a:r>
              <a:rPr lang="vi-VN" sz="2700" dirty="0">
                <a:solidFill>
                  <a:srgbClr val="000000"/>
                </a:solidFill>
                <a:latin typeface="+mj-lt"/>
              </a:rPr>
              <a:t>1. Dũng học lớp 5. Trường Dũng ở sát trường mầm non nên cứ tan học là Dũng qua trường mầm non đón bé Lan.</a:t>
            </a:r>
          </a:p>
          <a:p>
            <a:pPr algn="just"/>
            <a:r>
              <a:rPr lang="vi-VN" sz="2700" dirty="0">
                <a:solidFill>
                  <a:srgbClr val="000000"/>
                </a:solidFill>
                <a:latin typeface="+mj-lt"/>
              </a:rPr>
              <a:t>2. Một hôm, nhóm của Dũng phải làm báo tường nên về muộn, Dũng vội vàng chạy sang trường đón em gái. Nhưng lớp bé Lan đã đóng cửa. Dũng nghĩ là bố mẹ đi làm về sớm, đã đón em rồi.</a:t>
            </a:r>
          </a:p>
          <a:p>
            <a:pPr algn="just"/>
            <a:r>
              <a:rPr lang="vi-VN" sz="2700" dirty="0">
                <a:solidFill>
                  <a:srgbClr val="000000"/>
                </a:solidFill>
                <a:latin typeface="+mj-lt"/>
              </a:rPr>
              <a:t>Nhưng ở nhà, cửa vẫn khoá, bố mẹ chưa về. Dũng lo lắng quay trở lại trường mầm non.</a:t>
            </a:r>
          </a:p>
          <a:p>
            <a:pPr algn="just"/>
            <a:r>
              <a:rPr lang="vi-VN" sz="2700" dirty="0">
                <a:solidFill>
                  <a:srgbClr val="000000"/>
                </a:solidFill>
                <a:latin typeface="+mj-lt"/>
              </a:rPr>
              <a:t>3. Bác bảo vệ dẫn Dũng đến chỗ </a:t>
            </a:r>
            <a:r>
              <a:rPr lang="vi-VN" sz="2700" dirty="0" smtClean="0">
                <a:solidFill>
                  <a:srgbClr val="000000"/>
                </a:solidFill>
                <a:latin typeface="+mj-lt"/>
              </a:rPr>
              <a:t>tr</a:t>
            </a:r>
            <a:r>
              <a:rPr lang="en-US" sz="2700" dirty="0" err="1" smtClean="0">
                <a:solidFill>
                  <a:srgbClr val="000000"/>
                </a:solidFill>
                <a:latin typeface="Times New Roman" panose="02020603050405020304" pitchFamily="18" charset="0"/>
                <a:cs typeface="Times New Roman" panose="02020603050405020304" pitchFamily="18" charset="0"/>
              </a:rPr>
              <a:t>ông</a:t>
            </a:r>
            <a:r>
              <a:rPr lang="vi-VN" sz="2700" dirty="0" smtClean="0">
                <a:solidFill>
                  <a:srgbClr val="000000"/>
                </a:solidFill>
                <a:latin typeface="+mj-lt"/>
              </a:rPr>
              <a:t> </a:t>
            </a:r>
            <a:r>
              <a:rPr lang="vi-VN" sz="2700" dirty="0">
                <a:solidFill>
                  <a:srgbClr val="000000"/>
                </a:solidFill>
                <a:latin typeface="+mj-lt"/>
              </a:rPr>
              <a:t>những em nhỏ chưa có người đón. Bước vào phòng, Dũng thấy em gái đang ngồi chơi một mình. Cô giáo thì đang dỗ một em nhỏ khóc thút thít. Dũng vừa mừng vừa thương, xuýt xoa: “Ôi, em ngoan quá!”.</a:t>
            </a:r>
          </a:p>
          <a:p>
            <a:pPr algn="just"/>
            <a:r>
              <a:rPr lang="vi-VN" sz="2700" dirty="0">
                <a:solidFill>
                  <a:srgbClr val="000000"/>
                </a:solidFill>
                <a:latin typeface="+mj-lt"/>
              </a:rPr>
              <a:t>Lúc ấy, Lan mới rơm rớm nước mắt, ôm chầm lấy anh.</a:t>
            </a:r>
          </a:p>
          <a:p>
            <a:pPr algn="just"/>
            <a:r>
              <a:rPr lang="vi-VN" sz="2700" dirty="0">
                <a:solidFill>
                  <a:srgbClr val="000000"/>
                </a:solidFill>
                <a:latin typeface="+mj-lt"/>
              </a:rPr>
              <a:t>4. Hôm đó, Dũng cõng em gái về nhà. Vừa ôm cổ anh, Lan vừa hát líu lo. Dũng thấy vui hơn hẳn mọi ngày.</a:t>
            </a:r>
          </a:p>
          <a:p>
            <a:pPr algn="r"/>
            <a:r>
              <a:rPr lang="vi-VN" sz="2700" dirty="0">
                <a:solidFill>
                  <a:srgbClr val="000000"/>
                </a:solidFill>
                <a:latin typeface="+mj-lt"/>
              </a:rPr>
              <a:t>MINH </a:t>
            </a:r>
            <a:r>
              <a:rPr lang="vi-VN" sz="2700" dirty="0" smtClean="0">
                <a:solidFill>
                  <a:srgbClr val="000000"/>
                </a:solidFill>
                <a:latin typeface="+mj-lt"/>
              </a:rPr>
              <a:t>HÀ</a:t>
            </a:r>
            <a:endParaRPr lang="vi-VN" sz="2700" dirty="0">
              <a:solidFill>
                <a:srgbClr val="000000"/>
              </a:solidFill>
              <a:latin typeface="+mj-lt"/>
            </a:endParaRPr>
          </a:p>
        </p:txBody>
      </p:sp>
      <p:cxnSp>
        <p:nvCxnSpPr>
          <p:cNvPr id="5" name="Straight Connector 4"/>
          <p:cNvCxnSpPr/>
          <p:nvPr/>
        </p:nvCxnSpPr>
        <p:spPr>
          <a:xfrm>
            <a:off x="260630" y="766484"/>
            <a:ext cx="0" cy="68131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0630" y="1600199"/>
            <a:ext cx="0" cy="182880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7011" y="3551275"/>
            <a:ext cx="13199" cy="193512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040259" y="-16556"/>
            <a:ext cx="4457700" cy="738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Đón</a:t>
            </a:r>
            <a:r>
              <a:rPr lang="en-US" sz="4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endPar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Oval 12"/>
          <p:cNvSpPr/>
          <p:nvPr/>
        </p:nvSpPr>
        <p:spPr>
          <a:xfrm>
            <a:off x="282050" y="624880"/>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14" name="Oval 13"/>
          <p:cNvSpPr/>
          <p:nvPr/>
        </p:nvSpPr>
        <p:spPr>
          <a:xfrm>
            <a:off x="290210" y="1513366"/>
            <a:ext cx="388889" cy="3750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
        <p:nvSpPr>
          <p:cNvPr id="15" name="Oval 14"/>
          <p:cNvSpPr/>
          <p:nvPr/>
        </p:nvSpPr>
        <p:spPr>
          <a:xfrm>
            <a:off x="328788" y="3551275"/>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3</a:t>
            </a:r>
            <a:endParaRPr lang="vi-VN" sz="2400" b="1" dirty="0">
              <a:latin typeface="Times New Roman" pitchFamily="18" charset="0"/>
              <a:cs typeface="Times New Roman" pitchFamily="18" charset="0"/>
            </a:endParaRPr>
          </a:p>
        </p:txBody>
      </p:sp>
      <p:cxnSp>
        <p:nvCxnSpPr>
          <p:cNvPr id="16" name="Straight Connector 15"/>
          <p:cNvCxnSpPr/>
          <p:nvPr/>
        </p:nvCxnSpPr>
        <p:spPr>
          <a:xfrm>
            <a:off x="260629" y="5607568"/>
            <a:ext cx="0" cy="764329"/>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12406" y="5614078"/>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4</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54255200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75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75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75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75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750"/>
                                        <p:tgtEl>
                                          <p:spTgt spid="1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0" name="Rectangle 29"/>
          <p:cNvSpPr/>
          <p:nvPr/>
        </p:nvSpPr>
        <p:spPr>
          <a:xfrm>
            <a:off x="151606" y="3726621"/>
            <a:ext cx="12344400" cy="769441"/>
          </a:xfrm>
          <a:prstGeom prst="rect">
            <a:avLst/>
          </a:prstGeom>
        </p:spPr>
        <p:txBody>
          <a:bodyPr wrap="square">
            <a:spAutoFit/>
          </a:bodyPr>
          <a:lstStyle/>
          <a:p>
            <a:r>
              <a:rPr lang="en-US" sz="4400" dirty="0">
                <a:solidFill>
                  <a:srgbClr val="0000FF"/>
                </a:solidFill>
                <a:latin typeface="Times New Roman" panose="02020603050405020304" pitchFamily="18" charset="0"/>
                <a:cs typeface="Times New Roman" panose="02020603050405020304" pitchFamily="18" charset="0"/>
              </a:rPr>
              <a:t> </a:t>
            </a:r>
            <a:r>
              <a:rPr lang="en-US" sz="4400" dirty="0" smtClean="0">
                <a:solidFill>
                  <a:srgbClr val="0000FF"/>
                </a:solidFill>
                <a:latin typeface="Times New Roman" panose="02020603050405020304" pitchFamily="18" charset="0"/>
                <a:cs typeface="Times New Roman" panose="02020603050405020304" pitchFamily="18" charset="0"/>
              </a:rPr>
              <a:t>  </a:t>
            </a:r>
            <a:r>
              <a:rPr lang="en-US" sz="4400" dirty="0" err="1" smtClean="0">
                <a:solidFill>
                  <a:srgbClr val="0000FF"/>
                </a:solidFill>
                <a:latin typeface="Times New Roman" panose="02020603050405020304" pitchFamily="18" charset="0"/>
                <a:cs typeface="Times New Roman" panose="02020603050405020304" pitchFamily="18" charset="0"/>
              </a:rPr>
              <a:t>Ôi</a:t>
            </a:r>
            <a:r>
              <a:rPr lang="en-US" sz="4400" dirty="0" smtClean="0">
                <a:solidFill>
                  <a:srgbClr val="0000FF"/>
                </a:solidFill>
                <a:latin typeface="Times New Roman" panose="02020603050405020304" pitchFamily="18" charset="0"/>
                <a:cs typeface="Times New Roman" panose="02020603050405020304" pitchFamily="18" charset="0"/>
              </a:rPr>
              <a:t>, </a:t>
            </a:r>
            <a:r>
              <a:rPr lang="en-US" sz="4400" dirty="0" err="1" smtClean="0">
                <a:solidFill>
                  <a:srgbClr val="0000FF"/>
                </a:solidFill>
                <a:latin typeface="Times New Roman" panose="02020603050405020304" pitchFamily="18" charset="0"/>
                <a:cs typeface="Times New Roman" panose="02020603050405020304" pitchFamily="18" charset="0"/>
              </a:rPr>
              <a:t>em</a:t>
            </a:r>
            <a:r>
              <a:rPr lang="en-US" sz="4400" dirty="0" smtClean="0">
                <a:solidFill>
                  <a:srgbClr val="0000FF"/>
                </a:solidFill>
                <a:latin typeface="Times New Roman" panose="02020603050405020304" pitchFamily="18" charset="0"/>
                <a:cs typeface="Times New Roman" panose="02020603050405020304" pitchFamily="18" charset="0"/>
              </a:rPr>
              <a:t> </a:t>
            </a:r>
            <a:r>
              <a:rPr lang="en-US" sz="4400" dirty="0" err="1" smtClean="0">
                <a:solidFill>
                  <a:srgbClr val="0000FF"/>
                </a:solidFill>
                <a:latin typeface="Times New Roman" panose="02020603050405020304" pitchFamily="18" charset="0"/>
                <a:cs typeface="Times New Roman" panose="02020603050405020304" pitchFamily="18" charset="0"/>
              </a:rPr>
              <a:t>ngoan</a:t>
            </a:r>
            <a:r>
              <a:rPr lang="en-US" sz="4400" dirty="0" smtClean="0">
                <a:solidFill>
                  <a:srgbClr val="0000FF"/>
                </a:solidFill>
                <a:latin typeface="Times New Roman" panose="02020603050405020304" pitchFamily="18" charset="0"/>
                <a:cs typeface="Times New Roman" panose="02020603050405020304" pitchFamily="18" charset="0"/>
              </a:rPr>
              <a:t> </a:t>
            </a:r>
            <a:r>
              <a:rPr lang="en-US" sz="4400" dirty="0" err="1" smtClean="0">
                <a:solidFill>
                  <a:srgbClr val="0000FF"/>
                </a:solidFill>
                <a:latin typeface="Times New Roman" panose="02020603050405020304" pitchFamily="18" charset="0"/>
                <a:cs typeface="Times New Roman" panose="02020603050405020304" pitchFamily="18" charset="0"/>
              </a:rPr>
              <a:t>quá</a:t>
            </a:r>
            <a:r>
              <a:rPr lang="en-US" sz="4400" dirty="0" smtClean="0">
                <a:solidFill>
                  <a:srgbClr val="0000FF"/>
                </a:solidFill>
                <a:latin typeface="Times New Roman" panose="02020603050405020304" pitchFamily="18" charset="0"/>
                <a:cs typeface="Times New Roman" panose="02020603050405020304" pitchFamily="18" charset="0"/>
              </a:rPr>
              <a:t> !</a:t>
            </a:r>
            <a:endParaRPr lang="en-US" sz="4400" dirty="0">
              <a:solidFill>
                <a:srgbClr val="0000FF"/>
              </a:solidFill>
            </a:endParaRPr>
          </a:p>
        </p:txBody>
      </p:sp>
      <p:sp>
        <p:nvSpPr>
          <p:cNvPr id="26" name="Rectangle 25"/>
          <p:cNvSpPr/>
          <p:nvPr/>
        </p:nvSpPr>
        <p:spPr>
          <a:xfrm>
            <a:off x="75406" y="2057400"/>
            <a:ext cx="12344400" cy="1446550"/>
          </a:xfrm>
          <a:prstGeom prst="rect">
            <a:avLst/>
          </a:prstGeom>
        </p:spPr>
        <p:txBody>
          <a:bodyPr wrap="square">
            <a:spAutoFit/>
          </a:bodyPr>
          <a:lstStyle/>
          <a:p>
            <a:r>
              <a:rPr lang="en-US" sz="4400" dirty="0">
                <a:solidFill>
                  <a:srgbClr val="0000FF"/>
                </a:solidFill>
                <a:latin typeface="Times New Roman" panose="02020603050405020304" pitchFamily="18" charset="0"/>
                <a:cs typeface="Times New Roman" panose="02020603050405020304" pitchFamily="18" charset="0"/>
              </a:rPr>
              <a:t> </a:t>
            </a:r>
            <a:r>
              <a:rPr lang="en-US" sz="4400" dirty="0" smtClean="0">
                <a:solidFill>
                  <a:srgbClr val="0000FF"/>
                </a:solidFill>
                <a:latin typeface="Times New Roman" panose="02020603050405020304" pitchFamily="18" charset="0"/>
                <a:cs typeface="Times New Roman" panose="02020603050405020304" pitchFamily="18" charset="0"/>
              </a:rPr>
              <a:t>  </a:t>
            </a:r>
            <a:r>
              <a:rPr lang="en-US" sz="4400" dirty="0" err="1" smtClean="0">
                <a:solidFill>
                  <a:srgbClr val="0000FF"/>
                </a:solidFill>
                <a:latin typeface="Times New Roman" panose="02020603050405020304" pitchFamily="18" charset="0"/>
                <a:cs typeface="Times New Roman" panose="02020603050405020304" pitchFamily="18" charset="0"/>
              </a:rPr>
              <a:t>Trường</a:t>
            </a:r>
            <a:r>
              <a:rPr lang="en-US" sz="4400" dirty="0" smtClean="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Dũng</a:t>
            </a:r>
            <a:r>
              <a:rPr lang="en-US" sz="4400" dirty="0">
                <a:solidFill>
                  <a:srgbClr val="0000FF"/>
                </a:solidFill>
                <a:latin typeface="Times New Roman" panose="02020603050405020304" pitchFamily="18" charset="0"/>
                <a:cs typeface="Times New Roman" panose="02020603050405020304" pitchFamily="18" charset="0"/>
              </a:rPr>
              <a:t> ở </a:t>
            </a:r>
            <a:r>
              <a:rPr lang="en-US" sz="4400" dirty="0" err="1">
                <a:solidFill>
                  <a:srgbClr val="0000FF"/>
                </a:solidFill>
                <a:latin typeface="Times New Roman" panose="02020603050405020304" pitchFamily="18" charset="0"/>
                <a:cs typeface="Times New Roman" panose="02020603050405020304" pitchFamily="18" charset="0"/>
              </a:rPr>
              <a:t>sát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trường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mầm</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smtClean="0">
                <a:solidFill>
                  <a:srgbClr val="0000FF"/>
                </a:solidFill>
                <a:latin typeface="Times New Roman" panose="02020603050405020304" pitchFamily="18" charset="0"/>
                <a:cs typeface="Times New Roman" panose="02020603050405020304" pitchFamily="18" charset="0"/>
              </a:rPr>
              <a:t>non </a:t>
            </a:r>
            <a:r>
              <a:rPr lang="en-US" sz="4400" dirty="0" err="1">
                <a:solidFill>
                  <a:srgbClr val="0000FF"/>
                </a:solidFill>
                <a:latin typeface="Times New Roman" panose="02020603050405020304" pitchFamily="18" charset="0"/>
                <a:cs typeface="Times New Roman" panose="02020603050405020304" pitchFamily="18" charset="0"/>
              </a:rPr>
              <a:t>nên</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cứ</a:t>
            </a:r>
            <a:r>
              <a:rPr lang="en-US" sz="4400" dirty="0">
                <a:solidFill>
                  <a:srgbClr val="0000FF"/>
                </a:solidFill>
                <a:latin typeface="Times New Roman" panose="02020603050405020304" pitchFamily="18" charset="0"/>
                <a:cs typeface="Times New Roman" panose="02020603050405020304" pitchFamily="18" charset="0"/>
              </a:rPr>
              <a:t> tan </a:t>
            </a:r>
            <a:r>
              <a:rPr lang="en-US" sz="4400" dirty="0" err="1">
                <a:solidFill>
                  <a:srgbClr val="0000FF"/>
                </a:solidFill>
                <a:latin typeface="Times New Roman" panose="02020603050405020304" pitchFamily="18" charset="0"/>
                <a:cs typeface="Times New Roman" panose="02020603050405020304" pitchFamily="18" charset="0"/>
              </a:rPr>
              <a:t>học</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là</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Dũng</a:t>
            </a:r>
            <a:r>
              <a:rPr lang="en-US" sz="4400" dirty="0">
                <a:solidFill>
                  <a:srgbClr val="0000FF"/>
                </a:solidFill>
                <a:latin typeface="Times New Roman" panose="02020603050405020304" pitchFamily="18" charset="0"/>
                <a:cs typeface="Times New Roman" panose="02020603050405020304" pitchFamily="18" charset="0"/>
              </a:rPr>
              <a:t> qua </a:t>
            </a:r>
            <a:r>
              <a:rPr lang="en-US" sz="4400" dirty="0" err="1">
                <a:solidFill>
                  <a:srgbClr val="0000FF"/>
                </a:solidFill>
                <a:latin typeface="Times New Roman" panose="02020603050405020304" pitchFamily="18" charset="0"/>
                <a:cs typeface="Times New Roman" panose="02020603050405020304" pitchFamily="18" charset="0"/>
              </a:rPr>
              <a:t>trường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mầm</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smtClean="0">
                <a:solidFill>
                  <a:srgbClr val="0000FF"/>
                </a:solidFill>
                <a:latin typeface="Times New Roman" panose="02020603050405020304" pitchFamily="18" charset="0"/>
                <a:cs typeface="Times New Roman" panose="02020603050405020304" pitchFamily="18" charset="0"/>
              </a:rPr>
              <a:t>non </a:t>
            </a:r>
            <a:r>
              <a:rPr lang="en-US" sz="4400" dirty="0" err="1">
                <a:solidFill>
                  <a:srgbClr val="0000FF"/>
                </a:solidFill>
                <a:latin typeface="Times New Roman" panose="02020603050405020304" pitchFamily="18" charset="0"/>
                <a:cs typeface="Times New Roman" panose="02020603050405020304" pitchFamily="18" charset="0"/>
              </a:rPr>
              <a:t>đón</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bé</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Lan</a:t>
            </a:r>
            <a:r>
              <a:rPr lang="en-US" sz="4400" dirty="0" smtClean="0">
                <a:solidFill>
                  <a:srgbClr val="0000FF"/>
                </a:solidFill>
                <a:latin typeface="Times New Roman" panose="02020603050405020304" pitchFamily="18" charset="0"/>
                <a:cs typeface="Times New Roman" panose="02020603050405020304" pitchFamily="18" charset="0"/>
              </a:rPr>
              <a:t>.</a:t>
            </a:r>
            <a:endParaRPr lang="en-US" sz="4400" dirty="0">
              <a:solidFill>
                <a:srgbClr val="0000FF"/>
              </a:solidFill>
            </a:endParaRPr>
          </a:p>
        </p:txBody>
      </p:sp>
      <p:sp>
        <p:nvSpPr>
          <p:cNvPr id="5" name="Flowchart: Alternate Process 4">
            <a:extLst>
              <a:ext uri="{FF2B5EF4-FFF2-40B4-BE49-F238E27FC236}">
                <a16:creationId xmlns:a16="http://schemas.microsoft.com/office/drawing/2014/main" xmlns="" id="{9E81B7D3-8516-47D4-9357-C7C24D2A3BF2}"/>
              </a:ext>
            </a:extLst>
          </p:cNvPr>
          <p:cNvSpPr/>
          <p:nvPr/>
        </p:nvSpPr>
        <p:spPr>
          <a:xfrm>
            <a:off x="3798299" y="424138"/>
            <a:ext cx="4855807" cy="841378"/>
          </a:xfrm>
          <a:prstGeom prst="flowChartAlternateProcess">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a:t>
            </a:r>
            <a:r>
              <a:rPr lang="en-US"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0" descr="Hình ảnh Nghỉ đông Giáo Dục Tuyên Truyền Tuyển Sinh, Cậu Bé, Hoạt Hình.,  Hình ảnh Hoạt Hình Vector và PNG với nền trong suốt để tải xuống miễn phí"/>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23" b="84492" l="0" r="100000">
                        <a14:foregroundMark x1="46083" y1="33452" x2="39417" y2="40404"/>
                        <a14:foregroundMark x1="64417" y1="31967" x2="69083" y2="37314"/>
                        <a14:foregroundMark x1="66750" y1="36185" x2="64167" y2="38562"/>
                        <a14:foregroundMark x1="39917" y1="37314" x2="38917" y2="37077"/>
                      </a14:backgroundRemoval>
                    </a14:imgEffect>
                  </a14:imgLayer>
                </a14:imgProps>
              </a:ext>
              <a:ext uri="{28A0092B-C50C-407E-A947-70E740481C1C}">
                <a14:useLocalDpi xmlns:a14="http://schemas.microsoft.com/office/drawing/2010/main" val="0"/>
              </a:ext>
            </a:extLst>
          </a:blip>
          <a:srcRect t="15160" b="12111"/>
          <a:stretch/>
        </p:blipFill>
        <p:spPr bwMode="auto">
          <a:xfrm>
            <a:off x="8076406" y="102841"/>
            <a:ext cx="1454873" cy="148397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H="1">
            <a:off x="8746480" y="2130933"/>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810476" y="280548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649208" y="280548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9573008" y="280548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7062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159" y="-457200"/>
            <a:ext cx="9159443" cy="3923811"/>
          </a:xfrm>
          <a:prstGeom prst="rect">
            <a:avLst/>
          </a:prstGeom>
        </p:spPr>
      </p:pic>
      <p:sp>
        <p:nvSpPr>
          <p:cNvPr id="17" name="Rectangle 16"/>
          <p:cNvSpPr/>
          <p:nvPr/>
        </p:nvSpPr>
        <p:spPr>
          <a:xfrm>
            <a:off x="837402" y="2971800"/>
            <a:ext cx="10504955" cy="5262979"/>
          </a:xfrm>
          <a:prstGeom prst="rect">
            <a:avLst/>
          </a:prstGeom>
        </p:spPr>
        <p:txBody>
          <a:bodyPr wrap="square">
            <a:spAutoFit/>
          </a:bodyPr>
          <a:lstStyle/>
          <a:p>
            <a:pPr algn="ctr" defTabSz="914309"/>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Luyện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đọc</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nối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tiếp</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đoạn</a:t>
            </a:r>
            <a:endParaRPr lang="en-US" sz="4200" b="1" dirty="0">
              <a:solidFill>
                <a:srgbClr val="FF0000"/>
              </a:solidFill>
              <a:latin typeface="Times New Roman" panose="02020603050405020304" pitchFamily="18" charset="0"/>
              <a:cs typeface="Times New Roman" panose="02020603050405020304" pitchFamily="18" charset="0"/>
            </a:endParaRPr>
          </a:p>
          <a:p>
            <a:pPr lvl="0">
              <a:spcBef>
                <a:spcPct val="50000"/>
              </a:spcBef>
            </a:pPr>
            <a:r>
              <a:rPr lang="en-US" sz="4200" b="1" dirty="0" smtClean="0">
                <a:solidFill>
                  <a:srgbClr val="0000FF"/>
                </a:solidFill>
                <a:latin typeface="Times New Roman" panose="02020603050405020304" pitchFamily="18" charset="0"/>
                <a:cs typeface="Times New Roman" panose="02020603050405020304" pitchFamily="18" charset="0"/>
              </a:rPr>
              <a:t>1. Lắng </a:t>
            </a:r>
            <a:r>
              <a:rPr lang="en-US" sz="4200" b="1" dirty="0">
                <a:solidFill>
                  <a:srgbClr val="0000FF"/>
                </a:solidFill>
                <a:latin typeface="Times New Roman" panose="02020603050405020304" pitchFamily="18" charset="0"/>
                <a:cs typeface="Times New Roman" panose="02020603050405020304" pitchFamily="18" charset="0"/>
              </a:rPr>
              <a:t>nghe bạn đọc, chú ý cách ngắt, nghỉ hơi trong câu </a:t>
            </a:r>
            <a:r>
              <a:rPr lang="en-US" sz="4200" b="1" dirty="0" smtClean="0">
                <a:solidFill>
                  <a:srgbClr val="0000FF"/>
                </a:solidFill>
                <a:latin typeface="Times New Roman" panose="02020603050405020304" pitchFamily="18" charset="0"/>
                <a:cs typeface="Times New Roman" panose="02020603050405020304" pitchFamily="18" charset="0"/>
              </a:rPr>
              <a:t>dài.</a:t>
            </a:r>
          </a:p>
          <a:p>
            <a:pPr lvl="0">
              <a:spcBef>
                <a:spcPct val="50000"/>
              </a:spcBef>
            </a:pPr>
            <a:r>
              <a:rPr lang="en-US" sz="4200" b="1" dirty="0" smtClean="0">
                <a:solidFill>
                  <a:srgbClr val="0000FF"/>
                </a:solidFill>
                <a:latin typeface="Times New Roman" panose="02020603050405020304" pitchFamily="18" charset="0"/>
                <a:cs typeface="Times New Roman" panose="02020603050405020304" pitchFamily="18" charset="0"/>
              </a:rPr>
              <a:t>2. Lưu </a:t>
            </a:r>
            <a:r>
              <a:rPr lang="en-US" sz="4200" b="1" dirty="0">
                <a:solidFill>
                  <a:srgbClr val="0000FF"/>
                </a:solidFill>
                <a:latin typeface="Times New Roman" panose="02020603050405020304" pitchFamily="18" charset="0"/>
                <a:cs typeface="Times New Roman" panose="02020603050405020304" pitchFamily="18" charset="0"/>
              </a:rPr>
              <a:t>ý từ khó </a:t>
            </a:r>
            <a:r>
              <a:rPr lang="en-US" sz="4200" b="1" dirty="0" smtClean="0">
                <a:solidFill>
                  <a:srgbClr val="0000FF"/>
                </a:solidFill>
                <a:latin typeface="Times New Roman" panose="02020603050405020304" pitchFamily="18" charset="0"/>
                <a:cs typeface="Times New Roman" panose="02020603050405020304" pitchFamily="18" charset="0"/>
              </a:rPr>
              <a:t>cần giải </a:t>
            </a:r>
            <a:r>
              <a:rPr lang="en-US" sz="4200" b="1" dirty="0">
                <a:solidFill>
                  <a:srgbClr val="0000FF"/>
                </a:solidFill>
                <a:latin typeface="Times New Roman" panose="02020603050405020304" pitchFamily="18" charset="0"/>
                <a:cs typeface="Times New Roman" panose="02020603050405020304" pitchFamily="18" charset="0"/>
              </a:rPr>
              <a:t>nghĩa</a:t>
            </a:r>
            <a:r>
              <a:rPr lang="vi-VN" altLang="en-US" sz="4200" b="1" dirty="0" err="1">
                <a:solidFill>
                  <a:srgbClr val="0000FF"/>
                </a:solidFill>
                <a:latin typeface="Times New Roman" panose="02020603050405020304" pitchFamily="18" charset="0"/>
                <a:cs typeface="Times New Roman" panose="02020603050405020304" pitchFamily="18" charset="0"/>
              </a:rPr>
              <a:t> </a:t>
            </a:r>
            <a:r>
              <a:rPr lang="en-US" sz="4200" b="1" dirty="0">
                <a:solidFill>
                  <a:srgbClr val="0000FF"/>
                </a:solidFill>
                <a:latin typeface="Times New Roman" panose="02020603050405020304" pitchFamily="18" charset="0"/>
                <a:cs typeface="Times New Roman" panose="02020603050405020304" pitchFamily="18" charset="0"/>
              </a:rPr>
              <a:t>có trong bài</a:t>
            </a:r>
            <a:r>
              <a:rPr lang="en-US" sz="4200" b="1" dirty="0" smtClean="0">
                <a:solidFill>
                  <a:srgbClr val="0000FF"/>
                </a:solidFill>
                <a:latin typeface="Times New Roman" panose="02020603050405020304" pitchFamily="18" charset="0"/>
                <a:cs typeface="Times New Roman" panose="02020603050405020304" pitchFamily="18" charset="0"/>
              </a:rPr>
              <a:t>.</a:t>
            </a:r>
            <a:r>
              <a:rPr lang="en-US" altLang="vi-VN" sz="4000" dirty="0">
                <a:solidFill>
                  <a:srgbClr val="2106EA"/>
                </a:solidFill>
                <a:latin typeface="Times New Roman" pitchFamily="18" charset="0"/>
                <a:cs typeface="Times New Roman" pitchFamily="18" charset="0"/>
              </a:rPr>
              <a:t> </a:t>
            </a:r>
            <a:endParaRPr lang="en-US" altLang="vi-VN" sz="4000" dirty="0" smtClean="0">
              <a:solidFill>
                <a:srgbClr val="2106EA"/>
              </a:solidFill>
              <a:latin typeface="Times New Roman" pitchFamily="18" charset="0"/>
              <a:cs typeface="Times New Roman" pitchFamily="18" charset="0"/>
            </a:endParaRPr>
          </a:p>
          <a:p>
            <a:pPr algn="just" defTabSz="914309"/>
            <a:endParaRPr lang="en-US" sz="4200" b="1" dirty="0">
              <a:solidFill>
                <a:srgbClr val="0000FF"/>
              </a:solidFill>
              <a:latin typeface="Times New Roman" panose="02020603050405020304" pitchFamily="18" charset="0"/>
              <a:cs typeface="Times New Roman" panose="02020603050405020304" pitchFamily="18" charset="0"/>
            </a:endParaRPr>
          </a:p>
          <a:p>
            <a:pPr algn="just" defTabSz="914309"/>
            <a:endParaRPr lang="en-US" sz="4200" b="1" dirty="0">
              <a:solidFill>
                <a:srgbClr val="002060"/>
              </a:solidFill>
              <a:latin typeface="Times New Roman" panose="02020603050405020304" pitchFamily="18" charset="0"/>
              <a:cs typeface="Times New Roman" panose="02020603050405020304" pitchFamily="18" charset="0"/>
            </a:endParaRPr>
          </a:p>
          <a:p>
            <a:pPr algn="just" defTabSz="914309"/>
            <a:endParaRPr lang="en-US" sz="4200" b="1"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590006" y="1219200"/>
            <a:ext cx="7467600" cy="1107996"/>
          </a:xfrm>
          <a:prstGeom prst="rect">
            <a:avLst/>
          </a:prstGeom>
        </p:spPr>
        <p:txBody>
          <a:bodyPr wrap="square">
            <a:spAutoFit/>
          </a:bodyPr>
          <a:lstStyle/>
          <a:p>
            <a:pPr algn="ctr" defTabSz="914309"/>
            <a:r>
              <a:rPr lang="en-US" sz="6600" b="1" dirty="0" err="1">
                <a:solidFill>
                  <a:srgbClr val="FF0000"/>
                </a:solidFill>
                <a:latin typeface="Times New Roman" panose="02020603050405020304" pitchFamily="18" charset="0"/>
                <a:cs typeface="Times New Roman" panose="02020603050405020304" pitchFamily="18" charset="0"/>
              </a:rPr>
              <a:t>Luyện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đọc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nhóm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6" name="Picture 2" descr="Thiếu Niên Tự Hào Hình ảnh | Định dạng hình ảnh AI 401554841|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3721" y1="85000" x2="47791" y2="85233"/>
                        <a14:foregroundMark x1="55581" y1="82326" x2="56047" y2="85465"/>
                        <a14:foregroundMark x1="57209" y1="85465" x2="60116" y2="85233"/>
                      </a14:backgroundRemoval>
                    </a14:imgEffect>
                  </a14:imgLayer>
                </a14:imgProps>
              </a:ext>
              <a:ext uri="{28A0092B-C50C-407E-A947-70E740481C1C}">
                <a14:useLocalDpi xmlns:a14="http://schemas.microsoft.com/office/drawing/2010/main" val="0"/>
              </a:ext>
            </a:extLst>
          </a:blip>
          <a:srcRect/>
          <a:stretch>
            <a:fillRect/>
          </a:stretch>
        </p:blipFill>
        <p:spPr bwMode="auto">
          <a:xfrm>
            <a:off x="9833244" y="4247082"/>
            <a:ext cx="3018226" cy="301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840821"/>
      </p:ext>
    </p:extLst>
  </p:cSld>
  <p:clrMapOvr>
    <a:masterClrMapping/>
  </p:clrMapOvr>
  <p:transition spd="med">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6" name="Picture 2" descr="Trái tim ảnh gif - Website của Nguyễn Thị Tươ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41" y="5067298"/>
            <a:ext cx="1638977" cy="1748909"/>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p:cNvSpPr>
            <a:spLocks noGrp="1"/>
          </p:cNvSpPr>
          <p:nvPr>
            <p:ph type="sldNum" idx="12"/>
          </p:nvPr>
        </p:nvSpPr>
        <p:spPr>
          <a:xfrm>
            <a:off x="8702439" y="5922234"/>
            <a:ext cx="2743200" cy="365125"/>
          </a:xfrm>
        </p:spPr>
        <p:txBody>
          <a:bodyPr/>
          <a:lstStyle/>
          <a:p>
            <a:fld id="{9306B73E-E889-4101-943F-C932486AC50A}" type="slidenum">
              <a:rPr lang="en-US" smtClean="0">
                <a:solidFill>
                  <a:prstClr val="black">
                    <a:tint val="75000"/>
                  </a:prstClr>
                </a:solidFill>
              </a:rPr>
              <a:pPr/>
              <a:t>14</a:t>
            </a:fld>
            <a:endParaRPr lang="en-US">
              <a:solidFill>
                <a:prstClr val="black">
                  <a:tint val="75000"/>
                </a:prstClr>
              </a:solidFill>
            </a:endParaRPr>
          </a:p>
        </p:txBody>
      </p:sp>
      <p:grpSp>
        <p:nvGrpSpPr>
          <p:cNvPr id="11" name="Group 10"/>
          <p:cNvGrpSpPr/>
          <p:nvPr/>
        </p:nvGrpSpPr>
        <p:grpSpPr>
          <a:xfrm>
            <a:off x="2496393" y="23037"/>
            <a:ext cx="5391015" cy="1351930"/>
            <a:chOff x="2971800" y="0"/>
            <a:chExt cx="3412068" cy="106680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25250" b="46500" l="50917" r="95917">
                          <a14:foregroundMark x1="67750" y1="33500" x2="60083" y2="26583"/>
                          <a14:foregroundMark x1="66000" y1="33750" x2="79083" y2="29083"/>
                          <a14:foregroundMark x1="71417" y1="38500" x2="85000" y2="30333"/>
                          <a14:foregroundMark x1="86750" y1="28833" x2="83333" y2="37750"/>
                          <a14:foregroundMark x1="86500" y1="33500" x2="64500" y2="39000"/>
                          <a14:foregroundMark x1="63833" y1="35750" x2="79583" y2="40167"/>
                          <a14:foregroundMark x1="84083" y1="40167" x2="86250" y2="35500"/>
                          <a14:foregroundMark x1="86250" y1="32750" x2="86750" y2="39250"/>
                          <a14:foregroundMark x1="88000" y1="39917" x2="88750" y2="41167"/>
                          <a14:foregroundMark x1="87000" y1="35000" x2="88500" y2="26583"/>
                          <a14:foregroundMark x1="58583" y1="28833" x2="85750" y2="26583"/>
                          <a14:foregroundMark x1="61583" y1="33250" x2="56667" y2="26333"/>
                          <a14:foregroundMark x1="56417" y1="26833" x2="82833" y2="26583"/>
                          <a14:foregroundMark x1="55667" y1="28083" x2="56667" y2="33250"/>
                          <a14:foregroundMark x1="86417" y1="28833" x2="89333" y2="31667"/>
                          <a14:foregroundMark x1="90333" y1="26583" x2="89000" y2="37000"/>
                          <a14:foregroundMark x1="91417" y1="26750" x2="90250" y2="31250"/>
                          <a14:foregroundMark x1="55333" y1="26167" x2="56333" y2="30333"/>
                          <a14:foregroundMark x1="56333" y1="30417" x2="58417" y2="35167"/>
                          <a14:foregroundMark x1="58417" y1="35167" x2="60500" y2="37833"/>
                          <a14:foregroundMark x1="60500" y1="37833" x2="63583" y2="40000"/>
                          <a14:foregroundMark x1="63583" y1="40000" x2="69167" y2="42583"/>
                          <a14:foregroundMark x1="69167" y1="42583" x2="75167" y2="43000"/>
                          <a14:foregroundMark x1="75167" y1="43000" x2="85583" y2="44333"/>
                          <a14:foregroundMark x1="89250" y1="39250" x2="89500" y2="40250"/>
                          <a14:foregroundMark x1="89000" y1="39333" x2="88083" y2="43000"/>
                          <a14:foregroundMark x1="88083" y1="43000" x2="86500" y2="44333"/>
                          <a14:foregroundMark x1="56333" y1="32333" x2="59083" y2="37833"/>
                          <a14:foregroundMark x1="59167" y1="38250" x2="64250" y2="42833"/>
                          <a14:foregroundMark x1="64250" y1="42833" x2="69333" y2="44333"/>
                          <a14:foregroundMark x1="69333" y1="44333" x2="74083" y2="44667"/>
                          <a14:foregroundMark x1="74083" y1="44667" x2="78000" y2="43750"/>
                          <a14:foregroundMark x1="80500" y1="41500" x2="84500" y2="43750"/>
                          <a14:foregroundMark x1="68500" y1="42167" x2="74083" y2="42500"/>
                          <a14:foregroundMark x1="75833" y1="42417" x2="58917" y2="34917"/>
                          <a14:foregroundMark x1="58333" y1="34333" x2="61083" y2="37667"/>
                          <a14:foregroundMark x1="60917" y1="37417" x2="61917" y2="37750"/>
                        </a14:backgroundRemoval>
                      </a14:imgEffect>
                    </a14:imgLayer>
                  </a14:imgProps>
                </a:ext>
                <a:ext uri="{28A0092B-C50C-407E-A947-70E740481C1C}">
                  <a14:useLocalDpi xmlns:a14="http://schemas.microsoft.com/office/drawing/2010/main" val="0"/>
                </a:ext>
              </a:extLst>
            </a:blip>
            <a:srcRect l="49877" t="25823" b="53437"/>
            <a:stretch/>
          </p:blipFill>
          <p:spPr>
            <a:xfrm>
              <a:off x="2971800" y="0"/>
              <a:ext cx="3412068" cy="1066800"/>
            </a:xfrm>
            <a:prstGeom prst="rect">
              <a:avLst/>
            </a:prstGeom>
          </p:spPr>
        </p:pic>
        <p:pic>
          <p:nvPicPr>
            <p:cNvPr id="13" name="Picture 12"/>
            <p:cNvPicPr>
              <a:picLocks noChangeAspect="1"/>
            </p:cNvPicPr>
            <p:nvPr/>
          </p:nvPicPr>
          <p:blipFill rotWithShape="1">
            <a:blip r:embed="rId6">
              <a:duotone>
                <a:srgbClr val="C0504D">
                  <a:shade val="45000"/>
                  <a:satMod val="135000"/>
                </a:srgbClr>
                <a:prstClr val="white"/>
              </a:duotone>
              <a:extLst>
                <a:ext uri="{BEBA8EAE-BF5A-486C-A8C5-ECC9F3942E4B}">
                  <a14:imgProps xmlns:a14="http://schemas.microsoft.com/office/drawing/2010/main">
                    <a14:imgLayer r:embed="rId7">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3881267" y="151946"/>
              <a:ext cx="1593133" cy="645688"/>
            </a:xfrm>
            <a:prstGeom prst="rect">
              <a:avLst/>
            </a:prstGeom>
          </p:spPr>
        </p:pic>
      </p:grpSp>
      <p:pic>
        <p:nvPicPr>
          <p:cNvPr id="15" name="Picture 4" descr="7 Lý do bé yêu khóc - Sức khỏe - Việt Giải Tr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2763" y="1447800"/>
            <a:ext cx="8915400" cy="50690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95088"/>
      </p:ext>
    </p:extLst>
  </p:cSld>
  <p:clrMapOvr>
    <a:masterClrMapping/>
  </p:clrMapOvr>
  <p:transition spd="med">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260630" y="608378"/>
            <a:ext cx="11530957" cy="6555641"/>
          </a:xfrm>
          <a:prstGeom prst="rect">
            <a:avLst/>
          </a:prstGeom>
        </p:spPr>
        <p:txBody>
          <a:bodyPr wrap="square">
            <a:spAutoFit/>
          </a:bodyPr>
          <a:lstStyle/>
          <a:p>
            <a:pPr algn="just"/>
            <a:r>
              <a:rPr lang="vi-VN" sz="2700" dirty="0">
                <a:solidFill>
                  <a:srgbClr val="FF0000"/>
                </a:solidFill>
                <a:latin typeface="+mj-lt"/>
              </a:rPr>
              <a:t>1. </a:t>
            </a:r>
            <a:r>
              <a:rPr lang="vi-VN" sz="2700" dirty="0">
                <a:solidFill>
                  <a:srgbClr val="000000"/>
                </a:solidFill>
                <a:latin typeface="+mj-lt"/>
              </a:rPr>
              <a:t>Dũng học lớp 5. Trường Dũng ở sát trường mầm non nên cứ tan học là Dũng qua trường mầm non đón bé Lan.</a:t>
            </a:r>
          </a:p>
          <a:p>
            <a:pPr algn="just"/>
            <a:r>
              <a:rPr lang="vi-VN" sz="2700" dirty="0">
                <a:solidFill>
                  <a:srgbClr val="FF0000"/>
                </a:solidFill>
                <a:latin typeface="+mj-lt"/>
              </a:rPr>
              <a:t>2. </a:t>
            </a:r>
            <a:r>
              <a:rPr lang="vi-VN" sz="2700" dirty="0">
                <a:solidFill>
                  <a:srgbClr val="000000"/>
                </a:solidFill>
                <a:latin typeface="+mj-lt"/>
              </a:rPr>
              <a:t>Một hôm, nhóm của Dũng phải làm báo tường nên về muộn, Dũng vội vàng chạy sang trường đón em gái. Nhưng lớp bé Lan đã đóng cửa. Dũng nghĩ là bố mẹ đi làm về sớm, đã đón em rồi.</a:t>
            </a:r>
          </a:p>
          <a:p>
            <a:pPr algn="just"/>
            <a:r>
              <a:rPr lang="vi-VN" sz="2700" dirty="0">
                <a:solidFill>
                  <a:srgbClr val="000000"/>
                </a:solidFill>
                <a:latin typeface="+mj-lt"/>
              </a:rPr>
              <a:t>Nhưng ở nhà, cửa vẫn khoá, bố mẹ chưa về. Dũng lo lắng quay trở lại trường mầm non.</a:t>
            </a:r>
          </a:p>
          <a:p>
            <a:pPr algn="just"/>
            <a:r>
              <a:rPr lang="vi-VN" sz="2700" dirty="0">
                <a:solidFill>
                  <a:srgbClr val="FF0000"/>
                </a:solidFill>
                <a:latin typeface="+mj-lt"/>
              </a:rPr>
              <a:t>3. </a:t>
            </a:r>
            <a:r>
              <a:rPr lang="vi-VN" sz="2700" dirty="0">
                <a:solidFill>
                  <a:srgbClr val="000000"/>
                </a:solidFill>
                <a:latin typeface="+mj-lt"/>
              </a:rPr>
              <a:t>Bác bảo vệ dẫn Dũng đến chỗ trong những em nhỏ chưa có người đón. Bước vào phòng, Dũng thấy em gái đang ngồi chơi một mình. Cô giáo thì đang dỗ một em nhỏ khóc thút thít. Dũng vừa mừng vừa thương, xuýt xoa: “Ôi, em ngoan quá!”.</a:t>
            </a:r>
          </a:p>
          <a:p>
            <a:pPr algn="just"/>
            <a:r>
              <a:rPr lang="vi-VN" sz="2700" dirty="0">
                <a:solidFill>
                  <a:srgbClr val="000000"/>
                </a:solidFill>
                <a:latin typeface="+mj-lt"/>
              </a:rPr>
              <a:t>Lúc ấy, Lan mới rơm rớm nước mắt, ôm chầm lấy anh.</a:t>
            </a:r>
          </a:p>
          <a:p>
            <a:pPr algn="just"/>
            <a:r>
              <a:rPr lang="vi-VN" sz="2700" dirty="0">
                <a:solidFill>
                  <a:srgbClr val="FF0000"/>
                </a:solidFill>
                <a:latin typeface="+mj-lt"/>
              </a:rPr>
              <a:t>4. </a:t>
            </a:r>
            <a:r>
              <a:rPr lang="vi-VN" sz="2700" dirty="0">
                <a:solidFill>
                  <a:srgbClr val="000000"/>
                </a:solidFill>
                <a:latin typeface="+mj-lt"/>
              </a:rPr>
              <a:t>Hôm đó, Dũng cõng em gái về nhà. Vừa ôm cổ anh, Lan vừa hát líu lo. Dũng thấy vui hơn hẳn mọi ngày.</a:t>
            </a:r>
          </a:p>
          <a:p>
            <a:pPr algn="r"/>
            <a:r>
              <a:rPr lang="vi-VN" sz="2700" dirty="0">
                <a:solidFill>
                  <a:srgbClr val="000000"/>
                </a:solidFill>
                <a:latin typeface="+mj-lt"/>
              </a:rPr>
              <a:t>MINH </a:t>
            </a:r>
            <a:r>
              <a:rPr lang="vi-VN" sz="2700" dirty="0" smtClean="0">
                <a:solidFill>
                  <a:srgbClr val="000000"/>
                </a:solidFill>
                <a:latin typeface="+mj-lt"/>
              </a:rPr>
              <a:t>HÀ</a:t>
            </a:r>
            <a:endParaRPr lang="vi-VN" sz="2700" dirty="0">
              <a:solidFill>
                <a:srgbClr val="000000"/>
              </a:solidFill>
              <a:latin typeface="+mj-lt"/>
            </a:endParaRPr>
          </a:p>
        </p:txBody>
      </p:sp>
      <p:sp>
        <p:nvSpPr>
          <p:cNvPr id="7" name="Title 1"/>
          <p:cNvSpPr txBox="1">
            <a:spLocks/>
          </p:cNvSpPr>
          <p:nvPr/>
        </p:nvSpPr>
        <p:spPr>
          <a:xfrm>
            <a:off x="4040259" y="-16556"/>
            <a:ext cx="4457700" cy="738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ĐÓN EM</a:t>
            </a:r>
            <a:endPar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9910686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28206" y="2514600"/>
            <a:ext cx="5766322" cy="186204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15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115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115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en-US" sz="115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18802117"/>
      </p:ext>
    </p:extLst>
  </p:cSld>
  <p:clrMapOvr>
    <a:masterClrMapping/>
  </p:clrMapOvr>
  <p:transition spd="med">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457994" y="1514475"/>
            <a:ext cx="12189619" cy="769441"/>
          </a:xfrm>
          <a:prstGeom prst="rect">
            <a:avLst/>
          </a:prstGeom>
        </p:spPr>
        <p:txBody>
          <a:bodyPr wrap="square">
            <a:spAutoFit/>
          </a:bodyPr>
          <a:lstStyle/>
          <a:p>
            <a:pPr algn="ctr"/>
            <a:r>
              <a:rPr lang="en-US" sz="4400" b="1" dirty="0" smtClean="0">
                <a:solidFill>
                  <a:srgbClr val="0000FF"/>
                </a:solidFill>
                <a:latin typeface="Times New Roman" pitchFamily="18" charset="0"/>
                <a:cs typeface="Times New Roman" pitchFamily="18" charset="0"/>
              </a:rPr>
              <a:t>1.</a:t>
            </a:r>
            <a:r>
              <a:rPr lang="en-US" sz="4400" dirty="0"/>
              <a:t> </a:t>
            </a:r>
            <a:r>
              <a:rPr lang="en-US" sz="4400" b="1" dirty="0" err="1">
                <a:solidFill>
                  <a:srgbClr val="0000FF"/>
                </a:solidFill>
                <a:latin typeface="Times New Roman" panose="02020603050405020304" pitchFamily="18" charset="0"/>
                <a:cs typeface="Times New Roman" panose="02020603050405020304" pitchFamily="18" charset="0"/>
              </a:rPr>
              <a:t>Hàng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ngày</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sau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khi</a:t>
            </a:r>
            <a:r>
              <a:rPr lang="en-US" sz="4400" b="1" dirty="0">
                <a:solidFill>
                  <a:srgbClr val="0000FF"/>
                </a:solidFill>
                <a:latin typeface="Times New Roman" panose="02020603050405020304" pitchFamily="18" charset="0"/>
                <a:cs typeface="Times New Roman" panose="02020603050405020304" pitchFamily="18" charset="0"/>
              </a:rPr>
              <a:t> tan </a:t>
            </a:r>
            <a:r>
              <a:rPr lang="en-US" sz="4400" b="1" dirty="0" err="1">
                <a:solidFill>
                  <a:srgbClr val="0000FF"/>
                </a:solidFill>
                <a:latin typeface="Times New Roman" panose="02020603050405020304" pitchFamily="18" charset="0"/>
                <a:cs typeface="Times New Roman" panose="02020603050405020304" pitchFamily="18" charset="0"/>
              </a:rPr>
              <a:t>học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Dũng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làm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gì</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smtClean="0">
                <a:solidFill>
                  <a:srgbClr val="0000FF"/>
                </a:solidFill>
                <a:latin typeface="Times New Roman" pitchFamily="18" charset="0"/>
                <a:cs typeface="Times New Roman" pitchFamily="18" charset="0"/>
              </a:rPr>
              <a:t> </a:t>
            </a:r>
            <a:endParaRPr lang="vi-VN" sz="4400" b="1" dirty="0">
              <a:solidFill>
                <a:srgbClr val="0000FF"/>
              </a:solidFill>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3" y="-95256"/>
            <a:ext cx="1524006" cy="1524006"/>
          </a:xfrm>
          <a:prstGeom prst="rect">
            <a:avLst/>
          </a:prstGeom>
        </p:spPr>
      </p:pic>
      <p:sp>
        <p:nvSpPr>
          <p:cNvPr id="6" name="Rectangle 5"/>
          <p:cNvSpPr/>
          <p:nvPr/>
        </p:nvSpPr>
        <p:spPr>
          <a:xfrm>
            <a:off x="3860864" y="67925"/>
            <a:ext cx="4467890"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8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en-US" sz="8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864" y="2743200"/>
            <a:ext cx="3854310" cy="3342535"/>
          </a:xfrm>
          <a:prstGeom prst="rect">
            <a:avLst/>
          </a:prstGeom>
        </p:spPr>
      </p:pic>
    </p:spTree>
    <p:extLst>
      <p:ext uri="{BB962C8B-B14F-4D97-AF65-F5344CB8AC3E}">
        <p14:creationId xmlns:p14="http://schemas.microsoft.com/office/powerpoint/2010/main" val="13096156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3" y="-95256"/>
            <a:ext cx="1524006" cy="1524006"/>
          </a:xfrm>
          <a:prstGeom prst="rect">
            <a:avLst/>
          </a:prstGeom>
        </p:spPr>
      </p:pic>
      <p:sp>
        <p:nvSpPr>
          <p:cNvPr id="6" name="Rectangle 5"/>
          <p:cNvSpPr/>
          <p:nvPr/>
        </p:nvSpPr>
        <p:spPr>
          <a:xfrm>
            <a:off x="38486" y="1291441"/>
            <a:ext cx="12253837" cy="1323439"/>
          </a:xfrm>
          <a:prstGeom prst="rect">
            <a:avLst/>
          </a:prstGeom>
        </p:spPr>
        <p:txBody>
          <a:bodyPr wrap="square">
            <a:spAutoFit/>
          </a:bodyPr>
          <a:lstStyle/>
          <a:p>
            <a:pPr>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2. </a:t>
            </a:r>
            <a:r>
              <a:rPr lang="en-US" sz="4000" b="1" dirty="0" err="1">
                <a:solidFill>
                  <a:srgbClr val="0000FF"/>
                </a:solidFill>
                <a:latin typeface="Times New Roman" panose="02020603050405020304" pitchFamily="18" charset="0"/>
                <a:cs typeface="Times New Roman" panose="02020603050405020304" pitchFamily="18" charset="0"/>
              </a:rPr>
              <a:t>Những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ngữ</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nào</a:t>
            </a:r>
            <a:r>
              <a:rPr lang="en-US" sz="4000" b="1" dirty="0">
                <a:solidFill>
                  <a:srgbClr val="0000FF"/>
                </a:solidFill>
                <a:latin typeface="Times New Roman" panose="02020603050405020304" pitchFamily="18" charset="0"/>
                <a:cs typeface="Times New Roman" panose="02020603050405020304" pitchFamily="18" charset="0"/>
              </a:rPr>
              <a:t> ở </a:t>
            </a:r>
            <a:r>
              <a:rPr lang="en-US" sz="4000" b="1" dirty="0" err="1">
                <a:solidFill>
                  <a:srgbClr val="0000FF"/>
                </a:solidFill>
                <a:latin typeface="Times New Roman" panose="02020603050405020304" pitchFamily="18" charset="0"/>
                <a:cs typeface="Times New Roman" panose="02020603050405020304" pitchFamily="18" charset="0"/>
              </a:rPr>
              <a:t>đoạn</a:t>
            </a:r>
            <a:r>
              <a:rPr lang="en-US" sz="4000" b="1" dirty="0">
                <a:solidFill>
                  <a:srgbClr val="0000FF"/>
                </a:solidFill>
                <a:latin typeface="Times New Roman" panose="02020603050405020304" pitchFamily="18" charset="0"/>
                <a:cs typeface="Times New Roman" panose="02020603050405020304" pitchFamily="18" charset="0"/>
              </a:rPr>
              <a:t> 2 </a:t>
            </a:r>
            <a:r>
              <a:rPr lang="en-US" sz="4000" b="1" dirty="0" err="1">
                <a:solidFill>
                  <a:srgbClr val="0000FF"/>
                </a:solidFill>
                <a:latin typeface="Times New Roman" panose="02020603050405020304" pitchFamily="18" charset="0"/>
                <a:cs typeface="Times New Roman" panose="02020603050405020304" pitchFamily="18" charset="0"/>
              </a:rPr>
              <a:t>và</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đoạn</a:t>
            </a:r>
            <a:r>
              <a:rPr lang="en-US" sz="4000" b="1" dirty="0">
                <a:solidFill>
                  <a:srgbClr val="0000FF"/>
                </a:solidFill>
                <a:latin typeface="Times New Roman" panose="02020603050405020304" pitchFamily="18" charset="0"/>
                <a:cs typeface="Times New Roman" panose="02020603050405020304" pitchFamily="18" charset="0"/>
              </a:rPr>
              <a:t> 3 </a:t>
            </a:r>
            <a:r>
              <a:rPr lang="en-US" sz="4000" b="1" dirty="0" err="1">
                <a:solidFill>
                  <a:srgbClr val="0000FF"/>
                </a:solidFill>
                <a:latin typeface="Times New Roman" panose="02020603050405020304" pitchFamily="18" charset="0"/>
                <a:cs typeface="Times New Roman" panose="02020603050405020304" pitchFamily="18" charset="0"/>
              </a:rPr>
              <a:t>cho</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thấy</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Dũng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rất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thương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em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smtClean="0">
                <a:solidFill>
                  <a:srgbClr val="0000FF"/>
                </a:solidFill>
                <a:latin typeface="Times New Roman" panose="02020603050405020304" pitchFamily="18" charset="0"/>
                <a:cs typeface="Times New Roman" panose="02020603050405020304" pitchFamily="18" charset="0"/>
              </a:rPr>
              <a:t>?</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7" name="图片 2" descr="2"/>
          <p:cNvPicPr>
            <a:picLocks noChangeAspect="1"/>
          </p:cNvPicPr>
          <p:nvPr/>
        </p:nvPicPr>
        <p:blipFill>
          <a:blip r:embed="rId4"/>
          <a:stretch>
            <a:fillRect/>
          </a:stretch>
        </p:blipFill>
        <p:spPr>
          <a:xfrm>
            <a:off x="3867242" y="2743200"/>
            <a:ext cx="4102344" cy="2589677"/>
          </a:xfrm>
          <a:prstGeom prst="rect">
            <a:avLst/>
          </a:prstGeom>
        </p:spPr>
      </p:pic>
      <p:sp>
        <p:nvSpPr>
          <p:cNvPr id="8" name="Rounded Rectangle 7"/>
          <p:cNvSpPr/>
          <p:nvPr/>
        </p:nvSpPr>
        <p:spPr>
          <a:xfrm>
            <a:off x="4461836" y="4495800"/>
            <a:ext cx="2895600" cy="1066799"/>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Hoạt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nhóm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smtClean="0">
                <a:solidFill>
                  <a:srgbClr val="C00000"/>
                </a:solidFill>
                <a:latin typeface="Times New Roman" panose="02020603050405020304" pitchFamily="18" charset="0"/>
                <a:cs typeface="Times New Roman" panose="02020603050405020304" pitchFamily="18" charset="0"/>
              </a:rPr>
              <a:t>2</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37806" y="0"/>
            <a:ext cx="4467890"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8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en-US" sz="8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 name="Rectangle 1"/>
          <p:cNvSpPr/>
          <p:nvPr/>
        </p:nvSpPr>
        <p:spPr>
          <a:xfrm>
            <a:off x="215805" y="2687059"/>
            <a:ext cx="11899201" cy="3970318"/>
          </a:xfrm>
          <a:prstGeom prst="rect">
            <a:avLst/>
          </a:prstGeom>
        </p:spPr>
        <p:txBody>
          <a:bodyPr wrap="square">
            <a:spAutoFit/>
          </a:bodyPr>
          <a:lstStyle/>
          <a:p>
            <a:pPr algn="just"/>
            <a:r>
              <a:rPr lang="vi-VN" sz="2800" dirty="0">
                <a:solidFill>
                  <a:srgbClr val="FF0000"/>
                </a:solidFill>
                <a:latin typeface="+mj-lt"/>
              </a:rPr>
              <a:t>2. </a:t>
            </a:r>
            <a:r>
              <a:rPr lang="vi-VN" sz="2800" dirty="0">
                <a:solidFill>
                  <a:srgbClr val="000000"/>
                </a:solidFill>
                <a:latin typeface="+mj-lt"/>
              </a:rPr>
              <a:t>Một hôm, nhóm của Dũng phải làm báo tường nên về muộn, Dũng vội vàng chạy sang trường đón em gái. Nhưng lớp bé Lan đã đóng cửa. Dũng nghĩ là bố mẹ đi làm về sớm, đã đón em rồi.</a:t>
            </a:r>
          </a:p>
          <a:p>
            <a:pPr algn="just"/>
            <a:r>
              <a:rPr lang="vi-VN" sz="2800" dirty="0">
                <a:solidFill>
                  <a:srgbClr val="000000"/>
                </a:solidFill>
                <a:latin typeface="+mj-lt"/>
              </a:rPr>
              <a:t>Nhưng ở nhà, cửa vẫn khoá, bố mẹ chưa về. Dũng lo lắng quay trở lại trường mầm non.</a:t>
            </a:r>
          </a:p>
          <a:p>
            <a:pPr algn="just"/>
            <a:r>
              <a:rPr lang="vi-VN" sz="2800" dirty="0">
                <a:solidFill>
                  <a:srgbClr val="FF0000"/>
                </a:solidFill>
                <a:latin typeface="+mj-lt"/>
              </a:rPr>
              <a:t>3. </a:t>
            </a:r>
            <a:r>
              <a:rPr lang="vi-VN" sz="2800" dirty="0">
                <a:solidFill>
                  <a:srgbClr val="000000"/>
                </a:solidFill>
                <a:latin typeface="+mj-lt"/>
              </a:rPr>
              <a:t>Bác bảo vệ dẫn Dũng đến chỗ trong những em nhỏ chưa có người đón. Bước vào phòng, Dũng thấy em gái đang ngồi chơi một mình. Cô giáo thì đang dỗ một em nhỏ khóc thút thít. Dũng vừa mừng vừa thương, xuýt xoa: “Ôi, em ngoan quá!”.</a:t>
            </a:r>
          </a:p>
        </p:txBody>
      </p:sp>
      <p:cxnSp>
        <p:nvCxnSpPr>
          <p:cNvPr id="4" name="Straight Connector 3"/>
          <p:cNvCxnSpPr/>
          <p:nvPr/>
        </p:nvCxnSpPr>
        <p:spPr>
          <a:xfrm>
            <a:off x="10819606" y="31242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0209" y="3581400"/>
            <a:ext cx="39623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076406" y="4419600"/>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99806" y="6172200"/>
            <a:ext cx="3276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05006" y="6172200"/>
            <a:ext cx="1295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18146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xit" presetSubtype="4" fill="hold" nodeType="clickEffect">
                                  <p:stCondLst>
                                    <p:cond delay="0"/>
                                  </p:stCondLst>
                                  <p:childTnLst>
                                    <p:anim calcmode="lin" valueType="num">
                                      <p:cBhvr additive="base">
                                        <p:cTn id="21" dur="500"/>
                                        <p:tgtEl>
                                          <p:spTgt spid="7"/>
                                        </p:tgtEl>
                                        <p:attrNameLst>
                                          <p:attrName>ppt_y</p:attrName>
                                        </p:attrNameLst>
                                      </p:cBhvr>
                                      <p:tavLst>
                                        <p:tav tm="0">
                                          <p:val>
                                            <p:strVal val="#ppt_y"/>
                                          </p:val>
                                        </p:tav>
                                        <p:tav tm="100000">
                                          <p:val>
                                            <p:strVal val="#ppt_y+#ppt_h*1.125000"/>
                                          </p:val>
                                        </p:tav>
                                      </p:tavLst>
                                    </p:anim>
                                    <p:animEffect transition="out" filter="wipe(down)">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2" presetClass="exit" presetSubtype="4" fill="hold" grpId="1" nodeType="withEffect">
                                  <p:stCondLst>
                                    <p:cond delay="0"/>
                                  </p:stCondLst>
                                  <p:childTnLst>
                                    <p:anim calcmode="lin" valueType="num">
                                      <p:cBhvr additive="base">
                                        <p:cTn id="25" dur="500"/>
                                        <p:tgtEl>
                                          <p:spTgt spid="8"/>
                                        </p:tgtEl>
                                        <p:attrNameLst>
                                          <p:attrName>ppt_y</p:attrName>
                                        </p:attrNameLst>
                                      </p:cBhvr>
                                      <p:tavLst>
                                        <p:tav tm="0">
                                          <p:val>
                                            <p:strVal val="#ppt_y"/>
                                          </p:val>
                                        </p:tav>
                                        <p:tav tm="100000">
                                          <p:val>
                                            <p:strVal val="#ppt_y+#ppt_h*1.125000"/>
                                          </p:val>
                                        </p:tav>
                                      </p:tavLst>
                                    </p:anim>
                                    <p:animEffect transition="out" filter="wipe(dow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2" presetClass="entr" presetSubtype="4"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p:tgtEl>
                                          <p:spTgt spid="2"/>
                                        </p:tgtEl>
                                        <p:attrNameLst>
                                          <p:attrName>ppt_y</p:attrName>
                                        </p:attrNameLst>
                                      </p:cBhvr>
                                      <p:tavLst>
                                        <p:tav tm="0">
                                          <p:val>
                                            <p:strVal val="#ppt_y+#ppt_h*1.125000"/>
                                          </p:val>
                                        </p:tav>
                                        <p:tav tm="100000">
                                          <p:val>
                                            <p:strVal val="#ppt_y"/>
                                          </p:val>
                                        </p:tav>
                                      </p:tavLst>
                                    </p:anim>
                                    <p:animEffect transition="in" filter="wipe(up)">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p:tgtEl>
                                          <p:spTgt spid="4"/>
                                        </p:tgtEl>
                                        <p:attrNameLst>
                                          <p:attrName>ppt_y</p:attrName>
                                        </p:attrNameLst>
                                      </p:cBhvr>
                                      <p:tavLst>
                                        <p:tav tm="0">
                                          <p:val>
                                            <p:strVal val="#ppt_y+#ppt_h*1.125000"/>
                                          </p:val>
                                        </p:tav>
                                        <p:tav tm="100000">
                                          <p:val>
                                            <p:strVal val="#ppt_y"/>
                                          </p:val>
                                        </p:tav>
                                      </p:tavLst>
                                    </p:anim>
                                    <p:animEffect transition="in" filter="wipe(up)">
                                      <p:cBhvr>
                                        <p:cTn id="37" dur="500"/>
                                        <p:tgtEl>
                                          <p:spTgt spid="4"/>
                                        </p:tgtEl>
                                      </p:cBhvr>
                                    </p:animEffect>
                                  </p:childTnLst>
                                </p:cTn>
                              </p:par>
                            </p:childTnLst>
                          </p:cTn>
                        </p:par>
                        <p:par>
                          <p:cTn id="38" fill="hold">
                            <p:stCondLst>
                              <p:cond delay="500"/>
                            </p:stCondLst>
                            <p:childTnLst>
                              <p:par>
                                <p:cTn id="39" presetID="12" presetClass="entr" presetSubtype="4"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par>
                          <p:cTn id="43" fill="hold">
                            <p:stCondLst>
                              <p:cond delay="1000"/>
                            </p:stCondLst>
                            <p:childTnLst>
                              <p:par>
                                <p:cTn id="44" presetID="12" presetClass="entr" presetSubtype="4"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p:tgtEl>
                                          <p:spTgt spid="17"/>
                                        </p:tgtEl>
                                        <p:attrNameLst>
                                          <p:attrName>ppt_y</p:attrName>
                                        </p:attrNameLst>
                                      </p:cBhvr>
                                      <p:tavLst>
                                        <p:tav tm="0">
                                          <p:val>
                                            <p:strVal val="#ppt_y+#ppt_h*1.125000"/>
                                          </p:val>
                                        </p:tav>
                                        <p:tav tm="100000">
                                          <p:val>
                                            <p:strVal val="#ppt_y"/>
                                          </p:val>
                                        </p:tav>
                                      </p:tavLst>
                                    </p:anim>
                                    <p:animEffect transition="in" filter="wipe(up)">
                                      <p:cBhvr>
                                        <p:cTn id="47" dur="500"/>
                                        <p:tgtEl>
                                          <p:spTgt spid="17"/>
                                        </p:tgtEl>
                                      </p:cBhvr>
                                    </p:animEffect>
                                  </p:childTnLst>
                                </p:cTn>
                              </p:par>
                            </p:childTnLst>
                          </p:cTn>
                        </p:par>
                        <p:par>
                          <p:cTn id="48" fill="hold">
                            <p:stCondLst>
                              <p:cond delay="1500"/>
                            </p:stCondLst>
                            <p:childTnLst>
                              <p:par>
                                <p:cTn id="49" presetID="12" presetClass="entr" presetSubtype="4"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p:tgtEl>
                                          <p:spTgt spid="19"/>
                                        </p:tgtEl>
                                        <p:attrNameLst>
                                          <p:attrName>ppt_y</p:attrName>
                                        </p:attrNameLst>
                                      </p:cBhvr>
                                      <p:tavLst>
                                        <p:tav tm="0">
                                          <p:val>
                                            <p:strVal val="#ppt_y+#ppt_h*1.125000"/>
                                          </p:val>
                                        </p:tav>
                                        <p:tav tm="100000">
                                          <p:val>
                                            <p:strVal val="#ppt_y"/>
                                          </p:val>
                                        </p:tav>
                                      </p:tavLst>
                                    </p:anim>
                                    <p:animEffect transition="in" filter="wipe(up)">
                                      <p:cBhvr>
                                        <p:cTn id="52" dur="500"/>
                                        <p:tgtEl>
                                          <p:spTgt spid="19"/>
                                        </p:tgtEl>
                                      </p:cBhvr>
                                    </p:animEffect>
                                  </p:childTnLst>
                                </p:cTn>
                              </p:par>
                            </p:childTnLst>
                          </p:cTn>
                        </p:par>
                        <p:par>
                          <p:cTn id="53" fill="hold">
                            <p:stCondLst>
                              <p:cond delay="2000"/>
                            </p:stCondLst>
                            <p:childTnLst>
                              <p:par>
                                <p:cTn id="54" presetID="12" presetClass="entr" presetSubtype="4"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p:tgtEl>
                                          <p:spTgt spid="21"/>
                                        </p:tgtEl>
                                        <p:attrNameLst>
                                          <p:attrName>ppt_y</p:attrName>
                                        </p:attrNameLst>
                                      </p:cBhvr>
                                      <p:tavLst>
                                        <p:tav tm="0">
                                          <p:val>
                                            <p:strVal val="#ppt_y+#ppt_h*1.125000"/>
                                          </p:val>
                                        </p:tav>
                                        <p:tav tm="100000">
                                          <p:val>
                                            <p:strVal val="#ppt_y"/>
                                          </p:val>
                                        </p:tav>
                                      </p:tavLst>
                                    </p:anim>
                                    <p:animEffect transition="in" filter="wipe(up)">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3" y="-95256"/>
            <a:ext cx="1524006" cy="1524006"/>
          </a:xfrm>
          <a:prstGeom prst="rect">
            <a:avLst/>
          </a:prstGeom>
        </p:spPr>
      </p:pic>
      <p:sp>
        <p:nvSpPr>
          <p:cNvPr id="7" name="Rectangle 6"/>
          <p:cNvSpPr/>
          <p:nvPr/>
        </p:nvSpPr>
        <p:spPr>
          <a:xfrm>
            <a:off x="75403" y="1295400"/>
            <a:ext cx="12190413" cy="1446550"/>
          </a:xfrm>
          <a:prstGeom prst="rect">
            <a:avLst/>
          </a:prstGeom>
        </p:spPr>
        <p:txBody>
          <a:bodyPr wrap="square">
            <a:spAutoFit/>
          </a:bodyPr>
          <a:lstStyle/>
          <a:p>
            <a:pPr lvl="0">
              <a:defRPr/>
            </a:pPr>
            <a:r>
              <a:rPr kumimoji="0" lang="en-US" sz="42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3</a:t>
            </a:r>
            <a:r>
              <a:rPr kumimoji="0" lang="en-US" sz="42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a:t>
            </a:r>
            <a:r>
              <a:rPr lang="en-US" sz="4400" dirty="0"/>
              <a:t> </a:t>
            </a:r>
            <a:r>
              <a:rPr lang="en-US" sz="4400" b="1" dirty="0" err="1">
                <a:solidFill>
                  <a:srgbClr val="0000FF"/>
                </a:solidFill>
                <a:latin typeface="Times New Roman" panose="02020603050405020304" pitchFamily="18" charset="0"/>
                <a:cs typeface="Times New Roman" panose="02020603050405020304" pitchFamily="18" charset="0"/>
              </a:rPr>
              <a:t>Vì</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sao</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trên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đường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về</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Lan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ôm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cổ</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anh</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hát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líu</a:t>
            </a:r>
            <a:r>
              <a:rPr lang="en-US" sz="4400" b="1" dirty="0">
                <a:solidFill>
                  <a:srgbClr val="0000FF"/>
                </a:solidFill>
                <a:latin typeface="Times New Roman" panose="02020603050405020304" pitchFamily="18" charset="0"/>
                <a:cs typeface="Times New Roman" panose="02020603050405020304" pitchFamily="18" charset="0"/>
              </a:rPr>
              <a:t> lo?</a:t>
            </a:r>
            <a:endParaRPr kumimoji="0" lang="vi-VN" sz="4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endParaRPr>
          </a:p>
        </p:txBody>
      </p:sp>
      <p:sp>
        <p:nvSpPr>
          <p:cNvPr id="4" name="Rectangle 3"/>
          <p:cNvSpPr/>
          <p:nvPr/>
        </p:nvSpPr>
        <p:spPr>
          <a:xfrm>
            <a:off x="4037806" y="0"/>
            <a:ext cx="4467890"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8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en-US" sz="8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1009" y="2590800"/>
            <a:ext cx="8839200"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07460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2406" y="-914400"/>
            <a:ext cx="6858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352007" y="1943100"/>
            <a:ext cx="1295400" cy="2590800"/>
          </a:xfrm>
          <a:prstGeom prst="rect">
            <a:avLst/>
          </a:prstGeom>
        </p:spPr>
      </p:pic>
      <p:sp>
        <p:nvSpPr>
          <p:cNvPr id="4" name="TextBox 3"/>
          <p:cNvSpPr txBox="1"/>
          <p:nvPr/>
        </p:nvSpPr>
        <p:spPr>
          <a:xfrm>
            <a:off x="4342606" y="2176671"/>
            <a:ext cx="3962400" cy="2123658"/>
          </a:xfrm>
          <a:prstGeom prst="rect">
            <a:avLst/>
          </a:prstGeom>
          <a:noFill/>
        </p:spPr>
        <p:txBody>
          <a:bodyPr wrap="square" rtlCol="0">
            <a:spAutoFit/>
          </a:bodyPr>
          <a:lstStyle/>
          <a:p>
            <a:pPr algn="ctr"/>
            <a:r>
              <a:rPr lang="en-US" sz="6600" b="1" dirty="0" smtClean="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6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0" y="0"/>
            <a:ext cx="1370806" cy="1066800"/>
          </a:xfrm>
          <a:prstGeom prst="roundRect">
            <a:avLst/>
          </a:prstGeom>
          <a:solidFill>
            <a:srgbClr val="F0F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394296"/>
      </p:ext>
    </p:extLst>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42" y="-47536"/>
            <a:ext cx="1295400" cy="1295400"/>
          </a:xfrm>
          <a:prstGeom prst="rect">
            <a:avLst/>
          </a:prstGeom>
        </p:spPr>
      </p:pic>
      <p:sp>
        <p:nvSpPr>
          <p:cNvPr id="8" name="Rectangle 7"/>
          <p:cNvSpPr/>
          <p:nvPr/>
        </p:nvSpPr>
        <p:spPr>
          <a:xfrm>
            <a:off x="456406" y="1066800"/>
            <a:ext cx="11886406" cy="3785652"/>
          </a:xfrm>
          <a:prstGeom prst="rect">
            <a:avLst/>
          </a:prstGeom>
        </p:spPr>
        <p:txBody>
          <a:bodyPr wrap="square">
            <a:spAutoFit/>
          </a:bodyPr>
          <a:lstStyle/>
          <a:p>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4. </a:t>
            </a:r>
            <a:r>
              <a:rPr lang="en-US" sz="4000" b="1" dirty="0">
                <a:solidFill>
                  <a:srgbClr val="0000FF"/>
                </a:solidFill>
                <a:latin typeface="Times New Roman" panose="02020603050405020304" pitchFamily="18" charset="0"/>
                <a:cs typeface="Times New Roman" panose="02020603050405020304" pitchFamily="18" charset="0"/>
              </a:rPr>
              <a:t>Theo </a:t>
            </a:r>
            <a:r>
              <a:rPr lang="en-US" sz="4000" b="1" dirty="0" err="1">
                <a:solidFill>
                  <a:srgbClr val="0000FF"/>
                </a:solidFill>
                <a:latin typeface="Times New Roman" panose="02020603050405020304" pitchFamily="18" charset="0"/>
                <a:cs typeface="Times New Roman" panose="02020603050405020304" pitchFamily="18" charset="0"/>
              </a:rPr>
              <a:t>bạn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Dũng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thấy</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vui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hơn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mọi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ngày</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vì</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điều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gì</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Chọn</a:t>
            </a:r>
            <a:r>
              <a:rPr lang="en-US" sz="4000" b="1" dirty="0">
                <a:solidFill>
                  <a:srgbClr val="0000FF"/>
                </a:solidFill>
                <a:latin typeface="Times New Roman" panose="02020603050405020304" pitchFamily="18" charset="0"/>
                <a:cs typeface="Times New Roman" panose="02020603050405020304" pitchFamily="18" charset="0"/>
              </a:rPr>
              <a:t> ý </a:t>
            </a:r>
            <a:r>
              <a:rPr lang="en-US" sz="4000" b="1" dirty="0" err="1">
                <a:solidFill>
                  <a:srgbClr val="0000FF"/>
                </a:solidFill>
                <a:latin typeface="Times New Roman" panose="02020603050405020304" pitchFamily="18" charset="0"/>
                <a:cs typeface="Times New Roman" panose="02020603050405020304" pitchFamily="18" charset="0"/>
              </a:rPr>
              <a:t>bạn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thích</a:t>
            </a:r>
            <a:r>
              <a:rPr lang="en-US" sz="4000" b="1" dirty="0">
                <a:solidFill>
                  <a:srgbClr val="0000FF"/>
                </a:solidFill>
                <a:latin typeface="Times New Roman" panose="02020603050405020304" pitchFamily="18" charset="0"/>
                <a:cs typeface="Times New Roman" panose="02020603050405020304" pitchFamily="18" charset="0"/>
              </a:rPr>
              <a:t>:</a:t>
            </a:r>
          </a:p>
          <a:p>
            <a:r>
              <a:rPr lang="en-US" sz="4000" dirty="0">
                <a:solidFill>
                  <a:srgbClr val="0000FF"/>
                </a:solidFill>
                <a:latin typeface="Times New Roman" panose="02020603050405020304" pitchFamily="18" charset="0"/>
                <a:cs typeface="Times New Roman" panose="02020603050405020304" pitchFamily="18" charset="0"/>
              </a:rPr>
              <a:t>a) </a:t>
            </a:r>
            <a:r>
              <a:rPr lang="en-US" sz="4000" dirty="0" err="1">
                <a:solidFill>
                  <a:srgbClr val="0000FF"/>
                </a:solidFill>
                <a:latin typeface="Times New Roman" panose="02020603050405020304" pitchFamily="18" charset="0"/>
                <a:cs typeface="Times New Roman" panose="02020603050405020304" pitchFamily="18" charset="0"/>
              </a:rPr>
              <a:t>Vì</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Dũng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đã</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có</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mặt</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lúc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em</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gái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mong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anh</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đến</a:t>
            </a:r>
            <a:r>
              <a:rPr lang="en-US" sz="4000" dirty="0">
                <a:solidFill>
                  <a:srgbClr val="0000FF"/>
                </a:solidFill>
                <a:latin typeface="Times New Roman" panose="02020603050405020304" pitchFamily="18" charset="0"/>
                <a:cs typeface="Times New Roman" panose="02020603050405020304" pitchFamily="18" charset="0"/>
              </a:rPr>
              <a:t>.</a:t>
            </a:r>
          </a:p>
          <a:p>
            <a:r>
              <a:rPr lang="en-US" sz="4000" dirty="0">
                <a:solidFill>
                  <a:srgbClr val="0000FF"/>
                </a:solidFill>
                <a:latin typeface="Times New Roman" panose="02020603050405020304" pitchFamily="18" charset="0"/>
                <a:cs typeface="Times New Roman" panose="02020603050405020304" pitchFamily="18" charset="0"/>
              </a:rPr>
              <a:t>b) </a:t>
            </a:r>
            <a:r>
              <a:rPr lang="en-US" sz="4000" dirty="0" err="1">
                <a:solidFill>
                  <a:srgbClr val="0000FF"/>
                </a:solidFill>
                <a:latin typeface="Times New Roman" panose="02020603050405020304" pitchFamily="18" charset="0"/>
                <a:cs typeface="Times New Roman" panose="02020603050405020304" pitchFamily="18" charset="0"/>
              </a:rPr>
              <a:t>Vì</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Dũng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thấy</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em</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gái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vui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hơn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hẳn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mọi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ngày</a:t>
            </a:r>
            <a:r>
              <a:rPr lang="en-US" sz="4000" dirty="0">
                <a:solidFill>
                  <a:srgbClr val="0000FF"/>
                </a:solidFill>
                <a:latin typeface="Times New Roman" panose="02020603050405020304" pitchFamily="18" charset="0"/>
                <a:cs typeface="Times New Roman" panose="02020603050405020304" pitchFamily="18" charset="0"/>
              </a:rPr>
              <a:t>.</a:t>
            </a:r>
          </a:p>
          <a:p>
            <a:r>
              <a:rPr lang="en-US" sz="4000" dirty="0">
                <a:solidFill>
                  <a:srgbClr val="0000FF"/>
                </a:solidFill>
                <a:latin typeface="Times New Roman" panose="02020603050405020304" pitchFamily="18" charset="0"/>
                <a:cs typeface="Times New Roman" panose="02020603050405020304" pitchFamily="18" charset="0"/>
              </a:rPr>
              <a:t>c) </a:t>
            </a:r>
            <a:r>
              <a:rPr lang="en-US" sz="4000" dirty="0" err="1">
                <a:solidFill>
                  <a:srgbClr val="0000FF"/>
                </a:solidFill>
                <a:latin typeface="Times New Roman" panose="02020603050405020304" pitchFamily="18" charset="0"/>
                <a:cs typeface="Times New Roman" panose="02020603050405020304" pitchFamily="18" charset="0"/>
              </a:rPr>
              <a:t>Vì</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Dũng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đã</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đón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được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em</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gái</a:t>
            </a:r>
            <a:r>
              <a:rPr lang="en-US" sz="4000" dirty="0">
                <a:solidFill>
                  <a:srgbClr val="0000FF"/>
                </a:solidFill>
                <a:latin typeface="Times New Roman" panose="02020603050405020304" pitchFamily="18" charset="0"/>
                <a:cs typeface="Times New Roman" panose="02020603050405020304" pitchFamily="18" charset="0"/>
              </a:rPr>
              <a:t> ở </a:t>
            </a:r>
            <a:r>
              <a:rPr lang="en-US" sz="4000" dirty="0" err="1">
                <a:solidFill>
                  <a:srgbClr val="0000FF"/>
                </a:solidFill>
                <a:latin typeface="Times New Roman" panose="02020603050405020304" pitchFamily="18" charset="0"/>
                <a:cs typeface="Times New Roman" panose="02020603050405020304" pitchFamily="18" charset="0"/>
              </a:rPr>
              <a:t>trường</a:t>
            </a:r>
            <a:r>
              <a:rPr lang="en-US" sz="40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4" name="Rectangle 3"/>
          <p:cNvSpPr/>
          <p:nvPr/>
        </p:nvSpPr>
        <p:spPr>
          <a:xfrm>
            <a:off x="4402570" y="0"/>
            <a:ext cx="3698448"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72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en-US" sz="72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1995" y="4191000"/>
            <a:ext cx="5639597"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311974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03" y="1447800"/>
            <a:ext cx="1524006" cy="15240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1406" y="5051524"/>
            <a:ext cx="1577876" cy="1577876"/>
          </a:xfrm>
          <a:prstGeom prst="rect">
            <a:avLst/>
          </a:prstGeom>
        </p:spPr>
      </p:pic>
      <p:sp>
        <p:nvSpPr>
          <p:cNvPr id="6" name="Rounded Rectangle 5"/>
          <p:cNvSpPr/>
          <p:nvPr/>
        </p:nvSpPr>
        <p:spPr>
          <a:xfrm>
            <a:off x="381542" y="1676400"/>
            <a:ext cx="11430000" cy="4953000"/>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F2EC9F5-083D-4FB3-A238-28A205028F39}"/>
              </a:ext>
            </a:extLst>
          </p:cNvPr>
          <p:cNvSpPr txBox="1"/>
          <p:nvPr/>
        </p:nvSpPr>
        <p:spPr>
          <a:xfrm>
            <a:off x="243212" y="438642"/>
            <a:ext cx="11414594"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4000" b="1" dirty="0" smtClean="0">
                <a:solidFill>
                  <a:srgbClr val="0000FF"/>
                </a:solidFill>
                <a:latin typeface="Times New Roman" panose="02020603050405020304" pitchFamily="18" charset="0"/>
                <a:cs typeface="Times New Roman" panose="02020603050405020304" pitchFamily="18" charset="0"/>
              </a:rPr>
              <a:t>Qua </a:t>
            </a:r>
            <a:r>
              <a:rPr lang="en-US" sz="4000" b="1" dirty="0">
                <a:solidFill>
                  <a:srgbClr val="0000FF"/>
                </a:solidFill>
                <a:latin typeface="Times New Roman" panose="02020603050405020304" pitchFamily="18" charset="0"/>
                <a:cs typeface="Times New Roman" panose="02020603050405020304" pitchFamily="18" charset="0"/>
              </a:rPr>
              <a:t>câu chuyện, </a:t>
            </a:r>
            <a:r>
              <a:rPr lang="en-US" sz="4000" b="1" dirty="0" err="1" smtClean="0">
                <a:solidFill>
                  <a:srgbClr val="0000FF"/>
                </a:solidFill>
                <a:latin typeface="Times New Roman" panose="02020603050405020304" pitchFamily="18" charset="0"/>
                <a:cs typeface="Times New Roman" panose="02020603050405020304" pitchFamily="18" charset="0"/>
              </a:rPr>
              <a:t>em</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hiểu</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được</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điều</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gì</a:t>
            </a:r>
            <a:r>
              <a:rPr lang="en-US" sz="4000" b="1" dirty="0" smtClean="0">
                <a:solidFill>
                  <a:srgbClr val="0000FF"/>
                </a:solidFill>
                <a:latin typeface="Times New Roman" panose="02020603050405020304" pitchFamily="18" charset="0"/>
                <a:cs typeface="Times New Roman" panose="02020603050405020304" pitchFamily="18" charset="0"/>
              </a:rPr>
              <a:t>?</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4EABFC10-9A70-4D0C-9040-AF1D7CA58995}"/>
              </a:ext>
            </a:extLst>
          </p:cNvPr>
          <p:cNvSpPr txBox="1"/>
          <p:nvPr/>
        </p:nvSpPr>
        <p:spPr>
          <a:xfrm>
            <a:off x="1512926" y="1846355"/>
            <a:ext cx="10439400" cy="3994107"/>
          </a:xfrm>
          <a:prstGeom prst="rect">
            <a:avLst/>
          </a:prstGeom>
          <a:noFill/>
        </p:spPr>
        <p:txBody>
          <a:bodyPr wrap="square" rtlCol="0">
            <a:spAutoFit/>
          </a:bodyPr>
          <a:lstStyle/>
          <a:p>
            <a:pPr>
              <a:lnSpc>
                <a:spcPct val="120000"/>
              </a:lnSpc>
            </a:pP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về</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yêu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nhiệm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nhỏ</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nhỏ</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yêu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quý</a:t>
            </a:r>
            <a:r>
              <a:rPr lang="en-US" sz="5400" dirty="0">
                <a:latin typeface="Times New Roman" panose="02020603050405020304" pitchFamily="18" charset="0"/>
                <a:cs typeface="Times New Roman" panose="02020603050405020304" pitchFamily="18" charset="0"/>
              </a:rPr>
              <a:t>, tin </a:t>
            </a:r>
            <a:r>
              <a:rPr lang="en-US" sz="5400" dirty="0" err="1">
                <a:latin typeface="Times New Roman" panose="02020603050405020304" pitchFamily="18" charset="0"/>
                <a:cs typeface="Times New Roman" panose="02020603050405020304" pitchFamily="18" charset="0"/>
              </a:rPr>
              <a:t>tưởng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chị</a:t>
            </a:r>
            <a:r>
              <a:rPr lang="en-US" sz="5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50058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xmlns="" id="{35D1BF24-76CA-4563-959A-F281F9EC668C}"/>
              </a:ext>
            </a:extLst>
          </p:cNvPr>
          <p:cNvSpPr txBox="1">
            <a:spLocks/>
          </p:cNvSpPr>
          <p:nvPr/>
        </p:nvSpPr>
        <p:spPr>
          <a:xfrm>
            <a:off x="858383" y="1618978"/>
            <a:ext cx="10514231" cy="6670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sng"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Bài đọc 2:</a:t>
            </a:r>
            <a:r>
              <a:rPr kumimoji="0" lang="en-US" sz="4800" b="1" i="0"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lang="en-US" sz="4800" b="1" noProof="0" dirty="0" err="1" smtClean="0">
                <a:solidFill>
                  <a:srgbClr val="FF0000"/>
                </a:solidFill>
                <a:latin typeface="Times New Roman" panose="02020603050405020304" pitchFamily="18" charset="0"/>
                <a:cs typeface="Times New Roman" panose="02020603050405020304" pitchFamily="18" charset="0"/>
              </a:rPr>
              <a:t>Đón</a:t>
            </a:r>
            <a:r>
              <a:rPr lang="en-US" sz="4800" b="1" noProof="0" dirty="0" smtClean="0">
                <a:solidFill>
                  <a:srgbClr val="FF0000"/>
                </a:solidFill>
                <a:latin typeface="Times New Roman" panose="02020603050405020304" pitchFamily="18" charset="0"/>
                <a:cs typeface="Times New Roman" panose="02020603050405020304" pitchFamily="18" charset="0"/>
              </a:rPr>
              <a:t> </a:t>
            </a:r>
            <a:r>
              <a:rPr lang="en-US" sz="4800" b="1" noProof="0" dirty="0" err="1" smtClean="0">
                <a:solidFill>
                  <a:srgbClr val="FF0000"/>
                </a:solidFill>
                <a:latin typeface="Times New Roman" panose="02020603050405020304" pitchFamily="18" charset="0"/>
                <a:cs typeface="Times New Roman" panose="02020603050405020304" pitchFamily="18" charset="0"/>
              </a:rPr>
              <a:t>em</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p:cNvSpPr txBox="1"/>
          <p:nvPr/>
        </p:nvSpPr>
        <p:spPr>
          <a:xfrm>
            <a:off x="141814" y="42162"/>
            <a:ext cx="12190413"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Thứ tư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ngày</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20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tháng</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12 </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năm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Tiếng Việt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320" y="2438400"/>
            <a:ext cx="96774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4672489"/>
      </p:ext>
    </p:extLst>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ớp Chúng Ta Đoàn Kết - Nhạc Thiếu Nhi Có Lời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0413" cy="6858000"/>
          </a:xfrm>
          <a:prstGeom prst="rect">
            <a:avLst/>
          </a:prstGeom>
        </p:spPr>
      </p:pic>
    </p:spTree>
    <p:extLst>
      <p:ext uri="{BB962C8B-B14F-4D97-AF65-F5344CB8AC3E}">
        <p14:creationId xmlns:p14="http://schemas.microsoft.com/office/powerpoint/2010/main" val="38630709"/>
      </p:ext>
    </p:extLst>
  </p:cSld>
  <p:clrMapOvr>
    <a:masterClrMapping/>
  </p:clrMapOvr>
  <p:transition spd="med">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2" cstate="screen"/>
          <a:srcRect l="11908" t="16713" b="14111"/>
          <a:stretch>
            <a:fillRect/>
          </a:stretch>
        </p:blipFill>
        <p:spPr>
          <a:xfrm>
            <a:off x="-271544" y="203565"/>
            <a:ext cx="12669501" cy="5033624"/>
          </a:xfrm>
          <a:prstGeom prst="rect">
            <a:avLst/>
          </a:prstGeom>
          <a:noFill/>
          <a:ln w="9525">
            <a:noFill/>
          </a:ln>
        </p:spPr>
      </p:pic>
      <p:pic>
        <p:nvPicPr>
          <p:cNvPr id="5"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271544" y="3647424"/>
            <a:ext cx="5223750" cy="418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205" y="1769553"/>
            <a:ext cx="3254751" cy="5087999"/>
          </a:xfrm>
          <a:prstGeom prst="rect">
            <a:avLst/>
          </a:prstGeom>
        </p:spPr>
      </p:pic>
      <p:pic>
        <p:nvPicPr>
          <p:cNvPr id="7" name="图片 20"/>
          <p:cNvPicPr>
            <a:picLocks noChangeAspect="1"/>
          </p:cNvPicPr>
          <p:nvPr/>
        </p:nvPicPr>
        <p:blipFill>
          <a:blip r:embed="rId6" cstate="screen"/>
          <a:stretch>
            <a:fillRect/>
          </a:stretch>
        </p:blipFill>
        <p:spPr>
          <a:xfrm>
            <a:off x="130030" y="80455"/>
            <a:ext cx="1807952" cy="1647754"/>
          </a:xfrm>
          <a:prstGeom prst="rect">
            <a:avLst/>
          </a:prstGeom>
          <a:noFill/>
          <a:ln w="9525">
            <a:noFill/>
          </a:ln>
        </p:spPr>
      </p:pic>
      <p:sp>
        <p:nvSpPr>
          <p:cNvPr id="8" name="TextBox 7"/>
          <p:cNvSpPr txBox="1"/>
          <p:nvPr/>
        </p:nvSpPr>
        <p:spPr>
          <a:xfrm>
            <a:off x="1124901" y="1451829"/>
            <a:ext cx="9590840" cy="1015663"/>
          </a:xfrm>
          <a:prstGeom prst="rect">
            <a:avLst/>
          </a:prstGeom>
          <a:noFill/>
        </p:spPr>
        <p:txBody>
          <a:bodyPr wrap="square" rtlCol="0">
            <a:spAutoFit/>
          </a:bodyPr>
          <a:lstStyle/>
          <a:p>
            <a:pPr algn="ctr" defTabSz="914309"/>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Chúc</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quý</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thầy</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sức</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khỏe</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1361594" y="2232143"/>
            <a:ext cx="9590840" cy="1938992"/>
          </a:xfrm>
          <a:prstGeom prst="rect">
            <a:avLst/>
          </a:prstGeom>
          <a:noFill/>
        </p:spPr>
        <p:txBody>
          <a:bodyPr wrap="square" rtlCol="0">
            <a:spAutoFit/>
          </a:bodyPr>
          <a:lstStyle/>
          <a:p>
            <a:pPr defTabSz="914309"/>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Chúc</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chăm</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ngoan</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giỏi</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07606143"/>
      </p:ext>
    </p:extLst>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2000"/>
          </a:stretch>
        </a:blipFill>
        <a:effectLst/>
      </p:bgPr>
    </p:bg>
    <p:spTree>
      <p:nvGrpSpPr>
        <p:cNvPr id="1" name=""/>
        <p:cNvGrpSpPr/>
        <p:nvPr/>
      </p:nvGrpSpPr>
      <p:grpSpPr>
        <a:xfrm>
          <a:off x="0" y="0"/>
          <a:ext cx="0" cy="0"/>
          <a:chOff x="0" y="0"/>
          <a:chExt cx="0" cy="0"/>
        </a:xfrm>
      </p:grpSpPr>
      <p:pic>
        <p:nvPicPr>
          <p:cNvPr id="4" name="8729599239000119653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0413" cy="6857751"/>
          </a:xfrm>
          <a:prstGeom prst="rect">
            <a:avLst/>
          </a:prstGeom>
        </p:spPr>
      </p:pic>
    </p:spTree>
    <p:extLst>
      <p:ext uri="{BB962C8B-B14F-4D97-AF65-F5344CB8AC3E}">
        <p14:creationId xmlns:p14="http://schemas.microsoft.com/office/powerpoint/2010/main" val="135899471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06" y="301113"/>
            <a:ext cx="6028119" cy="42708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206" y="2286000"/>
            <a:ext cx="4725193" cy="4572000"/>
          </a:xfrm>
          <a:prstGeom prst="rect">
            <a:avLst/>
          </a:prstGeom>
        </p:spPr>
      </p:pic>
      <p:sp>
        <p:nvSpPr>
          <p:cNvPr id="16" name="Rectangle 15"/>
          <p:cNvSpPr/>
          <p:nvPr/>
        </p:nvSpPr>
        <p:spPr>
          <a:xfrm>
            <a:off x="5104606" y="513244"/>
            <a:ext cx="6450871" cy="2123658"/>
          </a:xfrm>
          <a:prstGeom prst="rect">
            <a:avLst/>
          </a:prstGeom>
        </p:spPr>
        <p:txBody>
          <a:bodyPr wrap="square">
            <a:spAutoFit/>
          </a:bodyPr>
          <a:lstStyle/>
          <a:p>
            <a:pPr algn="ctr"/>
            <a:r>
              <a:rPr lang="en-US" sz="66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CHIẾN THẮNG PHÙ THỦY</a:t>
            </a:r>
            <a:endParaRPr lang="en-US" sz="6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594" y="4293530"/>
            <a:ext cx="7696200" cy="282892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806" y="3535017"/>
            <a:ext cx="2464420" cy="2494076"/>
          </a:xfrm>
          <a:prstGeom prst="rect">
            <a:avLst/>
          </a:prstGeom>
        </p:spPr>
      </p:pic>
    </p:spTree>
    <p:extLst>
      <p:ext uri="{BB962C8B-B14F-4D97-AF65-F5344CB8AC3E}">
        <p14:creationId xmlns:p14="http://schemas.microsoft.com/office/powerpoint/2010/main" val="375451704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92512E-6 -4.07407E-6 L -4.92512E-6 0.00024 C 0.00613 0.00047 0.01524 0.00116 0.02188 0.00324 C 0.04637 0.01088 0.01654 0.00301 0.03647 0.00811 C 0.04324 0.01204 0.03386 0.00672 0.04571 0.01135 C 0.0521 0.01366 0.05848 0.01713 0.06486 0.01945 C 0.06642 0.01991 0.06798 0.02037 0.06942 0.02107 C 0.07137 0.02199 0.07319 0.02292 0.07488 0.02431 C 0.07801 0.02662 0.08074 0.03102 0.08413 0.03241 L 0.08778 0.03403 C 0.08869 0.03519 0.08947 0.03635 0.09051 0.03727 C 0.09142 0.03797 0.09246 0.03797 0.09325 0.03889 C 0.0995 0.04561 0.08999 0.03912 0.0978 0.04375 C 0.09872 0.04491 0.09976 0.04584 0.10054 0.04699 C 0.10432 0.05278 0.10432 0.05533 0.10874 0.06019 C 0.11018 0.06158 0.11187 0.06227 0.1133 0.06343 C 0.1202 0.0794 0.11187 0.06274 0.11981 0.07153 C 0.12124 0.07315 0.12216 0.07593 0.12346 0.07801 C 0.12424 0.07917 0.12528 0.0801 0.12619 0.08125 C 0.13166 0.08889 0.12203 0.07917 0.13349 0.08936 C 0.13414 0.09098 0.13453 0.09283 0.13531 0.09422 C 0.13713 0.09746 0.13856 0.09769 0.14078 0.09908 C 0.14495 0.11019 0.13961 0.09792 0.14625 0.10718 L 0.15458 0.12199 L 0.15732 0.12686 L 0.16096 0.13334 C 0.16122 0.13496 0.16122 0.13681 0.16187 0.1382 C 0.16253 0.13959 0.1637 0.14028 0.16461 0.14144 C 0.16526 0.14237 0.16578 0.14352 0.16643 0.14468 C 0.16734 0.14792 0.168 0.15139 0.16917 0.1544 C 0.16982 0.15625 0.17112 0.15764 0.1719 0.15926 C 0.17294 0.16135 0.17386 0.16366 0.17464 0.16574 C 0.1749 0.16667 0.17828 0.17686 0.17919 0.17894 C 0.18063 0.18172 0.18232 0.18426 0.18375 0.18704 C 0.18414 0.18866 0.18427 0.19028 0.18466 0.1919 C 0.18571 0.19537 0.18831 0.20024 0.18922 0.20324 C 0.19 0.20533 0.19039 0.20764 0.19118 0.20973 C 0.19287 0.21436 0.19482 0.21852 0.19665 0.22269 C 0.19756 0.225 0.19821 0.22732 0.19938 0.22917 C 0.1999 0.23033 0.20068 0.23125 0.2012 0.23241 C 0.20185 0.23403 0.20238 0.23588 0.20303 0.2375 C 0.20394 0.23959 0.20485 0.24167 0.20576 0.24399 C 0.20641 0.24561 0.2068 0.24746 0.20758 0.24885 C 0.20837 0.25024 0.20941 0.25093 0.21032 0.25209 C 0.21175 0.25417 0.21318 0.25741 0.21397 0.26019 C 0.21436 0.26181 0.21436 0.26366 0.21488 0.26505 C 0.21553 0.26667 0.2167 0.26713 0.21761 0.26829 C 0.21826 0.26991 0.21904 0.27153 0.21943 0.27315 C 0.21996 0.27477 0.21983 0.27662 0.22035 0.27801 C 0.22516 0.28936 0.22595 0.28473 0.23233 0.29607 C 0.23285 0.29699 0.23337 0.29838 0.23415 0.29931 C 0.23493 0.3 0.23597 0.30024 0.23688 0.30093 C 0.23806 0.30186 0.23936 0.30278 0.24053 0.30417 C 0.24288 0.30672 0.2473 0.31412 0.24965 0.31551 L 0.25238 0.31713 C 0.25915 0.32524 0.25655 0.32061 0.26059 0.3301 C 0.26098 0.33172 0.26111 0.33357 0.2615 0.33496 C 0.26267 0.33843 0.26527 0.34098 0.26527 0.34468 L 0.26527 0.34977 L 0.26527 0.35 " pathEditMode="relative" rAng="0" ptsTypes="AAAAAAAAAAAAAAAAAAAAAAAAAAAAAAAAAAAAAAAAAAAAAAAAAAAAAAAAAAAA">
                                      <p:cBhvr>
                                        <p:cTn id="6" dur="2000" fill="hold"/>
                                        <p:tgtEl>
                                          <p:spTgt spid="11"/>
                                        </p:tgtEl>
                                        <p:attrNameLst>
                                          <p:attrName>ppt_x</p:attrName>
                                          <p:attrName>ppt_y</p:attrName>
                                        </p:attrNameLst>
                                      </p:cBhvr>
                                      <p:rCtr x="13257" y="17500"/>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26527 0.35 L 0.26527 0.35023 C 0.26891 0.35115 0.27256 0.35254 0.27699 0.3537 C 0.27933 0.3544 0.2822 0.3544 0.2848 0.35509 C 0.28663 0.35555 0.28819 0.35694 0.29014 0.3574 C 0.29353 0.35856 0.2973 0.35902 0.30056 0.36018 C 0.30525 0.36157 0.30499 0.36157 0.30994 0.3625 C 0.31215 0.36319 0.31436 0.36365 0.31658 0.36389 C 0.32465 0.36504 0.33259 0.36574 0.34054 0.36666 L 0.35109 0.36782 C 0.36658 0.37176 0.35773 0.3699 0.38963 0.37037 L 0.50488 0.37199 L 0.55788 0.37037 C 0.56934 0.3699 0.5657 0.36944 0.57377 0.36782 C 0.57664 0.36736 0.57911 0.3669 0.58172 0.36666 C 0.58263 0.36574 0.58328 0.36458 0.58471 0.36389 C 0.58627 0.36319 0.58888 0.36319 0.59135 0.3625 C 0.59278 0.36227 0.59461 0.36157 0.59643 0.36157 L 0.60841 0.35879 C 0.60997 0.35856 0.61193 0.3581 0.61375 0.3574 C 0.61766 0.35648 0.62378 0.35416 0.6269 0.35231 C 0.63276 0.34977 0.62938 0.34953 0.63615 0.34722 C 0.63849 0.34652 0.64071 0.34652 0.64305 0.34606 C 0.64461 0.34583 0.64631 0.34514 0.64813 0.3449 C 0.65282 0.34166 0.6566 0.33889 0.66272 0.33703 C 0.66402 0.33657 0.66545 0.33611 0.66675 0.33588 C 0.6691 0.33541 0.67131 0.33541 0.67326 0.33472 C 0.67912 0.33264 0.68485 0.33032 0.69045 0.32824 C 0.6928 0.32731 0.69514 0.32685 0.69723 0.32546 C 0.70061 0.32338 0.70256 0.32176 0.70634 0.32037 C 0.71077 0.31898 0.71858 0.31828 0.72236 0.31782 C 0.72379 0.31643 0.7247 0.31481 0.72627 0.31412 C 0.72887 0.31296 0.73968 0.31088 0.74346 0.30995 C 0.75205 0.30486 0.74306 0.30995 0.7583 0.30486 C 0.7652 0.30277 0.76091 0.30416 0.77145 0.30115 C 0.77237 0.30023 0.77276 0.2993 0.77406 0.29861 C 0.7751 0.29791 0.77666 0.29768 0.7781 0.29745 C 0.78161 0.29652 0.78539 0.29652 0.78851 0.29467 C 0.79047 0.29398 0.7919 0.29282 0.79398 0.29236 C 0.79698 0.29143 0.80023 0.29143 0.80323 0.29097 C 0.80987 0.28958 0.81677 0.28935 0.82315 0.28727 C 0.83878 0.28217 0.83097 0.28379 0.84685 0.28217 C 0.84816 0.28148 0.84972 0.28125 0.85115 0.28078 C 0.85271 0.28009 0.85467 0.28009 0.85649 0.2794 C 0.85766 0.27916 0.85792 0.27754 0.8591 0.27708 C 0.86144 0.27569 0.86443 0.275 0.86704 0.27407 L 0.87108 0.27291 C 0.87225 0.27222 0.87342 0.27106 0.87485 0.27037 C 0.87615 0.2699 0.87785 0.2699 0.87902 0.26898 C 0.88462 0.26481 0.88605 0.26065 0.89204 0.25764 C 0.89439 0.25671 0.89647 0.25602 0.89868 0.25509 C 0.90324 0.25092 0.89973 0.25393 0.90533 0.25 C 0.90728 0.24861 0.90884 0.24722 0.91079 0.24606 C 0.91275 0.24467 0.91535 0.24398 0.91757 0.24236 C 0.92069 0.23958 0.92304 0.23588 0.92668 0.23333 C 0.92785 0.23264 0.92955 0.23171 0.93072 0.23078 C 0.93072 0.23102 0.93984 0.22199 0.94114 0.22037 L 0.95325 0.20902 C 0.95481 0.20764 0.95689 0.20671 0.95846 0.20509 C 0.96028 0.20347 0.96367 0.2 0.96367 0.20023 C 0.96679 0.19421 0.96653 0.19514 0.96914 0.18842 C 0.9694 0.18727 0.96966 0.18588 0.97031 0.18472 C 0.97187 0.18194 0.97395 0.17963 0.97578 0.17685 C 0.97669 0.17523 0.97734 0.17338 0.97825 0.17176 C 0.97955 0.1699 0.98125 0.16852 0.98242 0.16666 C 0.98346 0.16504 0.98398 0.16319 0.98502 0.16157 C 0.9862 0.15972 0.98763 0.15833 0.98906 0.15648 C 0.99232 0.15185 0.9914 0.15231 0.99557 0.14745 C 0.99622 0.14652 0.99739 0.14583 0.99818 0.14514 C 0.99857 0.14282 0.99831 0.14027 0.99961 0.13865 C 1.00039 0.13703 1.00221 0.13703 1.00339 0.13588 C 1.00534 0.13449 1.00716 0.13264 1.00872 0.13078 L 1.01055 0.12986 " pathEditMode="relative" rAng="0" ptsTypes="AAAAAAAAAAAAAAAAAAAAAAAAAAAAAAAAAAAAAAAAAAAAAAAAAAAAAAAAAAAAAAAAAAAAAAAAA">
                                      <p:cBhvr>
                                        <p:cTn id="9" dur="2000" fill="hold"/>
                                        <p:tgtEl>
                                          <p:spTgt spid="11"/>
                                        </p:tgtEl>
                                        <p:attrNameLst>
                                          <p:attrName>ppt_x</p:attrName>
                                          <p:attrName>ppt_y</p:attrName>
                                        </p:attrNameLst>
                                      </p:cBhvr>
                                      <p:rCtr x="37257" y="-9907"/>
                                    </p:animMotion>
                                  </p:childTnLst>
                                </p:cTn>
                              </p:par>
                              <p:par>
                                <p:cTn id="10" presetID="42" presetClass="path" presetSubtype="0" accel="50000" decel="50000" fill="hold" nodeType="withEffect">
                                  <p:stCondLst>
                                    <p:cond delay="200"/>
                                  </p:stCondLst>
                                  <p:childTnLst>
                                    <p:animMotion origin="layout" path="M -2.15393E-6 -2.22222E-6 L 0.51153 -0.21944 " pathEditMode="relative" rAng="0" ptsTypes="AA">
                                      <p:cBhvr>
                                        <p:cTn id="11" dur="1300" fill="hold"/>
                                        <p:tgtEl>
                                          <p:spTgt spid="24"/>
                                        </p:tgtEl>
                                        <p:attrNameLst>
                                          <p:attrName>ppt_x</p:attrName>
                                          <p:attrName>ppt_y</p:attrName>
                                        </p:attrNameLst>
                                      </p:cBhvr>
                                      <p:rCtr x="25576" y="-10972"/>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2972" y="2667000"/>
            <a:ext cx="4331427" cy="419100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594" y="4293530"/>
            <a:ext cx="7696200" cy="2828925"/>
          </a:xfrm>
          <a:prstGeom prst="rect">
            <a:avLst/>
          </a:prstGeom>
        </p:spPr>
      </p:pic>
      <p:sp>
        <p:nvSpPr>
          <p:cNvPr id="7" name="Rectangle 6"/>
          <p:cNvSpPr/>
          <p:nvPr/>
        </p:nvSpPr>
        <p:spPr>
          <a:xfrm>
            <a:off x="1082094" y="189903"/>
            <a:ext cx="10285414" cy="2202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smtClean="0">
                <a:latin typeface="Times New Roman" pitchFamily="18" charset="0"/>
                <a:cs typeface="Times New Roman" pitchFamily="18" charset="0"/>
              </a:rPr>
              <a:t>Trong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tuần</a:t>
            </a:r>
            <a:r>
              <a:rPr lang="en-US" sz="4400" b="1" dirty="0" smtClean="0">
                <a:latin typeface="Times New Roman" pitchFamily="18" charset="0"/>
                <a:cs typeface="Times New Roman" pitchFamily="18" charset="0"/>
              </a:rPr>
              <a:t> 16, </a:t>
            </a:r>
            <a:r>
              <a:rPr lang="en-US" sz="4400" b="1" dirty="0" err="1" smtClean="0">
                <a:latin typeface="Times New Roman" pitchFamily="18" charset="0"/>
                <a:cs typeface="Times New Roman" pitchFamily="18" charset="0"/>
              </a:rPr>
              <a:t>em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được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học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chủ</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điểm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gì</a:t>
            </a:r>
            <a:r>
              <a:rPr lang="en-US" sz="4400" b="1" dirty="0" smtClean="0">
                <a:latin typeface="Times New Roman" pitchFamily="18" charset="0"/>
                <a:cs typeface="Times New Roman" pitchFamily="18" charset="0"/>
              </a:rPr>
              <a:t> ?</a:t>
            </a:r>
            <a:endParaRPr lang="vi-VN" sz="4400" b="1" dirty="0">
              <a:latin typeface="Times New Roman" pitchFamily="18" charset="0"/>
              <a:cs typeface="Times New Roman" pitchFamily="18" charset="0"/>
            </a:endParaRPr>
          </a:p>
        </p:txBody>
      </p:sp>
      <p:sp>
        <p:nvSpPr>
          <p:cNvPr id="8" name="Rectangle 7"/>
          <p:cNvSpPr/>
          <p:nvPr/>
        </p:nvSpPr>
        <p:spPr>
          <a:xfrm>
            <a:off x="3656805" y="4730905"/>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B. </a:t>
            </a:r>
            <a:r>
              <a:rPr lang="en-US" sz="3600" dirty="0" err="1" smtClean="0">
                <a:solidFill>
                  <a:schemeClr val="bg1"/>
                </a:solidFill>
                <a:latin typeface="Times New Roman" panose="02020603050405020304" pitchFamily="18" charset="0"/>
                <a:cs typeface="Times New Roman" panose="02020603050405020304" pitchFamily="18" charset="0"/>
              </a:rPr>
              <a:t>Anh</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em</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thuận</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hòa</a:t>
            </a:r>
            <a:endParaRPr lang="en-US" sz="3600" dirty="0">
              <a:solidFill>
                <a:schemeClr val="bg1"/>
              </a:solidFill>
              <a:latin typeface="Times New Roman" pitchFamily="18" charset="0"/>
              <a:cs typeface="Times New Roman" pitchFamily="18" charset="0"/>
            </a:endParaRPr>
          </a:p>
        </p:txBody>
      </p:sp>
      <p:sp>
        <p:nvSpPr>
          <p:cNvPr id="9" name="Rectangle 8"/>
          <p:cNvSpPr/>
          <p:nvPr/>
        </p:nvSpPr>
        <p:spPr>
          <a:xfrm>
            <a:off x="3656805" y="2694359"/>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A. </a:t>
            </a:r>
            <a:r>
              <a:rPr lang="en-US" sz="3600" dirty="0" err="1" smtClean="0">
                <a:solidFill>
                  <a:schemeClr val="bg1"/>
                </a:solidFill>
                <a:latin typeface="Times New Roman" pitchFamily="18" charset="0"/>
                <a:cs typeface="Times New Roman" pitchFamily="18" charset="0"/>
              </a:rPr>
              <a:t>Công</a:t>
            </a:r>
            <a:r>
              <a:rPr lang="en-US" sz="3600" dirty="0" smtClean="0">
                <a:solidFill>
                  <a:schemeClr val="bg1"/>
                </a:solidFill>
                <a:latin typeface="Times New Roman" pitchFamily="18" charset="0"/>
                <a:cs typeface="Times New Roman" pitchFamily="18" charset="0"/>
              </a:rPr>
              <a:t> cha </a:t>
            </a:r>
            <a:r>
              <a:rPr lang="en-US" sz="3600" dirty="0" err="1" smtClean="0">
                <a:solidFill>
                  <a:schemeClr val="bg1"/>
                </a:solidFill>
                <a:latin typeface="Times New Roman" pitchFamily="18" charset="0"/>
                <a:cs typeface="Times New Roman" pitchFamily="18" charset="0"/>
              </a:rPr>
              <a:t>nghĩa</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mẹ</a:t>
            </a:r>
            <a:endParaRPr lang="en-US" sz="3600" dirty="0">
              <a:solidFill>
                <a:schemeClr val="bg1"/>
              </a:solidFill>
              <a:latin typeface="Times New Roman" pitchFamily="18" charset="0"/>
              <a:cs typeface="Times New Roman"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70286" y="5571850"/>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93969" y="3655784"/>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34365" y="1888501"/>
            <a:ext cx="4835782" cy="490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99489"/>
      </p:ext>
    </p:extLst>
  </p:cSld>
  <p:clrMapOvr>
    <a:masterClrMapping/>
  </p:clrMapOvr>
  <p:transition spd="med">
    <p:random/>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059" y="2653636"/>
            <a:ext cx="4331427" cy="4191000"/>
          </a:xfrm>
          <a:prstGeom prst="rect">
            <a:avLst/>
          </a:prstGeom>
        </p:spPr>
      </p:pic>
      <p:sp>
        <p:nvSpPr>
          <p:cNvPr id="15" name="Rectangle 14"/>
          <p:cNvSpPr/>
          <p:nvPr/>
        </p:nvSpPr>
        <p:spPr>
          <a:xfrm>
            <a:off x="1370806" y="287216"/>
            <a:ext cx="10058401" cy="2202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latin typeface="Times New Roman" pitchFamily="18" charset="0"/>
                <a:cs typeface="Times New Roman" pitchFamily="18" charset="0"/>
              </a:rPr>
              <a:t>Trong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bài</a:t>
            </a:r>
            <a:r>
              <a:rPr lang="en-US" sz="4400" b="1" dirty="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thơ</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Để</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lại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cho</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em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chị</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đã</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để</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lại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những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đồ</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vật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gì</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cho</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em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bé</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dùng</a:t>
            </a:r>
            <a:r>
              <a:rPr lang="en-US" sz="4400" b="1" dirty="0" smtClean="0">
                <a:latin typeface="Times New Roman" pitchFamily="18" charset="0"/>
                <a:cs typeface="Times New Roman" pitchFamily="18" charset="0"/>
              </a:rPr>
              <a:t> ?</a:t>
            </a:r>
            <a:endParaRPr lang="vi-VN" sz="4400" b="1" dirty="0">
              <a:latin typeface="Times New Roman" pitchFamily="18" charset="0"/>
              <a:cs typeface="Times New Roman" pitchFamily="18" charset="0"/>
            </a:endParaRPr>
          </a:p>
        </p:txBody>
      </p:sp>
      <p:sp>
        <p:nvSpPr>
          <p:cNvPr id="18" name="Rectangle 17"/>
          <p:cNvSpPr/>
          <p:nvPr/>
        </p:nvSpPr>
        <p:spPr>
          <a:xfrm>
            <a:off x="2985359" y="2781176"/>
            <a:ext cx="6482415"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Đôi</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dép</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mũ</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len</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đôi</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tất</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cái</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áo</a:t>
            </a:r>
            <a:endParaRPr lang="en-US" sz="3600" dirty="0">
              <a:solidFill>
                <a:schemeClr val="bg1"/>
              </a:solidFill>
              <a:latin typeface="Times New Roman" pitchFamily="18" charset="0"/>
              <a:cs typeface="Times New Roman" pitchFamily="18" charset="0"/>
            </a:endParaRPr>
          </a:p>
        </p:txBody>
      </p:sp>
      <p:sp>
        <p:nvSpPr>
          <p:cNvPr id="22" name="Rectangle 21"/>
          <p:cNvSpPr/>
          <p:nvPr/>
        </p:nvSpPr>
        <p:spPr>
          <a:xfrm>
            <a:off x="2985461" y="4827072"/>
            <a:ext cx="6482415"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dirty="0" smtClean="0">
                <a:solidFill>
                  <a:schemeClr val="bg1"/>
                </a:solidFill>
                <a:latin typeface="Times New Roman" panose="02020603050405020304" pitchFamily="18" charset="0"/>
                <a:cs typeface="Times New Roman" panose="02020603050405020304" pitchFamily="18" charset="0"/>
              </a:rPr>
              <a:t> B. </a:t>
            </a:r>
            <a:r>
              <a:rPr lang="en-US" sz="3600" dirty="0" err="1" smtClean="0">
                <a:solidFill>
                  <a:schemeClr val="bg1"/>
                </a:solidFill>
                <a:latin typeface="Times New Roman" pitchFamily="18" charset="0"/>
                <a:cs typeface="Times New Roman" pitchFamily="18" charset="0"/>
              </a:rPr>
              <a:t>Đôi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dép</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mũ</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len</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cái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áo</a:t>
            </a:r>
            <a:endParaRPr lang="en-US" sz="3600"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921745" y="5724910"/>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834349" y="364630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013389" y="1910772"/>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9" action="ppaction://hlinksldjump"/>
          </p:cNvPr>
          <p:cNvPicPr>
            <a:picLocks noChangeAspect="1"/>
          </p:cNvPicPr>
          <p:nvPr/>
        </p:nvPicPr>
        <p:blipFill>
          <a:blip r:embed="rId10"/>
          <a:stretch>
            <a:fillRect/>
          </a:stretch>
        </p:blipFill>
        <p:spPr>
          <a:xfrm>
            <a:off x="0" y="5724910"/>
            <a:ext cx="2517035" cy="1054326"/>
          </a:xfrm>
          <a:prstGeom prst="rect">
            <a:avLst/>
          </a:prstGeom>
        </p:spPr>
      </p:pic>
    </p:spTree>
    <p:extLst>
      <p:ext uri="{BB962C8B-B14F-4D97-AF65-F5344CB8AC3E}">
        <p14:creationId xmlns:p14="http://schemas.microsoft.com/office/powerpoint/2010/main" val="3670771204"/>
      </p:ext>
    </p:extLst>
  </p:cSld>
  <p:clrMapOvr>
    <a:masterClrMapping/>
  </p:clrMapOvr>
  <p:transition spd="med">
    <p:random/>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2972" y="2667000"/>
            <a:ext cx="4331427" cy="4191000"/>
          </a:xfrm>
          <a:prstGeom prst="rect">
            <a:avLst/>
          </a:prstGeom>
        </p:spPr>
      </p:pic>
      <p:sp>
        <p:nvSpPr>
          <p:cNvPr id="15" name="Rectangle 14"/>
          <p:cNvSpPr/>
          <p:nvPr/>
        </p:nvSpPr>
        <p:spPr>
          <a:xfrm>
            <a:off x="1370806" y="287216"/>
            <a:ext cx="10058401" cy="2202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prstClr val="white"/>
                </a:solidFill>
                <a:latin typeface="Times New Roman" pitchFamily="18" charset="0"/>
                <a:cs typeface="Times New Roman" pitchFamily="18" charset="0"/>
              </a:rPr>
              <a:t>Trong</a:t>
            </a:r>
            <a:r>
              <a:rPr lang="en-US" sz="4400" b="1" dirty="0">
                <a:solidFill>
                  <a:prstClr val="white"/>
                </a:solidFill>
                <a:latin typeface="Times New Roman" pitchFamily="18" charset="0"/>
                <a:cs typeface="Times New Roman" pitchFamily="18" charset="0"/>
              </a:rPr>
              <a:t> </a:t>
            </a:r>
            <a:r>
              <a:rPr lang="en-US" sz="4400" b="1" dirty="0" err="1">
                <a:solidFill>
                  <a:prstClr val="white"/>
                </a:solidFill>
                <a:latin typeface="Times New Roman" pitchFamily="18" charset="0"/>
                <a:cs typeface="Times New Roman" pitchFamily="18" charset="0"/>
              </a:rPr>
              <a:t>bài</a:t>
            </a:r>
            <a:r>
              <a:rPr lang="en-US" sz="4400" b="1" dirty="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thơ</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Để</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lại</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cho</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em</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chị</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còn</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để</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lại</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cho</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em</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bé</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điều</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gì</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tốt</a:t>
            </a:r>
            <a:r>
              <a:rPr lang="en-US" sz="4400" b="1" dirty="0" smtClean="0">
                <a:solidFill>
                  <a:prstClr val="white"/>
                </a:solidFill>
                <a:latin typeface="Times New Roman" pitchFamily="18" charset="0"/>
                <a:cs typeface="Times New Roman" pitchFamily="18" charset="0"/>
              </a:rPr>
              <a:t> </a:t>
            </a:r>
            <a:r>
              <a:rPr lang="en-US" sz="4400" b="1" dirty="0" err="1" smtClean="0">
                <a:solidFill>
                  <a:prstClr val="white"/>
                </a:solidFill>
                <a:latin typeface="Times New Roman" pitchFamily="18" charset="0"/>
                <a:cs typeface="Times New Roman" pitchFamily="18" charset="0"/>
              </a:rPr>
              <a:t>đẹp</a:t>
            </a:r>
            <a:r>
              <a:rPr lang="en-US" sz="4400" b="1" dirty="0" smtClean="0">
                <a:solidFill>
                  <a:prstClr val="white"/>
                </a:solidFill>
                <a:latin typeface="Times New Roman" pitchFamily="18" charset="0"/>
                <a:cs typeface="Times New Roman" pitchFamily="18" charset="0"/>
              </a:rPr>
              <a:t>?</a:t>
            </a:r>
            <a:endParaRPr lang="vi-VN" sz="4400" b="1" dirty="0">
              <a:solidFill>
                <a:prstClr val="white"/>
              </a:solidFill>
              <a:latin typeface="Times New Roman" pitchFamily="18" charset="0"/>
              <a:cs typeface="Times New Roman" pitchFamily="18" charset="0"/>
            </a:endParaRPr>
          </a:p>
        </p:txBody>
      </p:sp>
      <p:sp>
        <p:nvSpPr>
          <p:cNvPr id="18" name="Rectangle 17"/>
          <p:cNvSpPr/>
          <p:nvPr/>
        </p:nvSpPr>
        <p:spPr>
          <a:xfrm>
            <a:off x="2985359" y="2781176"/>
            <a:ext cx="6482415"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prstClr val="white"/>
                </a:solidFill>
                <a:latin typeface="Times New Roman" panose="02020603050405020304" pitchFamily="18" charset="0"/>
                <a:cs typeface="Times New Roman" panose="02020603050405020304" pitchFamily="18" charset="0"/>
              </a:rPr>
              <a:t>A</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Cái</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ngoan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của</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chị</a:t>
            </a:r>
            <a:endParaRPr lang="en-US" sz="3600" dirty="0">
              <a:solidFill>
                <a:prstClr val="white"/>
              </a:solidFill>
              <a:latin typeface="Times New Roman" pitchFamily="18" charset="0"/>
              <a:cs typeface="Times New Roman" pitchFamily="18" charset="0"/>
            </a:endParaRPr>
          </a:p>
        </p:txBody>
      </p:sp>
      <p:sp>
        <p:nvSpPr>
          <p:cNvPr id="22" name="Rectangle 21"/>
          <p:cNvSpPr/>
          <p:nvPr/>
        </p:nvSpPr>
        <p:spPr>
          <a:xfrm>
            <a:off x="2985461" y="4827072"/>
            <a:ext cx="6482415"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dirty="0">
                <a:solidFill>
                  <a:prstClr val="white"/>
                </a:solidFill>
                <a:latin typeface="Times New Roman" panose="02020603050405020304" pitchFamily="18" charset="0"/>
                <a:cs typeface="Times New Roman" panose="02020603050405020304" pitchFamily="18" charset="0"/>
              </a:rPr>
              <a:t> </a:t>
            </a:r>
            <a:r>
              <a:rPr lang="en-US" sz="3600" dirty="0" smtClean="0">
                <a:solidFill>
                  <a:prstClr val="white"/>
                </a:solidFill>
                <a:latin typeface="Times New Roman" panose="02020603050405020304" pitchFamily="18" charset="0"/>
                <a:cs typeface="Times New Roman" panose="02020603050405020304" pitchFamily="18" charset="0"/>
              </a:rPr>
              <a:t>          B. </a:t>
            </a:r>
            <a:r>
              <a:rPr lang="en-US" sz="3600" dirty="0" err="1" smtClean="0">
                <a:solidFill>
                  <a:prstClr val="white"/>
                </a:solidFill>
                <a:latin typeface="Times New Roman" panose="02020603050405020304" pitchFamily="18" charset="0"/>
                <a:cs typeface="Times New Roman" panose="02020603050405020304" pitchFamily="18" charset="0"/>
              </a:rPr>
              <a:t>Đôi</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tay</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sạch</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sẽ</a:t>
            </a:r>
            <a:endParaRPr lang="en-US" sz="3600" dirty="0">
              <a:solidFill>
                <a:prstClr val="white"/>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921745" y="5724910"/>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851758" y="3590231"/>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190206" y="2009018"/>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9" action="ppaction://hlinksldjump"/>
          </p:cNvPr>
          <p:cNvPicPr>
            <a:picLocks noChangeAspect="1"/>
          </p:cNvPicPr>
          <p:nvPr/>
        </p:nvPicPr>
        <p:blipFill>
          <a:blip r:embed="rId10"/>
          <a:stretch>
            <a:fillRect/>
          </a:stretch>
        </p:blipFill>
        <p:spPr>
          <a:xfrm>
            <a:off x="0" y="5724910"/>
            <a:ext cx="2517035" cy="1054326"/>
          </a:xfrm>
          <a:prstGeom prst="rect">
            <a:avLst/>
          </a:prstGeom>
        </p:spPr>
      </p:pic>
    </p:spTree>
    <p:extLst>
      <p:ext uri="{BB962C8B-B14F-4D97-AF65-F5344CB8AC3E}">
        <p14:creationId xmlns:p14="http://schemas.microsoft.com/office/powerpoint/2010/main" val="3507703844"/>
      </p:ext>
    </p:extLst>
  </p:cSld>
  <p:clrMapOvr>
    <a:masterClrMapping/>
  </p:clrMapOvr>
  <p:transition spd="med">
    <p:random/>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3406" y="2209800"/>
            <a:ext cx="4725193" cy="457200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94" y="4293530"/>
            <a:ext cx="7696200" cy="28289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406" y="533400"/>
            <a:ext cx="2464420" cy="2494076"/>
          </a:xfrm>
          <a:prstGeom prst="rect">
            <a:avLst/>
          </a:prstGeom>
        </p:spPr>
      </p:pic>
    </p:spTree>
    <p:extLst>
      <p:ext uri="{BB962C8B-B14F-4D97-AF65-F5344CB8AC3E}">
        <p14:creationId xmlns:p14="http://schemas.microsoft.com/office/powerpoint/2010/main" val="13136351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00"/>
                                  </p:stCondLst>
                                  <p:childTnLst>
                                    <p:animMotion origin="layout" path="M -1.69163E-6 -7.40741E-7 L 0.16773 0.29607 " pathEditMode="relative" rAng="0" ptsTypes="AA">
                                      <p:cBhvr>
                                        <p:cTn id="6" dur="1300" fill="hold"/>
                                        <p:tgtEl>
                                          <p:spTgt spid="24"/>
                                        </p:tgtEl>
                                        <p:attrNameLst>
                                          <p:attrName>ppt_x</p:attrName>
                                          <p:attrName>ppt_y</p:attrName>
                                        </p:attrNameLst>
                                      </p:cBhvr>
                                      <p:rCtr x="8387" y="14792"/>
                                    </p:animMotion>
                                  </p:childTnLst>
                                </p:cTn>
                              </p:par>
                              <p:par>
                                <p:cTn id="7" presetID="42" presetClass="path" presetSubtype="0" accel="50000" decel="50000" fill="hold" nodeType="withEffect">
                                  <p:stCondLst>
                                    <p:cond delay="200"/>
                                  </p:stCondLst>
                                  <p:childTnLst>
                                    <p:animMotion origin="layout" path="M 2.33103E-7 4.44444E-6 L -0.50007 -0.15556 " pathEditMode="relative" rAng="0" ptsTypes="AA">
                                      <p:cBhvr>
                                        <p:cTn id="8" dur="2000" fill="hold"/>
                                        <p:tgtEl>
                                          <p:spTgt spid="6"/>
                                        </p:tgtEl>
                                        <p:attrNameLst>
                                          <p:attrName>ppt_x</p:attrName>
                                          <p:attrName>ppt_y</p:attrName>
                                        </p:attrNameLst>
                                      </p:cBhvr>
                                      <p:rCtr x="-25003" y="-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xmlns="" id="{35D1BF24-76CA-4563-959A-F281F9EC668C}"/>
              </a:ext>
            </a:extLst>
          </p:cNvPr>
          <p:cNvSpPr txBox="1">
            <a:spLocks/>
          </p:cNvSpPr>
          <p:nvPr/>
        </p:nvSpPr>
        <p:spPr>
          <a:xfrm>
            <a:off x="858383" y="1618978"/>
            <a:ext cx="10514231" cy="6670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u="sng" dirty="0" smtClean="0">
                <a:solidFill>
                  <a:srgbClr val="FF0000"/>
                </a:solidFill>
                <a:latin typeface="Times New Roman" panose="02020603050405020304" pitchFamily="18" charset="0"/>
                <a:cs typeface="Times New Roman" panose="02020603050405020304" pitchFamily="18" charset="0"/>
              </a:rPr>
              <a:t>Bài đọc 2:</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Đón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em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1814" y="42162"/>
            <a:ext cx="12190413" cy="1846659"/>
          </a:xfrm>
          <a:prstGeom prst="rect">
            <a:avLst/>
          </a:prstGeom>
          <a:noFill/>
        </p:spPr>
        <p:txBody>
          <a:bodyPr wrap="square" rtlCol="0">
            <a:spAutoFit/>
          </a:bodyPr>
          <a:lstStyle/>
          <a:p>
            <a:pPr lvl="0" algn="ctr"/>
            <a:r>
              <a:rPr lang="en-US" sz="4800" b="1" dirty="0">
                <a:solidFill>
                  <a:srgbClr val="0070C0"/>
                </a:solidFill>
                <a:latin typeface="Times New Roman" panose="02020603050405020304" pitchFamily="18" charset="0"/>
                <a:cs typeface="Times New Roman" panose="02020603050405020304" pitchFamily="18" charset="0"/>
              </a:rPr>
              <a:t>Thứ tư </a:t>
            </a:r>
            <a:r>
              <a:rPr lang="en-US" sz="4800" b="1" dirty="0" err="1">
                <a:solidFill>
                  <a:srgbClr val="0070C0"/>
                </a:solidFill>
                <a:latin typeface="Times New Roman" panose="02020603050405020304" pitchFamily="18" charset="0"/>
                <a:cs typeface="Times New Roman" panose="02020603050405020304" pitchFamily="18" charset="0"/>
              </a:rPr>
              <a:t>ngày</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smtClean="0">
                <a:solidFill>
                  <a:srgbClr val="0070C0"/>
                </a:solidFill>
                <a:latin typeface="Times New Roman" panose="02020603050405020304" pitchFamily="18" charset="0"/>
                <a:cs typeface="Times New Roman" panose="02020603050405020304" pitchFamily="18" charset="0"/>
              </a:rPr>
              <a:t>20 </a:t>
            </a:r>
            <a:r>
              <a:rPr lang="en-US" sz="4800" b="1" dirty="0" err="1">
                <a:solidFill>
                  <a:srgbClr val="0070C0"/>
                </a:solidFill>
                <a:latin typeface="Times New Roman" panose="02020603050405020304" pitchFamily="18" charset="0"/>
                <a:cs typeface="Times New Roman" panose="02020603050405020304" pitchFamily="18" charset="0"/>
              </a:rPr>
              <a:t>tháng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smtClean="0">
                <a:solidFill>
                  <a:srgbClr val="0070C0"/>
                </a:solidFill>
                <a:latin typeface="Times New Roman" panose="02020603050405020304" pitchFamily="18" charset="0"/>
                <a:cs typeface="Times New Roman" panose="02020603050405020304" pitchFamily="18" charset="0"/>
              </a:rPr>
              <a:t>12 </a:t>
            </a:r>
            <a:r>
              <a:rPr lang="en-US" sz="4800" b="1" dirty="0">
                <a:solidFill>
                  <a:srgbClr val="0070C0"/>
                </a:solidFill>
                <a:latin typeface="Times New Roman" panose="02020603050405020304" pitchFamily="18" charset="0"/>
                <a:cs typeface="Times New Roman" panose="02020603050405020304" pitchFamily="18" charset="0"/>
              </a:rPr>
              <a:t>năm 2023</a:t>
            </a:r>
          </a:p>
          <a:p>
            <a:pPr lvl="0" algn="ctr"/>
            <a:r>
              <a:rPr lang="en-US" sz="4800" b="1" u="sng" dirty="0">
                <a:solidFill>
                  <a:srgbClr val="0070C0"/>
                </a:solidFill>
                <a:latin typeface="Times New Roman" panose="02020603050405020304" pitchFamily="18" charset="0"/>
                <a:cs typeface="Times New Roman" panose="02020603050405020304" pitchFamily="18" charset="0"/>
              </a:rPr>
              <a:t>Tiếng Việt</a:t>
            </a:r>
            <a:r>
              <a:rPr lang="en-US" sz="4800" b="1" dirty="0">
                <a:solidFill>
                  <a:prstClr val="black"/>
                </a:solidFill>
                <a:latin typeface="Times New Roman" panose="02020603050405020304" pitchFamily="18" charset="0"/>
                <a:cs typeface="Times New Roman" panose="02020603050405020304" pitchFamily="18" charset="0"/>
              </a:rPr>
              <a:t/>
            </a:r>
            <a:br>
              <a:rPr lang="en-US" sz="4800" b="1" dirty="0">
                <a:solidFill>
                  <a:prstClr val="black"/>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206" y="2362200"/>
            <a:ext cx="8839200"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47378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4107</TotalTime>
  <Words>995</Words>
  <Application>Microsoft Office PowerPoint</Application>
  <PresentationFormat>Custom</PresentationFormat>
  <Paragraphs>73</Paragraphs>
  <Slides>24</Slides>
  <Notes>0</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cây sen đá</dc:title>
  <dc:creator>Huy Duẩn</dc:creator>
  <cp:lastModifiedBy>Admin</cp:lastModifiedBy>
  <cp:revision>167</cp:revision>
  <dcterms:created xsi:type="dcterms:W3CDTF">2021-07-17T06:14:42Z</dcterms:created>
  <dcterms:modified xsi:type="dcterms:W3CDTF">2023-12-19T08:51:53Z</dcterms:modified>
</cp:coreProperties>
</file>