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19" r:id="rId2"/>
    <p:sldId id="307" r:id="rId3"/>
    <p:sldId id="256" r:id="rId4"/>
    <p:sldId id="257" r:id="rId5"/>
    <p:sldId id="258" r:id="rId6"/>
    <p:sldId id="311" r:id="rId7"/>
    <p:sldId id="270" r:id="rId8"/>
    <p:sldId id="320" r:id="rId9"/>
    <p:sldId id="272" r:id="rId10"/>
    <p:sldId id="282" r:id="rId11"/>
    <p:sldId id="284" r:id="rId12"/>
    <p:sldId id="292" r:id="rId13"/>
    <p:sldId id="299" r:id="rId14"/>
    <p:sldId id="293" r:id="rId15"/>
    <p:sldId id="300" r:id="rId16"/>
    <p:sldId id="294" r:id="rId17"/>
    <p:sldId id="321" r:id="rId18"/>
    <p:sldId id="301" r:id="rId19"/>
  </p:sldIdLst>
  <p:sldSz cx="12192000" cy="6858000"/>
  <p:notesSz cx="6858000" cy="9144000"/>
  <p:embeddedFontLst>
    <p:embeddedFont>
      <p:font typeface="#9Slide02 Tieu de dai" panose="020B0604020202020204" charset="0"/>
      <p:bold r:id="rId21"/>
    </p:embeddedFont>
    <p:embeddedFont>
      <p:font typeface="iCiel Cadena" panose="02000503000000020004" charset="0"/>
      <p:bold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#9Slide02 Noi dung dai" panose="020B0604020202020204" charset="0"/>
      <p:regular r:id="rId25"/>
    </p:embeddedFont>
    <p:embeddedFont>
      <p:font typeface="#9Slide07 Cadena" panose="02000503000000020004" pitchFamily="2" charset="0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ED5565"/>
    <a:srgbClr val="1B6021"/>
    <a:srgbClr val="33CC33"/>
    <a:srgbClr val="B3D83B"/>
    <a:srgbClr val="B3D83C"/>
    <a:srgbClr val="088FFF"/>
    <a:srgbClr val="0A95FF"/>
    <a:srgbClr val="06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3457" autoAdjust="0"/>
  </p:normalViewPr>
  <p:slideViewPr>
    <p:cSldViewPr showGuides="1">
      <p:cViewPr varScale="1">
        <p:scale>
          <a:sx n="61" d="100"/>
          <a:sy n="61" d="100"/>
        </p:scale>
        <p:origin x="8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3B248-FDFA-458D-B2D0-40182758E5AD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CD87-BB30-47C0-B85B-35AA63B3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8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tags" Target="../tags/tag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91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9Slide.vn - 2019">
            <a:extLst>
              <a:ext uri="{FF2B5EF4-FFF2-40B4-BE49-F238E27FC236}">
                <a16:creationId xmlns="" xmlns:a16="http://schemas.microsoft.com/office/drawing/2014/main" id="{18227E69-AE9D-48D3-97CE-72C424756D5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39" r:id="rId2"/>
    <p:sldLayoutId id="2147483738" r:id="rId3"/>
    <p:sldLayoutId id="2147483737" r:id="rId4"/>
    <p:sldLayoutId id="2147483736" r:id="rId5"/>
    <p:sldLayoutId id="2147483735" r:id="rId6"/>
    <p:sldLayoutId id="2147483734" r:id="rId7"/>
    <p:sldLayoutId id="2147483733" r:id="rId8"/>
    <p:sldLayoutId id="2147483732" r:id="rId9"/>
    <p:sldLayoutId id="2147483731" r:id="rId10"/>
    <p:sldLayoutId id="2147483730" r:id="rId11"/>
    <p:sldLayoutId id="2147483729" r:id="rId12"/>
    <p:sldLayoutId id="2147483728" r:id="rId13"/>
    <p:sldLayoutId id="2147483727" r:id="rId14"/>
    <p:sldLayoutId id="2147483726" r:id="rId15"/>
    <p:sldLayoutId id="2147483725" r:id="rId16"/>
    <p:sldLayoutId id="2147483724" r:id="rId17"/>
    <p:sldLayoutId id="2147483723" r:id="rId18"/>
    <p:sldLayoutId id="2147483722" r:id="rId19"/>
    <p:sldLayoutId id="2147483721" r:id="rId20"/>
    <p:sldLayoutId id="2147483720" r:id="rId21"/>
    <p:sldLayoutId id="2147483719" r:id="rId22"/>
    <p:sldLayoutId id="2147483718" r:id="rId23"/>
    <p:sldLayoutId id="2147483717" r:id="rId24"/>
    <p:sldLayoutId id="2147483716" r:id="rId25"/>
    <p:sldLayoutId id="2147483715" r:id="rId26"/>
    <p:sldLayoutId id="2147483714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9" r:id="rId42"/>
    <p:sldLayoutId id="2147483698" r:id="rId43"/>
    <p:sldLayoutId id="2147483697" r:id="rId44"/>
    <p:sldLayoutId id="2147483696" r:id="rId45"/>
    <p:sldLayoutId id="2147483695" r:id="rId46"/>
    <p:sldLayoutId id="2147483694" r:id="rId47"/>
    <p:sldLayoutId id="2147483693" r:id="rId48"/>
    <p:sldLayoutId id="2147483692" r:id="rId49"/>
    <p:sldLayoutId id="2147483691" r:id="rId50"/>
    <p:sldLayoutId id="2147483690" r:id="rId51"/>
    <p:sldLayoutId id="2147483689" r:id="rId52"/>
    <p:sldLayoutId id="2147483688" r:id="rId53"/>
    <p:sldLayoutId id="2147483687" r:id="rId54"/>
    <p:sldLayoutId id="2147483686" r:id="rId55"/>
    <p:sldLayoutId id="2147483685" r:id="rId56"/>
    <p:sldLayoutId id="2147483684" r:id="rId57"/>
    <p:sldLayoutId id="2147483683" r:id="rId58"/>
    <p:sldLayoutId id="2147483682" r:id="rId59"/>
    <p:sldLayoutId id="2147483681" r:id="rId60"/>
    <p:sldLayoutId id="2147483680" r:id="rId61"/>
    <p:sldLayoutId id="2147483679" r:id="rId62"/>
    <p:sldLayoutId id="2147483678" r:id="rId63"/>
    <p:sldLayoutId id="2147483677" r:id="rId64"/>
    <p:sldLayoutId id="2147483676" r:id="rId65"/>
    <p:sldLayoutId id="2147483675" r:id="rId66"/>
    <p:sldLayoutId id="2147483674" r:id="rId67"/>
    <p:sldLayoutId id="2147483673" r:id="rId68"/>
    <p:sldLayoutId id="2147483672" r:id="rId69"/>
    <p:sldLayoutId id="2147483671" r:id="rId70"/>
    <p:sldLayoutId id="2147483670" r:id="rId71"/>
    <p:sldLayoutId id="2147483669" r:id="rId72"/>
    <p:sldLayoutId id="2147483668" r:id="rId73"/>
    <p:sldLayoutId id="2147483667" r:id="rId74"/>
    <p:sldLayoutId id="2147483666" r:id="rId75"/>
    <p:sldLayoutId id="2147483665" r:id="rId76"/>
    <p:sldLayoutId id="2147483664" r:id="rId77"/>
    <p:sldLayoutId id="2147483663" r:id="rId78"/>
    <p:sldLayoutId id="2147483662" r:id="rId79"/>
    <p:sldLayoutId id="2147483661" r:id="rId80"/>
    <p:sldLayoutId id="2147483660" r:id="rId81"/>
    <p:sldLayoutId id="2147483659" r:id="rId82"/>
    <p:sldLayoutId id="2147483658" r:id="rId83"/>
    <p:sldLayoutId id="2147483654" r:id="rId84"/>
    <p:sldLayoutId id="2147483649" r:id="rId85"/>
    <p:sldLayoutId id="2147483657" r:id="rId86"/>
    <p:sldLayoutId id="2147483650" r:id="rId8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4.emf"/><Relationship Id="rId5" Type="http://schemas.openxmlformats.org/officeDocument/2006/relationships/image" Target="../media/image23.jfif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fif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fif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fif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audio" Target="../media/audio3.wav"/><Relationship Id="rId10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1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9.sv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9.sv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08072"/>
            <a:ext cx="1066800" cy="2749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445" y="27709"/>
            <a:ext cx="1996837" cy="1542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370213" y="5048029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0719529" y="4731797"/>
            <a:ext cx="518668" cy="508882"/>
          </a:xfrm>
          <a:prstGeom prst="rect">
            <a:avLst/>
          </a:prstGeom>
        </p:spPr>
      </p:pic>
      <p:sp>
        <p:nvSpPr>
          <p:cNvPr id="20" name="WordArt 5"/>
          <p:cNvSpPr>
            <a:spLocks noChangeArrowheads="1" noChangeShapeType="1" noTextEdit="1"/>
          </p:cNvSpPr>
          <p:nvPr/>
        </p:nvSpPr>
        <p:spPr bwMode="auto">
          <a:xfrm>
            <a:off x="353318" y="827663"/>
            <a:ext cx="11658600" cy="28194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cs typeface="Arial"/>
              </a:rPr>
              <a:t>NHIỆT </a:t>
            </a:r>
            <a:r>
              <a:rPr lang="vi-VN" sz="4800" b="1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cs typeface="Arial"/>
              </a:rPr>
              <a:t>LIỆTCHÀO 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cs typeface="Arial"/>
              </a:rPr>
              <a:t>MỪNG QUÝ THẦY CÔ VỀ DỰ </a:t>
            </a:r>
            <a:r>
              <a:rPr lang="vi-VN" sz="4800" b="1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cs typeface="Arial"/>
              </a:rPr>
              <a:t>GIỜ, THĂM LỚP. 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cs typeface="Arial"/>
            </a:endParaRPr>
          </a:p>
        </p:txBody>
      </p:sp>
      <p:sp>
        <p:nvSpPr>
          <p:cNvPr id="21" name="WordArt 6"/>
          <p:cNvSpPr>
            <a:spLocks noChangeArrowheads="1" noChangeShapeType="1" noTextEdit="1"/>
          </p:cNvSpPr>
          <p:nvPr/>
        </p:nvSpPr>
        <p:spPr bwMode="auto">
          <a:xfrm>
            <a:off x="3048000" y="3631162"/>
            <a:ext cx="5689600" cy="5334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 panose="02020603050405020304" pitchFamily="18" charset="0"/>
                <a:cs typeface="Arial"/>
              </a:rPr>
              <a:t>MÔN: </a:t>
            </a:r>
            <a:r>
              <a:rPr lang="vi-VN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 panose="02020603050405020304" pitchFamily="18" charset="0"/>
                <a:cs typeface="Arial"/>
              </a:rPr>
              <a:t>TOÁN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latin typeface="Times New Roman" panose="02020603050405020304" pitchFamily="18" charset="0"/>
              <a:cs typeface="Arial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1524000" y="5979029"/>
            <a:ext cx="10227127" cy="78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u="sng" dirty="0" err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Giáo</a:t>
            </a:r>
            <a:r>
              <a:rPr lang="en-US" sz="4300" b="1" u="sng" dirty="0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300" b="1" u="sng" dirty="0" err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viên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3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Nguyễn</a:t>
            </a:r>
            <a:r>
              <a:rPr lang="en-US" sz="4300" b="1" dirty="0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Đinh</a:t>
            </a:r>
            <a:r>
              <a:rPr lang="en-US" sz="4300" b="1" dirty="0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Phương</a:t>
            </a:r>
            <a:r>
              <a:rPr lang="en-US" sz="4300" b="1" dirty="0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Hoàng</a:t>
            </a:r>
            <a:endParaRPr lang="en-US" sz="4300" b="1" dirty="0">
              <a:solidFill>
                <a:srgbClr val="FF000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91353" y="4613972"/>
            <a:ext cx="3454400" cy="7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917" tIns="60958" rIns="121917" bIns="6095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300" b="1" dirty="0">
                <a:solidFill>
                  <a:srgbClr val="000099"/>
                </a:solidFill>
                <a:latin typeface="Times New Roman" pitchFamily="18" charset="0"/>
              </a:rPr>
              <a:t>LỚP: </a:t>
            </a:r>
            <a:r>
              <a:rPr lang="en-US" sz="4300" b="1" dirty="0" smtClean="0">
                <a:solidFill>
                  <a:srgbClr val="000099"/>
                </a:solidFill>
                <a:latin typeface="Times New Roman" pitchFamily="18" charset="0"/>
              </a:rPr>
              <a:t>2B</a:t>
            </a:r>
            <a:endParaRPr lang="en-US" sz="43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7100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" presetClass="emph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cw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" presetClass="emph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cw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=""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=""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34932" y="1076697"/>
            <a:ext cx="9817797" cy="19868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600" b="1" dirty="0">
              <a:solidFill>
                <a:srgbClr val="E65000"/>
              </a:solidFill>
              <a:latin typeface="#9Slide07 Cadena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=""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=""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757508" y="3510252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Đ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018" y="3860448"/>
            <a:ext cx="1017466" cy="991249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=""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885762" y="3511699"/>
            <a:ext cx="480182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S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633" y="3868142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=""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6896654" y="2215377"/>
            <a:ext cx="463013" cy="5205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vi-VN" sz="1400"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36387" y="1158092"/>
            <a:ext cx="1828797" cy="1770513"/>
            <a:chOff x="4833241" y="3240315"/>
            <a:chExt cx="1828797" cy="1770513"/>
          </a:xfrm>
        </p:grpSpPr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5007429" y="3240315"/>
              <a:ext cx="1117586" cy="67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51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5017596" y="3773715"/>
              <a:ext cx="1005827" cy="67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4833241" y="3541491"/>
              <a:ext cx="508000" cy="553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4850617" y="4333724"/>
              <a:ext cx="1811421" cy="67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106336" y="2299757"/>
            <a:ext cx="4934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67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67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19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=""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=""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=""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=""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=""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859646" y="1299882"/>
            <a:ext cx="9817797" cy="19868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600" b="1" dirty="0">
              <a:solidFill>
                <a:srgbClr val="E65000"/>
              </a:solidFill>
              <a:latin typeface="#9Slide07 Cadena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=""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=""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6871700" y="3733437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Đ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3210" y="4083633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=""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859646" y="3734884"/>
            <a:ext cx="480182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S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517" y="4091327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=""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6858649" y="2360874"/>
            <a:ext cx="463013" cy="5205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vi-VN"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88045" y="1282713"/>
            <a:ext cx="1828797" cy="1893624"/>
            <a:chOff x="4833241" y="3240315"/>
            <a:chExt cx="1828797" cy="1893624"/>
          </a:xfrm>
        </p:grpSpPr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5007429" y="3240315"/>
              <a:ext cx="1117586" cy="8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64</a:t>
              </a:r>
              <a:endParaRPr lang="en-US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5235306" y="3773715"/>
              <a:ext cx="1005827" cy="8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4833241" y="3541491"/>
              <a:ext cx="508000" cy="67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4850617" y="4333724"/>
              <a:ext cx="1811421" cy="800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smtClean="0">
                  <a:latin typeface="Times New Roman" pitchFamily="18" charset="0"/>
                  <a:cs typeface="Times New Roman" pitchFamily="18" charset="0"/>
                </a:rPr>
                <a:t>64</a:t>
              </a:r>
              <a:endParaRPr lang="en-US" sz="4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175032" y="2476989"/>
            <a:ext cx="4934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68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68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0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19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916605" y="1236109"/>
            <a:ext cx="9817797" cy="19868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600" b="1" dirty="0">
              <a:solidFill>
                <a:srgbClr val="E65000"/>
              </a:solidFill>
              <a:latin typeface="#9Slide07 Cadena" panose="02000503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=""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=""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7067799" y="3670619"/>
            <a:ext cx="480182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Đ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=""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03444" y="3684903"/>
            <a:ext cx="480182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7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S</a:t>
            </a:r>
            <a:endParaRPr lang="vi-VN" sz="7200" dirty="0">
              <a:solidFill>
                <a:schemeClr val="tx1">
                  <a:lumMod val="65000"/>
                  <a:lumOff val="35000"/>
                </a:schemeClr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3159" y="411822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468" y="4117757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=""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6996337" y="2338718"/>
            <a:ext cx="463013" cy="52055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vi-VN" sz="2000"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18177" y="1227504"/>
            <a:ext cx="1828797" cy="1955179"/>
            <a:chOff x="4833241" y="3240315"/>
            <a:chExt cx="1828797" cy="1955179"/>
          </a:xfrm>
        </p:grpSpPr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5007429" y="3240315"/>
              <a:ext cx="1117586" cy="861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53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5235306" y="3773715"/>
              <a:ext cx="1005827" cy="861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4833241" y="3541491"/>
              <a:ext cx="508000" cy="738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4850617" y="4333724"/>
              <a:ext cx="1811421" cy="861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en-US" sz="4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smtClean="0">
                  <a:latin typeface="Times New Roman" pitchFamily="18" charset="0"/>
                  <a:cs typeface="Times New Roman" pitchFamily="18" charset="0"/>
                </a:rPr>
                <a:t>45</a:t>
              </a:r>
              <a:endParaRPr lang="en-US" sz="4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420242" y="2497527"/>
            <a:ext cx="493486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51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8" grpId="0" animBg="1"/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" presetClass="entr" presetSubtype="16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5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51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6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8" grpId="0" animBg="1"/>
          <p:bldP spid="19" grpId="0" animBg="1"/>
          <p:bldP spid="19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=""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1760D1-AF8B-44F0-8EDD-368C5E497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C02F5137-4664-44C9-A680-974D8B405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3077"/>
          <a:stretch/>
        </p:blipFill>
        <p:spPr>
          <a:xfrm>
            <a:off x="-381000" y="95683"/>
            <a:ext cx="3479796" cy="929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EF8B7D-DB74-40EF-95E7-7D7D17B09763}"/>
              </a:ext>
            </a:extLst>
          </p:cNvPr>
          <p:cNvSpPr txBox="1"/>
          <p:nvPr/>
        </p:nvSpPr>
        <p:spPr>
          <a:xfrm>
            <a:off x="115834" y="283504"/>
            <a:ext cx="224741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latin typeface="iCiel Cadena" panose="02000503000000020004" pitchFamily="50" charset="0"/>
              </a:rPr>
              <a:t>KHÁM PHÁ</a:t>
            </a:r>
            <a:endParaRPr lang="en-US" sz="3600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E441646-B886-482C-98C8-1E97B3F14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9327" y="418756"/>
            <a:ext cx="5378570" cy="34873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4148362" y="127214"/>
            <a:ext cx="2765810" cy="1406866"/>
            <a:chOff x="2461083" y="1127778"/>
            <a:chExt cx="2187971" cy="1286383"/>
          </a:xfrm>
        </p:grpSpPr>
        <p:sp>
          <p:nvSpPr>
            <p:cNvPr id="13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73410" y="1213832"/>
              <a:ext cx="2175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7105307" y="78383"/>
            <a:ext cx="2637904" cy="869602"/>
            <a:chOff x="2588116" y="2918249"/>
            <a:chExt cx="2293792" cy="728918"/>
          </a:xfrm>
        </p:grpSpPr>
        <p:sp>
          <p:nvSpPr>
            <p:cNvPr id="16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200" dirty="0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88116" y="2950608"/>
              <a:ext cx="2293792" cy="69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8457" y="1757377"/>
            <a:ext cx="1143881" cy="149722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416965" y="122008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black"/>
                </a:solidFill>
              </a:rPr>
              <a:t>32 –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5739" y="423834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5739" y="206451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93" y="2641871"/>
            <a:ext cx="401802" cy="1171968"/>
          </a:xfrm>
          <a:prstGeom prst="rect">
            <a:avLst/>
          </a:prstGeom>
        </p:spPr>
      </p:pic>
      <p:sp>
        <p:nvSpPr>
          <p:cNvPr id="23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823148" y="270434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610332" y="270434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162002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025180" y="476194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7898" y="2641871"/>
            <a:ext cx="401802" cy="11719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0038" y="2641871"/>
            <a:ext cx="401802" cy="1171968"/>
          </a:xfrm>
          <a:prstGeom prst="rect">
            <a:avLst/>
          </a:prstGeom>
        </p:spPr>
      </p:pic>
      <p:sp>
        <p:nvSpPr>
          <p:cNvPr id="29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1906325" y="260277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F369F30-68E0-43BA-9F75-43CD304E5F86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2441632" y="322785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32" y="4812576"/>
            <a:ext cx="401802" cy="11719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737" y="4812576"/>
            <a:ext cx="401802" cy="1171968"/>
          </a:xfrm>
          <a:prstGeom prst="rect">
            <a:avLst/>
          </a:prstGeom>
        </p:spPr>
      </p:pic>
      <p:sp>
        <p:nvSpPr>
          <p:cNvPr id="33" name="Arrow: Down 9">
            <a:extLst>
              <a:ext uri="{FF2B5EF4-FFF2-40B4-BE49-F238E27FC236}">
                <a16:creationId xmlns=""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580030" y="380177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2894667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=""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292310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=""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422618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Can 33">
            <a:extLst>
              <a:ext uri="{FF2B5EF4-FFF2-40B4-BE49-F238E27FC236}">
                <a16:creationId xmlns=""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552926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=""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683234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Can 33">
            <a:extLst>
              <a:ext uri="{FF2B5EF4-FFF2-40B4-BE49-F238E27FC236}">
                <a16:creationId xmlns=""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3813542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=""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3943850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=""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074158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=""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457581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587889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E9081473-CD11-4E4E-BA95-505DD9A2F5AC}"/>
              </a:ext>
            </a:extLst>
          </p:cNvPr>
          <p:cNvCxnSpPr/>
          <p:nvPr/>
        </p:nvCxnSpPr>
        <p:spPr>
          <a:xfrm flipV="1">
            <a:off x="2834283" y="4850833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5858" y="343196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30185" y="344882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8783" y="395950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–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45447" y="431166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93021" y="514265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51307" y="516869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8075" y="516338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48260" y="3821003"/>
            <a:ext cx="4098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5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1634133" y="6199076"/>
            <a:ext cx="2400300" cy="587541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prstClr val="black"/>
                </a:solidFill>
              </a:rPr>
              <a:t>3</a:t>
            </a:r>
            <a:r>
              <a:rPr lang="en-US" sz="2800" dirty="0" smtClean="0">
                <a:solidFill>
                  <a:prstClr val="black"/>
                </a:solidFill>
              </a:rPr>
              <a:t>2</a:t>
            </a:r>
            <a:r>
              <a:rPr lang="vi-VN" sz="2800" dirty="0" smtClean="0">
                <a:solidFill>
                  <a:prstClr val="black"/>
                </a:solidFill>
              </a:rPr>
              <a:t> </a:t>
            </a:r>
            <a:r>
              <a:rPr lang="vi-VN" sz="2800" dirty="0">
                <a:solidFill>
                  <a:prstClr val="black"/>
                </a:solidFill>
              </a:rPr>
              <a:t>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prstClr val="black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743210" y="283504"/>
            <a:ext cx="2440907" cy="1264437"/>
            <a:chOff x="4615909" y="561512"/>
            <a:chExt cx="2393819" cy="78661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5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51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04630"/>
            <a:ext cx="11734799" cy="4112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" y="3499928"/>
            <a:ext cx="1733286" cy="33899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14" y="33670"/>
            <a:ext cx="2591570" cy="1718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504749" y="5203850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416893" y="1499161"/>
            <a:ext cx="11355673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Chúc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quý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thầy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cô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giáo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sức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khỏe</a:t>
            </a:r>
            <a:endParaRPr lang="en-US" sz="6000" dirty="0" smtClean="0">
              <a:solidFill>
                <a:schemeClr val="accent6"/>
              </a:solidFill>
              <a:latin typeface="iCiel Cadena" panose="02000503000000020004" pitchFamily="50" charset="0"/>
            </a:endParaRPr>
          </a:p>
          <a:p>
            <a:pPr algn="ctr">
              <a:lnSpc>
                <a:spcPct val="120000"/>
              </a:lnSpc>
            </a:pP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Chúc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em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chăm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ngoan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,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học</a:t>
            </a:r>
            <a:r>
              <a:rPr lang="en-US" sz="60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dirty="0" err="1" smtClean="0">
                <a:solidFill>
                  <a:schemeClr val="accent6"/>
                </a:solidFill>
                <a:latin typeface="iCiel Cadena" panose="02000503000000020004" pitchFamily="50" charset="0"/>
              </a:rPr>
              <a:t>giỏi</a:t>
            </a:r>
            <a:endParaRPr lang="en-US" sz="60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657642" y="1342072"/>
            <a:ext cx="617316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524000" y="894758"/>
            <a:ext cx="9525000" cy="4001426"/>
            <a:chOff x="2156178" y="1371600"/>
            <a:chExt cx="7879644" cy="400142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2" y="2262611"/>
            <a:ext cx="1525305" cy="393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09" y="2600910"/>
            <a:ext cx="3058160" cy="2943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3818362" y="4871031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158">
            <a:off x="10144183" y="5465249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158">
            <a:off x="-66817" y="4185468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314003" y="1769246"/>
            <a:ext cx="7941922" cy="2991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chemeClr val="accent6"/>
                </a:solidFill>
                <a:latin typeface="iCiel Cadena" panose="02000503000000020004" pitchFamily="50" charset="0"/>
              </a:rPr>
              <a:t>PHÉP </a:t>
            </a:r>
            <a:r>
              <a:rPr lang="en-US" sz="54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TRỪ (CÓ NHỚ) SỐ CÓ HAI CHỮ SỐ VỚI SỐ CÓ MỘT CHỮ SỐ</a:t>
            </a:r>
            <a:endParaRPr lang="en-US" sz="54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34607" y="1140316"/>
            <a:ext cx="3332599" cy="7401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749815" y="1342072"/>
            <a:ext cx="598882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KHÁM PHÁ</a:t>
            </a:r>
            <a:endParaRPr lang="en-US" sz="96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1760D1-AF8B-44F0-8EDD-368C5E4970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C02F5137-4664-44C9-A680-974D8B405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3077"/>
          <a:stretch/>
        </p:blipFill>
        <p:spPr>
          <a:xfrm>
            <a:off x="-381000" y="95683"/>
            <a:ext cx="3479796" cy="929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EF8B7D-DB74-40EF-95E7-7D7D17B09763}"/>
              </a:ext>
            </a:extLst>
          </p:cNvPr>
          <p:cNvSpPr txBox="1"/>
          <p:nvPr/>
        </p:nvSpPr>
        <p:spPr>
          <a:xfrm>
            <a:off x="115834" y="283504"/>
            <a:ext cx="224741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iCiel Cadena" panose="02000503000000020004" pitchFamily="50" charset="0"/>
              </a:rPr>
              <a:t>KHÁM PHÁ</a:t>
            </a:r>
            <a:endParaRPr lang="en-US" sz="3600" dirty="0">
              <a:solidFill>
                <a:schemeClr val="bg1"/>
              </a:solidFill>
              <a:latin typeface="iCiel Cadena" panose="0200050300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E441646-B886-482C-98C8-1E97B3F14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9327" y="418756"/>
            <a:ext cx="5378570" cy="34873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4148362" y="127214"/>
            <a:ext cx="2765810" cy="1406866"/>
            <a:chOff x="2461083" y="1127778"/>
            <a:chExt cx="2187971" cy="1286383"/>
          </a:xfrm>
        </p:grpSpPr>
        <p:sp>
          <p:nvSpPr>
            <p:cNvPr id="13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73410" y="1213832"/>
              <a:ext cx="2175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7105307" y="78383"/>
            <a:ext cx="2637904" cy="869602"/>
            <a:chOff x="2588116" y="2918249"/>
            <a:chExt cx="2293792" cy="728918"/>
          </a:xfrm>
        </p:grpSpPr>
        <p:sp>
          <p:nvSpPr>
            <p:cNvPr id="16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88116" y="2950608"/>
              <a:ext cx="2293792" cy="69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8457" y="1757377"/>
            <a:ext cx="1143881" cy="149722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416965" y="122008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31342"/>
              </p:ext>
            </p:extLst>
          </p:nvPr>
        </p:nvGraphicFramePr>
        <p:xfrm>
          <a:off x="535739" y="423834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10729"/>
              </p:ext>
            </p:extLst>
          </p:nvPr>
        </p:nvGraphicFramePr>
        <p:xfrm>
          <a:off x="535739" y="206451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93" y="2641871"/>
            <a:ext cx="401802" cy="1171968"/>
          </a:xfrm>
          <a:prstGeom prst="rect">
            <a:avLst/>
          </a:prstGeom>
        </p:spPr>
      </p:pic>
      <p:sp>
        <p:nvSpPr>
          <p:cNvPr id="23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823148" y="270434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610332" y="270434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162002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025180" y="476194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7898" y="2641871"/>
            <a:ext cx="401802" cy="11719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0038" y="2641871"/>
            <a:ext cx="401802" cy="1171968"/>
          </a:xfrm>
          <a:prstGeom prst="rect">
            <a:avLst/>
          </a:prstGeom>
        </p:spPr>
      </p:pic>
      <p:sp>
        <p:nvSpPr>
          <p:cNvPr id="29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1906325" y="260277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F369F30-68E0-43BA-9F75-43CD304E5F86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2441632" y="322785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832" y="4812576"/>
            <a:ext cx="401802" cy="11719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737" y="4812576"/>
            <a:ext cx="401802" cy="1171968"/>
          </a:xfrm>
          <a:prstGeom prst="rect">
            <a:avLst/>
          </a:prstGeom>
        </p:spPr>
      </p:pic>
      <p:sp>
        <p:nvSpPr>
          <p:cNvPr id="33" name="Arrow: Down 9">
            <a:extLst>
              <a:ext uri="{FF2B5EF4-FFF2-40B4-BE49-F238E27FC236}">
                <a16:creationId xmlns=""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580030" y="380177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2894667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=""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292310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=""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422618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=""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552926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=""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683234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=""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3813542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an 33">
            <a:extLst>
              <a:ext uri="{FF2B5EF4-FFF2-40B4-BE49-F238E27FC236}">
                <a16:creationId xmlns=""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3943850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33">
            <a:extLst>
              <a:ext uri="{FF2B5EF4-FFF2-40B4-BE49-F238E27FC236}">
                <a16:creationId xmlns=""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074158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an 33">
            <a:extLst>
              <a:ext uri="{FF2B5EF4-FFF2-40B4-BE49-F238E27FC236}">
                <a16:creationId xmlns=""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457581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587889" y="476193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E9081473-CD11-4E4E-BA95-505DD9A2F5AC}"/>
              </a:ext>
            </a:extLst>
          </p:cNvPr>
          <p:cNvCxnSpPr/>
          <p:nvPr/>
        </p:nvCxnSpPr>
        <p:spPr>
          <a:xfrm flipV="1">
            <a:off x="2834283" y="4850833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655858" y="343196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930185" y="344882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678783" y="395950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245447" y="431166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793021" y="514265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251307" y="516869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918075" y="516338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48260" y="3821003"/>
            <a:ext cx="4098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5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1634133" y="6199076"/>
            <a:ext cx="2400300" cy="587541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chemeClr val="tx1"/>
                </a:solidFill>
              </a:rPr>
              <a:t>3</a:t>
            </a:r>
            <a:r>
              <a:rPr lang="en-US" sz="2800" dirty="0" smtClean="0">
                <a:solidFill>
                  <a:schemeClr val="tx1"/>
                </a:solidFill>
              </a:rPr>
              <a:t>2</a:t>
            </a:r>
            <a:r>
              <a:rPr lang="vi-VN" sz="2800" dirty="0" smtClean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743210" y="283504"/>
            <a:ext cx="2440907" cy="1264437"/>
            <a:chOff x="4615909" y="561512"/>
            <a:chExt cx="2393819" cy="78661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5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51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10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0.1112 0.30857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60" y="15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1" fill="hold">
                          <p:stCondLst>
                            <p:cond delay="indefinite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4" fill="hold">
                          <p:stCondLst>
                            <p:cond delay="indefinite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2" fill="hold">
                          <p:stCondLst>
                            <p:cond delay="indefinite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2" fill="hold">
                          <p:stCondLst>
                            <p:cond delay="indefinite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7" fill="hold">
                          <p:stCondLst>
                            <p:cond delay="indefinite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1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4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7" fill="hold">
                          <p:stCondLst>
                            <p:cond delay="indefinite"/>
                          </p:stCondLst>
                          <p:childTnLst>
                            <p:par>
                              <p:cTn id="2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1" dur="500"/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4" dur="10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5" dur="1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6" dur="1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9" grpId="0" animBg="1"/>
          <p:bldP spid="23" grpId="0" animBg="1"/>
          <p:bldP spid="24" grpId="0" animBg="1"/>
          <p:bldP spid="25" grpId="0" animBg="1"/>
          <p:bldP spid="26" grpId="0" animBg="1"/>
          <p:bldP spid="29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5" grpId="0" animBg="1"/>
          <p:bldP spid="46" grpId="0"/>
          <p:bldP spid="47" grpId="0"/>
          <p:bldP spid="48" grpId="0"/>
          <p:bldP spid="50" grpId="0"/>
          <p:bldP spid="51" grpId="0" build="p"/>
          <p:bldP spid="52" grpId="0" build="p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0.1112 0.30857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60" y="15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5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1" fill="hold">
                          <p:stCondLst>
                            <p:cond delay="indefinite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4" fill="hold">
                          <p:stCondLst>
                            <p:cond delay="indefinite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2" fill="hold">
                          <p:stCondLst>
                            <p:cond delay="indefinite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2" fill="hold">
                          <p:stCondLst>
                            <p:cond delay="indefinite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7" fill="hold">
                          <p:stCondLst>
                            <p:cond delay="indefinite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1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4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7" fill="hold">
                          <p:stCondLst>
                            <p:cond delay="indefinite"/>
                          </p:stCondLst>
                          <p:childTnLst>
                            <p:par>
                              <p:cTn id="2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1" dur="500"/>
                                            <p:tgtEl>
                                              <p:spTgt spid="5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4" dur="10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5" dur="1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6" dur="10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9" grpId="0" animBg="1"/>
          <p:bldP spid="23" grpId="0" animBg="1"/>
          <p:bldP spid="24" grpId="0" animBg="1"/>
          <p:bldP spid="25" grpId="0" animBg="1"/>
          <p:bldP spid="26" grpId="0" animBg="1"/>
          <p:bldP spid="29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5" grpId="0" animBg="1"/>
          <p:bldP spid="46" grpId="0"/>
          <p:bldP spid="47" grpId="0"/>
          <p:bldP spid="48" grpId="0"/>
          <p:bldP spid="50" grpId="0"/>
          <p:bldP spid="51" grpId="0" build="p"/>
          <p:bldP spid="52" grpId="0" build="p"/>
          <p:bldP spid="5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972" y="1294204"/>
            <a:ext cx="5657806" cy="8907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513377" y="1342072"/>
            <a:ext cx="646170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accent6"/>
                </a:solidFill>
                <a:latin typeface="iCiel Cadena" panose="02000503000000020004" pitchFamily="50" charset="0"/>
              </a:rPr>
              <a:t>HOẠT ĐỘNG</a:t>
            </a:r>
            <a:endParaRPr lang="en-US" sz="9600" dirty="0">
              <a:solidFill>
                <a:schemeClr val="accent6"/>
              </a:solidFill>
              <a:latin typeface="iCiel Cadena" panose="02000503000000020004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33DFB6-82BA-4326-922B-DB11795C1C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8946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DCDB2E8-B17F-4D9F-A355-DDC062679EB0}"/>
              </a:ext>
            </a:extLst>
          </p:cNvPr>
          <p:cNvGrpSpPr/>
          <p:nvPr/>
        </p:nvGrpSpPr>
        <p:grpSpPr>
          <a:xfrm>
            <a:off x="126118" y="165597"/>
            <a:ext cx="3160877" cy="1248103"/>
            <a:chOff x="117604" y="201469"/>
            <a:chExt cx="2998781" cy="1248103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1249ACDE-8740-4649-A7D9-BC6C2BAEE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4631" y="353250"/>
              <a:ext cx="1961754" cy="101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117604" y="201469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38D786B-6E63-4014-805E-18321AF6D3CA}"/>
                </a:ext>
              </a:extLst>
            </p:cNvPr>
            <p:cNvSpPr txBox="1"/>
            <p:nvPr/>
          </p:nvSpPr>
          <p:spPr>
            <a:xfrm>
              <a:off x="1568399" y="542416"/>
              <a:ext cx="93134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605506" y="401896"/>
              <a:ext cx="35105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7819850A-2A05-4B2E-A844-8AACC45B694A}"/>
              </a:ext>
            </a:extLst>
          </p:cNvPr>
          <p:cNvSpPr/>
          <p:nvPr/>
        </p:nvSpPr>
        <p:spPr>
          <a:xfrm>
            <a:off x="-2332865" y="1232893"/>
            <a:ext cx="1979075" cy="1979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="" xmlns:a16="http://schemas.microsoft.com/office/drawing/2014/main" id="{84C45CBA-BB5A-428D-8B3C-9ED5C9A20A2C}"/>
              </a:ext>
            </a:extLst>
          </p:cNvPr>
          <p:cNvSpPr/>
          <p:nvPr/>
        </p:nvSpPr>
        <p:spPr>
          <a:xfrm rot="2860101">
            <a:off x="-2283764" y="-786047"/>
            <a:ext cx="1540258" cy="157209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147825A-7B4E-4B83-AA68-C8121B7CCC12}"/>
              </a:ext>
            </a:extLst>
          </p:cNvPr>
          <p:cNvGrpSpPr/>
          <p:nvPr/>
        </p:nvGrpSpPr>
        <p:grpSpPr>
          <a:xfrm>
            <a:off x="417830" y="1579297"/>
            <a:ext cx="11353800" cy="5254119"/>
            <a:chOff x="457200" y="1828800"/>
            <a:chExt cx="11353800" cy="5198537"/>
          </a:xfrm>
        </p:grpSpPr>
        <p:sp>
          <p:nvSpPr>
            <p:cNvPr id="39" name="Rectangle: Top Corners Rounded 18">
              <a:extLst>
                <a:ext uri="{FF2B5EF4-FFF2-40B4-BE49-F238E27FC236}">
                  <a16:creationId xmlns="" xmlns:a16="http://schemas.microsoft.com/office/drawing/2014/main" id="{4A35373F-D5C6-427E-B778-1791643B88C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19">
              <a:extLst>
                <a:ext uri="{FF2B5EF4-FFF2-40B4-BE49-F238E27FC236}">
                  <a16:creationId xmlns="" xmlns:a16="http://schemas.microsoft.com/office/drawing/2014/main" id="{9BABB42E-8488-4D93-AAF1-830BABB8B8B9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549104" y="2473815"/>
            <a:ext cx="13292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42 </a:t>
            </a:r>
          </a:p>
          <a:p>
            <a:r>
              <a:rPr lang="en-US" sz="7200" dirty="0" smtClean="0"/>
              <a:t>  8</a:t>
            </a:r>
            <a:endParaRPr lang="en-US" sz="7200" dirty="0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370630" y="3627976"/>
            <a:ext cx="236131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488695" y="4659938"/>
            <a:ext cx="11684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28048" y="2512770"/>
            <a:ext cx="13292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56 </a:t>
            </a:r>
          </a:p>
          <a:p>
            <a:r>
              <a:rPr lang="en-US" sz="7200" dirty="0" smtClean="0"/>
              <a:t>  9</a:t>
            </a:r>
            <a:endParaRPr lang="en-US" sz="7200" dirty="0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4078228" y="3627975"/>
            <a:ext cx="236131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428048" y="4661172"/>
            <a:ext cx="11684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092613" y="2470239"/>
            <a:ext cx="13292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60 </a:t>
            </a:r>
          </a:p>
          <a:p>
            <a:r>
              <a:rPr lang="en-US" sz="7200" dirty="0" smtClean="0"/>
              <a:t>  5</a:t>
            </a:r>
            <a:endParaRPr lang="en-US" sz="7200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6914139" y="3624400"/>
            <a:ext cx="236131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92613" y="4656362"/>
            <a:ext cx="11684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942609" y="2470240"/>
            <a:ext cx="13292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75 </a:t>
            </a:r>
          </a:p>
          <a:p>
            <a:r>
              <a:rPr lang="en-US" sz="7200" dirty="0" smtClean="0"/>
              <a:t>  6</a:t>
            </a:r>
            <a:endParaRPr lang="en-US" sz="7200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9764135" y="3624401"/>
            <a:ext cx="236131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942609" y="4656362"/>
            <a:ext cx="11684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488695" y="4597553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34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02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4" grpId="0"/>
          <p:bldP spid="47" grpId="0"/>
          <p:bldP spid="63" grpId="0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3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4" grpId="0"/>
          <p:bldP spid="47" grpId="0"/>
          <p:bldP spid="63" grpId="0"/>
          <p:bldP spid="6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33DFB6-82BA-4326-922B-DB11795C1C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8946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DCDB2E8-B17F-4D9F-A355-DDC062679EB0}"/>
              </a:ext>
            </a:extLst>
          </p:cNvPr>
          <p:cNvGrpSpPr/>
          <p:nvPr/>
        </p:nvGrpSpPr>
        <p:grpSpPr>
          <a:xfrm>
            <a:off x="126118" y="165597"/>
            <a:ext cx="6122283" cy="1248103"/>
            <a:chOff x="117604" y="201469"/>
            <a:chExt cx="5808320" cy="1248103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1249ACDE-8740-4649-A7D9-BC6C2BAEE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4631" y="353250"/>
              <a:ext cx="4771293" cy="101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117604" y="201469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38D786B-6E63-4014-805E-18321AF6D3CA}"/>
                </a:ext>
              </a:extLst>
            </p:cNvPr>
            <p:cNvSpPr txBox="1"/>
            <p:nvPr/>
          </p:nvSpPr>
          <p:spPr>
            <a:xfrm>
              <a:off x="1568399" y="542179"/>
              <a:ext cx="321819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40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40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614507" y="401896"/>
              <a:ext cx="333055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5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7819850A-2A05-4B2E-A844-8AACC45B694A}"/>
              </a:ext>
            </a:extLst>
          </p:cNvPr>
          <p:cNvSpPr/>
          <p:nvPr/>
        </p:nvSpPr>
        <p:spPr>
          <a:xfrm>
            <a:off x="-2332865" y="1232893"/>
            <a:ext cx="1979075" cy="19790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="" xmlns:a16="http://schemas.microsoft.com/office/drawing/2014/main" id="{84C45CBA-BB5A-428D-8B3C-9ED5C9A20A2C}"/>
              </a:ext>
            </a:extLst>
          </p:cNvPr>
          <p:cNvSpPr/>
          <p:nvPr/>
        </p:nvSpPr>
        <p:spPr>
          <a:xfrm rot="2860101">
            <a:off x="-2283764" y="-786047"/>
            <a:ext cx="1540258" cy="157209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147825A-7B4E-4B83-AA68-C8121B7CCC12}"/>
              </a:ext>
            </a:extLst>
          </p:cNvPr>
          <p:cNvGrpSpPr/>
          <p:nvPr/>
        </p:nvGrpSpPr>
        <p:grpSpPr>
          <a:xfrm>
            <a:off x="417830" y="1579297"/>
            <a:ext cx="11353800" cy="5254119"/>
            <a:chOff x="457200" y="1828800"/>
            <a:chExt cx="11353800" cy="5198537"/>
          </a:xfrm>
        </p:grpSpPr>
        <p:sp>
          <p:nvSpPr>
            <p:cNvPr id="39" name="Rectangle: Top Corners Rounded 18">
              <a:extLst>
                <a:ext uri="{FF2B5EF4-FFF2-40B4-BE49-F238E27FC236}">
                  <a16:creationId xmlns="" xmlns:a16="http://schemas.microsoft.com/office/drawing/2014/main" id="{4A35373F-D5C6-427E-B778-1791643B88C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: Top Corners Rounded 19">
              <a:extLst>
                <a:ext uri="{FF2B5EF4-FFF2-40B4-BE49-F238E27FC236}">
                  <a16:creationId xmlns="" xmlns:a16="http://schemas.microsoft.com/office/drawing/2014/main" id="{9BABB42E-8488-4D93-AAF1-830BABB8B8B9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19DBB1E-BA53-4707-BCE4-A86B35F9EC2A}"/>
              </a:ext>
            </a:extLst>
          </p:cNvPr>
          <p:cNvSpPr txBox="1"/>
          <p:nvPr/>
        </p:nvSpPr>
        <p:spPr>
          <a:xfrm>
            <a:off x="986564" y="2727736"/>
            <a:ext cx="186910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68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– 8 </a:t>
            </a:r>
            <a:endParaRPr lang="en-US" sz="5400" b="1" dirty="0">
              <a:solidFill>
                <a:srgbClr val="068A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19DBB1E-BA53-4707-BCE4-A86B35F9EC2A}"/>
              </a:ext>
            </a:extLst>
          </p:cNvPr>
          <p:cNvSpPr txBox="1"/>
          <p:nvPr/>
        </p:nvSpPr>
        <p:spPr>
          <a:xfrm>
            <a:off x="3712160" y="2727738"/>
            <a:ext cx="186910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68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– 7 </a:t>
            </a:r>
            <a:endParaRPr lang="en-US" sz="5400" b="1" dirty="0">
              <a:solidFill>
                <a:srgbClr val="068A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19DBB1E-BA53-4707-BCE4-A86B35F9EC2A}"/>
              </a:ext>
            </a:extLst>
          </p:cNvPr>
          <p:cNvSpPr txBox="1"/>
          <p:nvPr/>
        </p:nvSpPr>
        <p:spPr>
          <a:xfrm>
            <a:off x="6758408" y="2727736"/>
            <a:ext cx="186910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68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 – 4 </a:t>
            </a:r>
            <a:endParaRPr lang="en-US" sz="5400" b="1" dirty="0">
              <a:solidFill>
                <a:srgbClr val="068A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9DBB1E-BA53-4707-BCE4-A86B35F9EC2A}"/>
              </a:ext>
            </a:extLst>
          </p:cNvPr>
          <p:cNvSpPr txBox="1"/>
          <p:nvPr/>
        </p:nvSpPr>
        <p:spPr>
          <a:xfrm>
            <a:off x="9484004" y="2727736"/>
            <a:ext cx="186910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68A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 – 5 </a:t>
            </a:r>
            <a:endParaRPr lang="en-US" sz="5400" b="1" dirty="0">
              <a:solidFill>
                <a:srgbClr val="068A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3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12247DC7-1246-4071-B94D-EDEA0BB8F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0601" cy="68246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3822708-A5E6-4E2A-9870-12C39FD1010F}"/>
              </a:ext>
            </a:extLst>
          </p:cNvPr>
          <p:cNvGrpSpPr/>
          <p:nvPr/>
        </p:nvGrpSpPr>
        <p:grpSpPr>
          <a:xfrm>
            <a:off x="8439" y="0"/>
            <a:ext cx="12192000" cy="7772400"/>
            <a:chOff x="1560830" y="381000"/>
            <a:chExt cx="9067800" cy="7772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37FC3F4-5F65-43FF-B07D-96027E4236F7}"/>
                </a:ext>
              </a:extLst>
            </p:cNvPr>
            <p:cNvSpPr/>
            <p:nvPr/>
          </p:nvSpPr>
          <p:spPr>
            <a:xfrm>
              <a:off x="1560830" y="381000"/>
              <a:ext cx="9067800" cy="7543800"/>
            </a:xfrm>
            <a:prstGeom prst="roundRect">
              <a:avLst>
                <a:gd name="adj" fmla="val 11791"/>
              </a:avLst>
            </a:prstGeom>
            <a:solidFill>
              <a:srgbClr val="9DE4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0CF9FEBE-1897-45D9-9741-8EFA1DA4953F}"/>
                </a:ext>
              </a:extLst>
            </p:cNvPr>
            <p:cNvSpPr/>
            <p:nvPr/>
          </p:nvSpPr>
          <p:spPr>
            <a:xfrm>
              <a:off x="1819048" y="609600"/>
              <a:ext cx="8544151" cy="7543800"/>
            </a:xfrm>
            <a:prstGeom prst="roundRect">
              <a:avLst>
                <a:gd name="adj" fmla="val 117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6608387-FDF7-4FE7-9E90-D1504295DB7C}"/>
              </a:ext>
            </a:extLst>
          </p:cNvPr>
          <p:cNvGrpSpPr/>
          <p:nvPr/>
        </p:nvGrpSpPr>
        <p:grpSpPr>
          <a:xfrm>
            <a:off x="-82331" y="27445"/>
            <a:ext cx="1061176" cy="996461"/>
            <a:chOff x="322866" y="237798"/>
            <a:chExt cx="1252728" cy="1248103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C7D79B18-D6DF-4C3B-B407-F445E1222E4F}"/>
                </a:ext>
              </a:extLst>
            </p:cNvPr>
            <p:cNvSpPr/>
            <p:nvPr/>
          </p:nvSpPr>
          <p:spPr>
            <a:xfrm>
              <a:off x="322866" y="237798"/>
              <a:ext cx="1252728" cy="1248103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1AFDEB0-3A54-48F1-ACB9-3259D4E9DEF7}"/>
                </a:ext>
              </a:extLst>
            </p:cNvPr>
            <p:cNvSpPr txBox="1"/>
            <p:nvPr/>
          </p:nvSpPr>
          <p:spPr>
            <a:xfrm>
              <a:off x="775028" y="346716"/>
              <a:ext cx="390939" cy="9253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33" name="Picture 132">
            <a:extLst>
              <a:ext uri="{FF2B5EF4-FFF2-40B4-BE49-F238E27FC236}">
                <a16:creationId xmlns="" xmlns:a16="http://schemas.microsoft.com/office/drawing/2014/main" id="{4B04205B-2950-4205-8A4B-D204474E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0158" y="2296230"/>
            <a:ext cx="5160651" cy="4126622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068397" y="324671"/>
            <a:ext cx="10290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+mj-lt"/>
              </a:rPr>
              <a:t>Ngày thứ nhất, Mai An Tiêm thả 34 quả dưa hấu xuống biển. Ngày thứ hai, Mai An Tiêm thả ít hơn ngày thứ nhất 7 quả. Hỏi ngày thứ hai Mai An Tiêm </a:t>
            </a:r>
            <a:r>
              <a:rPr lang="vi-VN" sz="3000" b="1" dirty="0" smtClean="0">
                <a:latin typeface="+mj-lt"/>
              </a:rPr>
              <a:t>thả </a:t>
            </a:r>
            <a:r>
              <a:rPr lang="vi-VN" sz="3000" b="1" dirty="0" smtClean="0">
                <a:latin typeface="+mj-lt"/>
              </a:rPr>
              <a:t>bao </a:t>
            </a:r>
            <a:r>
              <a:rPr lang="vi-VN" sz="3000" b="1" dirty="0">
                <a:latin typeface="+mj-lt"/>
              </a:rPr>
              <a:t>nhiêu quả dưa </a:t>
            </a:r>
            <a:r>
              <a:rPr lang="vi-VN" sz="3000" b="1" dirty="0" smtClean="0">
                <a:latin typeface="+mj-lt"/>
              </a:rPr>
              <a:t>hấu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xuống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biển</a:t>
            </a:r>
            <a:r>
              <a:rPr lang="en-US" sz="3000" b="1" dirty="0" smtClean="0">
                <a:latin typeface="+mj-lt"/>
              </a:rPr>
              <a:t> </a:t>
            </a:r>
            <a:r>
              <a:rPr lang="vi-VN" sz="3000" b="1" dirty="0" smtClean="0">
                <a:latin typeface="+mj-lt"/>
              </a:rPr>
              <a:t>?</a:t>
            </a:r>
            <a:endParaRPr lang="vi-VN" sz="3000" b="1" dirty="0">
              <a:latin typeface="+mj-lt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1191559" y="793403"/>
            <a:ext cx="2437231" cy="5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V="1">
            <a:off x="6471332" y="793403"/>
            <a:ext cx="3571895" cy="15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2077390" y="1261756"/>
            <a:ext cx="2257173" cy="9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6849454" y="1294167"/>
            <a:ext cx="4246936" cy="5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V="1">
            <a:off x="1075647" y="1698305"/>
            <a:ext cx="724343" cy="7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V="1">
            <a:off x="7698729" y="1705565"/>
            <a:ext cx="3550061" cy="40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1201061" y="2171139"/>
            <a:ext cx="3133502" cy="20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 Box 11"/>
          <p:cNvSpPr txBox="1">
            <a:spLocks noChangeArrowheads="1"/>
          </p:cNvSpPr>
          <p:nvPr/>
        </p:nvSpPr>
        <p:spPr bwMode="auto">
          <a:xfrm>
            <a:off x="2526031" y="2537352"/>
            <a:ext cx="26821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1" name="Straight Connector 150"/>
          <p:cNvCxnSpPr/>
          <p:nvPr/>
        </p:nvCxnSpPr>
        <p:spPr>
          <a:xfrm flipV="1">
            <a:off x="2788601" y="4067497"/>
            <a:ext cx="3771447" cy="36288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6567309" y="3958642"/>
            <a:ext cx="0" cy="181429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2781347" y="4016689"/>
            <a:ext cx="0" cy="181429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2766833" y="4622665"/>
            <a:ext cx="2842530" cy="18144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2761846" y="4539206"/>
            <a:ext cx="0" cy="181429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5609363" y="4531950"/>
            <a:ext cx="0" cy="181429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5609363" y="3987670"/>
            <a:ext cx="0" cy="181429"/>
          </a:xfrm>
          <a:prstGeom prst="line">
            <a:avLst/>
          </a:prstGeom>
          <a:ln w="28575">
            <a:solidFill>
              <a:srgbClr val="0B13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Left Brace 212">
            <a:extLst>
              <a:ext uri="{FF2B5EF4-FFF2-40B4-BE49-F238E27FC236}">
                <a16:creationId xmlns:a16="http://schemas.microsoft.com/office/drawing/2014/main" xmlns="" id="{3FC51F81-8D46-4134-9115-3DB006780321}"/>
              </a:ext>
            </a:extLst>
          </p:cNvPr>
          <p:cNvSpPr/>
          <p:nvPr/>
        </p:nvSpPr>
        <p:spPr>
          <a:xfrm rot="16200000">
            <a:off x="6017176" y="3852360"/>
            <a:ext cx="176512" cy="894730"/>
          </a:xfrm>
          <a:prstGeom prst="leftBrace">
            <a:avLst>
              <a:gd name="adj1" fmla="val 41666"/>
              <a:gd name="adj2" fmla="val 50824"/>
            </a:avLst>
          </a:prstGeom>
          <a:ln w="19050">
            <a:solidFill>
              <a:srgbClr val="0B13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Left Brace 213">
            <a:extLst>
              <a:ext uri="{FF2B5EF4-FFF2-40B4-BE49-F238E27FC236}">
                <a16:creationId xmlns:a16="http://schemas.microsoft.com/office/drawing/2014/main" xmlns="" id="{3FC51F81-8D46-4134-9115-3DB006780321}"/>
              </a:ext>
            </a:extLst>
          </p:cNvPr>
          <p:cNvSpPr/>
          <p:nvPr/>
        </p:nvSpPr>
        <p:spPr>
          <a:xfrm rot="5400000">
            <a:off x="4568175" y="1837718"/>
            <a:ext cx="192806" cy="3805463"/>
          </a:xfrm>
          <a:prstGeom prst="leftBrace">
            <a:avLst>
              <a:gd name="adj1" fmla="val 41666"/>
              <a:gd name="adj2" fmla="val 50824"/>
            </a:avLst>
          </a:prstGeom>
          <a:ln w="6350">
            <a:solidFill>
              <a:srgbClr val="0B13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324815" y="3716699"/>
            <a:ext cx="24897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000" dirty="0"/>
          </a:p>
        </p:txBody>
      </p:sp>
      <p:sp>
        <p:nvSpPr>
          <p:cNvPr id="216" name="Rectangle 215"/>
          <p:cNvSpPr/>
          <p:nvPr/>
        </p:nvSpPr>
        <p:spPr>
          <a:xfrm>
            <a:off x="297148" y="4300950"/>
            <a:ext cx="24897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:</a:t>
            </a:r>
            <a:endParaRPr lang="vi-VN" sz="3000" dirty="0"/>
          </a:p>
        </p:txBody>
      </p:sp>
      <p:sp>
        <p:nvSpPr>
          <p:cNvPr id="217" name="Rectangle 216"/>
          <p:cNvSpPr/>
          <p:nvPr/>
        </p:nvSpPr>
        <p:spPr>
          <a:xfrm>
            <a:off x="3443946" y="3140929"/>
            <a:ext cx="25426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vi-VN" sz="3000" dirty="0"/>
          </a:p>
        </p:txBody>
      </p:sp>
      <p:sp>
        <p:nvSpPr>
          <p:cNvPr id="218" name="Rectangle 217"/>
          <p:cNvSpPr/>
          <p:nvPr/>
        </p:nvSpPr>
        <p:spPr>
          <a:xfrm>
            <a:off x="5660710" y="4298496"/>
            <a:ext cx="10294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vi-VN" sz="3000" dirty="0"/>
          </a:p>
        </p:txBody>
      </p:sp>
      <p:sp>
        <p:nvSpPr>
          <p:cNvPr id="225" name="Left Brace 224">
            <a:extLst>
              <a:ext uri="{FF2B5EF4-FFF2-40B4-BE49-F238E27FC236}">
                <a16:creationId xmlns:a16="http://schemas.microsoft.com/office/drawing/2014/main" xmlns="" id="{3FC51F81-8D46-4134-9115-3DB006780321}"/>
              </a:ext>
            </a:extLst>
          </p:cNvPr>
          <p:cNvSpPr/>
          <p:nvPr/>
        </p:nvSpPr>
        <p:spPr>
          <a:xfrm rot="16200000">
            <a:off x="4062849" y="3449893"/>
            <a:ext cx="231005" cy="2833012"/>
          </a:xfrm>
          <a:prstGeom prst="leftBrace">
            <a:avLst>
              <a:gd name="adj1" fmla="val 41666"/>
              <a:gd name="adj2" fmla="val 50824"/>
            </a:avLst>
          </a:prstGeom>
          <a:ln w="19050">
            <a:solidFill>
              <a:srgbClr val="0B13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/>
          <p:cNvSpPr/>
          <p:nvPr/>
        </p:nvSpPr>
        <p:spPr>
          <a:xfrm>
            <a:off x="3130368" y="4955481"/>
            <a:ext cx="23294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21280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1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4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0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3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8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1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6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2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2" grpId="0"/>
          <p:bldP spid="150" grpId="0"/>
          <p:bldP spid="213" grpId="0" animBg="1"/>
          <p:bldP spid="214" grpId="0" animBg="1"/>
          <p:bldP spid="215" grpId="0"/>
          <p:bldP spid="216" grpId="0"/>
          <p:bldP spid="217" grpId="0"/>
          <p:bldP spid="218" grpId="0"/>
          <p:bldP spid="225" grpId="0" animBg="1"/>
          <p:bldP spid="2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1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4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0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3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8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1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6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2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2" grpId="0"/>
          <p:bldP spid="150" grpId="0"/>
          <p:bldP spid="213" grpId="0" animBg="1"/>
          <p:bldP spid="214" grpId="0" animBg="1"/>
          <p:bldP spid="215" grpId="0"/>
          <p:bldP spid="216" grpId="0"/>
          <p:bldP spid="217" grpId="0"/>
          <p:bldP spid="218" grpId="0"/>
          <p:bldP spid="225" grpId="0" animBg="1"/>
          <p:bldP spid="22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3652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1303</TotalTime>
  <Words>572</Words>
  <Application>Microsoft Office PowerPoint</Application>
  <PresentationFormat>Widescreen</PresentationFormat>
  <Paragraphs>97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#9Slide02 Tieu de dai</vt:lpstr>
      <vt:lpstr>Times New Roman</vt:lpstr>
      <vt:lpstr>iCiel Cadena</vt:lpstr>
      <vt:lpstr>HP001 4 hàng</vt:lpstr>
      <vt:lpstr>#9Slide02 Noi dung dai</vt:lpstr>
      <vt:lpstr>Arial</vt:lpstr>
      <vt:lpstr>#9Slide07 Cadena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Admin</cp:lastModifiedBy>
  <cp:revision>99</cp:revision>
  <dcterms:created xsi:type="dcterms:W3CDTF">2021-09-18T10:00:06Z</dcterms:created>
  <dcterms:modified xsi:type="dcterms:W3CDTF">2023-11-15T00:03:20Z</dcterms:modified>
  <cp:category>9Slide.vn</cp:category>
  <cp:contentStatus>9Slide</cp:contentStatus>
</cp:coreProperties>
</file>