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3" r:id="rId3"/>
    <p:sldId id="268" r:id="rId4"/>
    <p:sldId id="265" r:id="rId5"/>
    <p:sldId id="259" r:id="rId6"/>
    <p:sldId id="266" r:id="rId7"/>
    <p:sldId id="286" r:id="rId8"/>
    <p:sldId id="281" r:id="rId9"/>
    <p:sldId id="287" r:id="rId10"/>
    <p:sldId id="264" r:id="rId11"/>
    <p:sldId id="284" r:id="rId12"/>
    <p:sldId id="276" r:id="rId13"/>
    <p:sldId id="283" r:id="rId14"/>
    <p:sldId id="278" r:id="rId15"/>
    <p:sldId id="293" r:id="rId16"/>
    <p:sldId id="258" r:id="rId17"/>
    <p:sldId id="294" r:id="rId18"/>
    <p:sldId id="285" r:id="rId19"/>
    <p:sldId id="297" r:id="rId20"/>
    <p:sldId id="298" r:id="rId21"/>
    <p:sldId id="299" r:id="rId22"/>
    <p:sldId id="292" r:id="rId23"/>
    <p:sldId id="271" r:id="rId24"/>
    <p:sldId id="301" r:id="rId25"/>
    <p:sldId id="300" r:id="rId26"/>
    <p:sldId id="302" r:id="rId27"/>
    <p:sldId id="290" r:id="rId28"/>
    <p:sldId id="304" r:id="rId29"/>
    <p:sldId id="305" r:id="rId30"/>
    <p:sldId id="306" r:id="rId31"/>
    <p:sldId id="307" r:id="rId32"/>
    <p:sldId id="291" r:id="rId33"/>
    <p:sldId id="312" r:id="rId34"/>
    <p:sldId id="295" r:id="rId35"/>
    <p:sldId id="313" r:id="rId36"/>
    <p:sldId id="314" r:id="rId37"/>
    <p:sldId id="315" r:id="rId38"/>
    <p:sldId id="303" r:id="rId39"/>
    <p:sldId id="316" r:id="rId40"/>
    <p:sldId id="308" r:id="rId41"/>
    <p:sldId id="288" r:id="rId42"/>
    <p:sldId id="289" r:id="rId43"/>
  </p:sldIdLst>
  <p:sldSz cx="18288000" cy="10287000"/>
  <p:notesSz cx="6858000" cy="9144000"/>
  <p:embeddedFontLs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6F9"/>
    <a:srgbClr val="FFF8E1"/>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B37F7-EA3A-4D46-A87C-630A39B3E0F0}" v="1088" dt="2022-10-14T03:13:5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0" d="100"/>
          <a:sy n="40" d="100"/>
        </p:scale>
        <p:origin x="90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70A3-4FAC-4276-879B-F557445138FF}"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D8973-B64F-41A5-B50A-5640EAF34E34}" type="slidenum">
              <a:rPr lang="en-US" smtClean="0"/>
              <a:t>‹#›</a:t>
            </a:fld>
            <a:endParaRPr lang="en-US"/>
          </a:p>
        </p:txBody>
      </p:sp>
    </p:spTree>
    <p:extLst>
      <p:ext uri="{BB962C8B-B14F-4D97-AF65-F5344CB8AC3E}">
        <p14:creationId xmlns:p14="http://schemas.microsoft.com/office/powerpoint/2010/main" val="31001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5</a:t>
            </a:fld>
            <a:endParaRPr lang="en-US"/>
          </a:p>
        </p:txBody>
      </p:sp>
    </p:spTree>
    <p:extLst>
      <p:ext uri="{BB962C8B-B14F-4D97-AF65-F5344CB8AC3E}">
        <p14:creationId xmlns:p14="http://schemas.microsoft.com/office/powerpoint/2010/main" val="96981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12</a:t>
            </a:fld>
            <a:endParaRPr lang="en-US"/>
          </a:p>
        </p:txBody>
      </p:sp>
    </p:spTree>
    <p:extLst>
      <p:ext uri="{BB962C8B-B14F-4D97-AF65-F5344CB8AC3E}">
        <p14:creationId xmlns:p14="http://schemas.microsoft.com/office/powerpoint/2010/main" val="245359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27</a:t>
            </a:fld>
            <a:endParaRPr lang="en-US"/>
          </a:p>
        </p:txBody>
      </p:sp>
    </p:spTree>
    <p:extLst>
      <p:ext uri="{BB962C8B-B14F-4D97-AF65-F5344CB8AC3E}">
        <p14:creationId xmlns:p14="http://schemas.microsoft.com/office/powerpoint/2010/main" val="164046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28</a:t>
            </a:fld>
            <a:endParaRPr lang="en-US"/>
          </a:p>
        </p:txBody>
      </p:sp>
    </p:spTree>
    <p:extLst>
      <p:ext uri="{BB962C8B-B14F-4D97-AF65-F5344CB8AC3E}">
        <p14:creationId xmlns:p14="http://schemas.microsoft.com/office/powerpoint/2010/main" val="296259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29</a:t>
            </a:fld>
            <a:endParaRPr lang="en-US"/>
          </a:p>
        </p:txBody>
      </p:sp>
    </p:spTree>
    <p:extLst>
      <p:ext uri="{BB962C8B-B14F-4D97-AF65-F5344CB8AC3E}">
        <p14:creationId xmlns:p14="http://schemas.microsoft.com/office/powerpoint/2010/main" val="196876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30</a:t>
            </a:fld>
            <a:endParaRPr lang="en-US"/>
          </a:p>
        </p:txBody>
      </p:sp>
    </p:spTree>
    <p:extLst>
      <p:ext uri="{BB962C8B-B14F-4D97-AF65-F5344CB8AC3E}">
        <p14:creationId xmlns:p14="http://schemas.microsoft.com/office/powerpoint/2010/main" val="8496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31</a:t>
            </a:fld>
            <a:endParaRPr lang="en-US"/>
          </a:p>
        </p:txBody>
      </p:sp>
    </p:spTree>
    <p:extLst>
      <p:ext uri="{BB962C8B-B14F-4D97-AF65-F5344CB8AC3E}">
        <p14:creationId xmlns:p14="http://schemas.microsoft.com/office/powerpoint/2010/main" val="21570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38</a:t>
            </a:fld>
            <a:endParaRPr lang="en-US"/>
          </a:p>
        </p:txBody>
      </p:sp>
    </p:spTree>
    <p:extLst>
      <p:ext uri="{BB962C8B-B14F-4D97-AF65-F5344CB8AC3E}">
        <p14:creationId xmlns:p14="http://schemas.microsoft.com/office/powerpoint/2010/main" val="296952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41</a:t>
            </a:fld>
            <a:endParaRPr lang="en-US"/>
          </a:p>
        </p:txBody>
      </p:sp>
    </p:spTree>
    <p:extLst>
      <p:ext uri="{BB962C8B-B14F-4D97-AF65-F5344CB8AC3E}">
        <p14:creationId xmlns:p14="http://schemas.microsoft.com/office/powerpoint/2010/main" val="268810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3.svg"/><Relationship Id="rId10" Type="http://schemas.openxmlformats.org/officeDocument/2006/relationships/image" Target="../media/image45.png"/><Relationship Id="rId4" Type="http://schemas.openxmlformats.org/officeDocument/2006/relationships/image" Target="../media/image22.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svg"/><Relationship Id="rId3"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2.png"/><Relationship Id="rId5" Type="http://schemas.openxmlformats.org/officeDocument/2006/relationships/image" Target="../media/image7.png"/><Relationship Id="rId10" Type="http://schemas.openxmlformats.org/officeDocument/2006/relationships/image" Target="../media/image51.svg"/><Relationship Id="rId4" Type="http://schemas.openxmlformats.org/officeDocument/2006/relationships/image" Target="../media/image4.sv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9.svg"/><Relationship Id="rId7" Type="http://schemas.openxmlformats.org/officeDocument/2006/relationships/image" Target="../media/image5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svg"/><Relationship Id="rId3"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8.svg"/><Relationship Id="rId7"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12" Type="http://schemas.openxmlformats.org/officeDocument/2006/relationships/image" Target="../media/image69.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8.jpeg"/><Relationship Id="rId5" Type="http://schemas.openxmlformats.org/officeDocument/2006/relationships/image" Target="../media/image23.svg"/><Relationship Id="rId10" Type="http://schemas.openxmlformats.org/officeDocument/2006/relationships/image" Target="../media/image67.jpeg"/><Relationship Id="rId4" Type="http://schemas.openxmlformats.org/officeDocument/2006/relationships/image" Target="../media/image22.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svg"/><Relationship Id="rId3"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9.svg"/><Relationship Id="rId7" Type="http://schemas.openxmlformats.org/officeDocument/2006/relationships/image" Target="../media/image7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svg"/><Relationship Id="rId5" Type="http://schemas.openxmlformats.org/officeDocument/2006/relationships/image" Target="../media/image10.svg"/><Relationship Id="rId10" Type="http://schemas.openxmlformats.org/officeDocument/2006/relationships/image" Target="../media/image75.png"/><Relationship Id="rId4" Type="http://schemas.openxmlformats.org/officeDocument/2006/relationships/image" Target="../media/image9.png"/><Relationship Id="rId9" Type="http://schemas.openxmlformats.org/officeDocument/2006/relationships/image" Target="../media/image71.svg"/></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6.sv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9.sv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9.sv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svg"/><Relationship Id="rId3"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s/_rels/slide3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svg"/><Relationship Id="rId7" Type="http://schemas.openxmlformats.org/officeDocument/2006/relationships/image" Target="../media/image5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9.sv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23.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14.svg"/><Relationship Id="rId15" Type="http://schemas.openxmlformats.org/officeDocument/2006/relationships/image" Target="../media/image27.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sv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1.png"/><Relationship Id="rId5" Type="http://schemas.openxmlformats.org/officeDocument/2006/relationships/image" Target="../media/image7.png"/><Relationship Id="rId10" Type="http://schemas.openxmlformats.org/officeDocument/2006/relationships/image" Target="../media/image90.svg"/><Relationship Id="rId4" Type="http://schemas.openxmlformats.org/officeDocument/2006/relationships/image" Target="../media/image4.svg"/><Relationship Id="rId9"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svg"/><Relationship Id="rId3" Type="http://schemas.openxmlformats.org/officeDocument/2006/relationships/image" Target="../media/image33.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8.sv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304800" y="3410910"/>
            <a:ext cx="17678400"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a:t>
            </a:r>
            <a:r>
              <a:rPr lang="en-US" sz="8000" b="1">
                <a:latin typeface="Arial" panose="020B0604020202020204" pitchFamily="34" charset="0"/>
                <a:cs typeface="Arial" panose="020B0604020202020204" pitchFamily="34" charset="0"/>
              </a:rPr>
              <a:t>CÁC EM HỌC SINH </a:t>
            </a:r>
            <a:endParaRPr lang="en-US" sz="8000" b="1" dirty="0">
              <a:latin typeface="Arial" panose="020B0604020202020204" pitchFamily="34" charset="0"/>
              <a:cs typeface="Arial" panose="020B0604020202020204" pitchFamily="34" charset="0"/>
            </a:endParaRPr>
          </a:p>
          <a:p>
            <a:pPr algn="ctr">
              <a:lnSpc>
                <a:spcPct val="150000"/>
              </a:lnSpc>
            </a:pPr>
            <a:r>
              <a:rPr lang="en-US" sz="8000" b="1" dirty="0">
                <a:latin typeface="Arial" panose="020B0604020202020204" pitchFamily="34" charset="0"/>
                <a:cs typeface="Arial" panose="020B0604020202020204" pitchFamily="34" charset="0"/>
              </a:rPr>
              <a:t>ĐẾN </a:t>
            </a:r>
            <a:r>
              <a:rPr lang="en-US" sz="8000" b="1">
                <a:latin typeface="Arial" panose="020B0604020202020204" pitchFamily="34" charset="0"/>
                <a:cs typeface="Arial" panose="020B0604020202020204" pitchFamily="34" charset="0"/>
              </a:rPr>
              <a:t>VỚI BÀI </a:t>
            </a:r>
            <a:r>
              <a:rPr lang="en-US" sz="8000" b="1" dirty="0">
                <a:latin typeface="Arial" panose="020B0604020202020204" pitchFamily="34" charset="0"/>
                <a:cs typeface="Arial" panose="020B0604020202020204" pitchFamily="34" charset="0"/>
              </a:rPr>
              <a:t>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77E692-9A7F-001A-398C-6771D7F9F29A}"/>
              </a:ext>
            </a:extLst>
          </p:cNvPr>
          <p:cNvGrpSpPr/>
          <p:nvPr/>
        </p:nvGrpSpPr>
        <p:grpSpPr>
          <a:xfrm>
            <a:off x="17013149" y="0"/>
            <a:ext cx="1071450" cy="1617986"/>
            <a:chOff x="16687800" y="8042694"/>
            <a:chExt cx="1071450" cy="1617986"/>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745644"/>
              <a:ext cx="823151" cy="91503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62652" y="8042694"/>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397337" y="317700"/>
            <a:ext cx="703525" cy="1124822"/>
          </a:xfrm>
          <a:prstGeom prst="rect">
            <a:avLst/>
          </a:prstGeom>
        </p:spPr>
      </p:pic>
      <p:grpSp>
        <p:nvGrpSpPr>
          <p:cNvPr id="30" name="Group 29">
            <a:extLst>
              <a:ext uri="{FF2B5EF4-FFF2-40B4-BE49-F238E27FC236}">
                <a16:creationId xmlns:a16="http://schemas.microsoft.com/office/drawing/2014/main" id="{AD686424-09C9-5A8C-A1CA-5BF38CC9ED05}"/>
              </a:ext>
            </a:extLst>
          </p:cNvPr>
          <p:cNvGrpSpPr/>
          <p:nvPr/>
        </p:nvGrpSpPr>
        <p:grpSpPr>
          <a:xfrm>
            <a:off x="5446400" y="0"/>
            <a:ext cx="7583876" cy="1388058"/>
            <a:chOff x="4834930" y="84191"/>
            <a:chExt cx="7359542" cy="1232175"/>
          </a:xfrm>
        </p:grpSpPr>
        <p:sp>
          <p:nvSpPr>
            <p:cNvPr id="31" name="Round Same Side Corner Rectangle 11">
              <a:extLst>
                <a:ext uri="{FF2B5EF4-FFF2-40B4-BE49-F238E27FC236}">
                  <a16:creationId xmlns:a16="http://schemas.microsoft.com/office/drawing/2014/main" id="{1803AA4F-EF68-9F16-0FED-1F7F4FFB3E5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16EB6A5-4C77-93A0-4C56-38465BA2C699}"/>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BDDC8C82-07C3-5E34-8C44-2856946C97A6}"/>
              </a:ext>
            </a:extLst>
          </p:cNvPr>
          <p:cNvGrpSpPr/>
          <p:nvPr/>
        </p:nvGrpSpPr>
        <p:grpSpPr>
          <a:xfrm>
            <a:off x="0" y="1867161"/>
            <a:ext cx="15135411" cy="1619702"/>
            <a:chOff x="0" y="1867161"/>
            <a:chExt cx="15135411" cy="1619702"/>
          </a:xfrm>
        </p:grpSpPr>
        <p:sp>
          <p:nvSpPr>
            <p:cNvPr id="7" name="Rectangle 6">
              <a:extLst>
                <a:ext uri="{FF2B5EF4-FFF2-40B4-BE49-F238E27FC236}">
                  <a16:creationId xmlns:a16="http://schemas.microsoft.com/office/drawing/2014/main" id="{E383D3CA-6E5C-A109-8056-43AAED22546D}"/>
                </a:ext>
              </a:extLst>
            </p:cNvPr>
            <p:cNvSpPr/>
            <p:nvPr/>
          </p:nvSpPr>
          <p:spPr>
            <a:xfrm>
              <a:off x="0" y="2077162"/>
              <a:ext cx="14257523" cy="1409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Một số biểu hiện khác của yêu lao động:</a:t>
              </a:r>
              <a:endParaRPr lang="en-US" sz="4200" b="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0AE5726-C751-6AD1-9AA0-3EC69626D59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79635" y="1867161"/>
              <a:ext cx="1755776" cy="1619702"/>
            </a:xfrm>
            <a:prstGeom prst="rect">
              <a:avLst/>
            </a:prstGeom>
          </p:spPr>
        </p:pic>
      </p:grpSp>
      <p:grpSp>
        <p:nvGrpSpPr>
          <p:cNvPr id="6" name="Group 5">
            <a:extLst>
              <a:ext uri="{FF2B5EF4-FFF2-40B4-BE49-F238E27FC236}">
                <a16:creationId xmlns:a16="http://schemas.microsoft.com/office/drawing/2014/main" id="{2050E465-4075-FD2B-2C4C-237AD71DD49F}"/>
              </a:ext>
            </a:extLst>
          </p:cNvPr>
          <p:cNvGrpSpPr/>
          <p:nvPr/>
        </p:nvGrpSpPr>
        <p:grpSpPr>
          <a:xfrm>
            <a:off x="4038600" y="4045652"/>
            <a:ext cx="8755800" cy="2637982"/>
            <a:chOff x="4038600" y="4045652"/>
            <a:chExt cx="8755800" cy="2637982"/>
          </a:xfrm>
        </p:grpSpPr>
        <p:sp>
          <p:nvSpPr>
            <p:cNvPr id="10" name="Rectangle: Rounded Corners 9">
              <a:extLst>
                <a:ext uri="{FF2B5EF4-FFF2-40B4-BE49-F238E27FC236}">
                  <a16:creationId xmlns:a16="http://schemas.microsoft.com/office/drawing/2014/main" id="{1E8F8C71-61D9-E609-4A98-99DF9B07BB38}"/>
                </a:ext>
              </a:extLst>
            </p:cNvPr>
            <p:cNvSpPr/>
            <p:nvPr/>
          </p:nvSpPr>
          <p:spPr>
            <a:xfrm>
              <a:off x="5631600" y="4045652"/>
              <a:ext cx="7162800"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tốt nhiệm vụ của mình</a:t>
              </a:r>
              <a:endParaRPr lang="en-US" sz="3800" dirty="0">
                <a:solidFill>
                  <a:schemeClr val="tx1"/>
                </a:solidFill>
                <a:latin typeface="Arial" panose="020B0604020202020204" pitchFamily="34" charset="0"/>
                <a:cs typeface="Arial" panose="020B0604020202020204" pitchFamily="34" charset="0"/>
              </a:endParaRPr>
            </a:p>
          </p:txBody>
        </p:sp>
        <p:pic>
          <p:nvPicPr>
            <p:cNvPr id="5" name="Picture 4" descr="A picture containing cartoon, toy, smile, clothing&#10;&#10;Description automatically generated">
              <a:extLst>
                <a:ext uri="{FF2B5EF4-FFF2-40B4-BE49-F238E27FC236}">
                  <a16:creationId xmlns:a16="http://schemas.microsoft.com/office/drawing/2014/main" id="{D84E8932-2C41-7B1A-E349-7622198100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4604441"/>
              <a:ext cx="2397538" cy="2079193"/>
            </a:xfrm>
            <a:prstGeom prst="rect">
              <a:avLst/>
            </a:prstGeom>
          </p:spPr>
        </p:pic>
      </p:grpSp>
      <p:grpSp>
        <p:nvGrpSpPr>
          <p:cNvPr id="11" name="Group 10">
            <a:extLst>
              <a:ext uri="{FF2B5EF4-FFF2-40B4-BE49-F238E27FC236}">
                <a16:creationId xmlns:a16="http://schemas.microsoft.com/office/drawing/2014/main" id="{4FB88B62-58FC-5D53-93AB-92F2A1869337}"/>
              </a:ext>
            </a:extLst>
          </p:cNvPr>
          <p:cNvGrpSpPr/>
          <p:nvPr/>
        </p:nvGrpSpPr>
        <p:grpSpPr>
          <a:xfrm>
            <a:off x="41771" y="6942202"/>
            <a:ext cx="8621435" cy="2471440"/>
            <a:chOff x="41771" y="6942202"/>
            <a:chExt cx="8621435" cy="2471440"/>
          </a:xfrm>
        </p:grpSpPr>
        <p:sp>
          <p:nvSpPr>
            <p:cNvPr id="25" name="Rectangle: Rounded Corners 24">
              <a:extLst>
                <a:ext uri="{FF2B5EF4-FFF2-40B4-BE49-F238E27FC236}">
                  <a16:creationId xmlns:a16="http://schemas.microsoft.com/office/drawing/2014/main" id="{AAAB19A7-7EBC-8259-0EF0-7E8A144FB777}"/>
                </a:ext>
              </a:extLst>
            </p:cNvPr>
            <p:cNvSpPr/>
            <p:nvPr/>
          </p:nvSpPr>
          <p:spPr>
            <a:xfrm>
              <a:off x="1138695" y="6942202"/>
              <a:ext cx="7524511" cy="247144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Tự giác làm việc không đợi ai nhắc nhở</a:t>
              </a:r>
              <a:endParaRPr lang="en-US" sz="3800" dirty="0">
                <a:solidFill>
                  <a:schemeClr val="tx1"/>
                </a:solidFill>
                <a:latin typeface="Arial" panose="020B0604020202020204" pitchFamily="34" charset="0"/>
                <a:cs typeface="Arial" panose="020B0604020202020204" pitchFamily="34" charset="0"/>
              </a:endParaRPr>
            </a:p>
          </p:txBody>
        </p:sp>
        <p:pic>
          <p:nvPicPr>
            <p:cNvPr id="9" name="Picture 8" descr="A cartoon of a child writing on a book&#10;&#10;Description automatically generated">
              <a:extLst>
                <a:ext uri="{FF2B5EF4-FFF2-40B4-BE49-F238E27FC236}">
                  <a16:creationId xmlns:a16="http://schemas.microsoft.com/office/drawing/2014/main" id="{E0F11EC2-4270-5B94-5CBE-2A56FEB5C6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771" y="8121717"/>
              <a:ext cx="2462509" cy="1291925"/>
            </a:xfrm>
            <a:prstGeom prst="rect">
              <a:avLst/>
            </a:prstGeom>
          </p:spPr>
        </p:pic>
      </p:grpSp>
      <p:grpSp>
        <p:nvGrpSpPr>
          <p:cNvPr id="17" name="Group 16">
            <a:extLst>
              <a:ext uri="{FF2B5EF4-FFF2-40B4-BE49-F238E27FC236}">
                <a16:creationId xmlns:a16="http://schemas.microsoft.com/office/drawing/2014/main" id="{E48BF339-8C16-2D94-A12A-2472DA4BD0AF}"/>
              </a:ext>
            </a:extLst>
          </p:cNvPr>
          <p:cNvGrpSpPr/>
          <p:nvPr/>
        </p:nvGrpSpPr>
        <p:grpSpPr>
          <a:xfrm>
            <a:off x="9640034" y="5680102"/>
            <a:ext cx="7947967" cy="3745533"/>
            <a:chOff x="9640034" y="5680102"/>
            <a:chExt cx="7947967" cy="3745533"/>
          </a:xfrm>
        </p:grpSpPr>
        <p:sp>
          <p:nvSpPr>
            <p:cNvPr id="28" name="Rectangle: Rounded Corners 27">
              <a:extLst>
                <a:ext uri="{FF2B5EF4-FFF2-40B4-BE49-F238E27FC236}">
                  <a16:creationId xmlns:a16="http://schemas.microsoft.com/office/drawing/2014/main" id="{981475BB-49F9-719E-5EBB-604C493115BE}"/>
                </a:ext>
              </a:extLst>
            </p:cNvPr>
            <p:cNvSpPr/>
            <p:nvPr/>
          </p:nvSpPr>
          <p:spPr>
            <a:xfrm>
              <a:off x="9640034" y="6954195"/>
              <a:ext cx="7524511" cy="247144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Làm việc không bỏ dở nửa chừng, không làm để đối phó</a:t>
              </a:r>
            </a:p>
          </p:txBody>
        </p:sp>
        <p:pic>
          <p:nvPicPr>
            <p:cNvPr id="15" name="Picture 14" descr="A cartoon of a child on a podium&#10;&#10;Description automatically generated">
              <a:extLst>
                <a:ext uri="{FF2B5EF4-FFF2-40B4-BE49-F238E27FC236}">
                  <a16:creationId xmlns:a16="http://schemas.microsoft.com/office/drawing/2014/main" id="{7ADDD595-4384-09BB-FACB-65E162100F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53163" y="5680102"/>
              <a:ext cx="1934838" cy="19348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4671013" y="2500705"/>
            <a:ext cx="9753600"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2: </a:t>
            </a:r>
          </a:p>
          <a:p>
            <a:pPr algn="ctr">
              <a:lnSpc>
                <a:spcPct val="150000"/>
              </a:lnSpc>
            </a:pPr>
            <a:r>
              <a:rPr lang="en-US" sz="6400" b="1">
                <a:latin typeface="Arial" panose="020B0604020202020204" pitchFamily="34" charset="0"/>
                <a:cs typeface="Arial" panose="020B0604020202020204" pitchFamily="34" charset="0"/>
              </a:rPr>
              <a:t>ĐỌC CÂU CHUYỆN VÀ TRẢ LỜI CÂU HỎI</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33878253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87592" y="-3240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01967" y="9194911"/>
            <a:ext cx="885098" cy="1061757"/>
          </a:xfrm>
          <a:prstGeom prst="rect">
            <a:avLst/>
          </a:prstGeom>
        </p:spPr>
      </p:pic>
      <p:sp>
        <p:nvSpPr>
          <p:cNvPr id="2" name="Freeform 17">
            <a:extLst>
              <a:ext uri="{FF2B5EF4-FFF2-40B4-BE49-F238E27FC236}">
                <a16:creationId xmlns:a16="http://schemas.microsoft.com/office/drawing/2014/main" id="{223D7BCB-8AC5-3355-FD7F-6F61E5BE0187}"/>
              </a:ext>
            </a:extLst>
          </p:cNvPr>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Rounded Rectangle 19">
            <a:extLst>
              <a:ext uri="{FF2B5EF4-FFF2-40B4-BE49-F238E27FC236}">
                <a16:creationId xmlns:a16="http://schemas.microsoft.com/office/drawing/2014/main" id="{5761B530-91B9-DD17-61A9-F819C3C37632}"/>
              </a:ext>
            </a:extLst>
          </p:cNvPr>
          <p:cNvSpPr/>
          <p:nvPr/>
        </p:nvSpPr>
        <p:spPr>
          <a:xfrm>
            <a:off x="8729232" y="4030928"/>
            <a:ext cx="8644368"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b. </a:t>
            </a:r>
            <a:r>
              <a:rPr lang="vi-VN" sz="3600">
                <a:cs typeface="Arial" panose="020B0604020202020204" pitchFamily="34" charset="0"/>
              </a:rPr>
              <a:t>Việc làm đó đã mang lại kết quả gì??</a:t>
            </a:r>
            <a:endParaRPr lang="en-US" sz="3600" dirty="0">
              <a:solidFill>
                <a:schemeClr val="tx1"/>
              </a:solidFill>
              <a:latin typeface="Arial" panose="020B0604020202020204" pitchFamily="34" charset="0"/>
              <a:cs typeface="Arial" panose="020B0604020202020204" pitchFamily="34" charset="0"/>
            </a:endParaRPr>
          </a:p>
        </p:txBody>
      </p:sp>
      <p:sp>
        <p:nvSpPr>
          <p:cNvPr id="6" name="Rounded Rectangle 23">
            <a:extLst>
              <a:ext uri="{FF2B5EF4-FFF2-40B4-BE49-F238E27FC236}">
                <a16:creationId xmlns:a16="http://schemas.microsoft.com/office/drawing/2014/main" id="{25EC767F-78F2-F33F-899B-E18F7967E752}"/>
              </a:ext>
            </a:extLst>
          </p:cNvPr>
          <p:cNvSpPr/>
          <p:nvPr/>
        </p:nvSpPr>
        <p:spPr>
          <a:xfrm>
            <a:off x="8711853" y="6936256"/>
            <a:ext cx="8661745" cy="236088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c. </a:t>
            </a:r>
            <a:r>
              <a:rPr lang="vi-VN" sz="3600">
                <a:latin typeface="Arial" panose="020B0604020202020204" pitchFamily="34" charset="0"/>
                <a:cs typeface="Arial" panose="020B0604020202020204" pitchFamily="34" charset="0"/>
              </a:rPr>
              <a:t>Em rút ra được bài học gì qua câu chuyện trên?</a:t>
            </a:r>
            <a:endParaRPr lang="en-US" sz="3600" dirty="0">
              <a:solidFill>
                <a:schemeClr val="tx1"/>
              </a:solidFill>
              <a:latin typeface="Arial" panose="020B0604020202020204" pitchFamily="34" charset="0"/>
              <a:cs typeface="Arial" panose="020B0604020202020204" pitchFamily="34" charset="0"/>
            </a:endParaRPr>
          </a:p>
        </p:txBody>
      </p:sp>
      <p:sp>
        <p:nvSpPr>
          <p:cNvPr id="7" name="Rounded Rectangle 19">
            <a:extLst>
              <a:ext uri="{FF2B5EF4-FFF2-40B4-BE49-F238E27FC236}">
                <a16:creationId xmlns:a16="http://schemas.microsoft.com/office/drawing/2014/main" id="{4962AABA-E645-9117-A727-226FDB580C63}"/>
              </a:ext>
            </a:extLst>
          </p:cNvPr>
          <p:cNvSpPr/>
          <p:nvPr/>
        </p:nvSpPr>
        <p:spPr>
          <a:xfrm>
            <a:off x="8664568" y="983082"/>
            <a:ext cx="8709032" cy="238412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a. </a:t>
            </a:r>
            <a:r>
              <a:rPr lang="vi-VN" sz="3600">
                <a:latin typeface="Arial" panose="020B0604020202020204" pitchFamily="34" charset="0"/>
                <a:cs typeface="Arial" panose="020B0604020202020204" pitchFamily="34" charset="0"/>
              </a:rPr>
              <a:t>Các nhân vật trong câu chuyện trên thể hiện việc yêu lao động như thế nào?</a:t>
            </a:r>
            <a:endParaRPr lang="en-US" sz="360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FA8797C-FD8C-A463-4E12-28FDB12CC9F6}"/>
              </a:ext>
            </a:extLst>
          </p:cNvPr>
          <p:cNvGrpSpPr/>
          <p:nvPr/>
        </p:nvGrpSpPr>
        <p:grpSpPr>
          <a:xfrm rot="16200000">
            <a:off x="6940921" y="3460531"/>
            <a:ext cx="2947309" cy="659791"/>
            <a:chOff x="6498137" y="3625822"/>
            <a:chExt cx="558104" cy="973671"/>
          </a:xfrm>
        </p:grpSpPr>
        <p:cxnSp>
          <p:nvCxnSpPr>
            <p:cNvPr id="10" name="Straight Connector 9">
              <a:extLst>
                <a:ext uri="{FF2B5EF4-FFF2-40B4-BE49-F238E27FC236}">
                  <a16:creationId xmlns:a16="http://schemas.microsoft.com/office/drawing/2014/main" id="{051F254E-DC9E-028B-CC92-2624FEF05A3E}"/>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FF2FE4-4642-8084-89CC-4E329E0999F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7EDE784-76E5-146A-6042-6DB4AD5869D7}"/>
              </a:ext>
            </a:extLst>
          </p:cNvPr>
          <p:cNvGrpSpPr/>
          <p:nvPr/>
        </p:nvGrpSpPr>
        <p:grpSpPr>
          <a:xfrm rot="16200000" flipH="1">
            <a:off x="5488566" y="4912887"/>
            <a:ext cx="5772115" cy="579887"/>
            <a:chOff x="6498137" y="3625822"/>
            <a:chExt cx="558104" cy="973671"/>
          </a:xfrm>
        </p:grpSpPr>
        <p:cxnSp>
          <p:nvCxnSpPr>
            <p:cNvPr id="19" name="Straight Connector 18">
              <a:extLst>
                <a:ext uri="{FF2B5EF4-FFF2-40B4-BE49-F238E27FC236}">
                  <a16:creationId xmlns:a16="http://schemas.microsoft.com/office/drawing/2014/main" id="{8E1CCACC-6FE5-3EEB-D5A8-35A56881AA7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9B3822-86F3-9E05-EBE3-3F96D676326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8FE049B-F0DF-999A-D059-24142B9B9DC7}"/>
              </a:ext>
            </a:extLst>
          </p:cNvPr>
          <p:cNvGrpSpPr/>
          <p:nvPr/>
        </p:nvGrpSpPr>
        <p:grpSpPr>
          <a:xfrm rot="16200000">
            <a:off x="7011676" y="6698785"/>
            <a:ext cx="2805801" cy="659793"/>
            <a:chOff x="6498137" y="3625822"/>
            <a:chExt cx="558104" cy="973671"/>
          </a:xfrm>
        </p:grpSpPr>
        <p:cxnSp>
          <p:nvCxnSpPr>
            <p:cNvPr id="23" name="Straight Connector 22">
              <a:extLst>
                <a:ext uri="{FF2B5EF4-FFF2-40B4-BE49-F238E27FC236}">
                  <a16:creationId xmlns:a16="http://schemas.microsoft.com/office/drawing/2014/main" id="{783CE8CC-6020-4D25-F0F3-50DF41EB6597}"/>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742AB0-4B70-448D-450D-17F3D430C695}"/>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A1EE269-71A9-9B5B-09FD-B8A5002F1DE8}"/>
              </a:ext>
            </a:extLst>
          </p:cNvPr>
          <p:cNvGrpSpPr/>
          <p:nvPr/>
        </p:nvGrpSpPr>
        <p:grpSpPr>
          <a:xfrm>
            <a:off x="860750" y="408790"/>
            <a:ext cx="6579379" cy="3671943"/>
            <a:chOff x="-1215694" y="2191377"/>
            <a:chExt cx="6579379" cy="3671943"/>
          </a:xfrm>
        </p:grpSpPr>
        <p:sp>
          <p:nvSpPr>
            <p:cNvPr id="31" name="Line Callout 1 (Border and Accent Bar) 3">
              <a:extLst>
                <a:ext uri="{FF2B5EF4-FFF2-40B4-BE49-F238E27FC236}">
                  <a16:creationId xmlns:a16="http://schemas.microsoft.com/office/drawing/2014/main" id="{6FA56AB9-7545-ED52-A36C-9CB9BF751A29}"/>
                </a:ext>
              </a:extLst>
            </p:cNvPr>
            <p:cNvSpPr/>
            <p:nvPr/>
          </p:nvSpPr>
          <p:spPr>
            <a:xfrm>
              <a:off x="-1215694" y="2765669"/>
              <a:ext cx="6579379" cy="3097651"/>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Các em đọc câu chuyện </a:t>
              </a:r>
              <a:r>
                <a:rPr lang="en-US" sz="3800" b="1" i="1">
                  <a:solidFill>
                    <a:schemeClr val="tx1"/>
                  </a:solidFill>
                  <a:latin typeface="Arial" panose="020B0604020202020204" pitchFamily="34" charset="0"/>
                  <a:cs typeface="Arial" panose="020B0604020202020204" pitchFamily="34" charset="0"/>
                </a:rPr>
                <a:t>Túi lúa mì (SHS – tr.25,26) </a:t>
              </a:r>
              <a:r>
                <a:rPr lang="en-US" sz="3800" b="1">
                  <a:solidFill>
                    <a:schemeClr val="tx1"/>
                  </a:solidFill>
                  <a:latin typeface="Arial" panose="020B0604020202020204" pitchFamily="34" charset="0"/>
                  <a:cs typeface="Arial" panose="020B0604020202020204" pitchFamily="34" charset="0"/>
                </a:rPr>
                <a:t>và trả lời câu hỏi:</a:t>
              </a:r>
            </a:p>
          </p:txBody>
        </p:sp>
        <p:pic>
          <p:nvPicPr>
            <p:cNvPr id="32" name="Picture 2">
              <a:extLst>
                <a:ext uri="{FF2B5EF4-FFF2-40B4-BE49-F238E27FC236}">
                  <a16:creationId xmlns:a16="http://schemas.microsoft.com/office/drawing/2014/main" id="{322B7318-3D84-F32C-8D26-AF14EB0876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651" y="2191377"/>
              <a:ext cx="752586" cy="773686"/>
            </a:xfrm>
            <a:prstGeom prst="rect">
              <a:avLst/>
            </a:prstGeom>
          </p:spPr>
        </p:pic>
      </p:grpSp>
      <p:pic>
        <p:nvPicPr>
          <p:cNvPr id="40" name="Picture 39" descr="A page with text and pictures of roosters and cat&#10;&#10;Description automatically generated">
            <a:extLst>
              <a:ext uri="{FF2B5EF4-FFF2-40B4-BE49-F238E27FC236}">
                <a16:creationId xmlns:a16="http://schemas.microsoft.com/office/drawing/2014/main" id="{CCEDBAC5-1C13-7C96-20B6-27A33731B65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773" t="20371" r="2916" b="30611"/>
          <a:stretch/>
        </p:blipFill>
        <p:spPr>
          <a:xfrm>
            <a:off x="2537746" y="4499545"/>
            <a:ext cx="3225385" cy="5256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31675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970" y="20838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68659" y="9190941"/>
            <a:ext cx="885098" cy="1061757"/>
          </a:xfrm>
          <a:prstGeom prst="rect">
            <a:avLst/>
          </a:prstGeom>
        </p:spPr>
      </p:pic>
      <p:sp>
        <p:nvSpPr>
          <p:cNvPr id="2" name="Freeform 10">
            <a:extLst>
              <a:ext uri="{FF2B5EF4-FFF2-40B4-BE49-F238E27FC236}">
                <a16:creationId xmlns:a16="http://schemas.microsoft.com/office/drawing/2014/main" id="{E5DDA424-C5BF-B59F-2C90-739829BEDDE5}"/>
              </a:ext>
            </a:extLst>
          </p:cNvPr>
          <p:cNvSpPr/>
          <p:nvPr/>
        </p:nvSpPr>
        <p:spPr>
          <a:xfrm>
            <a:off x="16687800" y="8953500"/>
            <a:ext cx="589230" cy="602373"/>
          </a:xfrm>
          <a:custGeom>
            <a:avLst/>
            <a:gdLst/>
            <a:ahLst/>
            <a:cxnLst/>
            <a:rect l="l" t="t" r="r" b="b"/>
            <a:pathLst>
              <a:path w="589230" h="602373">
                <a:moveTo>
                  <a:pt x="0" y="0"/>
                </a:moveTo>
                <a:lnTo>
                  <a:pt x="589230" y="0"/>
                </a:lnTo>
                <a:lnTo>
                  <a:pt x="589230" y="602373"/>
                </a:lnTo>
                <a:lnTo>
                  <a:pt x="0" y="602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D2D9C321-6382-3BEC-5B70-44FC611E1392}"/>
              </a:ext>
            </a:extLst>
          </p:cNvPr>
          <p:cNvSpPr/>
          <p:nvPr/>
        </p:nvSpPr>
        <p:spPr>
          <a:xfrm>
            <a:off x="4495800" y="2484725"/>
            <a:ext cx="9296400" cy="2024739"/>
          </a:xfrm>
          <a:prstGeom prst="rect">
            <a:avLst/>
          </a:prstGeom>
          <a:solidFill>
            <a:srgbClr val="FFF8E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b="1">
                <a:solidFill>
                  <a:srgbClr val="C00000"/>
                </a:solidFill>
                <a:latin typeface="Arial" panose="020B0604020202020204" pitchFamily="34" charset="0"/>
                <a:cs typeface="Arial" panose="020B0604020202020204" pitchFamily="34" charset="0"/>
              </a:rPr>
              <a:t>Biểu</a:t>
            </a:r>
            <a:r>
              <a:rPr lang="vi-VN" sz="4000" b="1">
                <a:solidFill>
                  <a:srgbClr val="C00000"/>
                </a:solidFill>
                <a:latin typeface="Arial" panose="020B0604020202020204" pitchFamily="34" charset="0"/>
                <a:cs typeface="Arial" panose="020B0604020202020204" pitchFamily="34" charset="0"/>
              </a:rPr>
              <a:t> hiện yêu lao động được các nhân vật thể hiện trong chuyện: </a:t>
            </a:r>
            <a:endParaRPr lang="pt-BR" sz="4000" b="1" i="1" dirty="0">
              <a:solidFill>
                <a:srgbClr val="C0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45E4B52-9FBB-EE3A-37A8-7321ECDAF316}"/>
              </a:ext>
            </a:extLst>
          </p:cNvPr>
          <p:cNvSpPr/>
          <p:nvPr/>
        </p:nvSpPr>
        <p:spPr>
          <a:xfrm>
            <a:off x="707244" y="5143501"/>
            <a:ext cx="5950233" cy="4410160"/>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a:solidFill>
                  <a:schemeClr val="tx1"/>
                </a:solidFill>
                <a:cs typeface="Arial" panose="020B0604020202020204" pitchFamily="34" charset="0"/>
              </a:rPr>
              <a:t>Chú gà trống biết quét sân, bắt tay vào việc đập lúa, vác túi lúa trên đến cối xay, nhóm lửa, nhào bột sau đó đưa bột vào lò. </a:t>
            </a:r>
            <a:endParaRPr lang="vi-VN" sz="36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BB5D7E5-28AC-7B12-125D-F3C0FB72B552}"/>
              </a:ext>
            </a:extLst>
          </p:cNvPr>
          <p:cNvGrpSpPr/>
          <p:nvPr/>
        </p:nvGrpSpPr>
        <p:grpSpPr>
          <a:xfrm>
            <a:off x="2904927" y="3265344"/>
            <a:ext cx="1590872" cy="1878156"/>
            <a:chOff x="6498137" y="3625822"/>
            <a:chExt cx="558104" cy="973671"/>
          </a:xfrm>
        </p:grpSpPr>
        <p:cxnSp>
          <p:nvCxnSpPr>
            <p:cNvPr id="11" name="Straight Connector 10">
              <a:extLst>
                <a:ext uri="{FF2B5EF4-FFF2-40B4-BE49-F238E27FC236}">
                  <a16:creationId xmlns:a16="http://schemas.microsoft.com/office/drawing/2014/main" id="{6140D024-69BE-4D36-91CB-AC15D0B05D8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42FC98-F83B-24D5-80CF-FE3F672A5737}"/>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7B4B4B97-A0E1-DB0F-DB04-B6B571CACC53}"/>
              </a:ext>
            </a:extLst>
          </p:cNvPr>
          <p:cNvSpPr/>
          <p:nvPr/>
        </p:nvSpPr>
        <p:spPr>
          <a:xfrm>
            <a:off x="11747313" y="5244800"/>
            <a:ext cx="5833441" cy="4308864"/>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a:solidFill>
                  <a:schemeClr val="tx1"/>
                </a:solidFill>
                <a:cs typeface="Arial" panose="020B0604020202020204" pitchFamily="34" charset="0"/>
              </a:rPr>
              <a:t>Hai chú chuột thì khi chịu làm lụng, lười biếng, trông chờ vào chú gà trống.</a:t>
            </a:r>
            <a:endParaRPr lang="vi-VN" sz="3600" dirty="0">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A9CEF68-C1CA-E5D9-FAEE-AAC582FAFB0B}"/>
              </a:ext>
            </a:extLst>
          </p:cNvPr>
          <p:cNvGrpSpPr/>
          <p:nvPr/>
        </p:nvGrpSpPr>
        <p:grpSpPr>
          <a:xfrm>
            <a:off x="13772664" y="3425363"/>
            <a:ext cx="1454442" cy="1817227"/>
            <a:chOff x="11242221" y="3096183"/>
            <a:chExt cx="660429" cy="969317"/>
          </a:xfrm>
        </p:grpSpPr>
        <p:cxnSp>
          <p:nvCxnSpPr>
            <p:cNvPr id="18" name="Straight Connector 17">
              <a:extLst>
                <a:ext uri="{FF2B5EF4-FFF2-40B4-BE49-F238E27FC236}">
                  <a16:creationId xmlns:a16="http://schemas.microsoft.com/office/drawing/2014/main" id="{58BDB354-FDBA-CBB3-D757-2AD852960F3B}"/>
                </a:ext>
              </a:extLst>
            </p:cNvPr>
            <p:cNvCxnSpPr>
              <a:cxnSpLocks/>
            </p:cNvCxnSpPr>
            <p:nvPr/>
          </p:nvCxnSpPr>
          <p:spPr>
            <a:xfrm>
              <a:off x="11242221" y="3096183"/>
              <a:ext cx="660429"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FD6970-EF25-FB08-2C56-7AD5D02A747B}"/>
                </a:ext>
              </a:extLst>
            </p:cNvPr>
            <p:cNvCxnSpPr>
              <a:cxnSpLocks/>
            </p:cNvCxnSpPr>
            <p:nvPr/>
          </p:nvCxnSpPr>
          <p:spPr>
            <a:xfrm>
              <a:off x="11902650" y="3096183"/>
              <a:ext cx="0" cy="969317"/>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BE02A0C-749F-B2E8-3FD7-E7C3B62E74D7}"/>
              </a:ext>
            </a:extLst>
          </p:cNvPr>
          <p:cNvGrpSpPr/>
          <p:nvPr/>
        </p:nvGrpSpPr>
        <p:grpSpPr>
          <a:xfrm>
            <a:off x="-2271062" y="384589"/>
            <a:ext cx="11582400" cy="1363710"/>
            <a:chOff x="3467284" y="414578"/>
            <a:chExt cx="11582400" cy="1363710"/>
          </a:xfrm>
        </p:grpSpPr>
        <p:grpSp>
          <p:nvGrpSpPr>
            <p:cNvPr id="21" name="Group 18">
              <a:extLst>
                <a:ext uri="{FF2B5EF4-FFF2-40B4-BE49-F238E27FC236}">
                  <a16:creationId xmlns:a16="http://schemas.microsoft.com/office/drawing/2014/main" id="{785A2AFB-FF5C-8CFC-3D70-B054C75E2C99}"/>
                </a:ext>
              </a:extLst>
            </p:cNvPr>
            <p:cNvGrpSpPr/>
            <p:nvPr/>
          </p:nvGrpSpPr>
          <p:grpSpPr>
            <a:xfrm>
              <a:off x="3467284" y="414578"/>
              <a:ext cx="11582400" cy="1363710"/>
              <a:chOff x="0" y="0"/>
              <a:chExt cx="3160916" cy="406400"/>
            </a:xfrm>
          </p:grpSpPr>
          <p:sp>
            <p:nvSpPr>
              <p:cNvPr id="23" name="Freeform 19">
                <a:extLst>
                  <a:ext uri="{FF2B5EF4-FFF2-40B4-BE49-F238E27FC236}">
                    <a16:creationId xmlns:a16="http://schemas.microsoft.com/office/drawing/2014/main" id="{8A31EC59-A954-B628-8956-D0DA351A7DF0}"/>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24" name="TextBox 20">
                <a:extLst>
                  <a:ext uri="{FF2B5EF4-FFF2-40B4-BE49-F238E27FC236}">
                    <a16:creationId xmlns:a16="http://schemas.microsoft.com/office/drawing/2014/main" id="{B7246E07-1650-9786-C8A1-D1723B8C25F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5FF68AEE-3EAD-9983-9528-574D39C6DD43}"/>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7" name="Picture 6" descr="A chicken and mouse cartoon&#10;&#10;Description automatically generated">
            <a:extLst>
              <a:ext uri="{FF2B5EF4-FFF2-40B4-BE49-F238E27FC236}">
                <a16:creationId xmlns:a16="http://schemas.microsoft.com/office/drawing/2014/main" id="{A46BA08F-9AC4-5C90-1946-AD0EC3649C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3102" y="6505040"/>
            <a:ext cx="4678586" cy="2448460"/>
          </a:xfrm>
          <a:prstGeom prst="rect">
            <a:avLst/>
          </a:prstGeom>
        </p:spPr>
      </p:pic>
    </p:spTree>
    <p:extLst>
      <p:ext uri="{BB962C8B-B14F-4D97-AF65-F5344CB8AC3E}">
        <p14:creationId xmlns:p14="http://schemas.microsoft.com/office/powerpoint/2010/main" val="19737841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artoon of a chicken and mouse&#10;&#10;Description automatically generated">
            <a:extLst>
              <a:ext uri="{FF2B5EF4-FFF2-40B4-BE49-F238E27FC236}">
                <a16:creationId xmlns:a16="http://schemas.microsoft.com/office/drawing/2014/main" id="{1AD89891-F28E-62AC-6582-C4D81448A2EF}"/>
              </a:ext>
            </a:extLst>
          </p:cNvPr>
          <p:cNvPicPr>
            <a:picLocks noChangeAspect="1"/>
          </p:cNvPicPr>
          <p:nvPr/>
        </p:nvPicPr>
        <p:blipFill rotWithShape="1">
          <a:blip r:embed="rId2">
            <a:alphaModFix amt="82000"/>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F53BE00F-F20E-F34B-4578-8920BE6CC52B}"/>
              </a:ext>
            </a:extLst>
          </p:cNvPr>
          <p:cNvGrpSpPr/>
          <p:nvPr/>
        </p:nvGrpSpPr>
        <p:grpSpPr>
          <a:xfrm>
            <a:off x="15240" y="1257300"/>
            <a:ext cx="9890760" cy="4343400"/>
            <a:chOff x="-97972" y="3244652"/>
            <a:chExt cx="9890760" cy="4343400"/>
          </a:xfrm>
        </p:grpSpPr>
        <p:sp>
          <p:nvSpPr>
            <p:cNvPr id="6" name="Round Same Side Corner Rectangle 3">
              <a:extLst>
                <a:ext uri="{FF2B5EF4-FFF2-40B4-BE49-F238E27FC236}">
                  <a16:creationId xmlns:a16="http://schemas.microsoft.com/office/drawing/2014/main" id="{EB2A3A59-0022-16C3-7863-52F7846ACCA0}"/>
                </a:ext>
              </a:extLst>
            </p:cNvPr>
            <p:cNvSpPr/>
            <p:nvPr/>
          </p:nvSpPr>
          <p:spPr>
            <a:xfrm rot="5400000">
              <a:off x="2675708" y="470972"/>
              <a:ext cx="4343400" cy="9890760"/>
            </a:xfrm>
            <a:prstGeom prst="round2SameRect">
              <a:avLst/>
            </a:prstGeom>
            <a:solidFill>
              <a:srgbClr val="FFF3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279C59-9908-0CE3-A546-7CAA655B2057}"/>
                </a:ext>
              </a:extLst>
            </p:cNvPr>
            <p:cNvSpPr txBox="1"/>
            <p:nvPr/>
          </p:nvSpPr>
          <p:spPr>
            <a:xfrm>
              <a:off x="444102" y="3906579"/>
              <a:ext cx="8806611" cy="30195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Bài học rút ra</a:t>
              </a:r>
              <a:endParaRPr lang="en-US" sz="4800" b="1" dirty="0">
                <a:solidFill>
                  <a:srgbClr val="C00000"/>
                </a:solidFill>
                <a:latin typeface="Arial" panose="020B0604020202020204" pitchFamily="34" charset="0"/>
                <a:cs typeface="Arial" panose="020B0604020202020204" pitchFamily="34" charset="0"/>
              </a:endParaRPr>
            </a:p>
            <a:p>
              <a:pPr algn="ctr">
                <a:lnSpc>
                  <a:spcPct val="150000"/>
                </a:lnSpc>
              </a:pPr>
              <a:r>
                <a:rPr lang="vi-VN" sz="4200">
                  <a:latin typeface="Arial" panose="020B0604020202020204" pitchFamily="34" charset="0"/>
                  <a:cs typeface="Arial" panose="020B0604020202020204" pitchFamily="34" charset="0"/>
                </a:rPr>
                <a:t>Phải tự giác làm việc, yêu lao động vì “có làm thì mới có ăn”. </a:t>
              </a:r>
              <a:endParaRPr lang="vi-VN" sz="4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9735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4671013" y="2500705"/>
            <a:ext cx="9753600"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3: </a:t>
            </a:r>
          </a:p>
          <a:p>
            <a:pPr algn="ctr">
              <a:lnSpc>
                <a:spcPct val="150000"/>
              </a:lnSpc>
            </a:pPr>
            <a:r>
              <a:rPr lang="en-US" sz="6400" b="1">
                <a:latin typeface="Arial" panose="020B0604020202020204" pitchFamily="34" charset="0"/>
                <a:cs typeface="Arial" panose="020B0604020202020204" pitchFamily="34" charset="0"/>
              </a:rPr>
              <a:t>ĐỌC CÁC Ý KIẾN VÀ TRẢ LỜI CÂU HỎI</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32001574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82487"/>
            <a:ext cx="885098" cy="1061757"/>
          </a:xfrm>
          <a:prstGeom prst="rect">
            <a:avLst/>
          </a:prstGeom>
        </p:spPr>
      </p:pic>
      <p:sp>
        <p:nvSpPr>
          <p:cNvPr id="2" name="Freeform 5">
            <a:extLst>
              <a:ext uri="{FF2B5EF4-FFF2-40B4-BE49-F238E27FC236}">
                <a16:creationId xmlns:a16="http://schemas.microsoft.com/office/drawing/2014/main" id="{39B9A16E-6543-346B-08CB-8F7C1D3BBB05}"/>
              </a:ext>
            </a:extLst>
          </p:cNvPr>
          <p:cNvSpPr/>
          <p:nvPr/>
        </p:nvSpPr>
        <p:spPr>
          <a:xfrm>
            <a:off x="685800" y="2977180"/>
            <a:ext cx="16840200" cy="673832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3BB3C9-A136-3F22-7FCB-59A102FEB5FE}"/>
              </a:ext>
            </a:extLst>
          </p:cNvPr>
          <p:cNvSpPr txBox="1"/>
          <p:nvPr/>
        </p:nvSpPr>
        <p:spPr>
          <a:xfrm>
            <a:off x="1096267" y="3396846"/>
            <a:ext cx="11629999" cy="5898987"/>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Cả </a:t>
            </a:r>
            <a:r>
              <a:rPr lang="vi-VN" sz="3800">
                <a:latin typeface="Arial" panose="020B0604020202020204" pitchFamily="34" charset="0"/>
                <a:ea typeface="Calibri" panose="020F0502020204030204" pitchFamily="34" charset="0"/>
                <a:cs typeface="Arial" panose="020B0604020202020204" pitchFamily="34" charset="0"/>
              </a:rPr>
              <a:t>lớp</a:t>
            </a:r>
            <a:r>
              <a:rPr lang="en-US" sz="3800">
                <a:latin typeface="Arial" panose="020B0604020202020204" pitchFamily="34" charset="0"/>
                <a:ea typeface="Calibri" panose="020F0502020204030204" pitchFamily="34" charset="0"/>
                <a:cs typeface="Arial" panose="020B0604020202020204" pitchFamily="34" charset="0"/>
              </a:rPr>
              <a:t> chia</a:t>
            </a:r>
            <a:r>
              <a:rPr lang="vi-VN" sz="3800">
                <a:latin typeface="Arial" panose="020B0604020202020204" pitchFamily="34" charset="0"/>
                <a:ea typeface="Calibri" panose="020F0502020204030204" pitchFamily="34" charset="0"/>
                <a:cs typeface="Arial" panose="020B0604020202020204" pitchFamily="34" charset="0"/>
              </a:rPr>
              <a:t> thành các nhóm học tập (4</a:t>
            </a:r>
            <a:r>
              <a:rPr lang="en-US" sz="3800">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HS/nhóm)</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Luật thi:</a:t>
            </a:r>
          </a:p>
          <a:p>
            <a:pPr marL="571500" indent="-571500" algn="just">
              <a:lnSpc>
                <a:spcPct val="150000"/>
              </a:lnSpc>
              <a:buClr>
                <a:schemeClr val="tx1"/>
              </a:buClr>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Mỗi nhóm đọc các ý kiến, chọn một ý kiến mà mình thích nhất và cử một bạn đại diện nhóm nêu quan điểm về ý kiến đã chọn trong vòng 2 phút.</a:t>
            </a:r>
          </a:p>
          <a:p>
            <a:pPr marL="571500" indent="-571500" algn="just">
              <a:lnSpc>
                <a:spcPct val="150000"/>
              </a:lnSpc>
              <a:buClr>
                <a:schemeClr val="tx1"/>
              </a:buClr>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Thuyết phục các bạn hiểu rõ về ý kiến mà nhóm mình tranh biện, giải thích vì sao nhóm lại chọn ý kiến đó.</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6816264" y="9315720"/>
            <a:ext cx="1375564" cy="417671"/>
          </a:xfrm>
          <a:prstGeom prst="rect">
            <a:avLst/>
          </a:prstGeom>
        </p:spPr>
      </p:pic>
      <p:pic>
        <p:nvPicPr>
          <p:cNvPr id="11" name="Picture 10" descr="Cartoon of a person with glasses and a microphone&#10;&#10;Description automatically generated">
            <a:extLst>
              <a:ext uri="{FF2B5EF4-FFF2-40B4-BE49-F238E27FC236}">
                <a16:creationId xmlns:a16="http://schemas.microsoft.com/office/drawing/2014/main" id="{94A7D225-D0CE-0E98-C499-B201165EDA3C}"/>
              </a:ext>
            </a:extLst>
          </p:cNvPr>
          <p:cNvPicPr>
            <a:picLocks noChangeAspect="1"/>
          </p:cNvPicPr>
          <p:nvPr/>
        </p:nvPicPr>
        <p:blipFill rotWithShape="1">
          <a:blip r:embed="rId6">
            <a:extLst>
              <a:ext uri="{28A0092B-C50C-407E-A947-70E740481C1C}">
                <a14:useLocalDpi xmlns:a14="http://schemas.microsoft.com/office/drawing/2010/main" val="0"/>
              </a:ext>
            </a:extLst>
          </a:blip>
          <a:srcRect l="16667" t="14445" r="27778" b="14444"/>
          <a:stretch/>
        </p:blipFill>
        <p:spPr>
          <a:xfrm>
            <a:off x="12695786" y="3543300"/>
            <a:ext cx="4141638" cy="5301297"/>
          </a:xfrm>
          <a:prstGeom prst="rect">
            <a:avLst/>
          </a:prstGeom>
        </p:spPr>
      </p:pic>
      <p:grpSp>
        <p:nvGrpSpPr>
          <p:cNvPr id="14" name="Group 13">
            <a:extLst>
              <a:ext uri="{FF2B5EF4-FFF2-40B4-BE49-F238E27FC236}">
                <a16:creationId xmlns:a16="http://schemas.microsoft.com/office/drawing/2014/main" id="{50719C88-B741-FC21-B935-5F514DD7E8A2}"/>
              </a:ext>
            </a:extLst>
          </p:cNvPr>
          <p:cNvGrpSpPr/>
          <p:nvPr/>
        </p:nvGrpSpPr>
        <p:grpSpPr>
          <a:xfrm>
            <a:off x="381001" y="374972"/>
            <a:ext cx="12267360" cy="1911028"/>
            <a:chOff x="381001" y="374972"/>
            <a:chExt cx="12267360" cy="1911028"/>
          </a:xfrm>
        </p:grpSpPr>
        <p:sp>
          <p:nvSpPr>
            <p:cNvPr id="4" name="Line Callout 1 (Border and Accent Bar) 3">
              <a:extLst>
                <a:ext uri="{FF2B5EF4-FFF2-40B4-BE49-F238E27FC236}">
                  <a16:creationId xmlns:a16="http://schemas.microsoft.com/office/drawing/2014/main" id="{525C44A3-3183-8418-6B5A-87FE49B185DE}"/>
                </a:ext>
              </a:extLst>
            </p:cNvPr>
            <p:cNvSpPr/>
            <p:nvPr/>
          </p:nvSpPr>
          <p:spPr>
            <a:xfrm>
              <a:off x="381001" y="863986"/>
              <a:ext cx="11582400" cy="142201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2">
                      <a:lumMod val="50000"/>
                    </a:schemeClr>
                  </a:solidFill>
                  <a:latin typeface="Arial" panose="020B0604020202020204" pitchFamily="34" charset="0"/>
                  <a:cs typeface="Arial" panose="020B0604020202020204" pitchFamily="34" charset="0"/>
                </a:rPr>
                <a:t>Cuộc thi </a:t>
              </a:r>
              <a:r>
                <a:rPr lang="en-US" sz="4200" b="1" i="1">
                  <a:solidFill>
                    <a:schemeClr val="tx2">
                      <a:lumMod val="50000"/>
                    </a:schemeClr>
                  </a:solidFill>
                  <a:latin typeface="Arial" panose="020B0604020202020204" pitchFamily="34" charset="0"/>
                  <a:cs typeface="Arial" panose="020B0604020202020204" pitchFamily="34" charset="0"/>
                </a:rPr>
                <a:t>Nhà hùng biện tài ba</a:t>
              </a:r>
              <a:endParaRPr lang="en-US" sz="4200" b="1" i="1" dirty="0">
                <a:solidFill>
                  <a:schemeClr val="tx2">
                    <a:lumMod val="50000"/>
                  </a:schemeClr>
                </a:solidFill>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5EE0C7AE-8152-A612-9648-E86A1F28C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71961" y="374972"/>
              <a:ext cx="1676400" cy="145846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82487"/>
            <a:ext cx="885098" cy="1061757"/>
          </a:xfrm>
          <a:prstGeom prst="rect">
            <a:avLst/>
          </a:prstGeom>
        </p:spPr>
      </p:pic>
      <p:sp>
        <p:nvSpPr>
          <p:cNvPr id="4" name="Line Callout 1 (Border and Accent Bar) 3">
            <a:extLst>
              <a:ext uri="{FF2B5EF4-FFF2-40B4-BE49-F238E27FC236}">
                <a16:creationId xmlns:a16="http://schemas.microsoft.com/office/drawing/2014/main" id="{525C44A3-3183-8418-6B5A-87FE49B185DE}"/>
              </a:ext>
            </a:extLst>
          </p:cNvPr>
          <p:cNvSpPr/>
          <p:nvPr/>
        </p:nvSpPr>
        <p:spPr>
          <a:xfrm>
            <a:off x="381001" y="863986"/>
            <a:ext cx="11582400" cy="142201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2">
                    <a:lumMod val="50000"/>
                  </a:schemeClr>
                </a:solidFill>
                <a:latin typeface="Arial" panose="020B0604020202020204" pitchFamily="34" charset="0"/>
                <a:cs typeface="Arial" panose="020B0604020202020204" pitchFamily="34" charset="0"/>
              </a:rPr>
              <a:t>Cuộc thi </a:t>
            </a:r>
            <a:r>
              <a:rPr lang="en-US" sz="4200" b="1" i="1">
                <a:solidFill>
                  <a:schemeClr val="tx2">
                    <a:lumMod val="50000"/>
                  </a:schemeClr>
                </a:solidFill>
                <a:latin typeface="Arial" panose="020B0604020202020204" pitchFamily="34" charset="0"/>
                <a:cs typeface="Arial" panose="020B0604020202020204" pitchFamily="34" charset="0"/>
              </a:rPr>
              <a:t>Nhà hùng biện tài ba</a:t>
            </a:r>
            <a:endParaRPr lang="en-US" sz="4200" b="1" i="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6816264" y="9315720"/>
            <a:ext cx="1375564" cy="417671"/>
          </a:xfrm>
          <a:prstGeom prst="rect">
            <a:avLst/>
          </a:prstGeom>
        </p:spPr>
      </p:pic>
      <p:cxnSp>
        <p:nvCxnSpPr>
          <p:cNvPr id="5" name="Straight Connector 4">
            <a:extLst>
              <a:ext uri="{FF2B5EF4-FFF2-40B4-BE49-F238E27FC236}">
                <a16:creationId xmlns:a16="http://schemas.microsoft.com/office/drawing/2014/main" id="{625EC397-D9E1-CAD6-F60F-0B3F2FA3F6C0}"/>
              </a:ext>
            </a:extLst>
          </p:cNvPr>
          <p:cNvCxnSpPr>
            <a:cxnSpLocks/>
          </p:cNvCxnSpPr>
          <p:nvPr/>
        </p:nvCxnSpPr>
        <p:spPr>
          <a:xfrm>
            <a:off x="9067798" y="2918015"/>
            <a:ext cx="76200" cy="6629400"/>
          </a:xfrm>
          <a:prstGeom prst="line">
            <a:avLst/>
          </a:prstGeom>
          <a:ln w="28575">
            <a:solidFill>
              <a:schemeClr val="accent2">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BA07A5-EAD4-6556-57EF-43039FFA0501}"/>
              </a:ext>
            </a:extLst>
          </p:cNvPr>
          <p:cNvCxnSpPr>
            <a:cxnSpLocks/>
          </p:cNvCxnSpPr>
          <p:nvPr/>
        </p:nvCxnSpPr>
        <p:spPr>
          <a:xfrm>
            <a:off x="1197244" y="6575615"/>
            <a:ext cx="16306800" cy="0"/>
          </a:xfrm>
          <a:prstGeom prst="line">
            <a:avLst/>
          </a:prstGeom>
          <a:ln w="28575">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13" name="Picture 12" descr="A cartoon of a child with a red tie&#10;&#10;Description automatically generated">
            <a:extLst>
              <a:ext uri="{FF2B5EF4-FFF2-40B4-BE49-F238E27FC236}">
                <a16:creationId xmlns:a16="http://schemas.microsoft.com/office/drawing/2014/main" id="{F2A79C0E-7AA3-BC42-7DCA-D8EDFDAFB8A5}"/>
              </a:ext>
            </a:extLst>
          </p:cNvPr>
          <p:cNvPicPr>
            <a:picLocks noChangeAspect="1"/>
          </p:cNvPicPr>
          <p:nvPr/>
        </p:nvPicPr>
        <p:blipFill rotWithShape="1">
          <a:blip r:embed="rId6">
            <a:extLst>
              <a:ext uri="{28A0092B-C50C-407E-A947-70E740481C1C}">
                <a14:useLocalDpi xmlns:a14="http://schemas.microsoft.com/office/drawing/2010/main" val="0"/>
              </a:ext>
            </a:extLst>
          </a:blip>
          <a:srcRect l="6598" t="22222" r="49470" b="48519"/>
          <a:stretch/>
        </p:blipFill>
        <p:spPr>
          <a:xfrm>
            <a:off x="2057398" y="3178990"/>
            <a:ext cx="5791198" cy="275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A cartoon of a child with a red tie&#10;&#10;Description automatically generated">
            <a:extLst>
              <a:ext uri="{FF2B5EF4-FFF2-40B4-BE49-F238E27FC236}">
                <a16:creationId xmlns:a16="http://schemas.microsoft.com/office/drawing/2014/main" id="{6B08EA18-C2A4-664D-6515-E9E6AEEA1594}"/>
              </a:ext>
            </a:extLst>
          </p:cNvPr>
          <p:cNvPicPr>
            <a:picLocks noChangeAspect="1"/>
          </p:cNvPicPr>
          <p:nvPr/>
        </p:nvPicPr>
        <p:blipFill rotWithShape="1">
          <a:blip r:embed="rId6">
            <a:extLst>
              <a:ext uri="{28A0092B-C50C-407E-A947-70E740481C1C}">
                <a14:useLocalDpi xmlns:a14="http://schemas.microsoft.com/office/drawing/2010/main" val="0"/>
              </a:ext>
            </a:extLst>
          </a:blip>
          <a:srcRect l="55822" t="20371" r="2893" b="50000"/>
          <a:stretch/>
        </p:blipFill>
        <p:spPr>
          <a:xfrm>
            <a:off x="10363200" y="3178991"/>
            <a:ext cx="5374298" cy="275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cartoon of a child with a red tie&#10;&#10;Description automatically generated">
            <a:extLst>
              <a:ext uri="{FF2B5EF4-FFF2-40B4-BE49-F238E27FC236}">
                <a16:creationId xmlns:a16="http://schemas.microsoft.com/office/drawing/2014/main" id="{BCF42CD4-2DEE-F760-F16C-DD06F1C3BAB7}"/>
              </a:ext>
            </a:extLst>
          </p:cNvPr>
          <p:cNvPicPr>
            <a:picLocks noChangeAspect="1"/>
          </p:cNvPicPr>
          <p:nvPr/>
        </p:nvPicPr>
        <p:blipFill rotWithShape="1">
          <a:blip r:embed="rId6">
            <a:extLst>
              <a:ext uri="{28A0092B-C50C-407E-A947-70E740481C1C}">
                <a14:useLocalDpi xmlns:a14="http://schemas.microsoft.com/office/drawing/2010/main" val="0"/>
              </a:ext>
            </a:extLst>
          </a:blip>
          <a:srcRect l="4201" t="52837" r="48941" b="20371"/>
          <a:stretch/>
        </p:blipFill>
        <p:spPr>
          <a:xfrm>
            <a:off x="2057398" y="7181409"/>
            <a:ext cx="5791198" cy="2366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descr="A cartoon of a child with a red tie&#10;&#10;Description automatically generated">
            <a:extLst>
              <a:ext uri="{FF2B5EF4-FFF2-40B4-BE49-F238E27FC236}">
                <a16:creationId xmlns:a16="http://schemas.microsoft.com/office/drawing/2014/main" id="{1A4942E9-7E02-8947-2524-720620DA081C}"/>
              </a:ext>
            </a:extLst>
          </p:cNvPr>
          <p:cNvPicPr>
            <a:picLocks noChangeAspect="1"/>
          </p:cNvPicPr>
          <p:nvPr/>
        </p:nvPicPr>
        <p:blipFill rotWithShape="1">
          <a:blip r:embed="rId6">
            <a:extLst>
              <a:ext uri="{28A0092B-C50C-407E-A947-70E740481C1C}">
                <a14:useLocalDpi xmlns:a14="http://schemas.microsoft.com/office/drawing/2010/main" val="0"/>
              </a:ext>
            </a:extLst>
          </a:blip>
          <a:srcRect l="51059" t="52963" r="3951" b="20246"/>
          <a:stretch/>
        </p:blipFill>
        <p:spPr>
          <a:xfrm>
            <a:off x="10363200" y="7187844"/>
            <a:ext cx="5560355" cy="2366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5421128"/>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75" name="Group 4">
            <a:extLst>
              <a:ext uri="{FF2B5EF4-FFF2-40B4-BE49-F238E27FC236}">
                <a16:creationId xmlns:a16="http://schemas.microsoft.com/office/drawing/2014/main" id="{7F98ADB2-0AB2-1447-68FB-B949737EA100}"/>
              </a:ext>
            </a:extLst>
          </p:cNvPr>
          <p:cNvGrpSpPr/>
          <p:nvPr/>
        </p:nvGrpSpPr>
        <p:grpSpPr>
          <a:xfrm rot="-10800000">
            <a:off x="761999" y="1548332"/>
            <a:ext cx="16764001" cy="7938567"/>
            <a:chOff x="-44887" y="31943"/>
            <a:chExt cx="8023172" cy="3950889"/>
          </a:xfrm>
        </p:grpSpPr>
        <p:sp>
          <p:nvSpPr>
            <p:cNvPr id="76" name="Freeform 5">
              <a:extLst>
                <a:ext uri="{FF2B5EF4-FFF2-40B4-BE49-F238E27FC236}">
                  <a16:creationId xmlns:a16="http://schemas.microsoft.com/office/drawing/2014/main" id="{0877F72D-7597-E69F-CF8F-F47540D8573C}"/>
                </a:ext>
              </a:extLst>
            </p:cNvPr>
            <p:cNvSpPr/>
            <p:nvPr/>
          </p:nvSpPr>
          <p:spPr>
            <a:xfrm>
              <a:off x="-44887" y="31943"/>
              <a:ext cx="8023172" cy="3950889"/>
            </a:xfrm>
            <a:prstGeom prst="rect">
              <a:avLst/>
            </a:prstGeom>
            <a:solidFill>
              <a:schemeClr val="accent5">
                <a:lumMod val="20000"/>
                <a:lumOff val="80000"/>
              </a:schemeClr>
            </a:solidFill>
          </p:spPr>
          <p:txBody>
            <a:bodyPr/>
            <a:lstStyle/>
            <a:p>
              <a:endParaRPr lang="en-US"/>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5000" y="22860"/>
            <a:ext cx="885098" cy="1061757"/>
          </a:xfrm>
          <a:prstGeom prst="rect">
            <a:avLst/>
          </a:prstGeom>
        </p:spPr>
      </p:pic>
      <p:grpSp>
        <p:nvGrpSpPr>
          <p:cNvPr id="65" name="Group 64">
            <a:extLst>
              <a:ext uri="{FF2B5EF4-FFF2-40B4-BE49-F238E27FC236}">
                <a16:creationId xmlns:a16="http://schemas.microsoft.com/office/drawing/2014/main" id="{04FB8B30-4AB1-31E8-09F6-6C5EE4AE8F9E}"/>
              </a:ext>
            </a:extLst>
          </p:cNvPr>
          <p:cNvGrpSpPr/>
          <p:nvPr/>
        </p:nvGrpSpPr>
        <p:grpSpPr>
          <a:xfrm>
            <a:off x="5259478" y="972129"/>
            <a:ext cx="7796923" cy="1209328"/>
            <a:chOff x="5416343" y="665624"/>
            <a:chExt cx="7796923" cy="1209328"/>
          </a:xfrm>
        </p:grpSpPr>
        <p:pic>
          <p:nvPicPr>
            <p:cNvPr id="66" name="Picture 9">
              <a:extLst>
                <a:ext uri="{FF2B5EF4-FFF2-40B4-BE49-F238E27FC236}">
                  <a16:creationId xmlns:a16="http://schemas.microsoft.com/office/drawing/2014/main" id="{89D27C28-9345-48E5-285E-40879D67AE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6343" y="665624"/>
              <a:ext cx="7796923" cy="1209328"/>
            </a:xfrm>
            <a:prstGeom prst="rect">
              <a:avLst/>
            </a:prstGeom>
          </p:spPr>
        </p:pic>
        <p:sp>
          <p:nvSpPr>
            <p:cNvPr id="67" name="TextBox 66">
              <a:extLst>
                <a:ext uri="{FF2B5EF4-FFF2-40B4-BE49-F238E27FC236}">
                  <a16:creationId xmlns:a16="http://schemas.microsoft.com/office/drawing/2014/main" id="{37F85E91-75AE-4072-443F-3888B52DF836}"/>
                </a:ext>
              </a:extLst>
            </p:cNvPr>
            <p:cNvSpPr txBox="1"/>
            <p:nvPr/>
          </p:nvSpPr>
          <p:spPr>
            <a:xfrm>
              <a:off x="5676540" y="839401"/>
              <a:ext cx="7276528" cy="861774"/>
            </a:xfrm>
            <a:prstGeom prst="rect">
              <a:avLst/>
            </a:prstGeom>
            <a:noFill/>
          </p:spPr>
          <p:txBody>
            <a:bodyPr wrap="square" rtlCol="0">
              <a:spAutoFit/>
            </a:bodyPr>
            <a:lstStyle/>
            <a:p>
              <a:pPr algn="ctr"/>
              <a:r>
                <a:rPr lang="en-US" sz="5000" b="1" dirty="0" err="1">
                  <a:solidFill>
                    <a:schemeClr val="bg1"/>
                  </a:solidFill>
                  <a:latin typeface="Arial" panose="020B0604020202020204" pitchFamily="34" charset="0"/>
                  <a:cs typeface="Arial" panose="020B0604020202020204" pitchFamily="34" charset="0"/>
                </a:rPr>
                <a:t>Gợi</a:t>
              </a:r>
              <a:r>
                <a:rPr lang="en-US" sz="5000" b="1" dirty="0">
                  <a:solidFill>
                    <a:schemeClr val="bg1"/>
                  </a:solidFill>
                  <a:latin typeface="Arial" panose="020B0604020202020204" pitchFamily="34" charset="0"/>
                  <a:cs typeface="Arial" panose="020B0604020202020204" pitchFamily="34" charset="0"/>
                </a:rPr>
                <a:t> ý </a:t>
              </a:r>
              <a:r>
                <a:rPr lang="en-US" sz="5000" b="1" dirty="0" err="1">
                  <a:solidFill>
                    <a:schemeClr val="bg1"/>
                  </a:solidFill>
                  <a:latin typeface="Arial" panose="020B0604020202020204" pitchFamily="34" charset="0"/>
                  <a:cs typeface="Arial" panose="020B0604020202020204" pitchFamily="34" charset="0"/>
                </a:rPr>
                <a:t>câu</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trả</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E4725A2F-114A-7B4A-0E3F-7C146E63F410}"/>
              </a:ext>
            </a:extLst>
          </p:cNvPr>
          <p:cNvSpPr txBox="1"/>
          <p:nvPr/>
        </p:nvSpPr>
        <p:spPr>
          <a:xfrm>
            <a:off x="8651681" y="2757660"/>
            <a:ext cx="8131344" cy="5806654"/>
          </a:xfrm>
          <a:prstGeom prst="rect">
            <a:avLst/>
          </a:prstGeom>
          <a:noFill/>
        </p:spPr>
        <p:txBody>
          <a:bodyPr wrap="square">
            <a:spAutoFit/>
          </a:bodyP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Ý kiến 1: </a:t>
            </a:r>
          </a:p>
          <a:p>
            <a:pPr algn="just">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Trong quá trình lao động, chúng ta sẽ sử dụng năng lượng của bản thân để hoàn thành công việc, từ đó, quá trình trao đổi chất của cơ thể được đẩy mạnh, cơ thể sẽ khoẻ hơn, có nhiều năng lượng tích cực hơn.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226" y="9105900"/>
            <a:ext cx="1268623" cy="766344"/>
          </a:xfrm>
          <a:prstGeom prst="rect">
            <a:avLst/>
          </a:prstGeom>
        </p:spPr>
      </p:pic>
      <p:grpSp>
        <p:nvGrpSpPr>
          <p:cNvPr id="74" name="Group 73">
            <a:extLst>
              <a:ext uri="{FF2B5EF4-FFF2-40B4-BE49-F238E27FC236}">
                <a16:creationId xmlns:a16="http://schemas.microsoft.com/office/drawing/2014/main" id="{2D371287-DDF1-6607-175B-3E3E103E5953}"/>
              </a:ext>
            </a:extLst>
          </p:cNvPr>
          <p:cNvGrpSpPr/>
          <p:nvPr/>
        </p:nvGrpSpPr>
        <p:grpSpPr>
          <a:xfrm>
            <a:off x="1645849" y="3723769"/>
            <a:ext cx="6168721" cy="3480973"/>
            <a:chOff x="1219200" y="3747015"/>
            <a:chExt cx="6168721" cy="3480973"/>
          </a:xfrm>
        </p:grpSpPr>
        <p:pic>
          <p:nvPicPr>
            <p:cNvPr id="73" name="Picture 72" descr="A cartoon of a child with a red tie&#10;&#10;Description automatically generated">
              <a:extLst>
                <a:ext uri="{FF2B5EF4-FFF2-40B4-BE49-F238E27FC236}">
                  <a16:creationId xmlns:a16="http://schemas.microsoft.com/office/drawing/2014/main" id="{57CBC1EA-7F43-0D3B-6FF4-C5A6A1B7C446}"/>
                </a:ext>
              </a:extLst>
            </p:cNvPr>
            <p:cNvPicPr>
              <a:picLocks noChangeAspect="1"/>
            </p:cNvPicPr>
            <p:nvPr/>
          </p:nvPicPr>
          <p:blipFill rotWithShape="1">
            <a:blip r:embed="rId8">
              <a:extLst>
                <a:ext uri="{28A0092B-C50C-407E-A947-70E740481C1C}">
                  <a14:useLocalDpi xmlns:a14="http://schemas.microsoft.com/office/drawing/2010/main" val="0"/>
                </a:ext>
              </a:extLst>
            </a:blip>
            <a:srcRect l="6598" t="22222" r="49470" b="48519"/>
            <a:stretch/>
          </p:blipFill>
          <p:spPr>
            <a:xfrm>
              <a:off x="1219200" y="4344198"/>
              <a:ext cx="6059611" cy="28837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2" name="Picture 2" descr="Push pin ">
              <a:extLst>
                <a:ext uri="{FF2B5EF4-FFF2-40B4-BE49-F238E27FC236}">
                  <a16:creationId xmlns:a16="http://schemas.microsoft.com/office/drawing/2014/main" id="{642B86F5-B510-A059-2688-C03224CD6E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3868">
              <a:off x="6834345" y="3747015"/>
              <a:ext cx="553576" cy="5535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561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arn(inVertical)">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5000" y="22860"/>
            <a:ext cx="885098" cy="1061757"/>
          </a:xfrm>
          <a:prstGeom prst="rect">
            <a:avLst/>
          </a:prstGeom>
        </p:spPr>
      </p:pic>
      <p:grpSp>
        <p:nvGrpSpPr>
          <p:cNvPr id="63" name="Group 4">
            <a:extLst>
              <a:ext uri="{FF2B5EF4-FFF2-40B4-BE49-F238E27FC236}">
                <a16:creationId xmlns:a16="http://schemas.microsoft.com/office/drawing/2014/main" id="{4E2698DC-14F2-37C7-A28A-63F1708D976C}"/>
              </a:ext>
            </a:extLst>
          </p:cNvPr>
          <p:cNvGrpSpPr/>
          <p:nvPr/>
        </p:nvGrpSpPr>
        <p:grpSpPr>
          <a:xfrm rot="-10800000">
            <a:off x="761999" y="1548332"/>
            <a:ext cx="16764001" cy="7938567"/>
            <a:chOff x="-44887" y="31943"/>
            <a:chExt cx="8023172" cy="3950889"/>
          </a:xfrm>
        </p:grpSpPr>
        <p:sp>
          <p:nvSpPr>
            <p:cNvPr id="64" name="Freeform 5">
              <a:extLst>
                <a:ext uri="{FF2B5EF4-FFF2-40B4-BE49-F238E27FC236}">
                  <a16:creationId xmlns:a16="http://schemas.microsoft.com/office/drawing/2014/main" id="{8EAB08EF-5594-4DA3-D5C7-33A6D0544D5E}"/>
                </a:ext>
              </a:extLst>
            </p:cNvPr>
            <p:cNvSpPr/>
            <p:nvPr/>
          </p:nvSpPr>
          <p:spPr>
            <a:xfrm>
              <a:off x="-44887" y="31943"/>
              <a:ext cx="8023172" cy="3950889"/>
            </a:xfrm>
            <a:prstGeom prst="rect">
              <a:avLst/>
            </a:prstGeom>
            <a:solidFill>
              <a:schemeClr val="accent5">
                <a:lumMod val="20000"/>
                <a:lumOff val="80000"/>
              </a:schemeClr>
            </a:solidFill>
          </p:spPr>
          <p:txBody>
            <a:bodyPr/>
            <a:lstStyle/>
            <a:p>
              <a:endParaRPr lang="en-US"/>
            </a:p>
          </p:txBody>
        </p:sp>
      </p:grpSp>
      <p:grpSp>
        <p:nvGrpSpPr>
          <p:cNvPr id="65" name="Group 64">
            <a:extLst>
              <a:ext uri="{FF2B5EF4-FFF2-40B4-BE49-F238E27FC236}">
                <a16:creationId xmlns:a16="http://schemas.microsoft.com/office/drawing/2014/main" id="{04FB8B30-4AB1-31E8-09F6-6C5EE4AE8F9E}"/>
              </a:ext>
            </a:extLst>
          </p:cNvPr>
          <p:cNvGrpSpPr/>
          <p:nvPr/>
        </p:nvGrpSpPr>
        <p:grpSpPr>
          <a:xfrm>
            <a:off x="5259478" y="972129"/>
            <a:ext cx="7796923" cy="1209328"/>
            <a:chOff x="5416343" y="665624"/>
            <a:chExt cx="7796923" cy="1209328"/>
          </a:xfrm>
        </p:grpSpPr>
        <p:pic>
          <p:nvPicPr>
            <p:cNvPr id="66" name="Picture 9">
              <a:extLst>
                <a:ext uri="{FF2B5EF4-FFF2-40B4-BE49-F238E27FC236}">
                  <a16:creationId xmlns:a16="http://schemas.microsoft.com/office/drawing/2014/main" id="{89D27C28-9345-48E5-285E-40879D67AE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6343" y="665624"/>
              <a:ext cx="7796923" cy="1209328"/>
            </a:xfrm>
            <a:prstGeom prst="rect">
              <a:avLst/>
            </a:prstGeom>
          </p:spPr>
        </p:pic>
        <p:sp>
          <p:nvSpPr>
            <p:cNvPr id="67" name="TextBox 66">
              <a:extLst>
                <a:ext uri="{FF2B5EF4-FFF2-40B4-BE49-F238E27FC236}">
                  <a16:creationId xmlns:a16="http://schemas.microsoft.com/office/drawing/2014/main" id="{37F85E91-75AE-4072-443F-3888B52DF836}"/>
                </a:ext>
              </a:extLst>
            </p:cNvPr>
            <p:cNvSpPr txBox="1"/>
            <p:nvPr/>
          </p:nvSpPr>
          <p:spPr>
            <a:xfrm>
              <a:off x="5676540" y="839401"/>
              <a:ext cx="7276528" cy="861774"/>
            </a:xfrm>
            <a:prstGeom prst="rect">
              <a:avLst/>
            </a:prstGeom>
            <a:noFill/>
          </p:spPr>
          <p:txBody>
            <a:bodyPr wrap="square" rtlCol="0">
              <a:spAutoFit/>
            </a:bodyPr>
            <a:lstStyle/>
            <a:p>
              <a:pPr algn="ctr"/>
              <a:r>
                <a:rPr lang="en-US" sz="5000" b="1" dirty="0" err="1">
                  <a:solidFill>
                    <a:schemeClr val="bg1"/>
                  </a:solidFill>
                  <a:latin typeface="Arial" panose="020B0604020202020204" pitchFamily="34" charset="0"/>
                  <a:cs typeface="Arial" panose="020B0604020202020204" pitchFamily="34" charset="0"/>
                </a:rPr>
                <a:t>Gợi</a:t>
              </a:r>
              <a:r>
                <a:rPr lang="en-US" sz="5000" b="1" dirty="0">
                  <a:solidFill>
                    <a:schemeClr val="bg1"/>
                  </a:solidFill>
                  <a:latin typeface="Arial" panose="020B0604020202020204" pitchFamily="34" charset="0"/>
                  <a:cs typeface="Arial" panose="020B0604020202020204" pitchFamily="34" charset="0"/>
                </a:rPr>
                <a:t> ý </a:t>
              </a:r>
              <a:r>
                <a:rPr lang="en-US" sz="5000" b="1" dirty="0" err="1">
                  <a:solidFill>
                    <a:schemeClr val="bg1"/>
                  </a:solidFill>
                  <a:latin typeface="Arial" panose="020B0604020202020204" pitchFamily="34" charset="0"/>
                  <a:cs typeface="Arial" panose="020B0604020202020204" pitchFamily="34" charset="0"/>
                </a:rPr>
                <a:t>câu</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trả</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E4725A2F-114A-7B4A-0E3F-7C146E63F410}"/>
              </a:ext>
            </a:extLst>
          </p:cNvPr>
          <p:cNvSpPr txBox="1"/>
          <p:nvPr/>
        </p:nvSpPr>
        <p:spPr>
          <a:xfrm>
            <a:off x="7086600" y="2410106"/>
            <a:ext cx="9779801" cy="6683817"/>
          </a:xfrm>
          <a:prstGeom prst="rect">
            <a:avLst/>
          </a:prstGeom>
          <a:noFill/>
        </p:spPr>
        <p:txBody>
          <a:bodyPr wrap="square">
            <a:spAutoFit/>
          </a:bodyP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Ý kiến 2: </a:t>
            </a:r>
          </a:p>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Quá trình lao động sẽ giúp chúng ta nhận ra giá trị của bản thân, điều này giúp chúng ta cảm thấy vui vẻ, yêu đời, yêu bản thân hơn. </a:t>
            </a:r>
            <a:endParaRPr lang="en-US" sz="36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Bên cạnh đó, trong quá trình lao động, chúng ta có giúp đỡ nhiều người khác, mang lại niềm vui cho bạn bè, gia đình và mọi người xung quanh. </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226" y="9105900"/>
            <a:ext cx="1268623" cy="766344"/>
          </a:xfrm>
          <a:prstGeom prst="rect">
            <a:avLst/>
          </a:prstGeom>
        </p:spPr>
      </p:pic>
      <p:grpSp>
        <p:nvGrpSpPr>
          <p:cNvPr id="4" name="Group 3">
            <a:extLst>
              <a:ext uri="{FF2B5EF4-FFF2-40B4-BE49-F238E27FC236}">
                <a16:creationId xmlns:a16="http://schemas.microsoft.com/office/drawing/2014/main" id="{2AB84C82-9B6D-CA1A-ADD9-932D608298ED}"/>
              </a:ext>
            </a:extLst>
          </p:cNvPr>
          <p:cNvGrpSpPr/>
          <p:nvPr/>
        </p:nvGrpSpPr>
        <p:grpSpPr>
          <a:xfrm>
            <a:off x="1630609" y="3992813"/>
            <a:ext cx="4902977" cy="3049605"/>
            <a:chOff x="1480419" y="4060314"/>
            <a:chExt cx="4902977" cy="3049605"/>
          </a:xfrm>
        </p:grpSpPr>
        <p:pic>
          <p:nvPicPr>
            <p:cNvPr id="2" name="Picture 1" descr="A cartoon of a child with a red tie&#10;&#10;Description automatically generated">
              <a:extLst>
                <a:ext uri="{FF2B5EF4-FFF2-40B4-BE49-F238E27FC236}">
                  <a16:creationId xmlns:a16="http://schemas.microsoft.com/office/drawing/2014/main" id="{8DF4405C-8E37-DF7A-503C-0DFA913C184E}"/>
                </a:ext>
              </a:extLst>
            </p:cNvPr>
            <p:cNvPicPr>
              <a:picLocks noChangeAspect="1"/>
            </p:cNvPicPr>
            <p:nvPr/>
          </p:nvPicPr>
          <p:blipFill rotWithShape="1">
            <a:blip r:embed="rId8">
              <a:extLst>
                <a:ext uri="{28A0092B-C50C-407E-A947-70E740481C1C}">
                  <a14:useLocalDpi xmlns:a14="http://schemas.microsoft.com/office/drawing/2010/main" val="0"/>
                </a:ext>
              </a:extLst>
            </a:blip>
            <a:srcRect l="55822" t="20371" r="2893" b="50000"/>
            <a:stretch/>
          </p:blipFill>
          <p:spPr>
            <a:xfrm>
              <a:off x="1480419" y="4634637"/>
              <a:ext cx="4826801" cy="24752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Push pin ">
              <a:extLst>
                <a:ext uri="{FF2B5EF4-FFF2-40B4-BE49-F238E27FC236}">
                  <a16:creationId xmlns:a16="http://schemas.microsoft.com/office/drawing/2014/main" id="{01A7DA38-41B4-9385-23F5-522FF421E5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3868">
              <a:off x="5829820" y="4060314"/>
              <a:ext cx="553576" cy="5535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47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barn(outVertical)">
                                      <p:cBhvr>
                                        <p:cTn id="7" dur="500"/>
                                        <p:tgtEl>
                                          <p:spTgt spid="6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75183" y="201551"/>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31" y="9488900"/>
            <a:ext cx="665309" cy="798100"/>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85412">
            <a:off x="6031" y="-39210"/>
            <a:ext cx="1385418" cy="1279623"/>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75183" y="9333344"/>
            <a:ext cx="823151" cy="915036"/>
          </a:xfrm>
          <a:prstGeom prst="rect">
            <a:avLst/>
          </a:prstGeom>
        </p:spPr>
      </p:pic>
      <p:grpSp>
        <p:nvGrpSpPr>
          <p:cNvPr id="9" name="Group 8">
            <a:extLst>
              <a:ext uri="{FF2B5EF4-FFF2-40B4-BE49-F238E27FC236}">
                <a16:creationId xmlns:a16="http://schemas.microsoft.com/office/drawing/2014/main" id="{AD239A4F-0BBC-A982-7324-1B025C3291A1}"/>
              </a:ext>
            </a:extLst>
          </p:cNvPr>
          <p:cNvGrpSpPr/>
          <p:nvPr/>
        </p:nvGrpSpPr>
        <p:grpSpPr>
          <a:xfrm>
            <a:off x="5981699" y="-37857"/>
            <a:ext cx="6324600" cy="1590987"/>
            <a:chOff x="5715000" y="-27216"/>
            <a:chExt cx="6324600" cy="1590987"/>
          </a:xfrm>
        </p:grpSpPr>
        <p:sp>
          <p:nvSpPr>
            <p:cNvPr id="10" name="Round Same Side Corner Rectangle 11">
              <a:extLst>
                <a:ext uri="{FF2B5EF4-FFF2-40B4-BE49-F238E27FC236}">
                  <a16:creationId xmlns:a16="http://schemas.microsoft.com/office/drawing/2014/main" id="{B512DD7E-13A5-44A8-7EFC-C160EA449C81}"/>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A39384-11AD-D283-7984-4E2487945FAE}"/>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5" name="Group 14">
            <a:extLst>
              <a:ext uri="{FF2B5EF4-FFF2-40B4-BE49-F238E27FC236}">
                <a16:creationId xmlns:a16="http://schemas.microsoft.com/office/drawing/2014/main" id="{F7470ACC-3623-2B25-4D62-A46BBF4BF957}"/>
              </a:ext>
            </a:extLst>
          </p:cNvPr>
          <p:cNvGrpSpPr/>
          <p:nvPr/>
        </p:nvGrpSpPr>
        <p:grpSpPr>
          <a:xfrm>
            <a:off x="8209657" y="2167844"/>
            <a:ext cx="9293929" cy="7531729"/>
            <a:chOff x="9292805" y="1525167"/>
            <a:chExt cx="9293929" cy="7531729"/>
          </a:xfrm>
        </p:grpSpPr>
        <p:sp>
          <p:nvSpPr>
            <p:cNvPr id="18" name="Freeform 8">
              <a:extLst>
                <a:ext uri="{FF2B5EF4-FFF2-40B4-BE49-F238E27FC236}">
                  <a16:creationId xmlns:a16="http://schemas.microsoft.com/office/drawing/2014/main" id="{2CA06CBC-2ABD-4312-AD04-A7A004F3F22D}"/>
                </a:ext>
              </a:extLst>
            </p:cNvPr>
            <p:cNvSpPr/>
            <p:nvPr/>
          </p:nvSpPr>
          <p:spPr>
            <a:xfrm>
              <a:off x="9292805" y="1525167"/>
              <a:ext cx="9293929" cy="7531729"/>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3">
                <a:lumMod val="20000"/>
                <a:lumOff val="80000"/>
              </a:schemeClr>
            </a:solidFill>
          </p:spPr>
          <p:txBody>
            <a:bodyPr/>
            <a:lstStyle/>
            <a:p>
              <a:endParaRPr lang="en-US"/>
            </a:p>
          </p:txBody>
        </p:sp>
        <p:sp>
          <p:nvSpPr>
            <p:cNvPr id="19" name="TextBox 18">
              <a:extLst>
                <a:ext uri="{FF2B5EF4-FFF2-40B4-BE49-F238E27FC236}">
                  <a16:creationId xmlns:a16="http://schemas.microsoft.com/office/drawing/2014/main" id="{40886327-6A88-A105-E86A-9C5FE3517082}"/>
                </a:ext>
              </a:extLst>
            </p:cNvPr>
            <p:cNvSpPr txBox="1"/>
            <p:nvPr/>
          </p:nvSpPr>
          <p:spPr>
            <a:xfrm>
              <a:off x="9929967" y="1711811"/>
              <a:ext cx="8019604" cy="7058855"/>
            </a:xfrm>
            <a:prstGeom prst="rect">
              <a:avLst/>
            </a:prstGeom>
            <a:noFill/>
          </p:spPr>
          <p:txBody>
            <a:bodyPr wrap="square">
              <a:spAutoFit/>
            </a:bodyPr>
            <a:lstStyle/>
            <a:p>
              <a:pPr marR="0" algn="ctr">
                <a:lnSpc>
                  <a:spcPct val="150000"/>
                </a:lnSpc>
                <a:spcBef>
                  <a:spcPts val="0"/>
                </a:spcBef>
                <a:spcAft>
                  <a:spcPts val="0"/>
                </a:spcAft>
              </a:pPr>
              <a:r>
                <a:rPr lang="vi-VN" sz="3400" b="1">
                  <a:solidFill>
                    <a:srgbClr val="000000"/>
                  </a:solidFill>
                  <a:latin typeface="Arial" panose="020B0604020202020204" pitchFamily="34" charset="0"/>
                  <a:ea typeface="Calibri" panose="020F0502020204030204" pitchFamily="34" charset="0"/>
                  <a:cs typeface="Arial" panose="020B0604020202020204" pitchFamily="34" charset="0"/>
                </a:rPr>
                <a:t>GIỌT MỒ HÔI</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Mồ hôi mà đổ xuống đồng,</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Lúa mọc trùng trùng sáng cả đồi nương. </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Mồ hôi mà đổ xuống vườn,</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Dâu xanh lá tốt vấn vương tơ tằm.</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Mồ hôi mà đổ xuống đầm,</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Cá lội phía dưới, rau nằm phía trên.</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Mồ hôi xuống, cây mọc lên,</a:t>
              </a:r>
            </a:p>
            <a:p>
              <a:pPr marR="0" algn="ctr">
                <a:lnSpc>
                  <a:spcPct val="150000"/>
                </a:lnSpc>
                <a:spcBef>
                  <a:spcPts val="0"/>
                </a:spcBef>
                <a:spcAft>
                  <a:spcPts val="0"/>
                </a:spcAft>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Ăn no đánh thắng, dân yên nước giàu.</a:t>
              </a:r>
            </a:p>
          </p:txBody>
        </p:sp>
      </p:grpSp>
      <p:grpSp>
        <p:nvGrpSpPr>
          <p:cNvPr id="36" name="Group 35">
            <a:extLst>
              <a:ext uri="{FF2B5EF4-FFF2-40B4-BE49-F238E27FC236}">
                <a16:creationId xmlns:a16="http://schemas.microsoft.com/office/drawing/2014/main" id="{29D6CFBE-6A01-8AED-8AAE-4BD465BED19B}"/>
              </a:ext>
            </a:extLst>
          </p:cNvPr>
          <p:cNvGrpSpPr/>
          <p:nvPr/>
        </p:nvGrpSpPr>
        <p:grpSpPr>
          <a:xfrm>
            <a:off x="1003249" y="2167844"/>
            <a:ext cx="6781800" cy="7531728"/>
            <a:chOff x="1215424" y="2095501"/>
            <a:chExt cx="6781800" cy="7531728"/>
          </a:xfrm>
        </p:grpSpPr>
        <p:sp>
          <p:nvSpPr>
            <p:cNvPr id="30" name="Freeform 7">
              <a:extLst>
                <a:ext uri="{FF2B5EF4-FFF2-40B4-BE49-F238E27FC236}">
                  <a16:creationId xmlns:a16="http://schemas.microsoft.com/office/drawing/2014/main" id="{A807D85B-A516-7567-1975-BE5CDE344FAF}"/>
                </a:ext>
              </a:extLst>
            </p:cNvPr>
            <p:cNvSpPr/>
            <p:nvPr/>
          </p:nvSpPr>
          <p:spPr>
            <a:xfrm>
              <a:off x="1215424" y="2095501"/>
              <a:ext cx="6781800" cy="7531728"/>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3532B00A-4805-ED34-EF8F-B327C5563D6A}"/>
                </a:ext>
              </a:extLst>
            </p:cNvPr>
            <p:cNvGrpSpPr/>
            <p:nvPr/>
          </p:nvGrpSpPr>
          <p:grpSpPr>
            <a:xfrm>
              <a:off x="1575598" y="2446375"/>
              <a:ext cx="6061451" cy="2406225"/>
              <a:chOff x="1426698" y="3199062"/>
              <a:chExt cx="5652814" cy="2406225"/>
            </a:xfrm>
          </p:grpSpPr>
          <p:sp>
            <p:nvSpPr>
              <p:cNvPr id="32" name="Freeform 10">
                <a:extLst>
                  <a:ext uri="{FF2B5EF4-FFF2-40B4-BE49-F238E27FC236}">
                    <a16:creationId xmlns:a16="http://schemas.microsoft.com/office/drawing/2014/main" id="{E6C92489-6924-ACA9-80E4-6F94E3FCE516}"/>
                  </a:ext>
                </a:extLst>
              </p:cNvPr>
              <p:cNvSpPr/>
              <p:nvPr/>
            </p:nvSpPr>
            <p:spPr>
              <a:xfrm>
                <a:off x="1426698" y="3199062"/>
                <a:ext cx="5652814" cy="2406225"/>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CF2ADCF-9F1F-8911-08FB-2264D1BED787}"/>
                  </a:ext>
                </a:extLst>
              </p:cNvPr>
              <p:cNvSpPr txBox="1"/>
              <p:nvPr/>
            </p:nvSpPr>
            <p:spPr>
              <a:xfrm>
                <a:off x="1822681" y="3227237"/>
                <a:ext cx="5034775" cy="2349874"/>
              </a:xfrm>
              <a:prstGeom prst="rect">
                <a:avLst/>
              </a:prstGeom>
              <a:noFill/>
            </p:spPr>
            <p:txBody>
              <a:bodyPr wrap="square" rtlCol="0">
                <a:spAutoFit/>
              </a:bodyPr>
              <a:lstStyle/>
              <a:p>
                <a:pPr algn="just">
                  <a:lnSpc>
                    <a:spcPct val="150000"/>
                  </a:lnSpc>
                </a:pPr>
                <a:r>
                  <a:rPr lang="en-US" sz="3400" b="1">
                    <a:solidFill>
                      <a:srgbClr val="FF0000"/>
                    </a:solidFill>
                    <a:latin typeface="Arial" panose="020B0604020202020204" pitchFamily="34" charset="0"/>
                    <a:cs typeface="Arial" panose="020B0604020202020204" pitchFamily="34" charset="0"/>
                  </a:rPr>
                  <a:t>Đ</a:t>
                </a:r>
                <a:r>
                  <a:rPr lang="vi-VN" sz="3400" b="1">
                    <a:solidFill>
                      <a:srgbClr val="FF0000"/>
                    </a:solidFill>
                    <a:latin typeface="Arial" panose="020B0604020202020204" pitchFamily="34" charset="0"/>
                    <a:cs typeface="Arial" panose="020B0604020202020204" pitchFamily="34" charset="0"/>
                  </a:rPr>
                  <a:t>ọc diễn cảm bài thơ </a:t>
                </a:r>
                <a:r>
                  <a:rPr lang="vi-VN" sz="3400" b="1" i="1">
                    <a:solidFill>
                      <a:srgbClr val="FF0000"/>
                    </a:solidFill>
                    <a:latin typeface="Arial" panose="020B0604020202020204" pitchFamily="34" charset="0"/>
                    <a:cs typeface="Arial" panose="020B0604020202020204" pitchFamily="34" charset="0"/>
                  </a:rPr>
                  <a:t>Giọt mồ hôi (Thanh Tịnh) </a:t>
                </a:r>
                <a:r>
                  <a:rPr lang="vi-VN" sz="3400" b="1">
                    <a:solidFill>
                      <a:srgbClr val="FF0000"/>
                    </a:solidFill>
                    <a:latin typeface="Arial" panose="020B0604020202020204" pitchFamily="34" charset="0"/>
                    <a:cs typeface="Arial" panose="020B0604020202020204" pitchFamily="34" charset="0"/>
                  </a:rPr>
                  <a:t>và trả lời câu hỏi</a:t>
                </a:r>
              </a:p>
            </p:txBody>
          </p:sp>
        </p:grpSp>
        <p:pic>
          <p:nvPicPr>
            <p:cNvPr id="35" name="Picture 34" descr="A page with text and a couple of people working in a rice field&#10;&#10;Description automatically generated">
              <a:extLst>
                <a:ext uri="{FF2B5EF4-FFF2-40B4-BE49-F238E27FC236}">
                  <a16:creationId xmlns:a16="http://schemas.microsoft.com/office/drawing/2014/main" id="{E9B27032-BA25-DB5B-AAA4-DC8CBE4B2C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59" t="23227" r="8317" b="12222"/>
            <a:stretch/>
          </p:blipFill>
          <p:spPr>
            <a:xfrm>
              <a:off x="2822935" y="5143500"/>
              <a:ext cx="3694995" cy="4181739"/>
            </a:xfrm>
            <a:prstGeom prst="round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5000" y="22860"/>
            <a:ext cx="885098" cy="1061757"/>
          </a:xfrm>
          <a:prstGeom prst="rect">
            <a:avLst/>
          </a:prstGeom>
        </p:spPr>
      </p:pic>
      <p:grpSp>
        <p:nvGrpSpPr>
          <p:cNvPr id="63" name="Group 4">
            <a:extLst>
              <a:ext uri="{FF2B5EF4-FFF2-40B4-BE49-F238E27FC236}">
                <a16:creationId xmlns:a16="http://schemas.microsoft.com/office/drawing/2014/main" id="{4E2698DC-14F2-37C7-A28A-63F1708D976C}"/>
              </a:ext>
            </a:extLst>
          </p:cNvPr>
          <p:cNvGrpSpPr/>
          <p:nvPr/>
        </p:nvGrpSpPr>
        <p:grpSpPr>
          <a:xfrm rot="-10800000">
            <a:off x="761999" y="1548332"/>
            <a:ext cx="16764001" cy="7938567"/>
            <a:chOff x="-44887" y="31943"/>
            <a:chExt cx="8023172" cy="3950889"/>
          </a:xfrm>
        </p:grpSpPr>
        <p:sp>
          <p:nvSpPr>
            <p:cNvPr id="64" name="Freeform 5">
              <a:extLst>
                <a:ext uri="{FF2B5EF4-FFF2-40B4-BE49-F238E27FC236}">
                  <a16:creationId xmlns:a16="http://schemas.microsoft.com/office/drawing/2014/main" id="{8EAB08EF-5594-4DA3-D5C7-33A6D0544D5E}"/>
                </a:ext>
              </a:extLst>
            </p:cNvPr>
            <p:cNvSpPr/>
            <p:nvPr/>
          </p:nvSpPr>
          <p:spPr>
            <a:xfrm>
              <a:off x="-44887" y="31943"/>
              <a:ext cx="8023172" cy="3950889"/>
            </a:xfrm>
            <a:prstGeom prst="rect">
              <a:avLst/>
            </a:prstGeom>
            <a:solidFill>
              <a:schemeClr val="accent5">
                <a:lumMod val="20000"/>
                <a:lumOff val="80000"/>
              </a:schemeClr>
            </a:solidFill>
          </p:spPr>
          <p:txBody>
            <a:bodyPr/>
            <a:lstStyle/>
            <a:p>
              <a:endParaRPr lang="en-US"/>
            </a:p>
          </p:txBody>
        </p:sp>
      </p:grpSp>
      <p:grpSp>
        <p:nvGrpSpPr>
          <p:cNvPr id="65" name="Group 64">
            <a:extLst>
              <a:ext uri="{FF2B5EF4-FFF2-40B4-BE49-F238E27FC236}">
                <a16:creationId xmlns:a16="http://schemas.microsoft.com/office/drawing/2014/main" id="{04FB8B30-4AB1-31E8-09F6-6C5EE4AE8F9E}"/>
              </a:ext>
            </a:extLst>
          </p:cNvPr>
          <p:cNvGrpSpPr/>
          <p:nvPr/>
        </p:nvGrpSpPr>
        <p:grpSpPr>
          <a:xfrm>
            <a:off x="5259478" y="972129"/>
            <a:ext cx="7796923" cy="1209328"/>
            <a:chOff x="5416343" y="665624"/>
            <a:chExt cx="7796923" cy="1209328"/>
          </a:xfrm>
        </p:grpSpPr>
        <p:pic>
          <p:nvPicPr>
            <p:cNvPr id="66" name="Picture 9">
              <a:extLst>
                <a:ext uri="{FF2B5EF4-FFF2-40B4-BE49-F238E27FC236}">
                  <a16:creationId xmlns:a16="http://schemas.microsoft.com/office/drawing/2014/main" id="{89D27C28-9345-48E5-285E-40879D67AE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6343" y="665624"/>
              <a:ext cx="7796923" cy="1209328"/>
            </a:xfrm>
            <a:prstGeom prst="rect">
              <a:avLst/>
            </a:prstGeom>
          </p:spPr>
        </p:pic>
        <p:sp>
          <p:nvSpPr>
            <p:cNvPr id="67" name="TextBox 66">
              <a:extLst>
                <a:ext uri="{FF2B5EF4-FFF2-40B4-BE49-F238E27FC236}">
                  <a16:creationId xmlns:a16="http://schemas.microsoft.com/office/drawing/2014/main" id="{37F85E91-75AE-4072-443F-3888B52DF836}"/>
                </a:ext>
              </a:extLst>
            </p:cNvPr>
            <p:cNvSpPr txBox="1"/>
            <p:nvPr/>
          </p:nvSpPr>
          <p:spPr>
            <a:xfrm>
              <a:off x="5676540" y="839401"/>
              <a:ext cx="7276528" cy="861774"/>
            </a:xfrm>
            <a:prstGeom prst="rect">
              <a:avLst/>
            </a:prstGeom>
            <a:noFill/>
          </p:spPr>
          <p:txBody>
            <a:bodyPr wrap="square" rtlCol="0">
              <a:spAutoFit/>
            </a:bodyPr>
            <a:lstStyle/>
            <a:p>
              <a:pPr algn="ctr"/>
              <a:r>
                <a:rPr lang="en-US" sz="5000" b="1" dirty="0" err="1">
                  <a:solidFill>
                    <a:schemeClr val="bg1"/>
                  </a:solidFill>
                  <a:latin typeface="Arial" panose="020B0604020202020204" pitchFamily="34" charset="0"/>
                  <a:cs typeface="Arial" panose="020B0604020202020204" pitchFamily="34" charset="0"/>
                </a:rPr>
                <a:t>Gợi</a:t>
              </a:r>
              <a:r>
                <a:rPr lang="en-US" sz="5000" b="1" dirty="0">
                  <a:solidFill>
                    <a:schemeClr val="bg1"/>
                  </a:solidFill>
                  <a:latin typeface="Arial" panose="020B0604020202020204" pitchFamily="34" charset="0"/>
                  <a:cs typeface="Arial" panose="020B0604020202020204" pitchFamily="34" charset="0"/>
                </a:rPr>
                <a:t> ý </a:t>
              </a:r>
              <a:r>
                <a:rPr lang="en-US" sz="5000" b="1" dirty="0" err="1">
                  <a:solidFill>
                    <a:schemeClr val="bg1"/>
                  </a:solidFill>
                  <a:latin typeface="Arial" panose="020B0604020202020204" pitchFamily="34" charset="0"/>
                  <a:cs typeface="Arial" panose="020B0604020202020204" pitchFamily="34" charset="0"/>
                </a:rPr>
                <a:t>câu</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trả</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E4725A2F-114A-7B4A-0E3F-7C146E63F410}"/>
              </a:ext>
            </a:extLst>
          </p:cNvPr>
          <p:cNvSpPr txBox="1"/>
          <p:nvPr/>
        </p:nvSpPr>
        <p:spPr>
          <a:xfrm>
            <a:off x="7072492" y="2410106"/>
            <a:ext cx="9958208" cy="6683817"/>
          </a:xfrm>
          <a:prstGeom prst="rect">
            <a:avLst/>
          </a:prstGeom>
          <a:noFill/>
        </p:spPr>
        <p:txBody>
          <a:bodyPr wrap="square">
            <a:spAutoFit/>
          </a:bodyP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Ý kiến 3: </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Khi tham gia lao động chúng ta sẽ tạo ra những giá trị cả về vật chất lẫn tinh thần, những giá trị này không những giúp ích cho chính bản thân mình mà còn cho cả xã hội.</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Ví dụ</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em làm việc nhà, nấu cơm khi bố mẹ đi làm</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giúp em nhận thấy bản thân là một thành viên không thể thiếu của gia đình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226" y="9105900"/>
            <a:ext cx="1268623" cy="766344"/>
          </a:xfrm>
          <a:prstGeom prst="rect">
            <a:avLst/>
          </a:prstGeom>
        </p:spPr>
      </p:pic>
      <p:grpSp>
        <p:nvGrpSpPr>
          <p:cNvPr id="6" name="Group 5">
            <a:extLst>
              <a:ext uri="{FF2B5EF4-FFF2-40B4-BE49-F238E27FC236}">
                <a16:creationId xmlns:a16="http://schemas.microsoft.com/office/drawing/2014/main" id="{CA6CF44E-AA07-8C93-F073-FE6E20E40C21}"/>
              </a:ext>
            </a:extLst>
          </p:cNvPr>
          <p:cNvGrpSpPr/>
          <p:nvPr/>
        </p:nvGrpSpPr>
        <p:grpSpPr>
          <a:xfrm>
            <a:off x="1441122" y="4041886"/>
            <a:ext cx="5438984" cy="2735928"/>
            <a:chOff x="1342252" y="4243289"/>
            <a:chExt cx="5438984" cy="2735928"/>
          </a:xfrm>
        </p:grpSpPr>
        <p:pic>
          <p:nvPicPr>
            <p:cNvPr id="5" name="Picture 4" descr="A cartoon of a child with a red tie&#10;&#10;Description automatically generated">
              <a:extLst>
                <a:ext uri="{FF2B5EF4-FFF2-40B4-BE49-F238E27FC236}">
                  <a16:creationId xmlns:a16="http://schemas.microsoft.com/office/drawing/2014/main" id="{E7809F86-AA3D-5EAC-A97D-F8017A7975C4}"/>
                </a:ext>
              </a:extLst>
            </p:cNvPr>
            <p:cNvPicPr>
              <a:picLocks noChangeAspect="1"/>
            </p:cNvPicPr>
            <p:nvPr/>
          </p:nvPicPr>
          <p:blipFill rotWithShape="1">
            <a:blip r:embed="rId8">
              <a:extLst>
                <a:ext uri="{28A0092B-C50C-407E-A947-70E740481C1C}">
                  <a14:useLocalDpi xmlns:a14="http://schemas.microsoft.com/office/drawing/2010/main" val="0"/>
                </a:ext>
              </a:extLst>
            </a:blip>
            <a:srcRect l="4201" t="52837" r="48941" b="20371"/>
            <a:stretch/>
          </p:blipFill>
          <p:spPr>
            <a:xfrm>
              <a:off x="1342252" y="4840471"/>
              <a:ext cx="5234940" cy="2138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Push pin ">
              <a:extLst>
                <a:ext uri="{FF2B5EF4-FFF2-40B4-BE49-F238E27FC236}">
                  <a16:creationId xmlns:a16="http://schemas.microsoft.com/office/drawing/2014/main" id="{01A7DA38-41B4-9385-23F5-522FF421E5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3868">
              <a:off x="6227660" y="4243289"/>
              <a:ext cx="553576" cy="5535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00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barn(outVertical)">
                                      <p:cBhvr>
                                        <p:cTn id="7" dur="500"/>
                                        <p:tgtEl>
                                          <p:spTgt spid="68">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5000" y="22860"/>
            <a:ext cx="885098" cy="1061757"/>
          </a:xfrm>
          <a:prstGeom prst="rect">
            <a:avLst/>
          </a:prstGeom>
        </p:spPr>
      </p:pic>
      <p:grpSp>
        <p:nvGrpSpPr>
          <p:cNvPr id="63" name="Group 4">
            <a:extLst>
              <a:ext uri="{FF2B5EF4-FFF2-40B4-BE49-F238E27FC236}">
                <a16:creationId xmlns:a16="http://schemas.microsoft.com/office/drawing/2014/main" id="{4E2698DC-14F2-37C7-A28A-63F1708D976C}"/>
              </a:ext>
            </a:extLst>
          </p:cNvPr>
          <p:cNvGrpSpPr/>
          <p:nvPr/>
        </p:nvGrpSpPr>
        <p:grpSpPr>
          <a:xfrm rot="-10800000">
            <a:off x="761999" y="1548332"/>
            <a:ext cx="16764001" cy="7938567"/>
            <a:chOff x="-44887" y="31943"/>
            <a:chExt cx="8023172" cy="3950889"/>
          </a:xfrm>
        </p:grpSpPr>
        <p:sp>
          <p:nvSpPr>
            <p:cNvPr id="64" name="Freeform 5">
              <a:extLst>
                <a:ext uri="{FF2B5EF4-FFF2-40B4-BE49-F238E27FC236}">
                  <a16:creationId xmlns:a16="http://schemas.microsoft.com/office/drawing/2014/main" id="{8EAB08EF-5594-4DA3-D5C7-33A6D0544D5E}"/>
                </a:ext>
              </a:extLst>
            </p:cNvPr>
            <p:cNvSpPr/>
            <p:nvPr/>
          </p:nvSpPr>
          <p:spPr>
            <a:xfrm>
              <a:off x="-44887" y="31943"/>
              <a:ext cx="8023172" cy="3950889"/>
            </a:xfrm>
            <a:prstGeom prst="rect">
              <a:avLst/>
            </a:prstGeom>
            <a:solidFill>
              <a:schemeClr val="accent5">
                <a:lumMod val="20000"/>
                <a:lumOff val="80000"/>
              </a:schemeClr>
            </a:solidFill>
          </p:spPr>
          <p:txBody>
            <a:bodyPr/>
            <a:lstStyle/>
            <a:p>
              <a:endParaRPr lang="en-US"/>
            </a:p>
          </p:txBody>
        </p:sp>
      </p:grpSp>
      <p:grpSp>
        <p:nvGrpSpPr>
          <p:cNvPr id="65" name="Group 64">
            <a:extLst>
              <a:ext uri="{FF2B5EF4-FFF2-40B4-BE49-F238E27FC236}">
                <a16:creationId xmlns:a16="http://schemas.microsoft.com/office/drawing/2014/main" id="{04FB8B30-4AB1-31E8-09F6-6C5EE4AE8F9E}"/>
              </a:ext>
            </a:extLst>
          </p:cNvPr>
          <p:cNvGrpSpPr/>
          <p:nvPr/>
        </p:nvGrpSpPr>
        <p:grpSpPr>
          <a:xfrm>
            <a:off x="5259478" y="972129"/>
            <a:ext cx="7796923" cy="1209328"/>
            <a:chOff x="5416343" y="665624"/>
            <a:chExt cx="7796923" cy="1209328"/>
          </a:xfrm>
        </p:grpSpPr>
        <p:pic>
          <p:nvPicPr>
            <p:cNvPr id="66" name="Picture 9">
              <a:extLst>
                <a:ext uri="{FF2B5EF4-FFF2-40B4-BE49-F238E27FC236}">
                  <a16:creationId xmlns:a16="http://schemas.microsoft.com/office/drawing/2014/main" id="{89D27C28-9345-48E5-285E-40879D67AE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6343" y="665624"/>
              <a:ext cx="7796923" cy="1209328"/>
            </a:xfrm>
            <a:prstGeom prst="rect">
              <a:avLst/>
            </a:prstGeom>
          </p:spPr>
        </p:pic>
        <p:sp>
          <p:nvSpPr>
            <p:cNvPr id="67" name="TextBox 66">
              <a:extLst>
                <a:ext uri="{FF2B5EF4-FFF2-40B4-BE49-F238E27FC236}">
                  <a16:creationId xmlns:a16="http://schemas.microsoft.com/office/drawing/2014/main" id="{37F85E91-75AE-4072-443F-3888B52DF836}"/>
                </a:ext>
              </a:extLst>
            </p:cNvPr>
            <p:cNvSpPr txBox="1"/>
            <p:nvPr/>
          </p:nvSpPr>
          <p:spPr>
            <a:xfrm>
              <a:off x="5676540" y="839401"/>
              <a:ext cx="7276528" cy="861774"/>
            </a:xfrm>
            <a:prstGeom prst="rect">
              <a:avLst/>
            </a:prstGeom>
            <a:noFill/>
          </p:spPr>
          <p:txBody>
            <a:bodyPr wrap="square" rtlCol="0">
              <a:spAutoFit/>
            </a:bodyPr>
            <a:lstStyle/>
            <a:p>
              <a:pPr algn="ctr"/>
              <a:r>
                <a:rPr lang="en-US" sz="5000" b="1" dirty="0" err="1">
                  <a:solidFill>
                    <a:schemeClr val="bg1"/>
                  </a:solidFill>
                  <a:latin typeface="Arial" panose="020B0604020202020204" pitchFamily="34" charset="0"/>
                  <a:cs typeface="Arial" panose="020B0604020202020204" pitchFamily="34" charset="0"/>
                </a:rPr>
                <a:t>Gợi</a:t>
              </a:r>
              <a:r>
                <a:rPr lang="en-US" sz="5000" b="1" dirty="0">
                  <a:solidFill>
                    <a:schemeClr val="bg1"/>
                  </a:solidFill>
                  <a:latin typeface="Arial" panose="020B0604020202020204" pitchFamily="34" charset="0"/>
                  <a:cs typeface="Arial" panose="020B0604020202020204" pitchFamily="34" charset="0"/>
                </a:rPr>
                <a:t> ý </a:t>
              </a:r>
              <a:r>
                <a:rPr lang="en-US" sz="5000" b="1" dirty="0" err="1">
                  <a:solidFill>
                    <a:schemeClr val="bg1"/>
                  </a:solidFill>
                  <a:latin typeface="Arial" panose="020B0604020202020204" pitchFamily="34" charset="0"/>
                  <a:cs typeface="Arial" panose="020B0604020202020204" pitchFamily="34" charset="0"/>
                </a:rPr>
                <a:t>câu</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trả</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E4725A2F-114A-7B4A-0E3F-7C146E63F410}"/>
              </a:ext>
            </a:extLst>
          </p:cNvPr>
          <p:cNvSpPr txBox="1"/>
          <p:nvPr/>
        </p:nvSpPr>
        <p:spPr>
          <a:xfrm>
            <a:off x="8042309" y="3038035"/>
            <a:ext cx="8897643" cy="5518242"/>
          </a:xfrm>
          <a:prstGeom prst="rect">
            <a:avLst/>
          </a:prstGeom>
          <a:noFill/>
        </p:spPr>
        <p:txBody>
          <a:bodyPr wrap="square">
            <a:spAutoFit/>
          </a:bodyPr>
          <a:lstStyle/>
          <a:p>
            <a:pPr algn="ctr">
              <a:lnSpc>
                <a:spcPct val="150000"/>
              </a:lnSpc>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Ý kiến 4: </a:t>
            </a:r>
          </a:p>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chúng ta tích cực làm việc, luôn siêng năng, không lười nhác, làm việc với tinh thần trách nhiệm cao thì sẽ được bạn bè, gia đình và mọi người xung quanh yêu quý.</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7226" y="9105900"/>
            <a:ext cx="1268623" cy="766344"/>
          </a:xfrm>
          <a:prstGeom prst="rect">
            <a:avLst/>
          </a:prstGeom>
        </p:spPr>
      </p:pic>
      <p:grpSp>
        <p:nvGrpSpPr>
          <p:cNvPr id="4" name="Group 3">
            <a:extLst>
              <a:ext uri="{FF2B5EF4-FFF2-40B4-BE49-F238E27FC236}">
                <a16:creationId xmlns:a16="http://schemas.microsoft.com/office/drawing/2014/main" id="{4F2D64F2-C0DF-3E72-CB8E-305AE2F79EF4}"/>
              </a:ext>
            </a:extLst>
          </p:cNvPr>
          <p:cNvGrpSpPr/>
          <p:nvPr/>
        </p:nvGrpSpPr>
        <p:grpSpPr>
          <a:xfrm>
            <a:off x="1587376" y="4029711"/>
            <a:ext cx="5886240" cy="2975809"/>
            <a:chOff x="1585427" y="4079987"/>
            <a:chExt cx="5886240" cy="2975809"/>
          </a:xfrm>
        </p:grpSpPr>
        <p:pic>
          <p:nvPicPr>
            <p:cNvPr id="2" name="Picture 1" descr="A cartoon of a child with a red tie&#10;&#10;Description automatically generated">
              <a:extLst>
                <a:ext uri="{FF2B5EF4-FFF2-40B4-BE49-F238E27FC236}">
                  <a16:creationId xmlns:a16="http://schemas.microsoft.com/office/drawing/2014/main" id="{806DA80F-C0CE-9A3F-A887-43932288C2A8}"/>
                </a:ext>
              </a:extLst>
            </p:cNvPr>
            <p:cNvPicPr>
              <a:picLocks noChangeAspect="1"/>
            </p:cNvPicPr>
            <p:nvPr/>
          </p:nvPicPr>
          <p:blipFill rotWithShape="1">
            <a:blip r:embed="rId8">
              <a:extLst>
                <a:ext uri="{28A0092B-C50C-407E-A947-70E740481C1C}">
                  <a14:useLocalDpi xmlns:a14="http://schemas.microsoft.com/office/drawing/2010/main" val="0"/>
                </a:ext>
              </a:extLst>
            </a:blip>
            <a:srcRect l="51059" t="52963" r="3951" b="20246"/>
            <a:stretch/>
          </p:blipFill>
          <p:spPr>
            <a:xfrm>
              <a:off x="1585427" y="4639068"/>
              <a:ext cx="5679563" cy="24167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Push pin ">
              <a:extLst>
                <a:ext uri="{FF2B5EF4-FFF2-40B4-BE49-F238E27FC236}">
                  <a16:creationId xmlns:a16="http://schemas.microsoft.com/office/drawing/2014/main" id="{01A7DA38-41B4-9385-23F5-522FF421E5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3868">
              <a:off x="6918091" y="4079987"/>
              <a:ext cx="553576" cy="5535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0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609CEBA-B8C1-B2EF-895D-57B49439F050}"/>
              </a:ext>
            </a:extLst>
          </p:cNvPr>
          <p:cNvGrpSpPr/>
          <p:nvPr/>
        </p:nvGrpSpPr>
        <p:grpSpPr>
          <a:xfrm>
            <a:off x="-159715" y="-179686"/>
            <a:ext cx="18607430" cy="660193"/>
            <a:chOff x="0" y="0"/>
            <a:chExt cx="754546" cy="26771"/>
          </a:xfrm>
        </p:grpSpPr>
        <p:sp>
          <p:nvSpPr>
            <p:cNvPr id="16" name="Freeform 3">
              <a:extLst>
                <a:ext uri="{FF2B5EF4-FFF2-40B4-BE49-F238E27FC236}">
                  <a16:creationId xmlns:a16="http://schemas.microsoft.com/office/drawing/2014/main" id="{BF3257FC-314A-DCE7-2DE2-1A9F5F5FDDEE}"/>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7" name="TextBox 4">
              <a:extLst>
                <a:ext uri="{FF2B5EF4-FFF2-40B4-BE49-F238E27FC236}">
                  <a16:creationId xmlns:a16="http://schemas.microsoft.com/office/drawing/2014/main" id="{DF97852E-A79F-E67A-3BBB-CF9102DBAE65}"/>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24" name="Picture 3">
            <a:extLst>
              <a:ext uri="{FF2B5EF4-FFF2-40B4-BE49-F238E27FC236}">
                <a16:creationId xmlns:a16="http://schemas.microsoft.com/office/drawing/2014/main" id="{20AC2981-04A9-ADC0-85C7-9CF3218AEB7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41"/>
          <a:stretch>
            <a:fillRect/>
          </a:stretch>
        </p:blipFill>
        <p:spPr>
          <a:xfrm>
            <a:off x="2709036" y="-307626"/>
            <a:ext cx="9775128" cy="7432326"/>
          </a:xfrm>
          <a:prstGeom prst="rect">
            <a:avLst/>
          </a:prstGeom>
        </p:spPr>
      </p:pic>
      <p:sp>
        <p:nvSpPr>
          <p:cNvPr id="25" name="TextBox 24">
            <a:extLst>
              <a:ext uri="{FF2B5EF4-FFF2-40B4-BE49-F238E27FC236}">
                <a16:creationId xmlns:a16="http://schemas.microsoft.com/office/drawing/2014/main" id="{11F74E5C-51E0-2394-6BD7-D84D81E84E13}"/>
              </a:ext>
            </a:extLst>
          </p:cNvPr>
          <p:cNvSpPr txBox="1"/>
          <p:nvPr/>
        </p:nvSpPr>
        <p:spPr>
          <a:xfrm>
            <a:off x="3224309" y="2834739"/>
            <a:ext cx="8744581" cy="2881045"/>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marR="0" algn="ctr">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hãy nêu thêm những lợi ích khác của việc yêu lao động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group of kids sitting around a table&#10;&#10;Description automatically generated with low confidence">
            <a:extLst>
              <a:ext uri="{FF2B5EF4-FFF2-40B4-BE49-F238E27FC236}">
                <a16:creationId xmlns:a16="http://schemas.microsoft.com/office/drawing/2014/main" id="{70C02462-88CC-3544-783A-3D33F8FB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021" y="6057900"/>
            <a:ext cx="8176997" cy="42899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71" y="9138749"/>
            <a:ext cx="885098" cy="106175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549026" y="342900"/>
            <a:ext cx="885098" cy="1061757"/>
          </a:xfrm>
          <a:prstGeom prst="rect">
            <a:avLst/>
          </a:prstGeom>
        </p:spPr>
      </p:pic>
    </p:spTree>
    <p:extLst>
      <p:ext uri="{BB962C8B-B14F-4D97-AF65-F5344CB8AC3E}">
        <p14:creationId xmlns:p14="http://schemas.microsoft.com/office/powerpoint/2010/main" val="30336527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C641EE-461A-5BB9-3F34-9C16C4FF28BD}"/>
              </a:ext>
            </a:extLst>
          </p:cNvPr>
          <p:cNvGrpSpPr/>
          <p:nvPr/>
        </p:nvGrpSpPr>
        <p:grpSpPr>
          <a:xfrm>
            <a:off x="-104708" y="-38100"/>
            <a:ext cx="1319749" cy="1374667"/>
            <a:chOff x="609600" y="8191500"/>
            <a:chExt cx="1319749" cy="1374667"/>
          </a:xfrm>
        </p:grpSpPr>
        <p:pic>
          <p:nvPicPr>
            <p:cNvPr id="4" name="Picture 12">
              <a:extLst>
                <a:ext uri="{FF2B5EF4-FFF2-40B4-BE49-F238E27FC236}">
                  <a16:creationId xmlns:a16="http://schemas.microsoft.com/office/drawing/2014/main"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51" y="8191500"/>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17233029" y="95088"/>
            <a:ext cx="771274" cy="1233142"/>
          </a:xfrm>
          <a:prstGeom prst="rect">
            <a:avLst/>
          </a:prstGeom>
        </p:spPr>
      </p:pic>
      <p:grpSp>
        <p:nvGrpSpPr>
          <p:cNvPr id="7" name="Group 6">
            <a:extLst>
              <a:ext uri="{FF2B5EF4-FFF2-40B4-BE49-F238E27FC236}">
                <a16:creationId xmlns:a16="http://schemas.microsoft.com/office/drawing/2014/main" id="{CCEE889D-3BC8-3612-77C1-A8A3073031A3}"/>
              </a:ext>
            </a:extLst>
          </p:cNvPr>
          <p:cNvGrpSpPr/>
          <p:nvPr/>
        </p:nvGrpSpPr>
        <p:grpSpPr>
          <a:xfrm>
            <a:off x="5143499" y="-89255"/>
            <a:ext cx="8001001" cy="1376853"/>
            <a:chOff x="5010864" y="-7"/>
            <a:chExt cx="7807228" cy="1319976"/>
          </a:xfrm>
        </p:grpSpPr>
        <p:sp>
          <p:nvSpPr>
            <p:cNvPr id="8" name="Round Same Side Corner Rectangle 11">
              <a:extLst>
                <a:ext uri="{FF2B5EF4-FFF2-40B4-BE49-F238E27FC236}">
                  <a16:creationId xmlns:a16="http://schemas.microsoft.com/office/drawing/2014/main" id="{3FA821A3-25F0-1DB1-9437-4D1CAF72E27C}"/>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D6FCD1-7CC1-2248-ED1B-1E2FA83DDF3F}"/>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10" name="Rectangle: Rounded Corners 9">
            <a:extLst>
              <a:ext uri="{FF2B5EF4-FFF2-40B4-BE49-F238E27FC236}">
                <a16:creationId xmlns:a16="http://schemas.microsoft.com/office/drawing/2014/main" id="{63C9BEBD-C648-6A6F-36E9-983C54B873D7}"/>
              </a:ext>
            </a:extLst>
          </p:cNvPr>
          <p:cNvSpPr/>
          <p:nvPr/>
        </p:nvSpPr>
        <p:spPr>
          <a:xfrm>
            <a:off x="966742" y="3916462"/>
            <a:ext cx="4964081" cy="22938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chúng ta </a:t>
            </a:r>
            <a:r>
              <a:rPr lang="en-US" sz="3600">
                <a:solidFill>
                  <a:schemeClr val="tx1"/>
                </a:solidFill>
                <a:latin typeface="Arial" panose="020B0604020202020204" pitchFamily="34" charset="0"/>
                <a:cs typeface="Arial" panose="020B0604020202020204" pitchFamily="34" charset="0"/>
              </a:rPr>
              <a:t>trở nên </a:t>
            </a:r>
            <a:r>
              <a:rPr lang="vi-VN" sz="3600">
                <a:solidFill>
                  <a:schemeClr val="tx1"/>
                </a:solidFill>
                <a:latin typeface="Arial" panose="020B0604020202020204" pitchFamily="34" charset="0"/>
                <a:cs typeface="Arial" panose="020B0604020202020204" pitchFamily="34" charset="0"/>
              </a:rPr>
              <a:t>đoàn kết hơn</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15C63429-259E-75DB-DC44-03C36E2A859D}"/>
              </a:ext>
            </a:extLst>
          </p:cNvPr>
          <p:cNvSpPr/>
          <p:nvPr/>
        </p:nvSpPr>
        <p:spPr>
          <a:xfrm>
            <a:off x="6556074" y="3916463"/>
            <a:ext cx="4964081" cy="2293838"/>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chúng ta biết ơn bố mẹ</a:t>
            </a:r>
            <a:endParaRPr lang="en-US" sz="36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F6A4805-01FE-96FC-CA0D-D46AF4693A22}"/>
              </a:ext>
            </a:extLst>
          </p:cNvPr>
          <p:cNvSpPr/>
          <p:nvPr/>
        </p:nvSpPr>
        <p:spPr>
          <a:xfrm>
            <a:off x="12145407" y="3924083"/>
            <a:ext cx="5175850" cy="2293838"/>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chúng ta hiểu được giá trị cuộc sống </a:t>
            </a:r>
            <a:endParaRPr lang="en-US" sz="36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82253C4-7DB7-8449-64B6-ED58A903FE59}"/>
              </a:ext>
            </a:extLst>
          </p:cNvPr>
          <p:cNvGrpSpPr/>
          <p:nvPr/>
        </p:nvGrpSpPr>
        <p:grpSpPr>
          <a:xfrm>
            <a:off x="0" y="1860853"/>
            <a:ext cx="14317436" cy="1433387"/>
            <a:chOff x="0" y="1943100"/>
            <a:chExt cx="14317436" cy="1433387"/>
          </a:xfrm>
        </p:grpSpPr>
        <p:sp>
          <p:nvSpPr>
            <p:cNvPr id="15" name="Rectangle 14">
              <a:extLst>
                <a:ext uri="{FF2B5EF4-FFF2-40B4-BE49-F238E27FC236}">
                  <a16:creationId xmlns:a16="http://schemas.microsoft.com/office/drawing/2014/main" id="{9F45342A-AA35-2537-0D78-9DD7FDB15086}"/>
                </a:ext>
              </a:extLst>
            </p:cNvPr>
            <p:cNvSpPr/>
            <p:nvPr/>
          </p:nvSpPr>
          <p:spPr>
            <a:xfrm>
              <a:off x="0" y="1943100"/>
              <a:ext cx="13563600" cy="141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Một số lợi ích khác của việc yêu lao động:</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B1D329E2-B95A-3458-2390-E35EF6080B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09764" y="1985661"/>
              <a:ext cx="1507672" cy="1390826"/>
            </a:xfrm>
            <a:prstGeom prst="rect">
              <a:avLst/>
            </a:prstGeom>
          </p:spPr>
        </p:pic>
      </p:grpSp>
      <p:pic>
        <p:nvPicPr>
          <p:cNvPr id="2050" name="Picture 2" descr="Đoàn kết là gì? Ý nghĩa, biểu hiện, dẫn chứng về tinh thần đoàn kết">
            <a:extLst>
              <a:ext uri="{FF2B5EF4-FFF2-40B4-BE49-F238E27FC236}">
                <a16:creationId xmlns:a16="http://schemas.microsoft.com/office/drawing/2014/main" id="{A28A6650-0768-9580-87DF-C5768120CA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6267"/>
          <a:stretch/>
        </p:blipFill>
        <p:spPr bwMode="auto">
          <a:xfrm>
            <a:off x="1389302" y="6812437"/>
            <a:ext cx="4118959" cy="2895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Nghị luận về lòng hiếu thảo">
            <a:extLst>
              <a:ext uri="{FF2B5EF4-FFF2-40B4-BE49-F238E27FC236}">
                <a16:creationId xmlns:a16="http://schemas.microsoft.com/office/drawing/2014/main" id="{CEF6AE67-CF5A-BD75-6539-9A38D41886A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975"/>
          <a:stretch/>
        </p:blipFill>
        <p:spPr bwMode="auto">
          <a:xfrm>
            <a:off x="6998960" y="6812436"/>
            <a:ext cx="4078308" cy="2895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Giá trị cuộc sống là gì? Những giá trị đó nằm ở đâu? GiaTriCuocSong.org">
            <a:extLst>
              <a:ext uri="{FF2B5EF4-FFF2-40B4-BE49-F238E27FC236}">
                <a16:creationId xmlns:a16="http://schemas.microsoft.com/office/drawing/2014/main" id="{7EA52E0C-495F-6A85-615E-FB277A964E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55814" y="6804816"/>
            <a:ext cx="4955035" cy="2895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109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randombar(horizont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Effect transition="in" filter="randombar(horizontal)">
                                      <p:cBhvr>
                                        <p:cTn id="3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4671013" y="3239369"/>
            <a:ext cx="9753600" cy="2772169"/>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a:t>
            </a:r>
          </a:p>
          <a:p>
            <a:pPr algn="ctr">
              <a:lnSpc>
                <a:spcPct val="150000"/>
              </a:lnSpc>
            </a:pPr>
            <a:r>
              <a:rPr lang="en-US" sz="6400" b="1">
                <a:latin typeface="Arial" panose="020B0604020202020204" pitchFamily="34" charset="0"/>
                <a:cs typeface="Arial" panose="020B0604020202020204" pitchFamily="34" charset="0"/>
              </a:rPr>
              <a:t>LUYỆN TẬP</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14200632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C641EE-461A-5BB9-3F34-9C16C4FF28BD}"/>
              </a:ext>
            </a:extLst>
          </p:cNvPr>
          <p:cNvGrpSpPr/>
          <p:nvPr/>
        </p:nvGrpSpPr>
        <p:grpSpPr>
          <a:xfrm>
            <a:off x="-204831" y="-22860"/>
            <a:ext cx="1319749" cy="1374667"/>
            <a:chOff x="609600" y="8191500"/>
            <a:chExt cx="1319749" cy="1374667"/>
          </a:xfrm>
        </p:grpSpPr>
        <p:pic>
          <p:nvPicPr>
            <p:cNvPr id="4" name="Picture 12">
              <a:extLst>
                <a:ext uri="{FF2B5EF4-FFF2-40B4-BE49-F238E27FC236}">
                  <a16:creationId xmlns:a16="http://schemas.microsoft.com/office/drawing/2014/main"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51" y="8191500"/>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17233029" y="95088"/>
            <a:ext cx="771274" cy="1233142"/>
          </a:xfrm>
          <a:prstGeom prst="rect">
            <a:avLst/>
          </a:prstGeom>
        </p:spPr>
      </p:pic>
      <p:sp>
        <p:nvSpPr>
          <p:cNvPr id="7" name="TextBox 6">
            <a:extLst>
              <a:ext uri="{FF2B5EF4-FFF2-40B4-BE49-F238E27FC236}">
                <a16:creationId xmlns:a16="http://schemas.microsoft.com/office/drawing/2014/main" id="{E500A56C-7A09-5C7E-6F2D-A133AC8B009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D5AE16-67B7-4720-F14E-A55F26D3E1E4}"/>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D1D2666-DD6C-6206-E343-A18FD5CCC1F9}"/>
              </a:ext>
            </a:extLst>
          </p:cNvPr>
          <p:cNvGrpSpPr/>
          <p:nvPr/>
        </p:nvGrpSpPr>
        <p:grpSpPr>
          <a:xfrm>
            <a:off x="618320" y="1989154"/>
            <a:ext cx="15758327" cy="2893700"/>
            <a:chOff x="513524" y="1845633"/>
            <a:chExt cx="15758327" cy="2893700"/>
          </a:xfrm>
        </p:grpSpPr>
        <p:sp>
          <p:nvSpPr>
            <p:cNvPr id="10" name="TextBox 9">
              <a:extLst>
                <a:ext uri="{FF2B5EF4-FFF2-40B4-BE49-F238E27FC236}">
                  <a16:creationId xmlns:a16="http://schemas.microsoft.com/office/drawing/2014/main" id="{D9A41C3D-6084-F53E-1D6A-3A70271C5492}"/>
                </a:ext>
              </a:extLst>
            </p:cNvPr>
            <p:cNvSpPr txBox="1"/>
            <p:nvPr/>
          </p:nvSpPr>
          <p:spPr>
            <a:xfrm>
              <a:off x="2226235" y="1845633"/>
              <a:ext cx="14045616" cy="2893700"/>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1"/>
                  </a:solidFill>
                  <a:latin typeface="Arial" panose="020B0604020202020204" pitchFamily="34" charset="0"/>
                  <a:cs typeface="Arial" panose="020B0604020202020204" pitchFamily="34" charset="0"/>
                </a:rPr>
                <a:t>Làm việc theo nhóm (4 HS/nhóm): </a:t>
              </a:r>
              <a:r>
                <a:rPr lang="en-US" sz="3800">
                  <a:latin typeface="Arial" panose="020B0604020202020204" pitchFamily="34" charset="0"/>
                  <a:cs typeface="Arial" panose="020B0604020202020204" pitchFamily="34" charset="0"/>
                </a:rPr>
                <a:t>Các</a:t>
              </a:r>
              <a:r>
                <a:rPr lang="vi-VN" sz="3800">
                  <a:latin typeface="Arial" panose="020B0604020202020204" pitchFamily="34" charset="0"/>
                  <a:cs typeface="Arial" panose="020B0604020202020204" pitchFamily="34" charset="0"/>
                </a:rPr>
                <a:t> nhóm đọc và trả lời câu hỏi: </a:t>
              </a:r>
              <a:r>
                <a:rPr lang="vi-VN" sz="3800" i="1">
                  <a:solidFill>
                    <a:srgbClr val="FF0000"/>
                  </a:solidFill>
                  <a:latin typeface="Arial" panose="020B0604020202020204" pitchFamily="34" charset="0"/>
                  <a:cs typeface="Arial" panose="020B0604020202020204" pitchFamily="34" charset="0"/>
                </a:rPr>
                <a:t>Em đồng tình hay không đồng tình với những ý kiến nào dưới đây? Vì sao?</a:t>
              </a:r>
            </a:p>
          </p:txBody>
        </p:sp>
        <p:pic>
          <p:nvPicPr>
            <p:cNvPr id="11" name="Picture 9">
              <a:extLst>
                <a:ext uri="{FF2B5EF4-FFF2-40B4-BE49-F238E27FC236}">
                  <a16:creationId xmlns:a16="http://schemas.microsoft.com/office/drawing/2014/main" id="{FFCD8F64-60DC-CC09-F32E-E1BF7D8C509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524" y="2484793"/>
              <a:ext cx="1437688" cy="1615380"/>
            </a:xfrm>
            <a:prstGeom prst="rect">
              <a:avLst/>
            </a:prstGeom>
          </p:spPr>
        </p:pic>
      </p:grpSp>
      <p:grpSp>
        <p:nvGrpSpPr>
          <p:cNvPr id="12" name="Group 11">
            <a:extLst>
              <a:ext uri="{FF2B5EF4-FFF2-40B4-BE49-F238E27FC236}">
                <a16:creationId xmlns:a16="http://schemas.microsoft.com/office/drawing/2014/main" id="{64C92069-667D-B652-3A27-F1E532C3E448}"/>
              </a:ext>
            </a:extLst>
          </p:cNvPr>
          <p:cNvGrpSpPr/>
          <p:nvPr/>
        </p:nvGrpSpPr>
        <p:grpSpPr>
          <a:xfrm>
            <a:off x="2514600" y="4882854"/>
            <a:ext cx="13258800" cy="1403645"/>
            <a:chOff x="3029863" y="1823688"/>
            <a:chExt cx="12362538" cy="1262412"/>
          </a:xfrm>
        </p:grpSpPr>
        <p:cxnSp>
          <p:nvCxnSpPr>
            <p:cNvPr id="13" name="Straight Connector 12">
              <a:extLst>
                <a:ext uri="{FF2B5EF4-FFF2-40B4-BE49-F238E27FC236}">
                  <a16:creationId xmlns:a16="http://schemas.microsoft.com/office/drawing/2014/main" id="{6913ED55-76DF-E936-7F94-98D53FD4E87E}"/>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08BE45-992D-E9B4-C885-A00A01FE9E06}"/>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CCB0B-5568-2F94-F511-8D3B04F908F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2377D4-6D36-0329-A821-7F890AB4A2DB}"/>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43C009BE-B9B0-218F-9D99-DEF86259526D}"/>
              </a:ext>
            </a:extLst>
          </p:cNvPr>
          <p:cNvSpPr/>
          <p:nvPr/>
        </p:nvSpPr>
        <p:spPr>
          <a:xfrm>
            <a:off x="711779" y="6127864"/>
            <a:ext cx="4876797" cy="3359139"/>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a. Chỉ có những người nghèo mới cần phải lao động.</a:t>
            </a:r>
            <a:endParaRPr lang="en-US" sz="36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26D1576-5671-C1BE-59A2-52AA551BA313}"/>
              </a:ext>
            </a:extLst>
          </p:cNvPr>
          <p:cNvSpPr/>
          <p:nvPr/>
        </p:nvSpPr>
        <p:spPr>
          <a:xfrm>
            <a:off x="6114433" y="6127864"/>
            <a:ext cx="5399310" cy="3344662"/>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b. Lười lao động dễ dẫn tới mắc phải các tệ nạn xã hội.</a:t>
            </a:r>
            <a:endParaRPr lang="en-US" sz="3600"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0F4A57D-6034-A3AF-BE1B-B79BA3B90765}"/>
              </a:ext>
            </a:extLst>
          </p:cNvPr>
          <p:cNvSpPr/>
          <p:nvPr/>
        </p:nvSpPr>
        <p:spPr>
          <a:xfrm>
            <a:off x="12039600" y="6127864"/>
            <a:ext cx="5486398" cy="3344662"/>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c. Lao động không chỉ giúp ấm no mà còn tạo ra niềm vui trong cuộc sống.</a:t>
            </a:r>
            <a:endParaRPr lang="en-US" sz="36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AC1C0FC-40F7-7BC4-2283-1BF47433F2A4}"/>
              </a:ext>
            </a:extLst>
          </p:cNvPr>
          <p:cNvSpPr txBox="1"/>
          <p:nvPr/>
        </p:nvSpPr>
        <p:spPr>
          <a:xfrm>
            <a:off x="1397577" y="851354"/>
            <a:ext cx="15492846"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r>
              <a:rPr lang="vi-VN" sz="4800" b="1">
                <a:solidFill>
                  <a:srgbClr val="C00000"/>
                </a:solidFill>
                <a:ea typeface="Calibri" panose="020F0502020204030204" pitchFamily="34" charset="0"/>
                <a:cs typeface="Arial" panose="020B0604020202020204" pitchFamily="34" charset="0"/>
              </a:rPr>
              <a:t>Bày tỏ ý kiến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0289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C641EE-461A-5BB9-3F34-9C16C4FF28BD}"/>
              </a:ext>
            </a:extLst>
          </p:cNvPr>
          <p:cNvGrpSpPr/>
          <p:nvPr/>
        </p:nvGrpSpPr>
        <p:grpSpPr>
          <a:xfrm>
            <a:off x="-204831" y="-22860"/>
            <a:ext cx="1319749" cy="1374667"/>
            <a:chOff x="609600" y="8191500"/>
            <a:chExt cx="1319749" cy="1374667"/>
          </a:xfrm>
        </p:grpSpPr>
        <p:pic>
          <p:nvPicPr>
            <p:cNvPr id="4" name="Picture 12">
              <a:extLst>
                <a:ext uri="{FF2B5EF4-FFF2-40B4-BE49-F238E27FC236}">
                  <a16:creationId xmlns:a16="http://schemas.microsoft.com/office/drawing/2014/main"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51" y="8191500"/>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17233029" y="95088"/>
            <a:ext cx="771274" cy="1233142"/>
          </a:xfrm>
          <a:prstGeom prst="rect">
            <a:avLst/>
          </a:prstGeom>
        </p:spPr>
      </p:pic>
      <p:sp>
        <p:nvSpPr>
          <p:cNvPr id="7" name="TextBox 6">
            <a:extLst>
              <a:ext uri="{FF2B5EF4-FFF2-40B4-BE49-F238E27FC236}">
                <a16:creationId xmlns:a16="http://schemas.microsoft.com/office/drawing/2014/main" id="{E500A56C-7A09-5C7E-6F2D-A133AC8B009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D5AE16-67B7-4720-F14E-A55F26D3E1E4}"/>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D1D2666-DD6C-6206-E343-A18FD5CCC1F9}"/>
              </a:ext>
            </a:extLst>
          </p:cNvPr>
          <p:cNvGrpSpPr/>
          <p:nvPr/>
        </p:nvGrpSpPr>
        <p:grpSpPr>
          <a:xfrm>
            <a:off x="618320" y="1989154"/>
            <a:ext cx="15758327" cy="2893700"/>
            <a:chOff x="513524" y="1845633"/>
            <a:chExt cx="15758327" cy="2893700"/>
          </a:xfrm>
        </p:grpSpPr>
        <p:sp>
          <p:nvSpPr>
            <p:cNvPr id="10" name="TextBox 9">
              <a:extLst>
                <a:ext uri="{FF2B5EF4-FFF2-40B4-BE49-F238E27FC236}">
                  <a16:creationId xmlns:a16="http://schemas.microsoft.com/office/drawing/2014/main" id="{D9A41C3D-6084-F53E-1D6A-3A70271C5492}"/>
                </a:ext>
              </a:extLst>
            </p:cNvPr>
            <p:cNvSpPr txBox="1"/>
            <p:nvPr/>
          </p:nvSpPr>
          <p:spPr>
            <a:xfrm>
              <a:off x="2226235" y="1845633"/>
              <a:ext cx="14045616" cy="2893700"/>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1"/>
                  </a:solidFill>
                  <a:latin typeface="Arial" panose="020B0604020202020204" pitchFamily="34" charset="0"/>
                  <a:cs typeface="Arial" panose="020B0604020202020204" pitchFamily="34" charset="0"/>
                </a:rPr>
                <a:t>Làm việc theo nhóm (4 HS/nhóm): </a:t>
              </a:r>
              <a:r>
                <a:rPr lang="en-US" sz="3800">
                  <a:latin typeface="Arial" panose="020B0604020202020204" pitchFamily="34" charset="0"/>
                  <a:cs typeface="Arial" panose="020B0604020202020204" pitchFamily="34" charset="0"/>
                </a:rPr>
                <a:t>Các</a:t>
              </a:r>
              <a:r>
                <a:rPr lang="vi-VN" sz="3800">
                  <a:latin typeface="Arial" panose="020B0604020202020204" pitchFamily="34" charset="0"/>
                  <a:cs typeface="Arial" panose="020B0604020202020204" pitchFamily="34" charset="0"/>
                </a:rPr>
                <a:t> nhóm đọc và trả lời câu hỏi: </a:t>
              </a:r>
              <a:r>
                <a:rPr lang="vi-VN" sz="3800" i="1">
                  <a:solidFill>
                    <a:srgbClr val="FF0000"/>
                  </a:solidFill>
                  <a:latin typeface="Arial" panose="020B0604020202020204" pitchFamily="34" charset="0"/>
                  <a:cs typeface="Arial" panose="020B0604020202020204" pitchFamily="34" charset="0"/>
                </a:rPr>
                <a:t>Em đồng tình hay không đồng tình với những ý kiến nào dưới đây? Vì sao?</a:t>
              </a:r>
            </a:p>
          </p:txBody>
        </p:sp>
        <p:pic>
          <p:nvPicPr>
            <p:cNvPr id="11" name="Picture 9">
              <a:extLst>
                <a:ext uri="{FF2B5EF4-FFF2-40B4-BE49-F238E27FC236}">
                  <a16:creationId xmlns:a16="http://schemas.microsoft.com/office/drawing/2014/main" id="{FFCD8F64-60DC-CC09-F32E-E1BF7D8C509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524" y="2484793"/>
              <a:ext cx="1437688" cy="1615380"/>
            </a:xfrm>
            <a:prstGeom prst="rect">
              <a:avLst/>
            </a:prstGeom>
          </p:spPr>
        </p:pic>
      </p:grpSp>
      <p:sp>
        <p:nvSpPr>
          <p:cNvPr id="21" name="TextBox 20">
            <a:extLst>
              <a:ext uri="{FF2B5EF4-FFF2-40B4-BE49-F238E27FC236}">
                <a16:creationId xmlns:a16="http://schemas.microsoft.com/office/drawing/2014/main" id="{CAC1C0FC-40F7-7BC4-2283-1BF47433F2A4}"/>
              </a:ext>
            </a:extLst>
          </p:cNvPr>
          <p:cNvSpPr txBox="1"/>
          <p:nvPr/>
        </p:nvSpPr>
        <p:spPr>
          <a:xfrm>
            <a:off x="1397577" y="851354"/>
            <a:ext cx="15492846"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r>
              <a:rPr lang="vi-VN" sz="4800" b="1">
                <a:solidFill>
                  <a:srgbClr val="C00000"/>
                </a:solidFill>
                <a:ea typeface="Calibri" panose="020F0502020204030204" pitchFamily="34" charset="0"/>
                <a:cs typeface="Arial" panose="020B0604020202020204" pitchFamily="34" charset="0"/>
              </a:rPr>
              <a:t>Bày tỏ ý kiến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A9E7DA6-B4E0-9EA6-27F5-4F44E3FBC7A1}"/>
              </a:ext>
            </a:extLst>
          </p:cNvPr>
          <p:cNvGrpSpPr/>
          <p:nvPr/>
        </p:nvGrpSpPr>
        <p:grpSpPr>
          <a:xfrm>
            <a:off x="4671402" y="4882854"/>
            <a:ext cx="8915400" cy="1403645"/>
            <a:chOff x="3029863" y="1823688"/>
            <a:chExt cx="12362538" cy="1262412"/>
          </a:xfrm>
        </p:grpSpPr>
        <p:cxnSp>
          <p:nvCxnSpPr>
            <p:cNvPr id="6" name="Straight Connector 5">
              <a:extLst>
                <a:ext uri="{FF2B5EF4-FFF2-40B4-BE49-F238E27FC236}">
                  <a16:creationId xmlns:a16="http://schemas.microsoft.com/office/drawing/2014/main" id="{6D929023-7836-39ED-0A70-82EDD3D74CF9}"/>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7D0FBC-E5B5-1667-43B9-7919F94B7308}"/>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FC04B2-CC4F-AEEF-450E-D54C07086477}"/>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ED6FA4-41F6-38BA-06C2-95B3AF8CD72F}"/>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E5053B22-8CC1-C692-F322-D175A39F5E1A}"/>
              </a:ext>
            </a:extLst>
          </p:cNvPr>
          <p:cNvSpPr/>
          <p:nvPr/>
        </p:nvSpPr>
        <p:spPr>
          <a:xfrm>
            <a:off x="1646606" y="6128822"/>
            <a:ext cx="6705601" cy="3275098"/>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d. Lao động trí óc có giá trị hơn lao động chân tay.</a:t>
            </a:r>
            <a:endParaRPr lang="en-US" sz="360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A0D43C6-2CA6-C2CD-4FBF-BA829DFAF279}"/>
              </a:ext>
            </a:extLst>
          </p:cNvPr>
          <p:cNvSpPr/>
          <p:nvPr/>
        </p:nvSpPr>
        <p:spPr>
          <a:xfrm>
            <a:off x="9266613" y="6128822"/>
            <a:ext cx="6705596" cy="3275098"/>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e. Lao động là việc chỉ dành riêng cho người lớn.</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1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16191" y="-2478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418142" y="81298"/>
            <a:ext cx="885098" cy="1061757"/>
          </a:xfrm>
          <a:prstGeom prst="rect">
            <a:avLst/>
          </a:prstGeom>
        </p:spPr>
      </p:pic>
      <p:grpSp>
        <p:nvGrpSpPr>
          <p:cNvPr id="9" name="Group 8">
            <a:extLst>
              <a:ext uri="{FF2B5EF4-FFF2-40B4-BE49-F238E27FC236}">
                <a16:creationId xmlns:a16="http://schemas.microsoft.com/office/drawing/2014/main" id="{4297815E-FA08-73B6-04EB-8976DD0D7AB5}"/>
              </a:ext>
            </a:extLst>
          </p:cNvPr>
          <p:cNvGrpSpPr/>
          <p:nvPr/>
        </p:nvGrpSpPr>
        <p:grpSpPr>
          <a:xfrm>
            <a:off x="379415" y="1143055"/>
            <a:ext cx="7473476" cy="3085084"/>
            <a:chOff x="314034" y="1067815"/>
            <a:chExt cx="7473476" cy="3085084"/>
          </a:xfrm>
        </p:grpSpPr>
        <p:sp>
          <p:nvSpPr>
            <p:cNvPr id="10" name="Rounded Rectangle 21">
              <a:extLst>
                <a:ext uri="{FF2B5EF4-FFF2-40B4-BE49-F238E27FC236}">
                  <a16:creationId xmlns:a16="http://schemas.microsoft.com/office/drawing/2014/main" id="{70F82E2C-D92A-1DD2-5EE9-E57A5291DBAA}"/>
                </a:ext>
              </a:extLst>
            </p:cNvPr>
            <p:cNvSpPr/>
            <p:nvPr/>
          </p:nvSpPr>
          <p:spPr>
            <a:xfrm>
              <a:off x="807037" y="1862860"/>
              <a:ext cx="6980473" cy="2290039"/>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GỢI Ý CÂU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AA0E29A9-4CA7-04C8-EB93-D3DC40634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034" y="1067815"/>
              <a:ext cx="1518845" cy="1321394"/>
            </a:xfrm>
            <a:prstGeom prst="rect">
              <a:avLst/>
            </a:prstGeom>
          </p:spPr>
        </p:pic>
      </p:grpSp>
      <p:sp>
        <p:nvSpPr>
          <p:cNvPr id="22" name="Plaque 21">
            <a:extLst>
              <a:ext uri="{FF2B5EF4-FFF2-40B4-BE49-F238E27FC236}">
                <a16:creationId xmlns:a16="http://schemas.microsoft.com/office/drawing/2014/main" id="{1F0A854A-3F7E-3097-964C-F661A2E25E1B}"/>
              </a:ext>
            </a:extLst>
          </p:cNvPr>
          <p:cNvSpPr/>
          <p:nvPr/>
        </p:nvSpPr>
        <p:spPr>
          <a:xfrm>
            <a:off x="8763000" y="3848100"/>
            <a:ext cx="8717963" cy="1378092"/>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Không đồng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endPar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Plaque 22">
            <a:extLst>
              <a:ext uri="{FF2B5EF4-FFF2-40B4-BE49-F238E27FC236}">
                <a16:creationId xmlns:a16="http://schemas.microsoft.com/office/drawing/2014/main" id="{267EFBFA-6F43-3020-D5BA-F9F8FB780662}"/>
              </a:ext>
            </a:extLst>
          </p:cNvPr>
          <p:cNvSpPr/>
          <p:nvPr/>
        </p:nvSpPr>
        <p:spPr>
          <a:xfrm>
            <a:off x="8763000" y="6231129"/>
            <a:ext cx="8717963" cy="31033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Vì lao động không phải là trách nhiệm của riêng một cá nhân nào. </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BC038BFB-66C1-B5FF-2516-F2E2C2A1C997}"/>
              </a:ext>
            </a:extLst>
          </p:cNvPr>
          <p:cNvCxnSpPr>
            <a:cxnSpLocks/>
            <a:stCxn id="29" idx="2"/>
            <a:endCxn id="22" idx="0"/>
          </p:cNvCxnSpPr>
          <p:nvPr/>
        </p:nvCxnSpPr>
        <p:spPr>
          <a:xfrm>
            <a:off x="13121982" y="2885517"/>
            <a:ext cx="0" cy="96258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laque 28">
            <a:extLst>
              <a:ext uri="{FF2B5EF4-FFF2-40B4-BE49-F238E27FC236}">
                <a16:creationId xmlns:a16="http://schemas.microsoft.com/office/drawing/2014/main" id="{14F5D953-2762-A078-5162-876D0F01ECBF}"/>
              </a:ext>
            </a:extLst>
          </p:cNvPr>
          <p:cNvSpPr/>
          <p:nvPr/>
        </p:nvSpPr>
        <p:spPr>
          <a:xfrm>
            <a:off x="8763000" y="1349446"/>
            <a:ext cx="8717963" cy="15360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Ý kiến a</a:t>
            </a:r>
            <a:endParaRPr lang="vi-VN" sz="4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2D629030-3202-AA14-8E9D-F8FB6BF365C2}"/>
              </a:ext>
            </a:extLst>
          </p:cNvPr>
          <p:cNvCxnSpPr>
            <a:cxnSpLocks/>
            <a:stCxn id="22" idx="2"/>
            <a:endCxn id="23" idx="0"/>
          </p:cNvCxnSpPr>
          <p:nvPr/>
        </p:nvCxnSpPr>
        <p:spPr>
          <a:xfrm>
            <a:off x="13121982" y="5226192"/>
            <a:ext cx="0" cy="100493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oll, toy&#10;&#10;Description automatically generated">
            <a:extLst>
              <a:ext uri="{FF2B5EF4-FFF2-40B4-BE49-F238E27FC236}">
                <a16:creationId xmlns:a16="http://schemas.microsoft.com/office/drawing/2014/main" id="{71E5265E-C146-868E-3C33-55C4BAA62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99538"/>
            <a:ext cx="5787462" cy="5787462"/>
          </a:xfrm>
          <a:prstGeom prst="rect">
            <a:avLst/>
          </a:prstGeom>
        </p:spPr>
      </p:pic>
    </p:spTree>
    <p:extLst>
      <p:ext uri="{BB962C8B-B14F-4D97-AF65-F5344CB8AC3E}">
        <p14:creationId xmlns:p14="http://schemas.microsoft.com/office/powerpoint/2010/main" val="6974400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16191" y="-2478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418142" y="81298"/>
            <a:ext cx="885098" cy="1061757"/>
          </a:xfrm>
          <a:prstGeom prst="rect">
            <a:avLst/>
          </a:prstGeom>
        </p:spPr>
      </p:pic>
      <p:grpSp>
        <p:nvGrpSpPr>
          <p:cNvPr id="9" name="Group 8">
            <a:extLst>
              <a:ext uri="{FF2B5EF4-FFF2-40B4-BE49-F238E27FC236}">
                <a16:creationId xmlns:a16="http://schemas.microsoft.com/office/drawing/2014/main" id="{4297815E-FA08-73B6-04EB-8976DD0D7AB5}"/>
              </a:ext>
            </a:extLst>
          </p:cNvPr>
          <p:cNvGrpSpPr/>
          <p:nvPr/>
        </p:nvGrpSpPr>
        <p:grpSpPr>
          <a:xfrm>
            <a:off x="379415" y="1143055"/>
            <a:ext cx="7473476" cy="3085084"/>
            <a:chOff x="314034" y="1067815"/>
            <a:chExt cx="7473476" cy="3085084"/>
          </a:xfrm>
        </p:grpSpPr>
        <p:sp>
          <p:nvSpPr>
            <p:cNvPr id="10" name="Rounded Rectangle 21">
              <a:extLst>
                <a:ext uri="{FF2B5EF4-FFF2-40B4-BE49-F238E27FC236}">
                  <a16:creationId xmlns:a16="http://schemas.microsoft.com/office/drawing/2014/main" id="{70F82E2C-D92A-1DD2-5EE9-E57A5291DBAA}"/>
                </a:ext>
              </a:extLst>
            </p:cNvPr>
            <p:cNvSpPr/>
            <p:nvPr/>
          </p:nvSpPr>
          <p:spPr>
            <a:xfrm>
              <a:off x="807037" y="1862860"/>
              <a:ext cx="6980473" cy="2290039"/>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GỢI Ý CÂU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AA0E29A9-4CA7-04C8-EB93-D3DC40634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034" y="1067815"/>
              <a:ext cx="1518845" cy="1321394"/>
            </a:xfrm>
            <a:prstGeom prst="rect">
              <a:avLst/>
            </a:prstGeom>
          </p:spPr>
        </p:pic>
      </p:grpSp>
      <p:sp>
        <p:nvSpPr>
          <p:cNvPr id="22" name="Plaque 21">
            <a:extLst>
              <a:ext uri="{FF2B5EF4-FFF2-40B4-BE49-F238E27FC236}">
                <a16:creationId xmlns:a16="http://schemas.microsoft.com/office/drawing/2014/main" id="{1F0A854A-3F7E-3097-964C-F661A2E25E1B}"/>
              </a:ext>
            </a:extLst>
          </p:cNvPr>
          <p:cNvSpPr/>
          <p:nvPr/>
        </p:nvSpPr>
        <p:spPr>
          <a:xfrm>
            <a:off x="8763000" y="3848100"/>
            <a:ext cx="8717963" cy="1378092"/>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Đồng tình</a:t>
            </a:r>
            <a:endPar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Plaque 22">
            <a:extLst>
              <a:ext uri="{FF2B5EF4-FFF2-40B4-BE49-F238E27FC236}">
                <a16:creationId xmlns:a16="http://schemas.microsoft.com/office/drawing/2014/main" id="{267EFBFA-6F43-3020-D5BA-F9F8FB780662}"/>
              </a:ext>
            </a:extLst>
          </p:cNvPr>
          <p:cNvSpPr/>
          <p:nvPr/>
        </p:nvSpPr>
        <p:spPr>
          <a:xfrm>
            <a:off x="8763000" y="6057901"/>
            <a:ext cx="8717963" cy="3581400"/>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Vì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lười lao động dễ dẫn đến tâm lí chung là không muốn làm. Từ đó dễ sinh ra một số thói hư tật xấu</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BC038BFB-66C1-B5FF-2516-F2E2C2A1C997}"/>
              </a:ext>
            </a:extLst>
          </p:cNvPr>
          <p:cNvCxnSpPr>
            <a:cxnSpLocks/>
            <a:stCxn id="29" idx="2"/>
            <a:endCxn id="22" idx="0"/>
          </p:cNvCxnSpPr>
          <p:nvPr/>
        </p:nvCxnSpPr>
        <p:spPr>
          <a:xfrm>
            <a:off x="13121982" y="2885517"/>
            <a:ext cx="0" cy="96258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laque 28">
            <a:extLst>
              <a:ext uri="{FF2B5EF4-FFF2-40B4-BE49-F238E27FC236}">
                <a16:creationId xmlns:a16="http://schemas.microsoft.com/office/drawing/2014/main" id="{14F5D953-2762-A078-5162-876D0F01ECBF}"/>
              </a:ext>
            </a:extLst>
          </p:cNvPr>
          <p:cNvSpPr/>
          <p:nvPr/>
        </p:nvSpPr>
        <p:spPr>
          <a:xfrm>
            <a:off x="8763000" y="1349446"/>
            <a:ext cx="8717963" cy="15360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Ý kiến b</a:t>
            </a:r>
            <a:endParaRPr lang="vi-VN" sz="4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2D629030-3202-AA14-8E9D-F8FB6BF365C2}"/>
              </a:ext>
            </a:extLst>
          </p:cNvPr>
          <p:cNvCxnSpPr>
            <a:cxnSpLocks/>
            <a:stCxn id="22" idx="2"/>
            <a:endCxn id="23" idx="0"/>
          </p:cNvCxnSpPr>
          <p:nvPr/>
        </p:nvCxnSpPr>
        <p:spPr>
          <a:xfrm>
            <a:off x="13121982" y="5226192"/>
            <a:ext cx="0" cy="83170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oll, toy&#10;&#10;Description automatically generated">
            <a:extLst>
              <a:ext uri="{FF2B5EF4-FFF2-40B4-BE49-F238E27FC236}">
                <a16:creationId xmlns:a16="http://schemas.microsoft.com/office/drawing/2014/main" id="{71E5265E-C146-868E-3C33-55C4BAA62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99538"/>
            <a:ext cx="5787462" cy="5787462"/>
          </a:xfrm>
          <a:prstGeom prst="rect">
            <a:avLst/>
          </a:prstGeom>
        </p:spPr>
      </p:pic>
    </p:spTree>
    <p:extLst>
      <p:ext uri="{BB962C8B-B14F-4D97-AF65-F5344CB8AC3E}">
        <p14:creationId xmlns:p14="http://schemas.microsoft.com/office/powerpoint/2010/main" val="26108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16191" y="-2478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418142" y="81298"/>
            <a:ext cx="885098" cy="1061757"/>
          </a:xfrm>
          <a:prstGeom prst="rect">
            <a:avLst/>
          </a:prstGeom>
        </p:spPr>
      </p:pic>
      <p:grpSp>
        <p:nvGrpSpPr>
          <p:cNvPr id="9" name="Group 8">
            <a:extLst>
              <a:ext uri="{FF2B5EF4-FFF2-40B4-BE49-F238E27FC236}">
                <a16:creationId xmlns:a16="http://schemas.microsoft.com/office/drawing/2014/main" id="{4297815E-FA08-73B6-04EB-8976DD0D7AB5}"/>
              </a:ext>
            </a:extLst>
          </p:cNvPr>
          <p:cNvGrpSpPr/>
          <p:nvPr/>
        </p:nvGrpSpPr>
        <p:grpSpPr>
          <a:xfrm>
            <a:off x="379415" y="1143055"/>
            <a:ext cx="7473476" cy="3085084"/>
            <a:chOff x="314034" y="1067815"/>
            <a:chExt cx="7473476" cy="3085084"/>
          </a:xfrm>
        </p:grpSpPr>
        <p:sp>
          <p:nvSpPr>
            <p:cNvPr id="10" name="Rounded Rectangle 21">
              <a:extLst>
                <a:ext uri="{FF2B5EF4-FFF2-40B4-BE49-F238E27FC236}">
                  <a16:creationId xmlns:a16="http://schemas.microsoft.com/office/drawing/2014/main" id="{70F82E2C-D92A-1DD2-5EE9-E57A5291DBAA}"/>
                </a:ext>
              </a:extLst>
            </p:cNvPr>
            <p:cNvSpPr/>
            <p:nvPr/>
          </p:nvSpPr>
          <p:spPr>
            <a:xfrm>
              <a:off x="807037" y="1862860"/>
              <a:ext cx="6980473" cy="2290039"/>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GỢI Ý CÂU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AA0E29A9-4CA7-04C8-EB93-D3DC40634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034" y="1067815"/>
              <a:ext cx="1518845" cy="1321394"/>
            </a:xfrm>
            <a:prstGeom prst="rect">
              <a:avLst/>
            </a:prstGeom>
          </p:spPr>
        </p:pic>
      </p:grpSp>
      <p:sp>
        <p:nvSpPr>
          <p:cNvPr id="22" name="Plaque 21">
            <a:extLst>
              <a:ext uri="{FF2B5EF4-FFF2-40B4-BE49-F238E27FC236}">
                <a16:creationId xmlns:a16="http://schemas.microsoft.com/office/drawing/2014/main" id="{1F0A854A-3F7E-3097-964C-F661A2E25E1B}"/>
              </a:ext>
            </a:extLst>
          </p:cNvPr>
          <p:cNvSpPr/>
          <p:nvPr/>
        </p:nvSpPr>
        <p:spPr>
          <a:xfrm>
            <a:off x="8458200" y="3848100"/>
            <a:ext cx="9296400" cy="1378092"/>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Đồng tình</a:t>
            </a:r>
            <a:endPar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Plaque 22">
            <a:extLst>
              <a:ext uri="{FF2B5EF4-FFF2-40B4-BE49-F238E27FC236}">
                <a16:creationId xmlns:a16="http://schemas.microsoft.com/office/drawing/2014/main" id="{267EFBFA-6F43-3020-D5BA-F9F8FB780662}"/>
              </a:ext>
            </a:extLst>
          </p:cNvPr>
          <p:cNvSpPr/>
          <p:nvPr/>
        </p:nvSpPr>
        <p:spPr>
          <a:xfrm>
            <a:off x="8458200" y="6057901"/>
            <a:ext cx="9296400" cy="3581400"/>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Vì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lao động giúp chúng ta khoẻ mạnh, đoàn kết với nhau</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tạo ra các giá trị của cải vật chất và tinh thần.</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BC038BFB-66C1-B5FF-2516-F2E2C2A1C997}"/>
              </a:ext>
            </a:extLst>
          </p:cNvPr>
          <p:cNvCxnSpPr>
            <a:cxnSpLocks/>
            <a:stCxn id="29" idx="2"/>
            <a:endCxn id="22" idx="0"/>
          </p:cNvCxnSpPr>
          <p:nvPr/>
        </p:nvCxnSpPr>
        <p:spPr>
          <a:xfrm>
            <a:off x="13106400" y="2885517"/>
            <a:ext cx="0" cy="96258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laque 28">
            <a:extLst>
              <a:ext uri="{FF2B5EF4-FFF2-40B4-BE49-F238E27FC236}">
                <a16:creationId xmlns:a16="http://schemas.microsoft.com/office/drawing/2014/main" id="{14F5D953-2762-A078-5162-876D0F01ECBF}"/>
              </a:ext>
            </a:extLst>
          </p:cNvPr>
          <p:cNvSpPr/>
          <p:nvPr/>
        </p:nvSpPr>
        <p:spPr>
          <a:xfrm>
            <a:off x="8458200" y="1349446"/>
            <a:ext cx="9296400" cy="15360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Ý kiến c</a:t>
            </a:r>
            <a:endParaRPr lang="vi-VN" sz="4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2D629030-3202-AA14-8E9D-F8FB6BF365C2}"/>
              </a:ext>
            </a:extLst>
          </p:cNvPr>
          <p:cNvCxnSpPr>
            <a:cxnSpLocks/>
            <a:stCxn id="22" idx="2"/>
            <a:endCxn id="23" idx="0"/>
          </p:cNvCxnSpPr>
          <p:nvPr/>
        </p:nvCxnSpPr>
        <p:spPr>
          <a:xfrm>
            <a:off x="13106400" y="5226192"/>
            <a:ext cx="0" cy="83170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oll, toy&#10;&#10;Description automatically generated">
            <a:extLst>
              <a:ext uri="{FF2B5EF4-FFF2-40B4-BE49-F238E27FC236}">
                <a16:creationId xmlns:a16="http://schemas.microsoft.com/office/drawing/2014/main" id="{71E5265E-C146-868E-3C33-55C4BAA62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99538"/>
            <a:ext cx="5787462" cy="5787462"/>
          </a:xfrm>
          <a:prstGeom prst="rect">
            <a:avLst/>
          </a:prstGeom>
        </p:spPr>
      </p:pic>
    </p:spTree>
    <p:extLst>
      <p:ext uri="{BB962C8B-B14F-4D97-AF65-F5344CB8AC3E}">
        <p14:creationId xmlns:p14="http://schemas.microsoft.com/office/powerpoint/2010/main" val="18980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6" name="Picture 15">
            <a:extLst>
              <a:ext uri="{FF2B5EF4-FFF2-40B4-BE49-F238E27FC236}">
                <a16:creationId xmlns:a16="http://schemas.microsoft.com/office/drawing/2014/main" id="{7F3775F3-2836-3442-0784-8E0A52268D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400" y="206118"/>
            <a:ext cx="781001" cy="936883"/>
          </a:xfrm>
          <a:prstGeom prst="rect">
            <a:avLst/>
          </a:prstGeom>
        </p:spPr>
      </p:pic>
      <p:pic>
        <p:nvPicPr>
          <p:cNvPr id="8" name="Picture 10">
            <a:extLst>
              <a:ext uri="{FF2B5EF4-FFF2-40B4-BE49-F238E27FC236}">
                <a16:creationId xmlns:a16="http://schemas.microsoft.com/office/drawing/2014/main" id="{135007BA-B2B7-16FE-AC95-D8A042902B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800" y="1279838"/>
            <a:ext cx="5269830" cy="9057522"/>
          </a:xfrm>
          <a:prstGeom prst="rect">
            <a:avLst/>
          </a:prstGeom>
        </p:spPr>
      </p:pic>
      <p:sp>
        <p:nvSpPr>
          <p:cNvPr id="9" name="Thought Bubble: Cloud 8">
            <a:extLst>
              <a:ext uri="{FF2B5EF4-FFF2-40B4-BE49-F238E27FC236}">
                <a16:creationId xmlns:a16="http://schemas.microsoft.com/office/drawing/2014/main" id="{CF8FA51D-ECB8-D240-4C5A-649FC9601C58}"/>
              </a:ext>
            </a:extLst>
          </p:cNvPr>
          <p:cNvSpPr/>
          <p:nvPr/>
        </p:nvSpPr>
        <p:spPr>
          <a:xfrm>
            <a:off x="2055489" y="1143001"/>
            <a:ext cx="9893788" cy="4533899"/>
          </a:xfrm>
          <a:prstGeom prst="cloudCallout">
            <a:avLst>
              <a:gd name="adj1" fmla="val 59303"/>
              <a:gd name="adj2" fmla="val 40340"/>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Hình ảnh giọt mồ hôi trong bài thơ trên thể hiện điều gì?</a:t>
            </a:r>
            <a:endParaRPr lang="en-US" sz="380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53728EB-A069-E948-14A4-290609837087}"/>
              </a:ext>
            </a:extLst>
          </p:cNvPr>
          <p:cNvGrpSpPr/>
          <p:nvPr/>
        </p:nvGrpSpPr>
        <p:grpSpPr>
          <a:xfrm>
            <a:off x="542900" y="6258909"/>
            <a:ext cx="13525810" cy="2748253"/>
            <a:chOff x="417622" y="6152866"/>
            <a:chExt cx="13525810" cy="2748253"/>
          </a:xfrm>
        </p:grpSpPr>
        <p:pic>
          <p:nvPicPr>
            <p:cNvPr id="11" name="Graphic 10" descr="Back with solid fill">
              <a:extLst>
                <a:ext uri="{FF2B5EF4-FFF2-40B4-BE49-F238E27FC236}">
                  <a16:creationId xmlns:a16="http://schemas.microsoft.com/office/drawing/2014/main" id="{24FC55EB-804C-1689-76E4-2927B53A47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417622" y="7081571"/>
              <a:ext cx="1760531" cy="1155700"/>
            </a:xfrm>
            <a:prstGeom prst="rect">
              <a:avLst/>
            </a:prstGeom>
          </p:spPr>
        </p:pic>
        <p:sp>
          <p:nvSpPr>
            <p:cNvPr id="17" name="TextBox 16">
              <a:extLst>
                <a:ext uri="{FF2B5EF4-FFF2-40B4-BE49-F238E27FC236}">
                  <a16:creationId xmlns:a16="http://schemas.microsoft.com/office/drawing/2014/main" id="{F68807FC-2FAC-F6F4-FCAE-A6DA8D6096D6}"/>
                </a:ext>
              </a:extLst>
            </p:cNvPr>
            <p:cNvSpPr txBox="1"/>
            <p:nvPr/>
          </p:nvSpPr>
          <p:spPr>
            <a:xfrm>
              <a:off x="2361033" y="6152866"/>
              <a:ext cx="11582399" cy="2748253"/>
            </a:xfrm>
            <a:prstGeom prst="rect">
              <a:avLst/>
            </a:prstGeom>
            <a:noFill/>
          </p:spPr>
          <p:txBody>
            <a:bodyPr wrap="square" rtlCol="0">
              <a:spAutoFit/>
            </a:bodyPr>
            <a:lstStyle/>
            <a:p>
              <a:pPr algn="just">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giọt mồ hôi trong bài thơ thể hiện sự mệt nhọc khi chúng ta thực hiện lao động nhưng đã đem lại sự sống cho muốn loài (cây cối, cá, rau).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322204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16191" y="-2478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418142" y="81298"/>
            <a:ext cx="885098" cy="1061757"/>
          </a:xfrm>
          <a:prstGeom prst="rect">
            <a:avLst/>
          </a:prstGeom>
        </p:spPr>
      </p:pic>
      <p:grpSp>
        <p:nvGrpSpPr>
          <p:cNvPr id="9" name="Group 8">
            <a:extLst>
              <a:ext uri="{FF2B5EF4-FFF2-40B4-BE49-F238E27FC236}">
                <a16:creationId xmlns:a16="http://schemas.microsoft.com/office/drawing/2014/main" id="{4297815E-FA08-73B6-04EB-8976DD0D7AB5}"/>
              </a:ext>
            </a:extLst>
          </p:cNvPr>
          <p:cNvGrpSpPr/>
          <p:nvPr/>
        </p:nvGrpSpPr>
        <p:grpSpPr>
          <a:xfrm>
            <a:off x="379415" y="1143055"/>
            <a:ext cx="7473476" cy="3085084"/>
            <a:chOff x="314034" y="1067815"/>
            <a:chExt cx="7473476" cy="3085084"/>
          </a:xfrm>
        </p:grpSpPr>
        <p:sp>
          <p:nvSpPr>
            <p:cNvPr id="10" name="Rounded Rectangle 21">
              <a:extLst>
                <a:ext uri="{FF2B5EF4-FFF2-40B4-BE49-F238E27FC236}">
                  <a16:creationId xmlns:a16="http://schemas.microsoft.com/office/drawing/2014/main" id="{70F82E2C-D92A-1DD2-5EE9-E57A5291DBAA}"/>
                </a:ext>
              </a:extLst>
            </p:cNvPr>
            <p:cNvSpPr/>
            <p:nvPr/>
          </p:nvSpPr>
          <p:spPr>
            <a:xfrm>
              <a:off x="807037" y="1862860"/>
              <a:ext cx="6980473" cy="2290039"/>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GỢI Ý CÂU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AA0E29A9-4CA7-04C8-EB93-D3DC40634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034" y="1067815"/>
              <a:ext cx="1518845" cy="1321394"/>
            </a:xfrm>
            <a:prstGeom prst="rect">
              <a:avLst/>
            </a:prstGeom>
          </p:spPr>
        </p:pic>
      </p:grpSp>
      <p:sp>
        <p:nvSpPr>
          <p:cNvPr id="22" name="Plaque 21">
            <a:extLst>
              <a:ext uri="{FF2B5EF4-FFF2-40B4-BE49-F238E27FC236}">
                <a16:creationId xmlns:a16="http://schemas.microsoft.com/office/drawing/2014/main" id="{1F0A854A-3F7E-3097-964C-F661A2E25E1B}"/>
              </a:ext>
            </a:extLst>
          </p:cNvPr>
          <p:cNvSpPr/>
          <p:nvPr/>
        </p:nvSpPr>
        <p:spPr>
          <a:xfrm>
            <a:off x="8763000" y="3848100"/>
            <a:ext cx="8717963" cy="1378092"/>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Không đồng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endPar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Plaque 22">
            <a:extLst>
              <a:ext uri="{FF2B5EF4-FFF2-40B4-BE49-F238E27FC236}">
                <a16:creationId xmlns:a16="http://schemas.microsoft.com/office/drawing/2014/main" id="{267EFBFA-6F43-3020-D5BA-F9F8FB780662}"/>
              </a:ext>
            </a:extLst>
          </p:cNvPr>
          <p:cNvSpPr/>
          <p:nvPr/>
        </p:nvSpPr>
        <p:spPr>
          <a:xfrm>
            <a:off x="8763000" y="6231129"/>
            <a:ext cx="8717963" cy="31033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Vì mỗi một hoạt động lao động đều mang đến những giá trị riêng.</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BC038BFB-66C1-B5FF-2516-F2E2C2A1C997}"/>
              </a:ext>
            </a:extLst>
          </p:cNvPr>
          <p:cNvCxnSpPr>
            <a:cxnSpLocks/>
            <a:stCxn id="29" idx="2"/>
            <a:endCxn id="22" idx="0"/>
          </p:cNvCxnSpPr>
          <p:nvPr/>
        </p:nvCxnSpPr>
        <p:spPr>
          <a:xfrm>
            <a:off x="13121982" y="2885517"/>
            <a:ext cx="0" cy="96258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laque 28">
            <a:extLst>
              <a:ext uri="{FF2B5EF4-FFF2-40B4-BE49-F238E27FC236}">
                <a16:creationId xmlns:a16="http://schemas.microsoft.com/office/drawing/2014/main" id="{14F5D953-2762-A078-5162-876D0F01ECBF}"/>
              </a:ext>
            </a:extLst>
          </p:cNvPr>
          <p:cNvSpPr/>
          <p:nvPr/>
        </p:nvSpPr>
        <p:spPr>
          <a:xfrm>
            <a:off x="8763000" y="1349446"/>
            <a:ext cx="8717963" cy="15360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Ý kiến d</a:t>
            </a:r>
            <a:endParaRPr lang="vi-VN" sz="4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2D629030-3202-AA14-8E9D-F8FB6BF365C2}"/>
              </a:ext>
            </a:extLst>
          </p:cNvPr>
          <p:cNvCxnSpPr>
            <a:cxnSpLocks/>
            <a:stCxn id="22" idx="2"/>
            <a:endCxn id="23" idx="0"/>
          </p:cNvCxnSpPr>
          <p:nvPr/>
        </p:nvCxnSpPr>
        <p:spPr>
          <a:xfrm>
            <a:off x="13121982" y="5226192"/>
            <a:ext cx="0" cy="100493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oll, toy&#10;&#10;Description automatically generated">
            <a:extLst>
              <a:ext uri="{FF2B5EF4-FFF2-40B4-BE49-F238E27FC236}">
                <a16:creationId xmlns:a16="http://schemas.microsoft.com/office/drawing/2014/main" id="{71E5265E-C146-868E-3C33-55C4BAA62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99538"/>
            <a:ext cx="5787462" cy="5787462"/>
          </a:xfrm>
          <a:prstGeom prst="rect">
            <a:avLst/>
          </a:prstGeom>
        </p:spPr>
      </p:pic>
    </p:spTree>
    <p:extLst>
      <p:ext uri="{BB962C8B-B14F-4D97-AF65-F5344CB8AC3E}">
        <p14:creationId xmlns:p14="http://schemas.microsoft.com/office/powerpoint/2010/main" val="237396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16191" y="-247809"/>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418142" y="81298"/>
            <a:ext cx="885098" cy="1061757"/>
          </a:xfrm>
          <a:prstGeom prst="rect">
            <a:avLst/>
          </a:prstGeom>
        </p:spPr>
      </p:pic>
      <p:grpSp>
        <p:nvGrpSpPr>
          <p:cNvPr id="9" name="Group 8">
            <a:extLst>
              <a:ext uri="{FF2B5EF4-FFF2-40B4-BE49-F238E27FC236}">
                <a16:creationId xmlns:a16="http://schemas.microsoft.com/office/drawing/2014/main" id="{4297815E-FA08-73B6-04EB-8976DD0D7AB5}"/>
              </a:ext>
            </a:extLst>
          </p:cNvPr>
          <p:cNvGrpSpPr/>
          <p:nvPr/>
        </p:nvGrpSpPr>
        <p:grpSpPr>
          <a:xfrm>
            <a:off x="379415" y="1143055"/>
            <a:ext cx="7473476" cy="3085084"/>
            <a:chOff x="314034" y="1067815"/>
            <a:chExt cx="7473476" cy="3085084"/>
          </a:xfrm>
        </p:grpSpPr>
        <p:sp>
          <p:nvSpPr>
            <p:cNvPr id="10" name="Rounded Rectangle 21">
              <a:extLst>
                <a:ext uri="{FF2B5EF4-FFF2-40B4-BE49-F238E27FC236}">
                  <a16:creationId xmlns:a16="http://schemas.microsoft.com/office/drawing/2014/main" id="{70F82E2C-D92A-1DD2-5EE9-E57A5291DBAA}"/>
                </a:ext>
              </a:extLst>
            </p:cNvPr>
            <p:cNvSpPr/>
            <p:nvPr/>
          </p:nvSpPr>
          <p:spPr>
            <a:xfrm>
              <a:off x="807037" y="1862860"/>
              <a:ext cx="6980473" cy="2290039"/>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GỢI Ý CÂU TRẢ LỜI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AA0E29A9-4CA7-04C8-EB93-D3DC406349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034" y="1067815"/>
              <a:ext cx="1518845" cy="1321394"/>
            </a:xfrm>
            <a:prstGeom prst="rect">
              <a:avLst/>
            </a:prstGeom>
          </p:spPr>
        </p:pic>
      </p:grpSp>
      <p:sp>
        <p:nvSpPr>
          <p:cNvPr id="22" name="Plaque 21">
            <a:extLst>
              <a:ext uri="{FF2B5EF4-FFF2-40B4-BE49-F238E27FC236}">
                <a16:creationId xmlns:a16="http://schemas.microsoft.com/office/drawing/2014/main" id="{1F0A854A-3F7E-3097-964C-F661A2E25E1B}"/>
              </a:ext>
            </a:extLst>
          </p:cNvPr>
          <p:cNvSpPr/>
          <p:nvPr/>
        </p:nvSpPr>
        <p:spPr>
          <a:xfrm>
            <a:off x="8763000" y="3848100"/>
            <a:ext cx="8717963" cy="1378092"/>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Không đồng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endPar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Plaque 22">
            <a:extLst>
              <a:ext uri="{FF2B5EF4-FFF2-40B4-BE49-F238E27FC236}">
                <a16:creationId xmlns:a16="http://schemas.microsoft.com/office/drawing/2014/main" id="{267EFBFA-6F43-3020-D5BA-F9F8FB780662}"/>
              </a:ext>
            </a:extLst>
          </p:cNvPr>
          <p:cNvSpPr/>
          <p:nvPr/>
        </p:nvSpPr>
        <p:spPr>
          <a:xfrm>
            <a:off x="8763000" y="6231129"/>
            <a:ext cx="8717963" cy="31033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Vì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bất cứ ai cũng có thể lao động, người nhỏ thì làm việc nhỏ.</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BC038BFB-66C1-B5FF-2516-F2E2C2A1C997}"/>
              </a:ext>
            </a:extLst>
          </p:cNvPr>
          <p:cNvCxnSpPr>
            <a:cxnSpLocks/>
            <a:stCxn id="29" idx="2"/>
            <a:endCxn id="22" idx="0"/>
          </p:cNvCxnSpPr>
          <p:nvPr/>
        </p:nvCxnSpPr>
        <p:spPr>
          <a:xfrm>
            <a:off x="13121982" y="2885517"/>
            <a:ext cx="0" cy="96258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Plaque 28">
            <a:extLst>
              <a:ext uri="{FF2B5EF4-FFF2-40B4-BE49-F238E27FC236}">
                <a16:creationId xmlns:a16="http://schemas.microsoft.com/office/drawing/2014/main" id="{14F5D953-2762-A078-5162-876D0F01ECBF}"/>
              </a:ext>
            </a:extLst>
          </p:cNvPr>
          <p:cNvSpPr/>
          <p:nvPr/>
        </p:nvSpPr>
        <p:spPr>
          <a:xfrm>
            <a:off x="8763000" y="1349446"/>
            <a:ext cx="8717963" cy="1536071"/>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Ý kiến e</a:t>
            </a:r>
            <a:endParaRPr lang="vi-VN" sz="4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2D629030-3202-AA14-8E9D-F8FB6BF365C2}"/>
              </a:ext>
            </a:extLst>
          </p:cNvPr>
          <p:cNvCxnSpPr>
            <a:cxnSpLocks/>
            <a:stCxn id="22" idx="2"/>
            <a:endCxn id="23" idx="0"/>
          </p:cNvCxnSpPr>
          <p:nvPr/>
        </p:nvCxnSpPr>
        <p:spPr>
          <a:xfrm>
            <a:off x="13121982" y="5226192"/>
            <a:ext cx="0" cy="100493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picture containing doll, toy&#10;&#10;Description automatically generated">
            <a:extLst>
              <a:ext uri="{FF2B5EF4-FFF2-40B4-BE49-F238E27FC236}">
                <a16:creationId xmlns:a16="http://schemas.microsoft.com/office/drawing/2014/main" id="{71E5265E-C146-868E-3C33-55C4BAA62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99538"/>
            <a:ext cx="5787462" cy="5787462"/>
          </a:xfrm>
          <a:prstGeom prst="rect">
            <a:avLst/>
          </a:prstGeom>
        </p:spPr>
      </p:pic>
    </p:spTree>
    <p:extLst>
      <p:ext uri="{BB962C8B-B14F-4D97-AF65-F5344CB8AC3E}">
        <p14:creationId xmlns:p14="http://schemas.microsoft.com/office/powerpoint/2010/main" val="38638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970" y="20838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23" y="9225243"/>
            <a:ext cx="885098" cy="1061757"/>
          </a:xfrm>
          <a:prstGeom prst="rect">
            <a:avLst/>
          </a:prstGeom>
        </p:spPr>
      </p:pic>
      <p:sp>
        <p:nvSpPr>
          <p:cNvPr id="3" name="Freeform 6">
            <a:extLst>
              <a:ext uri="{FF2B5EF4-FFF2-40B4-BE49-F238E27FC236}">
                <a16:creationId xmlns:a16="http://schemas.microsoft.com/office/drawing/2014/main" id="{826E59B0-6490-8B56-FBB2-B4CF4C946B7A}"/>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BF17A78-2F5B-4196-D23D-DF232D046455}"/>
              </a:ext>
            </a:extLst>
          </p:cNvPr>
          <p:cNvGrpSpPr/>
          <p:nvPr/>
        </p:nvGrpSpPr>
        <p:grpSpPr>
          <a:xfrm>
            <a:off x="358455" y="2632175"/>
            <a:ext cx="17571087" cy="1923222"/>
            <a:chOff x="-190356" y="2255896"/>
            <a:chExt cx="17571087" cy="1923222"/>
          </a:xfrm>
        </p:grpSpPr>
        <p:sp>
          <p:nvSpPr>
            <p:cNvPr id="8" name="TextBox 7">
              <a:extLst>
                <a:ext uri="{FF2B5EF4-FFF2-40B4-BE49-F238E27FC236}">
                  <a16:creationId xmlns:a16="http://schemas.microsoft.com/office/drawing/2014/main" id="{7A9E9ABE-71E2-C03C-39D1-19BB5771C0B3}"/>
                </a:ext>
              </a:extLst>
            </p:cNvPr>
            <p:cNvSpPr txBox="1"/>
            <p:nvPr/>
          </p:nvSpPr>
          <p:spPr>
            <a:xfrm>
              <a:off x="1302531" y="2255896"/>
              <a:ext cx="16078200" cy="1923222"/>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2">
                      <a:lumMod val="50000"/>
                    </a:schemeClr>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Cả lớp chia thành các nhóm học tập (4 HS/nhóm), mỗi nhóm đọc tình </a:t>
              </a:r>
              <a:r>
                <a:rPr lang="en-US" sz="3800" i="1">
                  <a:latin typeface="Arial" panose="020B0604020202020204" pitchFamily="34" charset="0"/>
                  <a:cs typeface="Arial" panose="020B0604020202020204" pitchFamily="34" charset="0"/>
                </a:rPr>
                <a:t>huống (SHS – tr.27,28) </a:t>
              </a:r>
              <a:r>
                <a:rPr lang="en-US" sz="3800">
                  <a:latin typeface="Arial" panose="020B0604020202020204" pitchFamily="34" charset="0"/>
                  <a:cs typeface="Arial" panose="020B0604020202020204" pitchFamily="34" charset="0"/>
                </a:rPr>
                <a:t>và trả lời câu hỏi:</a:t>
              </a:r>
              <a:endParaRPr lang="vi-VN" sz="3800">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37950895-77E3-B906-60B9-680EE547B0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0356" y="2374357"/>
              <a:ext cx="1492887" cy="1677401"/>
            </a:xfrm>
            <a:prstGeom prst="rect">
              <a:avLst/>
            </a:prstGeom>
          </p:spPr>
        </p:pic>
      </p:grpSp>
      <p:grpSp>
        <p:nvGrpSpPr>
          <p:cNvPr id="10" name="Group 9">
            <a:extLst>
              <a:ext uri="{FF2B5EF4-FFF2-40B4-BE49-F238E27FC236}">
                <a16:creationId xmlns:a16="http://schemas.microsoft.com/office/drawing/2014/main" id="{B12A55A2-457A-A662-3639-F7581D565AB8}"/>
              </a:ext>
            </a:extLst>
          </p:cNvPr>
          <p:cNvGrpSpPr/>
          <p:nvPr/>
        </p:nvGrpSpPr>
        <p:grpSpPr>
          <a:xfrm>
            <a:off x="-2396034" y="553606"/>
            <a:ext cx="13674983" cy="1492648"/>
            <a:chOff x="3467284" y="286730"/>
            <a:chExt cx="13674983" cy="1492648"/>
          </a:xfrm>
        </p:grpSpPr>
        <p:grpSp>
          <p:nvGrpSpPr>
            <p:cNvPr id="11" name="Group 18">
              <a:extLst>
                <a:ext uri="{FF2B5EF4-FFF2-40B4-BE49-F238E27FC236}">
                  <a16:creationId xmlns:a16="http://schemas.microsoft.com/office/drawing/2014/main" id="{9FEC0EC6-E500-CFCF-0AD3-895D3D495123}"/>
                </a:ext>
              </a:extLst>
            </p:cNvPr>
            <p:cNvGrpSpPr/>
            <p:nvPr/>
          </p:nvGrpSpPr>
          <p:grpSpPr>
            <a:xfrm>
              <a:off x="3467284" y="286730"/>
              <a:ext cx="13674983" cy="1492648"/>
              <a:chOff x="0" y="-38100"/>
              <a:chExt cx="3731996" cy="444825"/>
            </a:xfrm>
          </p:grpSpPr>
          <p:sp>
            <p:nvSpPr>
              <p:cNvPr id="15" name="Freeform 19">
                <a:extLst>
                  <a:ext uri="{FF2B5EF4-FFF2-40B4-BE49-F238E27FC236}">
                    <a16:creationId xmlns:a16="http://schemas.microsoft.com/office/drawing/2014/main" id="{C28F5B18-8ACD-DDCD-18C6-3983CFDBA0E8}"/>
                  </a:ext>
                </a:extLst>
              </p:cNvPr>
              <p:cNvSpPr/>
              <p:nvPr/>
            </p:nvSpPr>
            <p:spPr>
              <a:xfrm>
                <a:off x="203200" y="-326"/>
                <a:ext cx="352879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id="{ACF81EE8-C860-93DB-01DE-B06E0EA87D31}"/>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9109E15-28E8-3792-DF85-60E2F56CEE9C}"/>
                </a:ext>
              </a:extLst>
            </p:cNvPr>
            <p:cNvSpPr txBox="1"/>
            <p:nvPr/>
          </p:nvSpPr>
          <p:spPr>
            <a:xfrm>
              <a:off x="5600884" y="711710"/>
              <a:ext cx="101346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2: Xử lí tình huống</a:t>
              </a:r>
              <a:endParaRPr lang="en-US" sz="4400" b="1" dirty="0">
                <a:solidFill>
                  <a:schemeClr val="bg1"/>
                </a:solidFill>
                <a:latin typeface="Arial" panose="020B0604020202020204" pitchFamily="34" charset="0"/>
                <a:cs typeface="Arial" panose="020B0604020202020204" pitchFamily="34" charset="0"/>
              </a:endParaRPr>
            </a:p>
          </p:txBody>
        </p:sp>
      </p:grpSp>
      <p:sp>
        <p:nvSpPr>
          <p:cNvPr id="18" name="Rectangle: Rounded Corners 17">
            <a:extLst>
              <a:ext uri="{FF2B5EF4-FFF2-40B4-BE49-F238E27FC236}">
                <a16:creationId xmlns:a16="http://schemas.microsoft.com/office/drawing/2014/main" id="{14E65F05-BD39-301B-2E1D-748F853B46B7}"/>
              </a:ext>
            </a:extLst>
          </p:cNvPr>
          <p:cNvSpPr/>
          <p:nvPr/>
        </p:nvSpPr>
        <p:spPr>
          <a:xfrm>
            <a:off x="1727185" y="4838701"/>
            <a:ext cx="15550539" cy="3701956"/>
          </a:xfrm>
          <a:prstGeom prst="roundRect">
            <a:avLst/>
          </a:prstGeom>
          <a:solidFill>
            <a:srgbClr val="FFF6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latin typeface="Arial" panose="020B0604020202020204" pitchFamily="34" charset="0"/>
                <a:cs typeface="Arial" panose="020B0604020202020204" pitchFamily="34" charset="0"/>
              </a:rPr>
              <a:t>Tình huống </a:t>
            </a:r>
            <a:r>
              <a:rPr lang="en-US" sz="3800" b="1">
                <a:solidFill>
                  <a:schemeClr val="tx1"/>
                </a:solidFill>
                <a:latin typeface="Arial" panose="020B0604020202020204" pitchFamily="34" charset="0"/>
                <a:cs typeface="Arial" panose="020B0604020202020204" pitchFamily="34" charset="0"/>
              </a:rPr>
              <a:t>1</a:t>
            </a:r>
            <a:r>
              <a:rPr lang="vi-VN" sz="3800" b="1">
                <a:solidFill>
                  <a:schemeClr val="tx1"/>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Sáng nay, cả lớp đi lao động trồng cây xung quanh trường. Hạnh đến rủ</a:t>
            </a:r>
            <a:r>
              <a:rPr lang="en-US" sz="3800">
                <a:solidFill>
                  <a:schemeClr val="tx1"/>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Hương cùng đi. Trời lạnh, Hương ngại không muốn ra khỏi nhà nên nhờ Hạnh xin phép cô nghỉ với lí do là bị ốm.</a:t>
            </a:r>
            <a:endParaRPr lang="en-US" sz="380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23B1D25-784D-8BBD-1340-3D9314FF9056}"/>
              </a:ext>
            </a:extLst>
          </p:cNvPr>
          <p:cNvGrpSpPr/>
          <p:nvPr/>
        </p:nvGrpSpPr>
        <p:grpSpPr>
          <a:xfrm>
            <a:off x="2796855" y="8700209"/>
            <a:ext cx="8419957" cy="895350"/>
            <a:chOff x="844440" y="6004538"/>
            <a:chExt cx="8419957" cy="895350"/>
          </a:xfrm>
        </p:grpSpPr>
        <p:pic>
          <p:nvPicPr>
            <p:cNvPr id="20" name="Graphic 19" descr="Back with solid fill">
              <a:extLst>
                <a:ext uri="{FF2B5EF4-FFF2-40B4-BE49-F238E27FC236}">
                  <a16:creationId xmlns:a16="http://schemas.microsoft.com/office/drawing/2014/main" id="{69B42F6F-E413-0896-FCD9-70C725937F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V="1">
              <a:off x="844440" y="6004538"/>
              <a:ext cx="1193800" cy="895350"/>
            </a:xfrm>
            <a:prstGeom prst="rect">
              <a:avLst/>
            </a:prstGeom>
          </p:spPr>
        </p:pic>
        <p:sp>
          <p:nvSpPr>
            <p:cNvPr id="21" name="TextBox 20">
              <a:extLst>
                <a:ext uri="{FF2B5EF4-FFF2-40B4-BE49-F238E27FC236}">
                  <a16:creationId xmlns:a16="http://schemas.microsoft.com/office/drawing/2014/main" id="{1398FCE4-03FA-6E2E-E7F3-322DCF6507D6}"/>
                </a:ext>
              </a:extLst>
            </p:cNvPr>
            <p:cNvSpPr txBox="1"/>
            <p:nvPr/>
          </p:nvSpPr>
          <p:spPr>
            <a:xfrm>
              <a:off x="2180318" y="6129047"/>
              <a:ext cx="7084079" cy="677108"/>
            </a:xfrm>
            <a:prstGeom prst="rect">
              <a:avLst/>
            </a:prstGeom>
            <a:noFill/>
          </p:spPr>
          <p:txBody>
            <a:bodyPr wrap="square">
              <a:spAutoFit/>
            </a:bodyPr>
            <a:lstStyle/>
            <a:p>
              <a:pPr algn="just"/>
              <a:r>
                <a:rPr lang="en-US" sz="3800" b="1" i="1">
                  <a:latin typeface="Arial" panose="020B0604020202020204" pitchFamily="34" charset="0"/>
                  <a:cs typeface="Arial" panose="020B0604020202020204" pitchFamily="34" charset="0"/>
                </a:rPr>
                <a:t>Nếu là Hạnh, em sẽ làm gì?</a:t>
              </a:r>
            </a:p>
          </p:txBody>
        </p:sp>
      </p:grpSp>
    </p:spTree>
    <p:extLst>
      <p:ext uri="{BB962C8B-B14F-4D97-AF65-F5344CB8AC3E}">
        <p14:creationId xmlns:p14="http://schemas.microsoft.com/office/powerpoint/2010/main" val="34999856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970" y="370229"/>
            <a:ext cx="1268623" cy="766344"/>
          </a:xfrm>
          <a:prstGeom prst="rect">
            <a:avLst/>
          </a:prstGeom>
        </p:spPr>
      </p:pic>
      <p:sp>
        <p:nvSpPr>
          <p:cNvPr id="4" name="Rectangle: Rounded Corners 3">
            <a:extLst>
              <a:ext uri="{FF2B5EF4-FFF2-40B4-BE49-F238E27FC236}">
                <a16:creationId xmlns:a16="http://schemas.microsoft.com/office/drawing/2014/main" id="{996D9CDD-F8D2-C797-ECC6-1E6481454DC2}"/>
              </a:ext>
            </a:extLst>
          </p:cNvPr>
          <p:cNvSpPr/>
          <p:nvPr/>
        </p:nvSpPr>
        <p:spPr>
          <a:xfrm>
            <a:off x="762000" y="851233"/>
            <a:ext cx="16992600" cy="2930116"/>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2</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Chiều nay, Chung được bố mẹ giao cho việc nhổ cỏ ngoài vườn. Đúng lúc Chung đang ra vườn nhổ cỏ thì Tình sang rủ đi đá bóng. Thấy Chung ngần ngại, Tình bảo: “Để đấy, mai nhổ cũng được mà!”.</a:t>
            </a:r>
            <a:endParaRPr lang="en-US" sz="360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FEA29E9-4691-5D33-12D1-D6A68B14B045}"/>
              </a:ext>
            </a:extLst>
          </p:cNvPr>
          <p:cNvGrpSpPr/>
          <p:nvPr/>
        </p:nvGrpSpPr>
        <p:grpSpPr>
          <a:xfrm>
            <a:off x="1447800" y="3921675"/>
            <a:ext cx="14454379" cy="895350"/>
            <a:chOff x="898364" y="5957102"/>
            <a:chExt cx="14454379" cy="895350"/>
          </a:xfrm>
        </p:grpSpPr>
        <p:pic>
          <p:nvPicPr>
            <p:cNvPr id="6" name="Graphic 5" descr="Back with solid fill">
              <a:extLst>
                <a:ext uri="{FF2B5EF4-FFF2-40B4-BE49-F238E27FC236}">
                  <a16:creationId xmlns:a16="http://schemas.microsoft.com/office/drawing/2014/main" id="{EBBA0450-1CA2-72C4-1770-7EECB56A9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98364" y="5957102"/>
              <a:ext cx="1193800" cy="895350"/>
            </a:xfrm>
            <a:prstGeom prst="rect">
              <a:avLst/>
            </a:prstGeom>
          </p:spPr>
        </p:pic>
        <p:sp>
          <p:nvSpPr>
            <p:cNvPr id="17" name="TextBox 16">
              <a:extLst>
                <a:ext uri="{FF2B5EF4-FFF2-40B4-BE49-F238E27FC236}">
                  <a16:creationId xmlns:a16="http://schemas.microsoft.com/office/drawing/2014/main" id="{0139DE02-9DF3-9CB6-84F0-06C2A8F3BD85}"/>
                </a:ext>
              </a:extLst>
            </p:cNvPr>
            <p:cNvSpPr txBox="1"/>
            <p:nvPr/>
          </p:nvSpPr>
          <p:spPr>
            <a:xfrm>
              <a:off x="2122644" y="6149389"/>
              <a:ext cx="13230099" cy="646331"/>
            </a:xfrm>
            <a:prstGeom prst="rect">
              <a:avLst/>
            </a:prstGeom>
            <a:noFill/>
          </p:spPr>
          <p:txBody>
            <a:bodyPr wrap="square">
              <a:spAutoFit/>
            </a:bodyPr>
            <a:lstStyle/>
            <a:p>
              <a:pPr algn="just"/>
              <a:r>
                <a:rPr lang="vi-VN" sz="3600" b="1" i="1">
                  <a:latin typeface="Arial" panose="020B0604020202020204" pitchFamily="34" charset="0"/>
                  <a:cs typeface="Arial" panose="020B0604020202020204" pitchFamily="34" charset="0"/>
                </a:rPr>
                <a:t>Nếu là Chung, em sẽ ứng xử như thế nào?</a:t>
              </a:r>
              <a:endParaRPr lang="en-US" sz="3600" b="1" i="1">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EA3E9848-2CF1-1908-951F-8231722CC4E0}"/>
              </a:ext>
            </a:extLst>
          </p:cNvPr>
          <p:cNvSpPr/>
          <p:nvPr/>
        </p:nvSpPr>
        <p:spPr>
          <a:xfrm>
            <a:off x="762000" y="5109728"/>
            <a:ext cx="16992600" cy="3723110"/>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3</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Hằng ngày, ngoài giờ học Tâm thường xuyên làm các công việc gia đình như rửa bát, dọn dẹp nhà cửa, tưới rau, cho gà ăn,... Ai cũng khen Tâm biết yêu quý lao động. Nhưng Lan lại nói với Tâm: “Là học sinh không nên mất thời gian làm việc nhà, mà chỉ cần tập trung học để có thành tích cao”.</a:t>
            </a:r>
            <a:endParaRPr lang="en-US" sz="3600">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B9692CDB-F383-A924-944F-606F7EE4F4E3}"/>
              </a:ext>
            </a:extLst>
          </p:cNvPr>
          <p:cNvGrpSpPr/>
          <p:nvPr/>
        </p:nvGrpSpPr>
        <p:grpSpPr>
          <a:xfrm>
            <a:off x="1600200" y="9021421"/>
            <a:ext cx="16360724" cy="895350"/>
            <a:chOff x="898364" y="5986012"/>
            <a:chExt cx="16360724" cy="895350"/>
          </a:xfrm>
        </p:grpSpPr>
        <p:pic>
          <p:nvPicPr>
            <p:cNvPr id="24" name="Graphic 23" descr="Back with solid fill">
              <a:extLst>
                <a:ext uri="{FF2B5EF4-FFF2-40B4-BE49-F238E27FC236}">
                  <a16:creationId xmlns:a16="http://schemas.microsoft.com/office/drawing/2014/main" id="{8874951B-56FC-8EB1-B006-8262013FE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98364" y="5986012"/>
              <a:ext cx="1193800" cy="895350"/>
            </a:xfrm>
            <a:prstGeom prst="rect">
              <a:avLst/>
            </a:prstGeom>
          </p:spPr>
        </p:pic>
        <p:sp>
          <p:nvSpPr>
            <p:cNvPr id="25" name="TextBox 24">
              <a:extLst>
                <a:ext uri="{FF2B5EF4-FFF2-40B4-BE49-F238E27FC236}">
                  <a16:creationId xmlns:a16="http://schemas.microsoft.com/office/drawing/2014/main" id="{592C34C9-5684-1833-DE3A-B0BCA853191D}"/>
                </a:ext>
              </a:extLst>
            </p:cNvPr>
            <p:cNvSpPr txBox="1"/>
            <p:nvPr/>
          </p:nvSpPr>
          <p:spPr>
            <a:xfrm>
              <a:off x="2092164" y="6126338"/>
              <a:ext cx="15166924" cy="646331"/>
            </a:xfrm>
            <a:prstGeom prst="rect">
              <a:avLst/>
            </a:prstGeom>
            <a:noFill/>
          </p:spPr>
          <p:txBody>
            <a:bodyPr wrap="square">
              <a:spAutoFit/>
            </a:bodyPr>
            <a:lstStyle/>
            <a:p>
              <a:pPr algn="just"/>
              <a:r>
                <a:rPr lang="vi-VN" sz="3600" b="1" i="1">
                  <a:latin typeface="Arial" panose="020B0604020202020204" pitchFamily="34" charset="0"/>
                  <a:cs typeface="Arial" panose="020B0604020202020204" pitchFamily="34" charset="0"/>
                </a:rPr>
                <a:t>Nếu là Tâm, em sẽ nói với Lan như thế nào?</a:t>
              </a:r>
              <a:endParaRPr lang="en-US" sz="3600" b="1" i="1">
                <a:latin typeface="Arial" panose="020B0604020202020204" pitchFamily="34" charset="0"/>
                <a:cs typeface="Arial" panose="020B0604020202020204" pitchFamily="34" charset="0"/>
              </a:endParaRPr>
            </a:p>
          </p:txBody>
        </p:sp>
      </p:grpSp>
      <p:pic>
        <p:nvPicPr>
          <p:cNvPr id="2" name="Picture 14">
            <a:extLst>
              <a:ext uri="{FF2B5EF4-FFF2-40B4-BE49-F238E27FC236}">
                <a16:creationId xmlns:a16="http://schemas.microsoft.com/office/drawing/2014/main" id="{43C00C90-A80C-572C-CF82-9D9A44343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723" y="9225243"/>
            <a:ext cx="885098" cy="1061757"/>
          </a:xfrm>
          <a:prstGeom prst="rect">
            <a:avLst/>
          </a:prstGeom>
        </p:spPr>
      </p:pic>
    </p:spTree>
    <p:extLst>
      <p:ext uri="{BB962C8B-B14F-4D97-AF65-F5344CB8AC3E}">
        <p14:creationId xmlns:p14="http://schemas.microsoft.com/office/powerpoint/2010/main" val="115274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0487" y="129272"/>
            <a:ext cx="885098" cy="1061757"/>
          </a:xfrm>
          <a:prstGeom prst="rect">
            <a:avLst/>
          </a:prstGeom>
        </p:spPr>
      </p:pic>
      <p:sp>
        <p:nvSpPr>
          <p:cNvPr id="50" name="Freeform 7">
            <a:extLst>
              <a:ext uri="{FF2B5EF4-FFF2-40B4-BE49-F238E27FC236}">
                <a16:creationId xmlns:a16="http://schemas.microsoft.com/office/drawing/2014/main" id="{F3334DAD-02C1-143C-CEAC-BD32CDADC9FF}"/>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4" name="TextBox 9">
            <a:extLst>
              <a:ext uri="{FF2B5EF4-FFF2-40B4-BE49-F238E27FC236}">
                <a16:creationId xmlns:a16="http://schemas.microsoft.com/office/drawing/2014/main" id="{A9D13271-E835-EC01-E720-FE390CCF1579}"/>
              </a:ext>
            </a:extLst>
          </p:cNvPr>
          <p:cNvSpPr txBox="1"/>
          <p:nvPr/>
        </p:nvSpPr>
        <p:spPr>
          <a:xfrm>
            <a:off x="8284487" y="3831035"/>
            <a:ext cx="8384992" cy="450257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Nếu là Hạnh, em sẽ khuyên Hương nên đi cùng mình và không nên nói dối cô giáo như vậy vì lao động vừa là để rèn luyện sức khoẻ vừa là nghĩa vụ của mỗi người.</a:t>
            </a:r>
            <a:endParaRPr lang="vi-VN" sz="4000" i="1" dirty="0" err="1">
              <a:solidFill>
                <a:srgbClr val="FF0000"/>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F33490E6-AA17-6CC2-8D60-C285EA205F31}"/>
              </a:ext>
            </a:extLst>
          </p:cNvPr>
          <p:cNvGrpSpPr/>
          <p:nvPr/>
        </p:nvGrpSpPr>
        <p:grpSpPr>
          <a:xfrm>
            <a:off x="5446400" y="0"/>
            <a:ext cx="7583876" cy="1388058"/>
            <a:chOff x="4834930" y="84191"/>
            <a:chExt cx="7359542" cy="1232175"/>
          </a:xfrm>
        </p:grpSpPr>
        <p:sp>
          <p:nvSpPr>
            <p:cNvPr id="59" name="Round Same Side Corner Rectangle 11">
              <a:extLst>
                <a:ext uri="{FF2B5EF4-FFF2-40B4-BE49-F238E27FC236}">
                  <a16:creationId xmlns:a16="http://schemas.microsoft.com/office/drawing/2014/main" id="{B0EE4097-7B20-0F35-A220-042B70EB9BA5}"/>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71CF04A-27EA-9688-A8C5-0C14E9FAF25F}"/>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75217" y="9065830"/>
            <a:ext cx="1268623" cy="766344"/>
          </a:xfrm>
          <a:prstGeom prst="rect">
            <a:avLst/>
          </a:prstGeom>
        </p:spPr>
      </p:pic>
      <p:grpSp>
        <p:nvGrpSpPr>
          <p:cNvPr id="65" name="Group 64">
            <a:extLst>
              <a:ext uri="{FF2B5EF4-FFF2-40B4-BE49-F238E27FC236}">
                <a16:creationId xmlns:a16="http://schemas.microsoft.com/office/drawing/2014/main" id="{8D8FE2A3-DCC5-831F-34BA-DDED900B0302}"/>
              </a:ext>
            </a:extLst>
          </p:cNvPr>
          <p:cNvGrpSpPr/>
          <p:nvPr/>
        </p:nvGrpSpPr>
        <p:grpSpPr>
          <a:xfrm>
            <a:off x="756941" y="2400300"/>
            <a:ext cx="6324600" cy="7048702"/>
            <a:chOff x="756941" y="2400300"/>
            <a:chExt cx="6324600" cy="7048702"/>
          </a:xfrm>
        </p:grpSpPr>
        <p:grpSp>
          <p:nvGrpSpPr>
            <p:cNvPr id="5" name="Group 4">
              <a:extLst>
                <a:ext uri="{FF2B5EF4-FFF2-40B4-BE49-F238E27FC236}">
                  <a16:creationId xmlns:a16="http://schemas.microsoft.com/office/drawing/2014/main" id="{F3DBF555-96D8-E072-0BBC-853AEAD71D7F}"/>
                </a:ext>
              </a:extLst>
            </p:cNvPr>
            <p:cNvGrpSpPr/>
            <p:nvPr/>
          </p:nvGrpSpPr>
          <p:grpSpPr>
            <a:xfrm>
              <a:off x="756941" y="2400300"/>
              <a:ext cx="6324600" cy="7048702"/>
              <a:chOff x="812040" y="2102692"/>
              <a:chExt cx="6324600" cy="7048702"/>
            </a:xfrm>
          </p:grpSpPr>
          <p:sp>
            <p:nvSpPr>
              <p:cNvPr id="6" name="Freeform 7">
                <a:extLst>
                  <a:ext uri="{FF2B5EF4-FFF2-40B4-BE49-F238E27FC236}">
                    <a16:creationId xmlns:a16="http://schemas.microsoft.com/office/drawing/2014/main" id="{CC00D524-CA44-5512-24BE-FDEC8CDEF79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904213B-ABE0-BA4E-1919-21DFDFA2D80E}"/>
                  </a:ext>
                </a:extLst>
              </p:cNvPr>
              <p:cNvGrpSpPr/>
              <p:nvPr/>
            </p:nvGrpSpPr>
            <p:grpSpPr>
              <a:xfrm>
                <a:off x="1075815" y="2487557"/>
                <a:ext cx="5826740" cy="1867726"/>
                <a:chOff x="1426698" y="3199063"/>
                <a:chExt cx="5826740" cy="1867726"/>
              </a:xfrm>
            </p:grpSpPr>
            <p:sp>
              <p:nvSpPr>
                <p:cNvPr id="42" name="Freeform 10">
                  <a:extLst>
                    <a:ext uri="{FF2B5EF4-FFF2-40B4-BE49-F238E27FC236}">
                      <a16:creationId xmlns:a16="http://schemas.microsoft.com/office/drawing/2014/main" id="{465E1432-04ED-27DD-0431-A369413E8F8B}"/>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F7DD8A2-A402-1554-0052-1EF29A7E6FFE}"/>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1</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64" name="Picture 63" descr="A person and person standing at desks&#10;&#10;Description automatically generated">
              <a:extLst>
                <a:ext uri="{FF2B5EF4-FFF2-40B4-BE49-F238E27FC236}">
                  <a16:creationId xmlns:a16="http://schemas.microsoft.com/office/drawing/2014/main" id="{3F8E1505-68DE-2297-4573-A907AC08FF18}"/>
                </a:ext>
              </a:extLst>
            </p:cNvPr>
            <p:cNvPicPr>
              <a:picLocks noChangeAspect="1"/>
            </p:cNvPicPr>
            <p:nvPr/>
          </p:nvPicPr>
          <p:blipFill rotWithShape="1">
            <a:blip r:embed="rId6">
              <a:extLst>
                <a:ext uri="{28A0092B-C50C-407E-A947-70E740481C1C}">
                  <a14:useLocalDpi xmlns:a14="http://schemas.microsoft.com/office/drawing/2010/main" val="0"/>
                </a:ext>
              </a:extLst>
            </a:blip>
            <a:srcRect t="18958" b="10641"/>
            <a:stretch/>
          </p:blipFill>
          <p:spPr>
            <a:xfrm>
              <a:off x="1377384" y="5283905"/>
              <a:ext cx="5020001" cy="3534082"/>
            </a:xfrm>
            <a:prstGeom prst="rect">
              <a:avLst/>
            </a:prstGeom>
          </p:spPr>
        </p:pic>
      </p:grpSp>
    </p:spTree>
    <p:extLst>
      <p:ext uri="{BB962C8B-B14F-4D97-AF65-F5344CB8AC3E}">
        <p14:creationId xmlns:p14="http://schemas.microsoft.com/office/powerpoint/2010/main" val="5040399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0487" y="129272"/>
            <a:ext cx="885098" cy="1061757"/>
          </a:xfrm>
          <a:prstGeom prst="rect">
            <a:avLst/>
          </a:prstGeom>
        </p:spPr>
      </p:pic>
      <p:sp>
        <p:nvSpPr>
          <p:cNvPr id="50" name="Freeform 7">
            <a:extLst>
              <a:ext uri="{FF2B5EF4-FFF2-40B4-BE49-F238E27FC236}">
                <a16:creationId xmlns:a16="http://schemas.microsoft.com/office/drawing/2014/main" id="{F3334DAD-02C1-143C-CEAC-BD32CDADC9FF}"/>
              </a:ext>
            </a:extLst>
          </p:cNvPr>
          <p:cNvSpPr/>
          <p:nvPr/>
        </p:nvSpPr>
        <p:spPr>
          <a:xfrm>
            <a:off x="7552676" y="232410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4" name="TextBox 9">
            <a:extLst>
              <a:ext uri="{FF2B5EF4-FFF2-40B4-BE49-F238E27FC236}">
                <a16:creationId xmlns:a16="http://schemas.microsoft.com/office/drawing/2014/main" id="{A9D13271-E835-EC01-E720-FE390CCF1579}"/>
              </a:ext>
            </a:extLst>
          </p:cNvPr>
          <p:cNvSpPr txBox="1"/>
          <p:nvPr/>
        </p:nvSpPr>
        <p:spPr>
          <a:xfrm>
            <a:off x="8161026" y="3716735"/>
            <a:ext cx="8631913" cy="450257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Nếu là Chung, em sẽ bảo với bạn Tình là: “</a:t>
            </a:r>
            <a:r>
              <a:rPr lang="vi-VN" sz="4000" i="1">
                <a:latin typeface="Arial" panose="020B0604020202020204" pitchFamily="34" charset="0"/>
                <a:cs typeface="Arial" panose="020B0604020202020204" pitchFamily="34" charset="0"/>
              </a:rPr>
              <a:t>Việc hôm nay chớ để ngày mai, mình đã hứa với mẹ là sẽ nhổ cỏ hôm nay rồi. Bạn đi chơi trước đi, khi nào xong việc mình sẽ đến chơi sau</a:t>
            </a:r>
            <a:r>
              <a:rPr lang="vi-VN" sz="4000">
                <a:latin typeface="Arial" panose="020B0604020202020204" pitchFamily="34" charset="0"/>
                <a:cs typeface="Arial" panose="020B0604020202020204" pitchFamily="34" charset="0"/>
              </a:rPr>
              <a:t>”.</a:t>
            </a:r>
            <a:endParaRPr lang="vi-VN" sz="4000" i="1" dirty="0" err="1">
              <a:solidFill>
                <a:srgbClr val="FF0000"/>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F33490E6-AA17-6CC2-8D60-C285EA205F31}"/>
              </a:ext>
            </a:extLst>
          </p:cNvPr>
          <p:cNvGrpSpPr/>
          <p:nvPr/>
        </p:nvGrpSpPr>
        <p:grpSpPr>
          <a:xfrm>
            <a:off x="5446400" y="0"/>
            <a:ext cx="7583876" cy="1388058"/>
            <a:chOff x="4834930" y="84191"/>
            <a:chExt cx="7359542" cy="1232175"/>
          </a:xfrm>
        </p:grpSpPr>
        <p:sp>
          <p:nvSpPr>
            <p:cNvPr id="59" name="Round Same Side Corner Rectangle 11">
              <a:extLst>
                <a:ext uri="{FF2B5EF4-FFF2-40B4-BE49-F238E27FC236}">
                  <a16:creationId xmlns:a16="http://schemas.microsoft.com/office/drawing/2014/main" id="{B0EE4097-7B20-0F35-A220-042B70EB9BA5}"/>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71CF04A-27EA-9688-A8C5-0C14E9FAF25F}"/>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75217" y="8989630"/>
            <a:ext cx="1268623" cy="766344"/>
          </a:xfrm>
          <a:prstGeom prst="rect">
            <a:avLst/>
          </a:prstGeom>
        </p:spPr>
      </p:pic>
      <p:grpSp>
        <p:nvGrpSpPr>
          <p:cNvPr id="3" name="Group 2">
            <a:extLst>
              <a:ext uri="{FF2B5EF4-FFF2-40B4-BE49-F238E27FC236}">
                <a16:creationId xmlns:a16="http://schemas.microsoft.com/office/drawing/2014/main" id="{DC1E93C0-BBE6-3B28-523C-196811D454BE}"/>
              </a:ext>
            </a:extLst>
          </p:cNvPr>
          <p:cNvGrpSpPr/>
          <p:nvPr/>
        </p:nvGrpSpPr>
        <p:grpSpPr>
          <a:xfrm>
            <a:off x="756941" y="2324100"/>
            <a:ext cx="6324600" cy="7048702"/>
            <a:chOff x="756941" y="2400300"/>
            <a:chExt cx="6324600" cy="7048702"/>
          </a:xfrm>
        </p:grpSpPr>
        <p:grpSp>
          <p:nvGrpSpPr>
            <p:cNvPr id="5" name="Group 4">
              <a:extLst>
                <a:ext uri="{FF2B5EF4-FFF2-40B4-BE49-F238E27FC236}">
                  <a16:creationId xmlns:a16="http://schemas.microsoft.com/office/drawing/2014/main" id="{F3DBF555-96D8-E072-0BBC-853AEAD71D7F}"/>
                </a:ext>
              </a:extLst>
            </p:cNvPr>
            <p:cNvGrpSpPr/>
            <p:nvPr/>
          </p:nvGrpSpPr>
          <p:grpSpPr>
            <a:xfrm>
              <a:off x="756941" y="2400300"/>
              <a:ext cx="6324600" cy="7048702"/>
              <a:chOff x="812040" y="2102692"/>
              <a:chExt cx="6324600" cy="7048702"/>
            </a:xfrm>
          </p:grpSpPr>
          <p:sp>
            <p:nvSpPr>
              <p:cNvPr id="6" name="Freeform 7">
                <a:extLst>
                  <a:ext uri="{FF2B5EF4-FFF2-40B4-BE49-F238E27FC236}">
                    <a16:creationId xmlns:a16="http://schemas.microsoft.com/office/drawing/2014/main" id="{CC00D524-CA44-5512-24BE-FDEC8CDEF79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904213B-ABE0-BA4E-1919-21DFDFA2D80E}"/>
                  </a:ext>
                </a:extLst>
              </p:cNvPr>
              <p:cNvGrpSpPr/>
              <p:nvPr/>
            </p:nvGrpSpPr>
            <p:grpSpPr>
              <a:xfrm>
                <a:off x="1075815" y="2487557"/>
                <a:ext cx="5826740" cy="1867726"/>
                <a:chOff x="1426698" y="3199063"/>
                <a:chExt cx="5826740" cy="1867726"/>
              </a:xfrm>
            </p:grpSpPr>
            <p:sp>
              <p:nvSpPr>
                <p:cNvPr id="42" name="Freeform 10">
                  <a:extLst>
                    <a:ext uri="{FF2B5EF4-FFF2-40B4-BE49-F238E27FC236}">
                      <a16:creationId xmlns:a16="http://schemas.microsoft.com/office/drawing/2014/main" id="{465E1432-04ED-27DD-0431-A369413E8F8B}"/>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F7DD8A2-A402-1554-0052-1EF29A7E6FFE}"/>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2</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2" name="Picture 21">
              <a:extLst>
                <a:ext uri="{FF2B5EF4-FFF2-40B4-BE49-F238E27FC236}">
                  <a16:creationId xmlns:a16="http://schemas.microsoft.com/office/drawing/2014/main" id="{A63E5F3F-48FA-DAD1-68C3-51E5ECA96C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7165" y="5037756"/>
              <a:ext cx="4271316" cy="3966985"/>
            </a:xfrm>
            <a:prstGeom prst="rect">
              <a:avLst/>
            </a:prstGeom>
          </p:spPr>
        </p:pic>
      </p:grpSp>
    </p:spTree>
    <p:extLst>
      <p:ext uri="{BB962C8B-B14F-4D97-AF65-F5344CB8AC3E}">
        <p14:creationId xmlns:p14="http://schemas.microsoft.com/office/powerpoint/2010/main" val="6359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0487" y="129272"/>
            <a:ext cx="885098" cy="1061757"/>
          </a:xfrm>
          <a:prstGeom prst="rect">
            <a:avLst/>
          </a:prstGeom>
        </p:spPr>
      </p:pic>
      <p:sp>
        <p:nvSpPr>
          <p:cNvPr id="50" name="Freeform 7">
            <a:extLst>
              <a:ext uri="{FF2B5EF4-FFF2-40B4-BE49-F238E27FC236}">
                <a16:creationId xmlns:a16="http://schemas.microsoft.com/office/drawing/2014/main" id="{F3334DAD-02C1-143C-CEAC-BD32CDADC9FF}"/>
              </a:ext>
            </a:extLst>
          </p:cNvPr>
          <p:cNvSpPr/>
          <p:nvPr/>
        </p:nvSpPr>
        <p:spPr>
          <a:xfrm>
            <a:off x="7552676" y="232410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4" name="TextBox 9">
            <a:extLst>
              <a:ext uri="{FF2B5EF4-FFF2-40B4-BE49-F238E27FC236}">
                <a16:creationId xmlns:a16="http://schemas.microsoft.com/office/drawing/2014/main" id="{A9D13271-E835-EC01-E720-FE390CCF1579}"/>
              </a:ext>
            </a:extLst>
          </p:cNvPr>
          <p:cNvSpPr txBox="1"/>
          <p:nvPr/>
        </p:nvSpPr>
        <p:spPr>
          <a:xfrm>
            <a:off x="8161026" y="3339635"/>
            <a:ext cx="8631913" cy="5154616"/>
          </a:xfrm>
          <a:prstGeom prst="rect">
            <a:avLst/>
          </a:prstGeom>
        </p:spPr>
        <p:txBody>
          <a:bodyPr wrap="square" lIns="0" tIns="0" rIns="0" bIns="0" rtlCol="0" anchor="t">
            <a:spAutoFit/>
          </a:bodyPr>
          <a:lstStyle/>
          <a:p>
            <a:pPr algn="just">
              <a:lnSpc>
                <a:spcPct val="150000"/>
              </a:lnSpc>
            </a:pPr>
            <a:r>
              <a:rPr lang="vi-VN" sz="3800">
                <a:latin typeface="Arial" panose="020B0604020202020204" pitchFamily="34" charset="0"/>
                <a:cs typeface="Arial" panose="020B0604020202020204" pitchFamily="34" charset="0"/>
              </a:rPr>
              <a:t>Nếu là Tâm, em sẽ nói với Lan: “</a:t>
            </a:r>
            <a:r>
              <a:rPr lang="vi-VN" sz="3800" i="1">
                <a:latin typeface="Arial" panose="020B0604020202020204" pitchFamily="34" charset="0"/>
                <a:cs typeface="Arial" panose="020B0604020202020204" pitchFamily="34" charset="0"/>
              </a:rPr>
              <a:t>Dù là </a:t>
            </a:r>
            <a:r>
              <a:rPr lang="en-US" sz="3800" i="1">
                <a:latin typeface="Arial" panose="020B0604020202020204" pitchFamily="34" charset="0"/>
                <a:cs typeface="Arial" panose="020B0604020202020204" pitchFamily="34" charset="0"/>
              </a:rPr>
              <a:t>học sinh </a:t>
            </a:r>
            <a:r>
              <a:rPr lang="vi-VN" sz="3800" i="1">
                <a:latin typeface="Arial" panose="020B0604020202020204" pitchFamily="34" charset="0"/>
                <a:cs typeface="Arial" panose="020B0604020202020204" pitchFamily="34" charset="0"/>
              </a:rPr>
              <a:t>nhưng đó là những công việc nằm trong khả năng lao động của mình nên có thể làm. Làm những công còn giúp mình thư giãn, thoải mái đầu óc khiến cho việc học được tốt hơn</a:t>
            </a:r>
            <a:r>
              <a:rPr lang="vi-VN" sz="3800">
                <a:latin typeface="Arial" panose="020B0604020202020204" pitchFamily="34" charset="0"/>
                <a:cs typeface="Arial" panose="020B0604020202020204" pitchFamily="34" charset="0"/>
              </a:rPr>
              <a:t>”</a:t>
            </a:r>
            <a:r>
              <a:rPr lang="en-US" sz="3800">
                <a:latin typeface="Arial" panose="020B0604020202020204" pitchFamily="34" charset="0"/>
                <a:cs typeface="Arial" panose="020B0604020202020204" pitchFamily="34" charset="0"/>
              </a:rPr>
              <a:t>.</a:t>
            </a:r>
            <a:endParaRPr lang="vi-VN" sz="3800" i="1" dirty="0" err="1">
              <a:solidFill>
                <a:srgbClr val="FF0000"/>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F33490E6-AA17-6CC2-8D60-C285EA205F31}"/>
              </a:ext>
            </a:extLst>
          </p:cNvPr>
          <p:cNvGrpSpPr/>
          <p:nvPr/>
        </p:nvGrpSpPr>
        <p:grpSpPr>
          <a:xfrm>
            <a:off x="5446400" y="0"/>
            <a:ext cx="7583876" cy="1388058"/>
            <a:chOff x="4834930" y="84191"/>
            <a:chExt cx="7359542" cy="1232175"/>
          </a:xfrm>
        </p:grpSpPr>
        <p:sp>
          <p:nvSpPr>
            <p:cNvPr id="59" name="Round Same Side Corner Rectangle 11">
              <a:extLst>
                <a:ext uri="{FF2B5EF4-FFF2-40B4-BE49-F238E27FC236}">
                  <a16:creationId xmlns:a16="http://schemas.microsoft.com/office/drawing/2014/main" id="{B0EE4097-7B20-0F35-A220-042B70EB9BA5}"/>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71CF04A-27EA-9688-A8C5-0C14E9FAF25F}"/>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75217" y="8989630"/>
            <a:ext cx="1268623" cy="766344"/>
          </a:xfrm>
          <a:prstGeom prst="rect">
            <a:avLst/>
          </a:prstGeom>
        </p:spPr>
      </p:pic>
      <p:grpSp>
        <p:nvGrpSpPr>
          <p:cNvPr id="7" name="Group 6">
            <a:extLst>
              <a:ext uri="{FF2B5EF4-FFF2-40B4-BE49-F238E27FC236}">
                <a16:creationId xmlns:a16="http://schemas.microsoft.com/office/drawing/2014/main" id="{080D469C-D949-12F2-DB6B-CF85101B383B}"/>
              </a:ext>
            </a:extLst>
          </p:cNvPr>
          <p:cNvGrpSpPr/>
          <p:nvPr/>
        </p:nvGrpSpPr>
        <p:grpSpPr>
          <a:xfrm>
            <a:off x="756941" y="2324100"/>
            <a:ext cx="6324600" cy="7048702"/>
            <a:chOff x="756941" y="2400300"/>
            <a:chExt cx="6324600" cy="7048702"/>
          </a:xfrm>
        </p:grpSpPr>
        <p:grpSp>
          <p:nvGrpSpPr>
            <p:cNvPr id="5" name="Group 4">
              <a:extLst>
                <a:ext uri="{FF2B5EF4-FFF2-40B4-BE49-F238E27FC236}">
                  <a16:creationId xmlns:a16="http://schemas.microsoft.com/office/drawing/2014/main" id="{F3DBF555-96D8-E072-0BBC-853AEAD71D7F}"/>
                </a:ext>
              </a:extLst>
            </p:cNvPr>
            <p:cNvGrpSpPr/>
            <p:nvPr/>
          </p:nvGrpSpPr>
          <p:grpSpPr>
            <a:xfrm>
              <a:off x="756941" y="2400300"/>
              <a:ext cx="6324600" cy="7048702"/>
              <a:chOff x="812040" y="2102692"/>
              <a:chExt cx="6324600" cy="7048702"/>
            </a:xfrm>
          </p:grpSpPr>
          <p:sp>
            <p:nvSpPr>
              <p:cNvPr id="6" name="Freeform 7">
                <a:extLst>
                  <a:ext uri="{FF2B5EF4-FFF2-40B4-BE49-F238E27FC236}">
                    <a16:creationId xmlns:a16="http://schemas.microsoft.com/office/drawing/2014/main" id="{CC00D524-CA44-5512-24BE-FDEC8CDEF79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904213B-ABE0-BA4E-1919-21DFDFA2D80E}"/>
                  </a:ext>
                </a:extLst>
              </p:cNvPr>
              <p:cNvGrpSpPr/>
              <p:nvPr/>
            </p:nvGrpSpPr>
            <p:grpSpPr>
              <a:xfrm>
                <a:off x="1075815" y="2487557"/>
                <a:ext cx="5826740" cy="1867726"/>
                <a:chOff x="1426698" y="3199063"/>
                <a:chExt cx="5826740" cy="1867726"/>
              </a:xfrm>
            </p:grpSpPr>
            <p:sp>
              <p:nvSpPr>
                <p:cNvPr id="42" name="Freeform 10">
                  <a:extLst>
                    <a:ext uri="{FF2B5EF4-FFF2-40B4-BE49-F238E27FC236}">
                      <a16:creationId xmlns:a16="http://schemas.microsoft.com/office/drawing/2014/main" id="{465E1432-04ED-27DD-0431-A369413E8F8B}"/>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F7DD8A2-A402-1554-0052-1EF29A7E6FFE}"/>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3</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4" name="Picture 3" descr="A cartoon of two girls talking&#10;&#10;Description automatically generated">
              <a:extLst>
                <a:ext uri="{FF2B5EF4-FFF2-40B4-BE49-F238E27FC236}">
                  <a16:creationId xmlns:a16="http://schemas.microsoft.com/office/drawing/2014/main" id="{FFB290DE-B313-E9D1-1FC4-B9734A731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457" y="4846426"/>
              <a:ext cx="4227024" cy="4227024"/>
            </a:xfrm>
            <a:prstGeom prst="rect">
              <a:avLst/>
            </a:prstGeom>
          </p:spPr>
        </p:pic>
      </p:grpSp>
    </p:spTree>
    <p:extLst>
      <p:ext uri="{BB962C8B-B14F-4D97-AF65-F5344CB8AC3E}">
        <p14:creationId xmlns:p14="http://schemas.microsoft.com/office/powerpoint/2010/main" val="11340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4671013" y="3239369"/>
            <a:ext cx="9753600" cy="2772169"/>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a:t>
            </a:r>
          </a:p>
          <a:p>
            <a:pPr algn="ctr">
              <a:lnSpc>
                <a:spcPct val="150000"/>
              </a:lnSpc>
            </a:pPr>
            <a:r>
              <a:rPr lang="en-US" sz="6400" b="1">
                <a:latin typeface="Arial" panose="020B0604020202020204" pitchFamily="34" charset="0"/>
                <a:cs typeface="Arial" panose="020B0604020202020204" pitchFamily="34" charset="0"/>
              </a:rPr>
              <a:t>VẬN DỤNG</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2489887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193401" y="-33671"/>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9334500"/>
            <a:ext cx="885098" cy="1061757"/>
          </a:xfrm>
          <a:prstGeom prst="rect">
            <a:avLst/>
          </a:prstGeom>
        </p:spPr>
      </p:pic>
      <p:sp>
        <p:nvSpPr>
          <p:cNvPr id="5" name="TextBox 4">
            <a:extLst>
              <a:ext uri="{FF2B5EF4-FFF2-40B4-BE49-F238E27FC236}">
                <a16:creationId xmlns:a16="http://schemas.microsoft.com/office/drawing/2014/main" id="{BAC68382-6010-6E2C-627A-0FA5009FF3FD}"/>
              </a:ext>
            </a:extLst>
          </p:cNvPr>
          <p:cNvSpPr txBox="1"/>
          <p:nvPr/>
        </p:nvSpPr>
        <p:spPr>
          <a:xfrm>
            <a:off x="1616084" y="543021"/>
            <a:ext cx="1505583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Chia sẻ với các bạn về những việc em đã và sẽ làm để thể hiện tình yêu lao động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853B6FF-5D00-8BB2-5E0D-6E87D9BD7BEC}"/>
              </a:ext>
            </a:extLst>
          </p:cNvPr>
          <p:cNvGrpSpPr/>
          <p:nvPr/>
        </p:nvGrpSpPr>
        <p:grpSpPr>
          <a:xfrm>
            <a:off x="1616084" y="5357442"/>
            <a:ext cx="4172822" cy="4507936"/>
            <a:chOff x="1529900" y="5141425"/>
            <a:chExt cx="4172822" cy="4507936"/>
          </a:xfrm>
        </p:grpSpPr>
        <p:sp>
          <p:nvSpPr>
            <p:cNvPr id="7" name="Rectangle 6">
              <a:extLst>
                <a:ext uri="{FF2B5EF4-FFF2-40B4-BE49-F238E27FC236}">
                  <a16:creationId xmlns:a16="http://schemas.microsoft.com/office/drawing/2014/main" id="{AFEFB387-7EFB-FC2F-A51A-F6DABD7A8245}"/>
                </a:ext>
              </a:extLst>
            </p:cNvPr>
            <p:cNvSpPr/>
            <p:nvPr/>
          </p:nvSpPr>
          <p:spPr>
            <a:xfrm>
              <a:off x="1842576" y="5141425"/>
              <a:ext cx="3591829"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FF0000"/>
                  </a:solidFill>
                  <a:latin typeface="Arial" panose="020B0604020202020204" pitchFamily="34" charset="0"/>
                  <a:cs typeface="Arial" panose="020B0604020202020204" pitchFamily="34" charset="0"/>
                </a:rPr>
                <a:t>GỢI Ý</a:t>
              </a:r>
            </a:p>
          </p:txBody>
        </p:sp>
        <p:pic>
          <p:nvPicPr>
            <p:cNvPr id="9" name="Picture 3">
              <a:extLst>
                <a:ext uri="{FF2B5EF4-FFF2-40B4-BE49-F238E27FC236}">
                  <a16:creationId xmlns:a16="http://schemas.microsoft.com/office/drawing/2014/main" id="{E190218C-CF32-F734-1F2C-7FBF09A201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900" y="7051778"/>
              <a:ext cx="4172822" cy="2597583"/>
            </a:xfrm>
            <a:prstGeom prst="rect">
              <a:avLst/>
            </a:prstGeom>
          </p:spPr>
        </p:pic>
      </p:grpSp>
      <p:sp>
        <p:nvSpPr>
          <p:cNvPr id="10" name="TextBox 9">
            <a:extLst>
              <a:ext uri="{FF2B5EF4-FFF2-40B4-BE49-F238E27FC236}">
                <a16:creationId xmlns:a16="http://schemas.microsoft.com/office/drawing/2014/main" id="{03E8A0DE-75CD-7F61-4568-EAC14446B747}"/>
              </a:ext>
            </a:extLst>
          </p:cNvPr>
          <p:cNvSpPr txBox="1"/>
          <p:nvPr/>
        </p:nvSpPr>
        <p:spPr>
          <a:xfrm>
            <a:off x="6467763" y="4973256"/>
            <a:ext cx="10515600" cy="4589077"/>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Hàng ngày, sau khi đi học về</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em sẽ giúp mẹ trông em.</a:t>
            </a:r>
          </a:p>
          <a:p>
            <a:pPr marL="571500" indent="-571500" algn="just">
              <a:lnSpc>
                <a:spcPct val="20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Dù rất buồn ngủ nh</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 em vẫn cố gắng hoàn thành hết bài tập về nhà mà cô giáo giao</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496373C-BCBD-21F6-F16D-493817EF31EE}"/>
              </a:ext>
            </a:extLst>
          </p:cNvPr>
          <p:cNvGrpSpPr/>
          <p:nvPr/>
        </p:nvGrpSpPr>
        <p:grpSpPr>
          <a:xfrm>
            <a:off x="685800" y="2842118"/>
            <a:ext cx="16717510" cy="2019064"/>
            <a:chOff x="545750" y="2385192"/>
            <a:chExt cx="16717510" cy="2019064"/>
          </a:xfrm>
        </p:grpSpPr>
        <p:sp>
          <p:nvSpPr>
            <p:cNvPr id="17" name="TextBox 16">
              <a:extLst>
                <a:ext uri="{FF2B5EF4-FFF2-40B4-BE49-F238E27FC236}">
                  <a16:creationId xmlns:a16="http://schemas.microsoft.com/office/drawing/2014/main" id="{F8A61303-9E07-0CBF-C325-0C21C5B78A71}"/>
                </a:ext>
              </a:extLst>
            </p:cNvPr>
            <p:cNvSpPr txBox="1"/>
            <p:nvPr/>
          </p:nvSpPr>
          <p:spPr>
            <a:xfrm>
              <a:off x="2438400" y="2385192"/>
              <a:ext cx="14824860" cy="2019064"/>
            </a:xfrm>
            <a:prstGeom prst="roundRect">
              <a:avLst/>
            </a:prstGeom>
            <a:solidFill>
              <a:schemeClr val="accent5">
                <a:lumMod val="20000"/>
                <a:lumOff val="80000"/>
              </a:schemeClr>
            </a:solid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Em hãy </a:t>
              </a:r>
              <a:r>
                <a:rPr lang="en-US" sz="4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êu</a:t>
              </a:r>
              <a:r>
                <a:rPr lang="en-US" sz="4000">
                  <a:latin typeface="Arial" panose="020B0604020202020204" pitchFamily="34" charset="0"/>
                  <a:cs typeface="Arial" panose="020B0604020202020204" pitchFamily="34" charset="0"/>
                </a:rPr>
                <a:t> và chia sẻ trước lớp</a:t>
              </a:r>
              <a:r>
                <a:rPr lang="vi-VN" sz="4000">
                  <a:latin typeface="Arial" panose="020B0604020202020204" pitchFamily="34" charset="0"/>
                  <a:cs typeface="Arial" panose="020B0604020202020204" pitchFamily="34" charset="0"/>
                </a:rPr>
                <a:t> những việc em đã và sẽ làm để thể hiện tình yêu lao động.</a:t>
              </a:r>
              <a:endParaRPr lang="en-US" sz="4000" i="1">
                <a:latin typeface="Arial" panose="020B0604020202020204" pitchFamily="34" charset="0"/>
                <a:cs typeface="Arial" panose="020B0604020202020204" pitchFamily="34" charset="0"/>
              </a:endParaRPr>
            </a:p>
          </p:txBody>
        </p:sp>
        <p:pic>
          <p:nvPicPr>
            <p:cNvPr id="19" name="Picture 18" descr="A child with glasses and a pen on a stack of books&#10;&#10;Description automatically generated">
              <a:extLst>
                <a:ext uri="{FF2B5EF4-FFF2-40B4-BE49-F238E27FC236}">
                  <a16:creationId xmlns:a16="http://schemas.microsoft.com/office/drawing/2014/main" id="{BB61F2C0-8F24-C9AC-5EAA-9AB65A5C67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280" t="2915" r="9520" b="4059"/>
            <a:stretch/>
          </p:blipFill>
          <p:spPr>
            <a:xfrm>
              <a:off x="545750" y="2409600"/>
              <a:ext cx="1676400" cy="1874406"/>
            </a:xfrm>
            <a:prstGeom prst="rect">
              <a:avLst/>
            </a:prstGeom>
          </p:spPr>
        </p:pic>
      </p:grpSp>
    </p:spTree>
    <p:extLst>
      <p:ext uri="{BB962C8B-B14F-4D97-AF65-F5344CB8AC3E}">
        <p14:creationId xmlns:p14="http://schemas.microsoft.com/office/powerpoint/2010/main" val="4085020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outVertical)">
                                      <p:cBhvr>
                                        <p:cTn id="22" dur="500"/>
                                        <p:tgtEl>
                                          <p:spTgt spid="10">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barn(outVertical)">
                                      <p:cBhvr>
                                        <p:cTn id="2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0487" y="129272"/>
            <a:ext cx="885098" cy="106175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 y="121652"/>
            <a:ext cx="1268623" cy="766344"/>
          </a:xfrm>
          <a:prstGeom prst="rect">
            <a:avLst/>
          </a:prstGeom>
        </p:spPr>
      </p:pic>
      <p:sp>
        <p:nvSpPr>
          <p:cNvPr id="3" name="TextBox 2">
            <a:extLst>
              <a:ext uri="{FF2B5EF4-FFF2-40B4-BE49-F238E27FC236}">
                <a16:creationId xmlns:a16="http://schemas.microsoft.com/office/drawing/2014/main" id="{D20F8DF0-EE6A-CC09-F6E6-44442769616E}"/>
              </a:ext>
            </a:extLst>
          </p:cNvPr>
          <p:cNvSpPr txBox="1"/>
          <p:nvPr/>
        </p:nvSpPr>
        <p:spPr>
          <a:xfrm>
            <a:off x="2324199" y="495158"/>
            <a:ext cx="13639602"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Hoạt động 2: Sưu tầm một số câu ca dao, tục ngữ, danh ngôn, bài hát,... về tình yêu lao động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66BA6E8-30E6-EEC2-2CB9-8517151EDEFB}"/>
              </a:ext>
            </a:extLst>
          </p:cNvPr>
          <p:cNvGrpSpPr/>
          <p:nvPr/>
        </p:nvGrpSpPr>
        <p:grpSpPr>
          <a:xfrm>
            <a:off x="6934200" y="2677666"/>
            <a:ext cx="9601200" cy="6275834"/>
            <a:chOff x="6787756" y="1941870"/>
            <a:chExt cx="9601200" cy="6275834"/>
          </a:xfrm>
        </p:grpSpPr>
        <p:sp>
          <p:nvSpPr>
            <p:cNvPr id="9" name="Speech Bubble: Rectangle with Corners Rounded 8">
              <a:extLst>
                <a:ext uri="{FF2B5EF4-FFF2-40B4-BE49-F238E27FC236}">
                  <a16:creationId xmlns:a16="http://schemas.microsoft.com/office/drawing/2014/main" id="{7BFC4B78-A6BC-6984-BFBE-DB89D9529553}"/>
                </a:ext>
              </a:extLst>
            </p:cNvPr>
            <p:cNvSpPr/>
            <p:nvPr/>
          </p:nvSpPr>
          <p:spPr>
            <a:xfrm>
              <a:off x="6787756" y="2705100"/>
              <a:ext cx="9601200" cy="5512604"/>
            </a:xfrm>
            <a:prstGeom prst="wedgeRoundRectCallout">
              <a:avLst>
                <a:gd name="adj1" fmla="val -63004"/>
                <a:gd name="adj2" fmla="val 41126"/>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hãy s</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ưu tầm một số câu ca dao, tục ngữ, danh ngôn, bài hát,... về tình yêu lao động.</a:t>
              </a:r>
              <a:endParaRPr lang="en-US" sz="4400" b="1" i="1"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76ACE714-033D-D426-0918-0C5770AC93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78756" y="1941870"/>
              <a:ext cx="1041890" cy="1071101"/>
            </a:xfrm>
            <a:prstGeom prst="rect">
              <a:avLst/>
            </a:prstGeom>
          </p:spPr>
        </p:pic>
      </p:grpSp>
      <p:pic>
        <p:nvPicPr>
          <p:cNvPr id="12" name="Picture 11" descr="A picture containing vector graphics&#10;&#10;Description automatically generated">
            <a:extLst>
              <a:ext uri="{FF2B5EF4-FFF2-40B4-BE49-F238E27FC236}">
                <a16:creationId xmlns:a16="http://schemas.microsoft.com/office/drawing/2014/main" id="{6B9624D3-1A0C-0EC7-5286-4F88E5F59212}"/>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1245014" y="5147546"/>
            <a:ext cx="4393786" cy="5323277"/>
          </a:xfrm>
          <a:prstGeom prst="rect">
            <a:avLst/>
          </a:prstGeom>
        </p:spPr>
      </p:pic>
    </p:spTree>
    <p:extLst>
      <p:ext uri="{BB962C8B-B14F-4D97-AF65-F5344CB8AC3E}">
        <p14:creationId xmlns:p14="http://schemas.microsoft.com/office/powerpoint/2010/main" val="29023772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69384">
            <a:off x="15134417" y="217774"/>
            <a:ext cx="3172187" cy="963191"/>
          </a:xfrm>
          <a:prstGeom prst="rect">
            <a:avLst/>
          </a:prstGeom>
        </p:spPr>
      </p:pic>
      <p:grpSp>
        <p:nvGrpSpPr>
          <p:cNvPr id="2" name="Group 1">
            <a:extLst>
              <a:ext uri="{FF2B5EF4-FFF2-40B4-BE49-F238E27FC236}">
                <a16:creationId xmlns:a16="http://schemas.microsoft.com/office/drawing/2014/main" id="{A2E7AF70-33DE-43C5-5F59-F9273358A0D5}"/>
              </a:ext>
            </a:extLst>
          </p:cNvPr>
          <p:cNvGrpSpPr/>
          <p:nvPr/>
        </p:nvGrpSpPr>
        <p:grpSpPr>
          <a:xfrm>
            <a:off x="0" y="9105900"/>
            <a:ext cx="1473524" cy="915036"/>
            <a:chOff x="7670476" y="8940505"/>
            <a:chExt cx="1473524" cy="915036"/>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0476" y="8940505"/>
              <a:ext cx="823151" cy="9150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7402" y="8940505"/>
              <a:ext cx="496598" cy="552031"/>
            </a:xfrm>
            <a:prstGeom prst="rect">
              <a:avLst/>
            </a:prstGeom>
          </p:spPr>
        </p:pic>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474395" y="9189489"/>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7697"/>
            <a:ext cx="781001" cy="936883"/>
          </a:xfrm>
          <a:prstGeom prst="rect">
            <a:avLst/>
          </a:prstGeom>
        </p:spPr>
      </p:pic>
      <p:pic>
        <p:nvPicPr>
          <p:cNvPr id="9" name="Picture 2">
            <a:extLst>
              <a:ext uri="{FF2B5EF4-FFF2-40B4-BE49-F238E27FC236}">
                <a16:creationId xmlns:a16="http://schemas.microsoft.com/office/drawing/2014/main" id="{2E515023-FEB8-3D71-F5FC-4AAC0822E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26155">
            <a:off x="5173129" y="-3188753"/>
            <a:ext cx="8076231" cy="16860166"/>
          </a:xfrm>
          <a:prstGeom prst="rect">
            <a:avLst/>
          </a:prstGeom>
        </p:spPr>
      </p:pic>
      <p:sp>
        <p:nvSpPr>
          <p:cNvPr id="10" name="TextBox 9">
            <a:extLst>
              <a:ext uri="{FF2B5EF4-FFF2-40B4-BE49-F238E27FC236}">
                <a16:creationId xmlns:a16="http://schemas.microsoft.com/office/drawing/2014/main" id="{770E833B-3F82-1FA2-8848-D1BB07C77347}"/>
              </a:ext>
            </a:extLst>
          </p:cNvPr>
          <p:cNvSpPr txBox="1"/>
          <p:nvPr/>
        </p:nvSpPr>
        <p:spPr>
          <a:xfrm>
            <a:off x="1663755" y="2241069"/>
            <a:ext cx="14960485"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CHỦ ĐỀ. YÊU LAO ĐỘNG</a:t>
            </a:r>
          </a:p>
          <a:p>
            <a:pPr algn="ctr">
              <a:lnSpc>
                <a:spcPct val="150000"/>
              </a:lnSpc>
            </a:pPr>
            <a:r>
              <a:rPr lang="en-US" sz="7800" b="1">
                <a:solidFill>
                  <a:srgbClr val="C00000"/>
                </a:solidFill>
                <a:latin typeface="Arial" panose="020B0604020202020204" pitchFamily="34" charset="0"/>
                <a:cs typeface="Arial" panose="020B0604020202020204" pitchFamily="34" charset="0"/>
              </a:rPr>
              <a:t>BÀI 5:</a:t>
            </a:r>
          </a:p>
          <a:p>
            <a:pPr algn="ctr">
              <a:lnSpc>
                <a:spcPct val="150000"/>
              </a:lnSpc>
            </a:pPr>
            <a:r>
              <a:rPr lang="en-US" sz="7800" b="1">
                <a:solidFill>
                  <a:srgbClr val="C00000"/>
                </a:solidFill>
                <a:latin typeface="Arial" panose="020B0604020202020204" pitchFamily="34" charset="0"/>
                <a:cs typeface="Arial" panose="020B0604020202020204" pitchFamily="34" charset="0"/>
              </a:rPr>
              <a:t>EM YÊU LAO ĐỘNG</a:t>
            </a:r>
            <a:endParaRPr lang="vi-VN" sz="7800" b="1">
              <a:solidFill>
                <a:srgbClr val="C00000"/>
              </a:solidFill>
              <a:latin typeface="Arial" panose="020B0604020202020204" pitchFamily="34" charset="0"/>
              <a:cs typeface="Arial" panose="020B0604020202020204" pitchFamily="34" charset="0"/>
            </a:endParaRPr>
          </a:p>
        </p:txBody>
      </p:sp>
      <p:pic>
        <p:nvPicPr>
          <p:cNvPr id="11" name="Picture 6">
            <a:extLst>
              <a:ext uri="{FF2B5EF4-FFF2-40B4-BE49-F238E27FC236}">
                <a16:creationId xmlns:a16="http://schemas.microsoft.com/office/drawing/2014/main" id="{0584B81D-C03D-4401-E5F9-AC4E913AFC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0487" y="129272"/>
            <a:ext cx="885098" cy="1061757"/>
          </a:xfrm>
          <a:prstGeom prst="rect">
            <a:avLst/>
          </a:prstGeom>
        </p:spPr>
      </p:pic>
      <p:pic>
        <p:nvPicPr>
          <p:cNvPr id="33" name="Picture 2">
            <a:extLst>
              <a:ext uri="{FF2B5EF4-FFF2-40B4-BE49-F238E27FC236}">
                <a16:creationId xmlns:a16="http://schemas.microsoft.com/office/drawing/2014/main" id="{2557FA69-7642-3FAB-E7EB-41CE1A9F4F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 y="-42746"/>
            <a:ext cx="1623389" cy="1233775"/>
          </a:xfrm>
          <a:prstGeom prst="rect">
            <a:avLst/>
          </a:prstGeom>
        </p:spPr>
      </p:pic>
      <p:grpSp>
        <p:nvGrpSpPr>
          <p:cNvPr id="56" name="Group 55">
            <a:extLst>
              <a:ext uri="{FF2B5EF4-FFF2-40B4-BE49-F238E27FC236}">
                <a16:creationId xmlns:a16="http://schemas.microsoft.com/office/drawing/2014/main" id="{6D5011B6-E31C-F8CA-4510-9E926E6A9D75}"/>
              </a:ext>
            </a:extLst>
          </p:cNvPr>
          <p:cNvGrpSpPr/>
          <p:nvPr/>
        </p:nvGrpSpPr>
        <p:grpSpPr>
          <a:xfrm>
            <a:off x="5446400" y="0"/>
            <a:ext cx="7583876" cy="1388058"/>
            <a:chOff x="4834930" y="84191"/>
            <a:chExt cx="7359542" cy="1232175"/>
          </a:xfrm>
        </p:grpSpPr>
        <p:sp>
          <p:nvSpPr>
            <p:cNvPr id="57" name="Round Same Side Corner Rectangle 11">
              <a:extLst>
                <a:ext uri="{FF2B5EF4-FFF2-40B4-BE49-F238E27FC236}">
                  <a16:creationId xmlns:a16="http://schemas.microsoft.com/office/drawing/2014/main" id="{2017D214-AD93-4CAA-EEBE-2FAFB7551413}"/>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CCBD906-EACF-FD32-4E7D-A839EE9DC49A}"/>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71" name="TextBox 70">
            <a:extLst>
              <a:ext uri="{FF2B5EF4-FFF2-40B4-BE49-F238E27FC236}">
                <a16:creationId xmlns:a16="http://schemas.microsoft.com/office/drawing/2014/main" id="{73C042DF-BBD8-0C4C-A12B-E9E20927BB1E}"/>
              </a:ext>
            </a:extLst>
          </p:cNvPr>
          <p:cNvSpPr txBox="1"/>
          <p:nvPr/>
        </p:nvSpPr>
        <p:spPr>
          <a:xfrm>
            <a:off x="5977083" y="1916279"/>
            <a:ext cx="12175785"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a:solidFill>
                  <a:srgbClr val="FF0000"/>
                </a:solidFill>
                <a:latin typeface="Arial" panose="020B0604020202020204" pitchFamily="34" charset="0"/>
                <a:cs typeface="Arial" panose="020B0604020202020204" pitchFamily="34" charset="0"/>
              </a:rPr>
              <a:t>Một số ca dao, tục ngữ, danh ngôn, bài hát:</a:t>
            </a:r>
          </a:p>
        </p:txBody>
      </p:sp>
      <p:sp>
        <p:nvSpPr>
          <p:cNvPr id="72" name="Speech Bubble: Rectangle with Corners Rounded 71">
            <a:extLst>
              <a:ext uri="{FF2B5EF4-FFF2-40B4-BE49-F238E27FC236}">
                <a16:creationId xmlns:a16="http://schemas.microsoft.com/office/drawing/2014/main" id="{79E56D6D-07C7-D83E-79C5-1A7C6C8D17B1}"/>
              </a:ext>
            </a:extLst>
          </p:cNvPr>
          <p:cNvSpPr/>
          <p:nvPr/>
        </p:nvSpPr>
        <p:spPr>
          <a:xfrm>
            <a:off x="7312221" y="3118521"/>
            <a:ext cx="10173754" cy="101566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Tay làm hàm nhai, tay quai miệng trễ.</a:t>
            </a:r>
          </a:p>
        </p:txBody>
      </p:sp>
      <p:sp>
        <p:nvSpPr>
          <p:cNvPr id="73" name="Speech Bubble: Rectangle with Corners Rounded 72">
            <a:extLst>
              <a:ext uri="{FF2B5EF4-FFF2-40B4-BE49-F238E27FC236}">
                <a16:creationId xmlns:a16="http://schemas.microsoft.com/office/drawing/2014/main" id="{F6F00686-DA0A-A0A0-BB95-14D25605B5DE}"/>
              </a:ext>
            </a:extLst>
          </p:cNvPr>
          <p:cNvSpPr/>
          <p:nvPr/>
        </p:nvSpPr>
        <p:spPr>
          <a:xfrm>
            <a:off x="7312221" y="4593784"/>
            <a:ext cx="10173754" cy="1787073"/>
          </a:xfrm>
          <a:prstGeom prst="wedgeRoundRectCallout">
            <a:avLst>
              <a:gd name="adj1" fmla="val -58874"/>
              <a:gd name="adj2" fmla="val 46528"/>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Bao giờ cho đến tháng Hai,</a:t>
            </a:r>
          </a:p>
          <a:p>
            <a:pPr algn="ctr">
              <a:lnSpc>
                <a:spcPct val="150000"/>
              </a:lnSpc>
            </a:pPr>
            <a:r>
              <a:rPr lang="en-US" sz="3600">
                <a:solidFill>
                  <a:schemeClr val="tx1"/>
                </a:solidFill>
                <a:latin typeface="Arial" panose="020B0604020202020204" pitchFamily="34" charset="0"/>
                <a:cs typeface="Arial" panose="020B0604020202020204" pitchFamily="34" charset="0"/>
              </a:rPr>
              <a:t>Con gái làm cỏ, con trai be bờ.</a:t>
            </a:r>
          </a:p>
        </p:txBody>
      </p:sp>
      <p:sp>
        <p:nvSpPr>
          <p:cNvPr id="74" name="Speech Bubble: Rectangle with Corners Rounded 73">
            <a:extLst>
              <a:ext uri="{FF2B5EF4-FFF2-40B4-BE49-F238E27FC236}">
                <a16:creationId xmlns:a16="http://schemas.microsoft.com/office/drawing/2014/main" id="{14DAA019-1250-7CB0-07D6-B7484F0E51CF}"/>
              </a:ext>
            </a:extLst>
          </p:cNvPr>
          <p:cNvSpPr/>
          <p:nvPr/>
        </p:nvSpPr>
        <p:spPr>
          <a:xfrm>
            <a:off x="7312221" y="6840457"/>
            <a:ext cx="10173754" cy="1162077"/>
          </a:xfrm>
          <a:prstGeom prst="wedgeRoundRectCallout">
            <a:avLst>
              <a:gd name="adj1" fmla="val -55409"/>
              <a:gd name="adj2" fmla="val -31633"/>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Muốn ăn phải lăn vào bếp.</a:t>
            </a:r>
          </a:p>
        </p:txBody>
      </p:sp>
      <p:pic>
        <p:nvPicPr>
          <p:cNvPr id="75" name="Picture 3">
            <a:extLst>
              <a:ext uri="{FF2B5EF4-FFF2-40B4-BE49-F238E27FC236}">
                <a16:creationId xmlns:a16="http://schemas.microsoft.com/office/drawing/2014/main" id="{C6CC2CE6-D8CB-03E9-14C2-72B3B42447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2242" y="2806124"/>
            <a:ext cx="5614841" cy="7416412"/>
          </a:xfrm>
          <a:prstGeom prst="rect">
            <a:avLst/>
          </a:prstGeom>
        </p:spPr>
      </p:pic>
      <p:sp>
        <p:nvSpPr>
          <p:cNvPr id="76" name="Speech Bubble: Rectangle with Corners Rounded 75">
            <a:extLst>
              <a:ext uri="{FF2B5EF4-FFF2-40B4-BE49-F238E27FC236}">
                <a16:creationId xmlns:a16="http://schemas.microsoft.com/office/drawing/2014/main" id="{25DC99D3-BD1C-3BBF-7C3E-631AD7A5DA09}"/>
              </a:ext>
            </a:extLst>
          </p:cNvPr>
          <p:cNvSpPr/>
          <p:nvPr/>
        </p:nvSpPr>
        <p:spPr>
          <a:xfrm>
            <a:off x="7312221" y="8462134"/>
            <a:ext cx="10173754" cy="1410666"/>
          </a:xfrm>
          <a:prstGeom prst="wedgeRoundRectCallout">
            <a:avLst>
              <a:gd name="adj1" fmla="val -55409"/>
              <a:gd name="adj2" fmla="val -31633"/>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Bài hát </a:t>
            </a:r>
            <a:r>
              <a:rPr lang="en-US" sz="3600" b="1" i="1">
                <a:solidFill>
                  <a:schemeClr val="tx1"/>
                </a:solidFill>
                <a:latin typeface="Arial" panose="020B0604020202020204" pitchFamily="34" charset="0"/>
                <a:cs typeface="Arial" panose="020B0604020202020204" pitchFamily="34" charset="0"/>
              </a:rPr>
              <a:t>Thiếu nhi làm theo lời Bác </a:t>
            </a:r>
            <a:r>
              <a:rPr lang="en-US" sz="3600" i="1">
                <a:solidFill>
                  <a:schemeClr val="tx1"/>
                </a:solidFill>
                <a:latin typeface="Arial" panose="020B0604020202020204" pitchFamily="34" charset="0"/>
                <a:cs typeface="Arial" panose="020B0604020202020204" pitchFamily="34" charset="0"/>
              </a:rPr>
              <a:t>(Mai Trâm)</a:t>
            </a:r>
          </a:p>
        </p:txBody>
      </p:sp>
    </p:spTree>
    <p:extLst>
      <p:ext uri="{BB962C8B-B14F-4D97-AF65-F5344CB8AC3E}">
        <p14:creationId xmlns:p14="http://schemas.microsoft.com/office/powerpoint/2010/main" val="31540754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barn(inVertical)">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barn(inVertical)">
                                      <p:cBhvr>
                                        <p:cTn id="20" dur="500"/>
                                        <p:tgtEl>
                                          <p:spTgt spid="7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arn(inVertical)">
                                      <p:cBhvr>
                                        <p:cTn id="24" dur="500"/>
                                        <p:tgtEl>
                                          <p:spTgt spid="73"/>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animBg="1"/>
      <p:bldP spid="73" grpId="0" animBg="1"/>
      <p:bldP spid="74" grpId="0" animBg="1"/>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55007" y="8743615"/>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275085"/>
            <a:ext cx="885098" cy="1061757"/>
          </a:xfrm>
          <a:prstGeom prst="rect">
            <a:avLst/>
          </a:prstGeom>
        </p:spPr>
      </p:pic>
      <p:pic>
        <p:nvPicPr>
          <p:cNvPr id="4" name="Picture 28">
            <a:extLst>
              <a:ext uri="{FF2B5EF4-FFF2-40B4-BE49-F238E27FC236}">
                <a16:creationId xmlns:a16="http://schemas.microsoft.com/office/drawing/2014/main" id="{19EB29B4-59F8-479C-2437-8ACA877151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20162" y="9428604"/>
            <a:ext cx="242686" cy="237832"/>
          </a:xfrm>
          <a:prstGeom prst="rect">
            <a:avLst/>
          </a:prstGeom>
        </p:spPr>
      </p:pic>
      <p:pic>
        <p:nvPicPr>
          <p:cNvPr id="5" name="Picture 29">
            <a:extLst>
              <a:ext uri="{FF2B5EF4-FFF2-40B4-BE49-F238E27FC236}">
                <a16:creationId xmlns:a16="http://schemas.microsoft.com/office/drawing/2014/main" id="{3CCECC69-C514-AC50-49C3-81D2761BE8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05569" y="9386102"/>
            <a:ext cx="249693" cy="237832"/>
          </a:xfrm>
          <a:prstGeom prst="rect">
            <a:avLst/>
          </a:prstGeom>
        </p:spPr>
      </p:pic>
      <p:pic>
        <p:nvPicPr>
          <p:cNvPr id="6" name="Picture 5">
            <a:extLst>
              <a:ext uri="{FF2B5EF4-FFF2-40B4-BE49-F238E27FC236}">
                <a16:creationId xmlns:a16="http://schemas.microsoft.com/office/drawing/2014/main" id="{80670DFD-804A-8550-CDD2-9E746E06F0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8914" t="38319"/>
          <a:stretch>
            <a:fillRect/>
          </a:stretch>
        </p:blipFill>
        <p:spPr>
          <a:xfrm rot="10800000">
            <a:off x="1905000" y="1866900"/>
            <a:ext cx="16380384" cy="8420100"/>
          </a:xfrm>
          <a:prstGeom prst="rect">
            <a:avLst/>
          </a:prstGeom>
        </p:spPr>
      </p:pic>
      <p:sp>
        <p:nvSpPr>
          <p:cNvPr id="7" name="TextBox 6">
            <a:extLst>
              <a:ext uri="{FF2B5EF4-FFF2-40B4-BE49-F238E27FC236}">
                <a16:creationId xmlns:a16="http://schemas.microsoft.com/office/drawing/2014/main" id="{FD2E1639-50B8-FA94-4FDD-E7C808DF31C0}"/>
              </a:ext>
            </a:extLst>
          </p:cNvPr>
          <p:cNvSpPr txBox="1"/>
          <p:nvPr/>
        </p:nvSpPr>
        <p:spPr>
          <a:xfrm>
            <a:off x="4464505" y="4916939"/>
            <a:ext cx="12954000" cy="4609595"/>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lại bài học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Em yêu lao động.</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ý thức tích cực, tự giác tham gia các công việc phù hợp với lứa tuổi.</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Bài 6 – Em tích cực tham gia lao động (SHS</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 tr.29)</a:t>
            </a:r>
            <a:endPar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id="{D32513E5-4B65-507D-6F0A-89F71AB95663}"/>
              </a:ext>
            </a:extLst>
          </p:cNvPr>
          <p:cNvPicPr>
            <a:picLocks noChangeAspect="1"/>
          </p:cNvPicPr>
          <p:nvPr/>
        </p:nvPicPr>
        <p:blipFill rotWithShape="1">
          <a:blip r:embed="rId13">
            <a:extLst>
              <a:ext uri="{28A0092B-C50C-407E-A947-70E740481C1C}">
                <a14:useLocalDpi xmlns:a14="http://schemas.microsoft.com/office/drawing/2010/main" val="0"/>
              </a:ext>
            </a:extLst>
          </a:blip>
          <a:srcRect t="26331"/>
          <a:stretch/>
        </p:blipFill>
        <p:spPr>
          <a:xfrm rot="20184090">
            <a:off x="2104368" y="595694"/>
            <a:ext cx="6488977" cy="3558433"/>
          </a:xfrm>
          <a:prstGeom prst="rect">
            <a:avLst/>
          </a:prstGeom>
        </p:spPr>
      </p:pic>
      <p:sp>
        <p:nvSpPr>
          <p:cNvPr id="10" name="TextBox 9">
            <a:extLst>
              <a:ext uri="{FF2B5EF4-FFF2-40B4-BE49-F238E27FC236}">
                <a16:creationId xmlns:a16="http://schemas.microsoft.com/office/drawing/2014/main" id="{2A1B5FFA-F90A-B05D-6739-AF33EC2B7E41}"/>
              </a:ext>
            </a:extLst>
          </p:cNvPr>
          <p:cNvSpPr txBox="1"/>
          <p:nvPr/>
        </p:nvSpPr>
        <p:spPr>
          <a:xfrm>
            <a:off x="7239000" y="3840151"/>
            <a:ext cx="8991600" cy="1015663"/>
          </a:xfrm>
          <a:prstGeom prst="rect">
            <a:avLst/>
          </a:prstGeom>
          <a:noFill/>
        </p:spPr>
        <p:txBody>
          <a:bodyPr wrap="square">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585470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876300" y="3410910"/>
            <a:ext cx="16535400"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BÀI HỌC KẾT THÚC, CẢM ƠN CÁC EM ĐÃ CHÚ Ý LẮNG NGHE!</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2402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6" y="9498885"/>
            <a:ext cx="1268623" cy="766344"/>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901" y="54428"/>
            <a:ext cx="885098" cy="987218"/>
          </a:xfrm>
          <a:prstGeom prst="rect">
            <a:avLst/>
          </a:prstGeom>
        </p:spPr>
      </p:pic>
      <p:sp>
        <p:nvSpPr>
          <p:cNvPr id="39" name="Freeform 3">
            <a:extLst>
              <a:ext uri="{FF2B5EF4-FFF2-40B4-BE49-F238E27FC236}">
                <a16:creationId xmlns:a16="http://schemas.microsoft.com/office/drawing/2014/main" id="{7FCDB0BA-898B-57CE-37B5-461D0B98AE5C}"/>
              </a:ext>
            </a:extLst>
          </p:cNvPr>
          <p:cNvSpPr/>
          <p:nvPr/>
        </p:nvSpPr>
        <p:spPr>
          <a:xfrm>
            <a:off x="16078200" y="27014"/>
            <a:ext cx="2133600" cy="1940824"/>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TextBox 3">
            <a:extLst>
              <a:ext uri="{FF2B5EF4-FFF2-40B4-BE49-F238E27FC236}">
                <a16:creationId xmlns:a16="http://schemas.microsoft.com/office/drawing/2014/main" id="{3B5F2AD3-9A56-FFD2-8FE2-A15A648D9261}"/>
              </a:ext>
            </a:extLst>
          </p:cNvPr>
          <p:cNvSpPr txBox="1"/>
          <p:nvPr/>
        </p:nvSpPr>
        <p:spPr>
          <a:xfrm>
            <a:off x="2334795" y="919925"/>
            <a:ext cx="13618410" cy="1013098"/>
          </a:xfrm>
          <a:prstGeom prst="rect">
            <a:avLst/>
          </a:prstGeom>
        </p:spPr>
        <p:txBody>
          <a:bodyPr wrap="square" lIns="0" tIns="0" rIns="0" bIns="0" rtlCol="0" anchor="t">
            <a:spAutoFit/>
          </a:bodyPr>
          <a:lstStyle/>
          <a:p>
            <a:pPr algn="ctr">
              <a:lnSpc>
                <a:spcPts val="7861"/>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3" name="Rectangle 2">
            <a:extLst>
              <a:ext uri="{FF2B5EF4-FFF2-40B4-BE49-F238E27FC236}">
                <a16:creationId xmlns:a16="http://schemas.microsoft.com/office/drawing/2014/main" id="{85108222-EFD2-1F8F-C48C-8E658C1551BF}"/>
              </a:ext>
            </a:extLst>
          </p:cNvPr>
          <p:cNvSpPr/>
          <p:nvPr/>
        </p:nvSpPr>
        <p:spPr>
          <a:xfrm>
            <a:off x="1178981" y="2358666"/>
            <a:ext cx="15930037" cy="14079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1: Quan sát tranh và thực hiện yêu cầu</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35C9F86-B121-78CD-BD5C-5162BBFBC975}"/>
              </a:ext>
            </a:extLst>
          </p:cNvPr>
          <p:cNvSpPr/>
          <p:nvPr/>
        </p:nvSpPr>
        <p:spPr>
          <a:xfrm>
            <a:off x="1178982" y="4107386"/>
            <a:ext cx="15930037" cy="14079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2. Đọc câu chuyện và trả lời câu hỏi</a:t>
            </a:r>
            <a:endParaRPr lang="en-US" sz="40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7398FE5-EC5B-8192-DB7B-8406C21F0CE5}"/>
              </a:ext>
            </a:extLst>
          </p:cNvPr>
          <p:cNvSpPr/>
          <p:nvPr/>
        </p:nvSpPr>
        <p:spPr>
          <a:xfrm>
            <a:off x="1177161" y="6071564"/>
            <a:ext cx="16001998" cy="14079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3: Đọc các ý kiến và trả lời câu hỏi</a:t>
            </a:r>
            <a:endParaRPr lang="en-US" sz="40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83E744-B45B-A95E-742D-5DB6857ACA27}"/>
              </a:ext>
            </a:extLst>
          </p:cNvPr>
          <p:cNvSpPr/>
          <p:nvPr/>
        </p:nvSpPr>
        <p:spPr>
          <a:xfrm>
            <a:off x="1177160" y="8009071"/>
            <a:ext cx="16001999" cy="15583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Luyện tập – Vận dụng</a:t>
            </a:r>
            <a:endParaRPr lang="en-US" sz="40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4187313" y="2353715"/>
            <a:ext cx="10721000"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1: </a:t>
            </a:r>
          </a:p>
          <a:p>
            <a:pPr algn="ctr">
              <a:lnSpc>
                <a:spcPct val="150000"/>
              </a:lnSpc>
            </a:pPr>
            <a:r>
              <a:rPr lang="en-US" sz="6400" b="1">
                <a:latin typeface="Arial" panose="020B0604020202020204" pitchFamily="34" charset="0"/>
                <a:cs typeface="Arial" panose="020B0604020202020204" pitchFamily="34" charset="0"/>
              </a:rPr>
              <a:t>QUAN SÁT TRANH VÀ THỰC HIỆN YÊU CẦU</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42173491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001190" y="619936"/>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7" name="Line Callout 1 (Border and Accent Bar) 3">
            <a:extLst>
              <a:ext uri="{FF2B5EF4-FFF2-40B4-BE49-F238E27FC236}">
                <a16:creationId xmlns:a16="http://schemas.microsoft.com/office/drawing/2014/main" id="{DAA733FD-094B-88EC-AA87-1E14341A1E85}"/>
              </a:ext>
            </a:extLst>
          </p:cNvPr>
          <p:cNvSpPr/>
          <p:nvPr/>
        </p:nvSpPr>
        <p:spPr>
          <a:xfrm>
            <a:off x="396240" y="867425"/>
            <a:ext cx="14538961" cy="15968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Các em quan sát tranh và thực hiện yêu cầu</a:t>
            </a:r>
            <a:endParaRPr lang="en-US" sz="4400" b="1" dirty="0">
              <a:solidFill>
                <a:srgbClr val="C00000"/>
              </a:solidFill>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A58BA58B-42BB-3024-ABB7-7A501CA71C0F}"/>
              </a:ext>
            </a:extLst>
          </p:cNvPr>
          <p:cNvSpPr/>
          <p:nvPr/>
        </p:nvSpPr>
        <p:spPr>
          <a:xfrm>
            <a:off x="8610600" y="3194265"/>
            <a:ext cx="7815943" cy="2858923"/>
          </a:xfrm>
          <a:prstGeom prst="wedgeRoundRectCallout">
            <a:avLst>
              <a:gd name="adj1" fmla="val -57063"/>
              <a:gd name="adj2" fmla="val 47957"/>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Cho biết bạn nào trong tranh biết yêu lao động?</a:t>
            </a:r>
            <a:endParaRPr lang="vi-VN" sz="40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2FACDFF5-2ACF-DC89-F32D-F7C1DF252FFA}"/>
              </a:ext>
            </a:extLst>
          </p:cNvPr>
          <p:cNvSpPr/>
          <p:nvPr/>
        </p:nvSpPr>
        <p:spPr>
          <a:xfrm>
            <a:off x="8610600" y="6760327"/>
            <a:ext cx="7815943" cy="2858923"/>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Kể thêm các biểu hiện của yêu lao động mà em biết</a:t>
            </a:r>
            <a:endParaRPr lang="en-US" sz="4000">
              <a:solidFill>
                <a:schemeClr val="tx1"/>
              </a:solidFill>
              <a:latin typeface="Arial" panose="020B0604020202020204" pitchFamily="34" charset="0"/>
              <a:cs typeface="Arial" panose="020B0604020202020204" pitchFamily="34" charset="0"/>
            </a:endParaRPr>
          </a:p>
        </p:txBody>
      </p:sp>
      <p:pic>
        <p:nvPicPr>
          <p:cNvPr id="24" name="Picture 21">
            <a:extLst>
              <a:ext uri="{FF2B5EF4-FFF2-40B4-BE49-F238E27FC236}">
                <a16:creationId xmlns:a16="http://schemas.microsoft.com/office/drawing/2014/main" id="{B8654774-A937-230C-3E29-272CDC91D5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2857" y="4212734"/>
            <a:ext cx="5089050" cy="4726455"/>
          </a:xfrm>
          <a:prstGeom prst="rect">
            <a:avLst/>
          </a:prstGeom>
        </p:spPr>
      </p:pic>
    </p:spTree>
    <p:extLst>
      <p:ext uri="{BB962C8B-B14F-4D97-AF65-F5344CB8AC3E}">
        <p14:creationId xmlns:p14="http://schemas.microsoft.com/office/powerpoint/2010/main" val="927772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3" name="Picture 2" descr="A cartoon of a child and a child&#10;&#10;Description automatically generated">
            <a:extLst>
              <a:ext uri="{FF2B5EF4-FFF2-40B4-BE49-F238E27FC236}">
                <a16:creationId xmlns:a16="http://schemas.microsoft.com/office/drawing/2014/main" id="{0923C0FC-8665-2880-FFF1-77072A98F16C}"/>
              </a:ext>
            </a:extLst>
          </p:cNvPr>
          <p:cNvPicPr>
            <a:picLocks noChangeAspect="1"/>
          </p:cNvPicPr>
          <p:nvPr/>
        </p:nvPicPr>
        <p:blipFill rotWithShape="1">
          <a:blip r:embed="rId2">
            <a:extLst>
              <a:ext uri="{28A0092B-C50C-407E-A947-70E740481C1C}">
                <a14:useLocalDpi xmlns:a14="http://schemas.microsoft.com/office/drawing/2010/main" val="0"/>
              </a:ext>
            </a:extLst>
          </a:blip>
          <a:srcRect l="9629" t="13704" r="47010" b="50000"/>
          <a:stretch/>
        </p:blipFill>
        <p:spPr>
          <a:xfrm>
            <a:off x="3200400" y="647700"/>
            <a:ext cx="487058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artoon of a child and a child&#10;&#10;Description automatically generated">
            <a:extLst>
              <a:ext uri="{FF2B5EF4-FFF2-40B4-BE49-F238E27FC236}">
                <a16:creationId xmlns:a16="http://schemas.microsoft.com/office/drawing/2014/main" id="{059EE85A-D5D8-2C1B-1960-04C3E005E653}"/>
              </a:ext>
            </a:extLst>
          </p:cNvPr>
          <p:cNvPicPr>
            <a:picLocks noChangeAspect="1"/>
          </p:cNvPicPr>
          <p:nvPr/>
        </p:nvPicPr>
        <p:blipFill rotWithShape="1">
          <a:blip r:embed="rId2">
            <a:extLst>
              <a:ext uri="{28A0092B-C50C-407E-A947-70E740481C1C}">
                <a14:useLocalDpi xmlns:a14="http://schemas.microsoft.com/office/drawing/2010/main" val="0"/>
              </a:ext>
            </a:extLst>
          </a:blip>
          <a:srcRect l="54486" t="13704" r="3648" b="50000"/>
          <a:stretch/>
        </p:blipFill>
        <p:spPr>
          <a:xfrm>
            <a:off x="9829800" y="647700"/>
            <a:ext cx="470263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artoon of a child and a child&#10;&#10;Description automatically generated">
            <a:extLst>
              <a:ext uri="{FF2B5EF4-FFF2-40B4-BE49-F238E27FC236}">
                <a16:creationId xmlns:a16="http://schemas.microsoft.com/office/drawing/2014/main" id="{1E93BFC5-A681-00A5-39E0-2D2CD566EA45}"/>
              </a:ext>
            </a:extLst>
          </p:cNvPr>
          <p:cNvPicPr>
            <a:picLocks noChangeAspect="1"/>
          </p:cNvPicPr>
          <p:nvPr/>
        </p:nvPicPr>
        <p:blipFill rotWithShape="1">
          <a:blip r:embed="rId2">
            <a:extLst>
              <a:ext uri="{28A0092B-C50C-407E-A947-70E740481C1C}">
                <a14:useLocalDpi xmlns:a14="http://schemas.microsoft.com/office/drawing/2010/main" val="0"/>
              </a:ext>
            </a:extLst>
          </a:blip>
          <a:srcRect l="8881" t="49190" r="47757" b="11481"/>
          <a:stretch/>
        </p:blipFill>
        <p:spPr>
          <a:xfrm>
            <a:off x="3200400" y="5295900"/>
            <a:ext cx="4870580" cy="4458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cartoon of a child and a child&#10;&#10;Description automatically generated">
            <a:extLst>
              <a:ext uri="{FF2B5EF4-FFF2-40B4-BE49-F238E27FC236}">
                <a16:creationId xmlns:a16="http://schemas.microsoft.com/office/drawing/2014/main" id="{F9526A32-E4E2-53C3-CB11-029DABC0BEF2}"/>
              </a:ext>
            </a:extLst>
          </p:cNvPr>
          <p:cNvPicPr>
            <a:picLocks noChangeAspect="1"/>
          </p:cNvPicPr>
          <p:nvPr/>
        </p:nvPicPr>
        <p:blipFill rotWithShape="1">
          <a:blip r:embed="rId2">
            <a:extLst>
              <a:ext uri="{28A0092B-C50C-407E-A947-70E740481C1C}">
                <a14:useLocalDpi xmlns:a14="http://schemas.microsoft.com/office/drawing/2010/main" val="0"/>
              </a:ext>
            </a:extLst>
          </a:blip>
          <a:srcRect l="52214" t="50000" r="5205" b="10000"/>
          <a:stretch/>
        </p:blipFill>
        <p:spPr>
          <a:xfrm>
            <a:off x="9829800" y="5295900"/>
            <a:ext cx="4702630" cy="4458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29800"/>
      </p:ext>
    </p:extLst>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9397" y="9338161"/>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69037" y="114300"/>
            <a:ext cx="665309" cy="798100"/>
          </a:xfrm>
          <a:prstGeom prst="rect">
            <a:avLst/>
          </a:prstGeom>
        </p:spPr>
      </p:pic>
      <p:sp>
        <p:nvSpPr>
          <p:cNvPr id="3098" name="TextBox 3097">
            <a:extLst>
              <a:ext uri="{FF2B5EF4-FFF2-40B4-BE49-F238E27FC236}">
                <a16:creationId xmlns:a16="http://schemas.microsoft.com/office/drawing/2014/main" id="{FC4A787D-8BB8-0BFD-6AD2-6594C456D261}"/>
              </a:ext>
            </a:extLst>
          </p:cNvPr>
          <p:cNvSpPr txBox="1"/>
          <p:nvPr/>
        </p:nvSpPr>
        <p:spPr>
          <a:xfrm>
            <a:off x="1600200" y="7048500"/>
            <a:ext cx="8153400" cy="2482667"/>
          </a:xfrm>
          <a:prstGeom prst="rect">
            <a:avLst/>
          </a:prstGeom>
          <a:noFill/>
        </p:spPr>
        <p:txBody>
          <a:bodyPr wrap="square">
            <a:spAutoFit/>
          </a:bodyPr>
          <a:lstStyle/>
          <a:p>
            <a:pPr algn="just">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nam thể hiện sự yêu thích đối với công việc sửa xe của bố, không sợ bẩn tay khi cầm các đồ dùng của bố.</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06" name="Picture 3105" descr="A cartoon of a child and a child&#10;&#10;Description automatically generated">
            <a:extLst>
              <a:ext uri="{FF2B5EF4-FFF2-40B4-BE49-F238E27FC236}">
                <a16:creationId xmlns:a16="http://schemas.microsoft.com/office/drawing/2014/main" id="{5B00A9A6-8254-3257-71DA-2CD431BCF039}"/>
              </a:ext>
            </a:extLst>
          </p:cNvPr>
          <p:cNvPicPr>
            <a:picLocks noChangeAspect="1"/>
          </p:cNvPicPr>
          <p:nvPr/>
        </p:nvPicPr>
        <p:blipFill rotWithShape="1">
          <a:blip r:embed="rId6">
            <a:extLst>
              <a:ext uri="{28A0092B-C50C-407E-A947-70E740481C1C}">
                <a14:useLocalDpi xmlns:a14="http://schemas.microsoft.com/office/drawing/2010/main" val="0"/>
              </a:ext>
            </a:extLst>
          </a:blip>
          <a:srcRect l="54486" t="15720" r="3648" b="51344"/>
          <a:stretch/>
        </p:blipFill>
        <p:spPr>
          <a:xfrm>
            <a:off x="3124200" y="3314700"/>
            <a:ext cx="4242242" cy="3368261"/>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07" name="TextBox 3106">
            <a:extLst>
              <a:ext uri="{FF2B5EF4-FFF2-40B4-BE49-F238E27FC236}">
                <a16:creationId xmlns:a16="http://schemas.microsoft.com/office/drawing/2014/main" id="{83AFC50C-A732-D6F5-20F4-485AAE2C8275}"/>
              </a:ext>
            </a:extLst>
          </p:cNvPr>
          <p:cNvSpPr txBox="1"/>
          <p:nvPr/>
        </p:nvSpPr>
        <p:spPr>
          <a:xfrm>
            <a:off x="9906000" y="3223260"/>
            <a:ext cx="6934200" cy="2482667"/>
          </a:xfrm>
          <a:prstGeom prst="rect">
            <a:avLst/>
          </a:prstGeom>
          <a:noFill/>
        </p:spPr>
        <p:txBody>
          <a:bodyPr wrap="square">
            <a:spAutoFit/>
          </a:bodyPr>
          <a:lstStyle/>
          <a:p>
            <a:pPr algn="just">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nam trong tranh cố gắng hoàn thành xong công việc cho gà ăn rồi mới vào ăn cơm</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08" name="Picture 3107" descr="A cartoon of a child and a child&#10;&#10;Description automatically generated">
            <a:extLst>
              <a:ext uri="{FF2B5EF4-FFF2-40B4-BE49-F238E27FC236}">
                <a16:creationId xmlns:a16="http://schemas.microsoft.com/office/drawing/2014/main" id="{E7D9DE27-36D7-6A42-D670-5826F3BD7131}"/>
              </a:ext>
            </a:extLst>
          </p:cNvPr>
          <p:cNvPicPr>
            <a:picLocks noChangeAspect="1"/>
          </p:cNvPicPr>
          <p:nvPr/>
        </p:nvPicPr>
        <p:blipFill rotWithShape="1">
          <a:blip r:embed="rId6">
            <a:extLst>
              <a:ext uri="{28A0092B-C50C-407E-A947-70E740481C1C}">
                <a14:useLocalDpi xmlns:a14="http://schemas.microsoft.com/office/drawing/2010/main" val="0"/>
              </a:ext>
            </a:extLst>
          </a:blip>
          <a:srcRect l="8881" t="49190" r="47757" b="11481"/>
          <a:stretch/>
        </p:blipFill>
        <p:spPr>
          <a:xfrm>
            <a:off x="11658600" y="6212986"/>
            <a:ext cx="3900089" cy="3570101"/>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111" name="Group 3110">
            <a:extLst>
              <a:ext uri="{FF2B5EF4-FFF2-40B4-BE49-F238E27FC236}">
                <a16:creationId xmlns:a16="http://schemas.microsoft.com/office/drawing/2014/main" id="{40AACED2-99B7-44C6-8AC5-97F34A7B61D2}"/>
              </a:ext>
            </a:extLst>
          </p:cNvPr>
          <p:cNvGrpSpPr/>
          <p:nvPr/>
        </p:nvGrpSpPr>
        <p:grpSpPr>
          <a:xfrm>
            <a:off x="457200" y="495301"/>
            <a:ext cx="15527772" cy="2220900"/>
            <a:chOff x="457200" y="495301"/>
            <a:chExt cx="15527772" cy="2220900"/>
          </a:xfrm>
        </p:grpSpPr>
        <p:sp>
          <p:nvSpPr>
            <p:cNvPr id="3109" name="Line Callout 1 (Border and Accent Bar) 3">
              <a:extLst>
                <a:ext uri="{FF2B5EF4-FFF2-40B4-BE49-F238E27FC236}">
                  <a16:creationId xmlns:a16="http://schemas.microsoft.com/office/drawing/2014/main" id="{4E862F2C-6E2C-820C-E40B-33C8565B0604}"/>
                </a:ext>
              </a:extLst>
            </p:cNvPr>
            <p:cNvSpPr/>
            <p:nvPr/>
          </p:nvSpPr>
          <p:spPr>
            <a:xfrm>
              <a:off x="457200" y="495301"/>
              <a:ext cx="15101489" cy="2213280"/>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2">
                      <a:lumMod val="50000"/>
                    </a:schemeClr>
                  </a:solidFill>
                  <a:latin typeface="Arial" panose="020B0604020202020204" pitchFamily="34" charset="0"/>
                  <a:cs typeface="Arial" panose="020B0604020202020204" pitchFamily="34" charset="0"/>
                </a:rPr>
                <a:t>Gợi ý trả lời: </a:t>
              </a:r>
              <a:r>
                <a:rPr lang="vi-VN" sz="4000">
                  <a:solidFill>
                    <a:schemeClr val="tx2">
                      <a:lumMod val="50000"/>
                    </a:schemeClr>
                  </a:solidFill>
                  <a:latin typeface="Arial" panose="020B0604020202020204" pitchFamily="34" charset="0"/>
                  <a:cs typeface="Arial" panose="020B0604020202020204" pitchFamily="34" charset="0"/>
                </a:rPr>
                <a:t>Các biểu hiện của yêu lao động được thể hiện trong các tranh 2 và 3 </a:t>
              </a:r>
            </a:p>
          </p:txBody>
        </p:sp>
        <p:pic>
          <p:nvPicPr>
            <p:cNvPr id="3110" name="Picture 13">
              <a:extLst>
                <a:ext uri="{FF2B5EF4-FFF2-40B4-BE49-F238E27FC236}">
                  <a16:creationId xmlns:a16="http://schemas.microsoft.com/office/drawing/2014/main" id="{58D7AB32-2284-74D9-8FAF-86FCFDD0DB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88151" y="1736824"/>
              <a:ext cx="996821" cy="979377"/>
            </a:xfrm>
            <a:prstGeom prst="rect">
              <a:avLst/>
            </a:prstGeom>
          </p:spPr>
        </p:pic>
      </p:grpSp>
    </p:spTree>
    <p:extLst>
      <p:ext uri="{BB962C8B-B14F-4D97-AF65-F5344CB8AC3E}">
        <p14:creationId xmlns:p14="http://schemas.microsoft.com/office/powerpoint/2010/main" val="29189399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11"/>
                                        </p:tgtEl>
                                        <p:attrNameLst>
                                          <p:attrName>style.visibility</p:attrName>
                                        </p:attrNameLst>
                                      </p:cBhvr>
                                      <p:to>
                                        <p:strVal val="visible"/>
                                      </p:to>
                                    </p:set>
                                    <p:animEffect transition="in" filter="randombar(horizontal)">
                                      <p:cBhvr>
                                        <p:cTn id="7" dur="500"/>
                                        <p:tgtEl>
                                          <p:spTgt spid="31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98"/>
                                        </p:tgtEl>
                                        <p:attrNameLst>
                                          <p:attrName>style.visibility</p:attrName>
                                        </p:attrNameLst>
                                      </p:cBhvr>
                                      <p:to>
                                        <p:strVal val="visible"/>
                                      </p:to>
                                    </p:set>
                                    <p:animEffect transition="in" filter="barn(inVertical)">
                                      <p:cBhvr>
                                        <p:cTn id="12" dur="500"/>
                                        <p:tgtEl>
                                          <p:spTgt spid="3098"/>
                                        </p:tgtEl>
                                      </p:cBhvr>
                                    </p:animEffect>
                                  </p:childTnLst>
                                </p:cTn>
                              </p:par>
                              <p:par>
                                <p:cTn id="13" presetID="16" presetClass="entr" presetSubtype="21" fill="hold" nodeType="withEffect">
                                  <p:stCondLst>
                                    <p:cond delay="0"/>
                                  </p:stCondLst>
                                  <p:childTnLst>
                                    <p:set>
                                      <p:cBhvr>
                                        <p:cTn id="14" dur="1" fill="hold">
                                          <p:stCondLst>
                                            <p:cond delay="0"/>
                                          </p:stCondLst>
                                        </p:cTn>
                                        <p:tgtEl>
                                          <p:spTgt spid="3106"/>
                                        </p:tgtEl>
                                        <p:attrNameLst>
                                          <p:attrName>style.visibility</p:attrName>
                                        </p:attrNameLst>
                                      </p:cBhvr>
                                      <p:to>
                                        <p:strVal val="visible"/>
                                      </p:to>
                                    </p:set>
                                    <p:animEffect transition="in" filter="barn(inVertical)">
                                      <p:cBhvr>
                                        <p:cTn id="15" dur="500"/>
                                        <p:tgtEl>
                                          <p:spTgt spid="310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07"/>
                                        </p:tgtEl>
                                        <p:attrNameLst>
                                          <p:attrName>style.visibility</p:attrName>
                                        </p:attrNameLst>
                                      </p:cBhvr>
                                      <p:to>
                                        <p:strVal val="visible"/>
                                      </p:to>
                                    </p:set>
                                    <p:animEffect transition="in" filter="barn(inVertical)">
                                      <p:cBhvr>
                                        <p:cTn id="20" dur="500"/>
                                        <p:tgtEl>
                                          <p:spTgt spid="3107"/>
                                        </p:tgtEl>
                                      </p:cBhvr>
                                    </p:animEffect>
                                  </p:childTnLst>
                                </p:cTn>
                              </p:par>
                              <p:par>
                                <p:cTn id="21" presetID="16" presetClass="entr" presetSubtype="21" fill="hold" nodeType="withEffect">
                                  <p:stCondLst>
                                    <p:cond delay="0"/>
                                  </p:stCondLst>
                                  <p:childTnLst>
                                    <p:set>
                                      <p:cBhvr>
                                        <p:cTn id="22" dur="1" fill="hold">
                                          <p:stCondLst>
                                            <p:cond delay="0"/>
                                          </p:stCondLst>
                                        </p:cTn>
                                        <p:tgtEl>
                                          <p:spTgt spid="3108"/>
                                        </p:tgtEl>
                                        <p:attrNameLst>
                                          <p:attrName>style.visibility</p:attrName>
                                        </p:attrNameLst>
                                      </p:cBhvr>
                                      <p:to>
                                        <p:strVal val="visible"/>
                                      </p:to>
                                    </p:set>
                                    <p:animEffect transition="in" filter="barn(inVertical)">
                                      <p:cBhvr>
                                        <p:cTn id="23" dur="5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p:bldP spid="310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TotalTime>
  <Words>2010</Words>
  <Application>Microsoft Office PowerPoint</Application>
  <PresentationFormat>Custom</PresentationFormat>
  <Paragraphs>155</Paragraphs>
  <Slides>42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Wingdings</vt:lpstr>
      <vt:lpstr>Courier New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Playful Portofolio Design Presentation</dc:title>
  <dc:creator>Linh Phan</dc:creator>
  <cp:lastModifiedBy>Linh Phan</cp:lastModifiedBy>
  <cp:revision>9</cp:revision>
  <dcterms:created xsi:type="dcterms:W3CDTF">2006-08-16T00:00:00Z</dcterms:created>
  <dcterms:modified xsi:type="dcterms:W3CDTF">2023-08-31T04:23:56Z</dcterms:modified>
  <dc:identifier>DAFOuGHAuuY</dc:identifier>
</cp:coreProperties>
</file>