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3" r:id="rId3"/>
    <p:sldId id="274" r:id="rId4"/>
    <p:sldId id="259" r:id="rId5"/>
    <p:sldId id="257" r:id="rId6"/>
    <p:sldId id="261" r:id="rId7"/>
    <p:sldId id="258" r:id="rId8"/>
    <p:sldId id="263" r:id="rId9"/>
    <p:sldId id="265" r:id="rId10"/>
    <p:sldId id="267" r:id="rId11"/>
    <p:sldId id="264" r:id="rId12"/>
    <p:sldId id="275" r:id="rId13"/>
    <p:sldId id="268" r:id="rId14"/>
    <p:sldId id="262" r:id="rId15"/>
    <p:sldId id="276" r:id="rId16"/>
    <p:sldId id="277" r:id="rId17"/>
    <p:sldId id="278" r:id="rId18"/>
    <p:sldId id="279" r:id="rId19"/>
    <p:sldId id="280" r:id="rId20"/>
    <p:sldId id="281" r:id="rId21"/>
    <p:sldId id="282" r:id="rId22"/>
    <p:sldId id="283" r:id="rId23"/>
    <p:sldId id="284" r:id="rId24"/>
    <p:sldId id="285" r:id="rId25"/>
    <p:sldId id="287" r:id="rId26"/>
    <p:sldId id="289" r:id="rId27"/>
    <p:sldId id="290" r:id="rId28"/>
    <p:sldId id="291" r:id="rId29"/>
    <p:sldId id="292" r:id="rId30"/>
    <p:sldId id="293" r:id="rId31"/>
    <p:sldId id="266" r:id="rId32"/>
    <p:sldId id="294" r:id="rId33"/>
    <p:sldId id="295" r:id="rId34"/>
    <p:sldId id="296" r:id="rId35"/>
    <p:sldId id="297" r:id="rId36"/>
    <p:sldId id="298" r:id="rId37"/>
    <p:sldId id="299" r:id="rId38"/>
  </p:sldIdLst>
  <p:sldSz cx="18288000" cy="10287000"/>
  <p:notesSz cx="6858000" cy="9144000"/>
  <p:embeddedFontLs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22" autoAdjust="0"/>
  </p:normalViewPr>
  <p:slideViewPr>
    <p:cSldViewPr>
      <p:cViewPr varScale="1">
        <p:scale>
          <a:sx n="42" d="100"/>
          <a:sy n="42" d="100"/>
        </p:scale>
        <p:origin x="7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4.svg"/><Relationship Id="rId7" Type="http://schemas.openxmlformats.org/officeDocument/2006/relationships/image" Target="../media/image6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40.svg"/><Relationship Id="rId7" Type="http://schemas.openxmlformats.org/officeDocument/2006/relationships/image" Target="../media/image22.sv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4.svg"/><Relationship Id="rId5" Type="http://schemas.openxmlformats.org/officeDocument/2006/relationships/image" Target="../media/image24.svg"/><Relationship Id="rId10"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71.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24.svg"/><Relationship Id="rId7" Type="http://schemas.openxmlformats.org/officeDocument/2006/relationships/image" Target="../media/image30.svg"/><Relationship Id="rId12" Type="http://schemas.openxmlformats.org/officeDocument/2006/relationships/image" Target="../media/image7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77.svg"/><Relationship Id="rId5" Type="http://schemas.openxmlformats.org/officeDocument/2006/relationships/image" Target="../media/image48.svg"/><Relationship Id="rId10" Type="http://schemas.openxmlformats.org/officeDocument/2006/relationships/image" Target="../media/image76.png"/><Relationship Id="rId4" Type="http://schemas.openxmlformats.org/officeDocument/2006/relationships/image" Target="../media/image47.png"/><Relationship Id="rId9" Type="http://schemas.openxmlformats.org/officeDocument/2006/relationships/image" Target="../media/image75.svg"/><Relationship Id="rId14" Type="http://schemas.openxmlformats.org/officeDocument/2006/relationships/image" Target="../media/image80.sv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24.svg"/><Relationship Id="rId7" Type="http://schemas.openxmlformats.org/officeDocument/2006/relationships/image" Target="../media/image30.svg"/><Relationship Id="rId12" Type="http://schemas.openxmlformats.org/officeDocument/2006/relationships/image" Target="../media/image7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77.svg"/><Relationship Id="rId5" Type="http://schemas.openxmlformats.org/officeDocument/2006/relationships/image" Target="../media/image48.svg"/><Relationship Id="rId10" Type="http://schemas.openxmlformats.org/officeDocument/2006/relationships/image" Target="../media/image76.png"/><Relationship Id="rId4" Type="http://schemas.openxmlformats.org/officeDocument/2006/relationships/image" Target="../media/image47.png"/><Relationship Id="rId9" Type="http://schemas.openxmlformats.org/officeDocument/2006/relationships/image" Target="../media/image75.svg"/><Relationship Id="rId14"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4.svg"/><Relationship Id="rId7" Type="http://schemas.openxmlformats.org/officeDocument/2006/relationships/image" Target="../media/image30.svg"/><Relationship Id="rId12" Type="http://schemas.openxmlformats.org/officeDocument/2006/relationships/image" Target="../media/image85.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84.jpeg"/><Relationship Id="rId5" Type="http://schemas.openxmlformats.org/officeDocument/2006/relationships/image" Target="../media/image48.svg"/><Relationship Id="rId10" Type="http://schemas.openxmlformats.org/officeDocument/2006/relationships/image" Target="../media/image83.jpeg"/><Relationship Id="rId4" Type="http://schemas.openxmlformats.org/officeDocument/2006/relationships/image" Target="../media/image47.png"/><Relationship Id="rId9" Type="http://schemas.openxmlformats.org/officeDocument/2006/relationships/image" Target="../media/image82.sv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40.svg"/><Relationship Id="rId7" Type="http://schemas.openxmlformats.org/officeDocument/2006/relationships/image" Target="../media/image22.sv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4.svg"/><Relationship Id="rId5" Type="http://schemas.openxmlformats.org/officeDocument/2006/relationships/image" Target="../media/image24.svg"/><Relationship Id="rId10"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8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65.sv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87.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65.sv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20.svg"/><Relationship Id="rId7" Type="http://schemas.openxmlformats.org/officeDocument/2006/relationships/image" Target="../media/image8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91.png"/></Relationships>
</file>

<file path=ppt/slides/_rels/slide2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0.sv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svg"/><Relationship Id="rId3" Type="http://schemas.openxmlformats.org/officeDocument/2006/relationships/image" Target="../media/image24.svg"/><Relationship Id="rId7" Type="http://schemas.openxmlformats.org/officeDocument/2006/relationships/image" Target="../media/image30.svg"/><Relationship Id="rId12" Type="http://schemas.openxmlformats.org/officeDocument/2006/relationships/image" Target="../media/image9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97.svg"/><Relationship Id="rId5" Type="http://schemas.openxmlformats.org/officeDocument/2006/relationships/image" Target="../media/image48.svg"/><Relationship Id="rId10" Type="http://schemas.openxmlformats.org/officeDocument/2006/relationships/image" Target="../media/image96.png"/><Relationship Id="rId4" Type="http://schemas.openxmlformats.org/officeDocument/2006/relationships/image" Target="../media/image47.png"/><Relationship Id="rId9" Type="http://schemas.openxmlformats.org/officeDocument/2006/relationships/image" Target="../media/image95.svg"/></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4.svg"/><Relationship Id="rId7" Type="http://schemas.openxmlformats.org/officeDocument/2006/relationships/image" Target="../media/image3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8.sv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102.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4.svg"/><Relationship Id="rId5" Type="http://schemas.openxmlformats.org/officeDocument/2006/relationships/image" Target="../media/image24.svg"/><Relationship Id="rId10" Type="http://schemas.openxmlformats.org/officeDocument/2006/relationships/image" Target="../media/image103.png"/><Relationship Id="rId4" Type="http://schemas.openxmlformats.org/officeDocument/2006/relationships/image" Target="../media/image23.png"/><Relationship Id="rId9" Type="http://schemas.openxmlformats.org/officeDocument/2006/relationships/image" Target="../media/image77.sv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5.svg"/><Relationship Id="rId7" Type="http://schemas.openxmlformats.org/officeDocument/2006/relationships/image" Target="../media/image102.sv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5.svg"/><Relationship Id="rId5" Type="http://schemas.openxmlformats.org/officeDocument/2006/relationships/image" Target="../media/image24.svg"/><Relationship Id="rId10" Type="http://schemas.openxmlformats.org/officeDocument/2006/relationships/image" Target="../media/image103.png"/><Relationship Id="rId4" Type="http://schemas.openxmlformats.org/officeDocument/2006/relationships/image" Target="../media/image23.png"/><Relationship Id="rId9" Type="http://schemas.openxmlformats.org/officeDocument/2006/relationships/image" Target="../media/image77.svg"/></Relationships>
</file>

<file path=ppt/slides/_rels/slide2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82.sv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82.sv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24.svg"/><Relationship Id="rId7" Type="http://schemas.openxmlformats.org/officeDocument/2006/relationships/image" Target="../media/image3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1.svg"/><Relationship Id="rId5" Type="http://schemas.openxmlformats.org/officeDocument/2006/relationships/image" Target="../media/image48.svg"/><Relationship Id="rId10" Type="http://schemas.openxmlformats.org/officeDocument/2006/relationships/image" Target="../media/image110.png"/><Relationship Id="rId4" Type="http://schemas.openxmlformats.org/officeDocument/2006/relationships/image" Target="../media/image47.png"/><Relationship Id="rId9" Type="http://schemas.openxmlformats.org/officeDocument/2006/relationships/image" Target="../media/image109.sv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sv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0.svg"/><Relationship Id="rId7" Type="http://schemas.openxmlformats.org/officeDocument/2006/relationships/image" Target="../media/image6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5.sv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40.svg"/><Relationship Id="rId7" Type="http://schemas.openxmlformats.org/officeDocument/2006/relationships/image" Target="../media/image22.sv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4.svg"/><Relationship Id="rId5" Type="http://schemas.openxmlformats.org/officeDocument/2006/relationships/image" Target="../media/image24.svg"/><Relationship Id="rId10"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0.svg"/><Relationship Id="rId7" Type="http://schemas.openxmlformats.org/officeDocument/2006/relationships/image" Target="../media/image4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17.svg"/><Relationship Id="rId4" Type="http://schemas.openxmlformats.org/officeDocument/2006/relationships/image" Target="../media/image116.png"/><Relationship Id="rId9" Type="http://schemas.openxmlformats.org/officeDocument/2006/relationships/image" Target="../media/image24.svg"/></Relationships>
</file>

<file path=ppt/slides/_rels/slide3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24.svg"/><Relationship Id="rId7" Type="http://schemas.openxmlformats.org/officeDocument/2006/relationships/image" Target="../media/image12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sv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svg"/></Relationships>
</file>

<file path=ppt/slides/_rels/slide35.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24.svg"/><Relationship Id="rId7" Type="http://schemas.openxmlformats.org/officeDocument/2006/relationships/image" Target="../media/image127.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30.sv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svg"/><Relationship Id="rId7" Type="http://schemas.openxmlformats.org/officeDocument/2006/relationships/image" Target="../media/image130.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20.svg"/><Relationship Id="rId5" Type="http://schemas.openxmlformats.org/officeDocument/2006/relationships/image" Target="../media/image63.svg"/><Relationship Id="rId10" Type="http://schemas.openxmlformats.org/officeDocument/2006/relationships/image" Target="../media/image19.png"/><Relationship Id="rId4" Type="http://schemas.openxmlformats.org/officeDocument/2006/relationships/image" Target="../media/image62.png"/><Relationship Id="rId9" Type="http://schemas.openxmlformats.org/officeDocument/2006/relationships/image" Target="../media/image117.sv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svg"/><Relationship Id="rId7" Type="http://schemas.openxmlformats.org/officeDocument/2006/relationships/image" Target="../media/image22.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8.svg"/><Relationship Id="rId5" Type="http://schemas.openxmlformats.org/officeDocument/2006/relationships/image" Target="../media/image18.svg"/><Relationship Id="rId10" Type="http://schemas.openxmlformats.org/officeDocument/2006/relationships/image" Target="../media/image37.png"/><Relationship Id="rId4" Type="http://schemas.openxmlformats.org/officeDocument/2006/relationships/image" Target="../media/image17.png"/><Relationship Id="rId9"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40.svg"/><Relationship Id="rId7" Type="http://schemas.openxmlformats.org/officeDocument/2006/relationships/image" Target="../media/image22.sv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4.svg"/><Relationship Id="rId5" Type="http://schemas.openxmlformats.org/officeDocument/2006/relationships/image" Target="../media/image24.svg"/><Relationship Id="rId10" Type="http://schemas.openxmlformats.org/officeDocument/2006/relationships/image" Target="../media/image43.png"/><Relationship Id="rId4" Type="http://schemas.openxmlformats.org/officeDocument/2006/relationships/image" Target="../media/image23.pn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4.svg"/><Relationship Id="rId7" Type="http://schemas.openxmlformats.org/officeDocument/2006/relationships/image" Target="../media/image3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8.sv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22.svg"/><Relationship Id="rId18" Type="http://schemas.openxmlformats.org/officeDocument/2006/relationships/image" Target="../media/image51.pn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21.png"/><Relationship Id="rId17" Type="http://schemas.openxmlformats.org/officeDocument/2006/relationships/image" Target="../media/image63.svg"/><Relationship Id="rId2" Type="http://schemas.openxmlformats.org/officeDocument/2006/relationships/image" Target="../media/image52.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5" Type="http://schemas.openxmlformats.org/officeDocument/2006/relationships/image" Target="../media/image30.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465002"/>
            <a:ext cx="18288000" cy="2821998"/>
          </a:xfrm>
          <a:prstGeom prst="rect">
            <a:avLst/>
          </a:prstGeom>
          <a:solidFill>
            <a:srgbClr val="FFF6F6"/>
          </a:solidFill>
        </p:spPr>
        <p:txBody>
          <a:bodyPr/>
          <a:lstStyle/>
          <a:p>
            <a:endParaRPr lang="en-US"/>
          </a:p>
        </p:txBody>
      </p:sp>
      <p:grpSp>
        <p:nvGrpSpPr>
          <p:cNvPr id="3" name="Group 3"/>
          <p:cNvGrpSpPr/>
          <p:nvPr/>
        </p:nvGrpSpPr>
        <p:grpSpPr>
          <a:xfrm>
            <a:off x="0" y="7852723"/>
            <a:ext cx="2057400" cy="2602067"/>
            <a:chOff x="0" y="0"/>
            <a:chExt cx="5541461" cy="6002031"/>
          </a:xfrm>
        </p:grpSpPr>
        <p:sp>
          <p:nvSpPr>
            <p:cNvPr id="4" name="Freeform 4"/>
            <p:cNvSpPr/>
            <p:nvPr/>
          </p:nvSpPr>
          <p:spPr>
            <a:xfrm rot="6845267">
              <a:off x="358110" y="1044600"/>
              <a:ext cx="4825241" cy="3912831"/>
            </a:xfrm>
            <a:custGeom>
              <a:avLst/>
              <a:gdLst/>
              <a:ahLst/>
              <a:cxnLst/>
              <a:rect l="l" t="t" r="r" b="b"/>
              <a:pathLst>
                <a:path w="4825241" h="3912831">
                  <a:moveTo>
                    <a:pt x="0" y="0"/>
                  </a:moveTo>
                  <a:lnTo>
                    <a:pt x="4825241" y="0"/>
                  </a:lnTo>
                  <a:lnTo>
                    <a:pt x="4825241" y="3912831"/>
                  </a:lnTo>
                  <a:lnTo>
                    <a:pt x="0" y="39128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03130">
              <a:off x="465728" y="3674427"/>
              <a:ext cx="3811194" cy="1926385"/>
            </a:xfrm>
            <a:custGeom>
              <a:avLst/>
              <a:gdLst/>
              <a:ahLst/>
              <a:cxnLst/>
              <a:rect l="l" t="t" r="r" b="b"/>
              <a:pathLst>
                <a:path w="3811194" h="1926385">
                  <a:moveTo>
                    <a:pt x="0" y="0"/>
                  </a:moveTo>
                  <a:lnTo>
                    <a:pt x="3811194" y="0"/>
                  </a:lnTo>
                  <a:lnTo>
                    <a:pt x="3811194" y="1926385"/>
                  </a:lnTo>
                  <a:lnTo>
                    <a:pt x="0" y="1926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a:off x="194494" y="759184"/>
              <a:ext cx="4353662" cy="2992153"/>
            </a:xfrm>
            <a:custGeom>
              <a:avLst/>
              <a:gdLst/>
              <a:ahLst/>
              <a:cxnLst/>
              <a:rect l="l" t="t" r="r" b="b"/>
              <a:pathLst>
                <a:path w="4353662" h="2992153">
                  <a:moveTo>
                    <a:pt x="0" y="0"/>
                  </a:moveTo>
                  <a:lnTo>
                    <a:pt x="4353662" y="0"/>
                  </a:lnTo>
                  <a:lnTo>
                    <a:pt x="4353662" y="2992153"/>
                  </a:lnTo>
                  <a:lnTo>
                    <a:pt x="0" y="29921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664373" y="1574796"/>
              <a:ext cx="1413904" cy="994874"/>
            </a:xfrm>
            <a:custGeom>
              <a:avLst/>
              <a:gdLst/>
              <a:ahLst/>
              <a:cxnLst/>
              <a:rect l="l" t="t" r="r" b="b"/>
              <a:pathLst>
                <a:path w="1413904" h="994874">
                  <a:moveTo>
                    <a:pt x="0" y="0"/>
                  </a:moveTo>
                  <a:lnTo>
                    <a:pt x="1413904" y="0"/>
                  </a:lnTo>
                  <a:lnTo>
                    <a:pt x="1413904" y="994874"/>
                  </a:lnTo>
                  <a:lnTo>
                    <a:pt x="0" y="9948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8" name="Group 8"/>
          <p:cNvGrpSpPr/>
          <p:nvPr/>
        </p:nvGrpSpPr>
        <p:grpSpPr>
          <a:xfrm rot="228844">
            <a:off x="15985807" y="6697053"/>
            <a:ext cx="2083808" cy="1873614"/>
            <a:chOff x="0" y="0"/>
            <a:chExt cx="5733009" cy="5116124"/>
          </a:xfrm>
        </p:grpSpPr>
        <p:sp>
          <p:nvSpPr>
            <p:cNvPr id="9" name="Freeform 9"/>
            <p:cNvSpPr/>
            <p:nvPr/>
          </p:nvSpPr>
          <p:spPr>
            <a:xfrm>
              <a:off x="764302" y="3296121"/>
              <a:ext cx="4119349" cy="1820003"/>
            </a:xfrm>
            <a:custGeom>
              <a:avLst/>
              <a:gdLst/>
              <a:ahLst/>
              <a:cxnLst/>
              <a:rect l="l" t="t" r="r" b="b"/>
              <a:pathLst>
                <a:path w="4119349" h="1820003">
                  <a:moveTo>
                    <a:pt x="0" y="0"/>
                  </a:moveTo>
                  <a:lnTo>
                    <a:pt x="4119349" y="0"/>
                  </a:lnTo>
                  <a:lnTo>
                    <a:pt x="4119349" y="1820003"/>
                  </a:lnTo>
                  <a:lnTo>
                    <a:pt x="0" y="18200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921737" y="23049"/>
              <a:ext cx="3961914" cy="3961914"/>
            </a:xfrm>
            <a:custGeom>
              <a:avLst/>
              <a:gdLst/>
              <a:ahLst/>
              <a:cxnLst/>
              <a:rect l="l" t="t" r="r" b="b"/>
              <a:pathLst>
                <a:path w="3961914" h="3961914">
                  <a:moveTo>
                    <a:pt x="0" y="0"/>
                  </a:moveTo>
                  <a:lnTo>
                    <a:pt x="3961914" y="0"/>
                  </a:lnTo>
                  <a:lnTo>
                    <a:pt x="3961914" y="3961914"/>
                  </a:lnTo>
                  <a:lnTo>
                    <a:pt x="0" y="39619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0" y="0"/>
              <a:ext cx="5733009" cy="2366169"/>
            </a:xfrm>
            <a:custGeom>
              <a:avLst/>
              <a:gdLst/>
              <a:ahLst/>
              <a:cxnLst/>
              <a:rect l="l" t="t" r="r" b="b"/>
              <a:pathLst>
                <a:path w="5733009" h="2366169">
                  <a:moveTo>
                    <a:pt x="0" y="0"/>
                  </a:moveTo>
                  <a:lnTo>
                    <a:pt x="5733009" y="0"/>
                  </a:lnTo>
                  <a:lnTo>
                    <a:pt x="5733009" y="2366169"/>
                  </a:lnTo>
                  <a:lnTo>
                    <a:pt x="0" y="23661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a:off x="2032367" y="610251"/>
              <a:ext cx="1740653" cy="1145666"/>
            </a:xfrm>
            <a:custGeom>
              <a:avLst/>
              <a:gdLst/>
              <a:ahLst/>
              <a:cxnLst/>
              <a:rect l="l" t="t" r="r" b="b"/>
              <a:pathLst>
                <a:path w="1740653" h="1145666">
                  <a:moveTo>
                    <a:pt x="0" y="0"/>
                  </a:moveTo>
                  <a:lnTo>
                    <a:pt x="1740653" y="0"/>
                  </a:lnTo>
                  <a:lnTo>
                    <a:pt x="1740653" y="1145667"/>
                  </a:lnTo>
                  <a:lnTo>
                    <a:pt x="0" y="11456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sp>
        <p:nvSpPr>
          <p:cNvPr id="13" name="Freeform 13"/>
          <p:cNvSpPr/>
          <p:nvPr/>
        </p:nvSpPr>
        <p:spPr>
          <a:xfrm>
            <a:off x="72210" y="58449"/>
            <a:ext cx="769365" cy="782164"/>
          </a:xfrm>
          <a:custGeom>
            <a:avLst/>
            <a:gdLst/>
            <a:ahLst/>
            <a:cxnLst/>
            <a:rect l="l" t="t" r="r" b="b"/>
            <a:pathLst>
              <a:path w="769365" h="782164">
                <a:moveTo>
                  <a:pt x="0" y="0"/>
                </a:moveTo>
                <a:lnTo>
                  <a:pt x="769366" y="0"/>
                </a:lnTo>
                <a:lnTo>
                  <a:pt x="769366" y="782164"/>
                </a:lnTo>
                <a:lnTo>
                  <a:pt x="0" y="7821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rot="-1790328">
            <a:off x="12837527" y="8660819"/>
            <a:ext cx="498721" cy="507017"/>
          </a:xfrm>
          <a:custGeom>
            <a:avLst/>
            <a:gdLst/>
            <a:ahLst/>
            <a:cxnLst/>
            <a:rect l="l" t="t" r="r" b="b"/>
            <a:pathLst>
              <a:path w="498721" h="507017">
                <a:moveTo>
                  <a:pt x="0" y="0"/>
                </a:moveTo>
                <a:lnTo>
                  <a:pt x="498721" y="0"/>
                </a:lnTo>
                <a:lnTo>
                  <a:pt x="498721" y="507017"/>
                </a:lnTo>
                <a:lnTo>
                  <a:pt x="0" y="50701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17012845" y="219474"/>
            <a:ext cx="782164" cy="701104"/>
          </a:xfrm>
          <a:custGeom>
            <a:avLst/>
            <a:gdLst/>
            <a:ahLst/>
            <a:cxnLst/>
            <a:rect l="l" t="t" r="r" b="b"/>
            <a:pathLst>
              <a:path w="782164" h="701104">
                <a:moveTo>
                  <a:pt x="0" y="0"/>
                </a:moveTo>
                <a:lnTo>
                  <a:pt x="782164" y="0"/>
                </a:lnTo>
                <a:lnTo>
                  <a:pt x="782164" y="701104"/>
                </a:lnTo>
                <a:lnTo>
                  <a:pt x="0" y="7011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4" name="TextBox 12">
            <a:extLst>
              <a:ext uri="{FF2B5EF4-FFF2-40B4-BE49-F238E27FC236}">
                <a16:creationId xmlns:a16="http://schemas.microsoft.com/office/drawing/2014/main" id="{B7A8727A-F019-CDE1-665D-460B26A33002}"/>
              </a:ext>
            </a:extLst>
          </p:cNvPr>
          <p:cNvSpPr txBox="1"/>
          <p:nvPr/>
        </p:nvSpPr>
        <p:spPr>
          <a:xfrm>
            <a:off x="651869" y="3169833"/>
            <a:ext cx="16984262" cy="3465179"/>
          </a:xfrm>
          <a:prstGeom prst="rect">
            <a:avLst/>
          </a:prstGeom>
        </p:spPr>
        <p:txBody>
          <a:bodyPr wrap="square" lIns="0" tIns="0" rIns="0" bIns="0" rtlCol="0" anchor="t">
            <a:spAutoFit/>
          </a:bodyPr>
          <a:lstStyle/>
          <a:p>
            <a:pPr algn="ctr">
              <a:lnSpc>
                <a:spcPct val="150000"/>
              </a:lnSpc>
            </a:pPr>
            <a:r>
              <a:rPr lang="en-US" sz="8000" b="1" dirty="0">
                <a:latin typeface="Arial" panose="020B0604020202020204" pitchFamily="34" charset="0"/>
                <a:cs typeface="Arial" panose="020B0604020202020204" pitchFamily="34" charset="0"/>
              </a:rPr>
              <a:t>CHÀO ĐÓN CÁC EM TỚI TIẾT HỌC MÔN </a:t>
            </a:r>
            <a:r>
              <a:rPr lang="en-US" sz="8000" b="1">
                <a:latin typeface="Arial" panose="020B0604020202020204" pitchFamily="34" charset="0"/>
                <a:cs typeface="Arial" panose="020B0604020202020204" pitchFamily="34" charset="0"/>
              </a:rPr>
              <a:t>ĐẠO ĐỨC HÔM NAY</a:t>
            </a:r>
            <a:r>
              <a:rPr lang="en-US" sz="8000" b="1" dirty="0">
                <a:latin typeface="Arial" panose="020B0604020202020204" pitchFamily="34" charset="0"/>
                <a:cs typeface="Arial" panose="020B0604020202020204" pitchFamily="34" charset="0"/>
              </a:rPr>
              <a:t>!</a:t>
            </a:r>
            <a:endParaRPr lang="en-US" sz="8000" b="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F6"/>
        </a:solidFill>
        <a:effectLst/>
      </p:bgPr>
    </p:bg>
    <p:spTree>
      <p:nvGrpSpPr>
        <p:cNvPr id="1" name=""/>
        <p:cNvGrpSpPr/>
        <p:nvPr/>
      </p:nvGrpSpPr>
      <p:grpSpPr>
        <a:xfrm>
          <a:off x="0" y="0"/>
          <a:ext cx="0" cy="0"/>
          <a:chOff x="0" y="0"/>
          <a:chExt cx="0" cy="0"/>
        </a:xfrm>
      </p:grpSpPr>
      <p:sp>
        <p:nvSpPr>
          <p:cNvPr id="30" name="Freeform 30"/>
          <p:cNvSpPr/>
          <p:nvPr/>
        </p:nvSpPr>
        <p:spPr>
          <a:xfrm rot="-1790328">
            <a:off x="17201501" y="289759"/>
            <a:ext cx="1037927" cy="881718"/>
          </a:xfrm>
          <a:custGeom>
            <a:avLst/>
            <a:gdLst/>
            <a:ahLst/>
            <a:cxnLst/>
            <a:rect l="l" t="t" r="r" b="b"/>
            <a:pathLst>
              <a:path w="394361" h="400921">
                <a:moveTo>
                  <a:pt x="0" y="0"/>
                </a:moveTo>
                <a:lnTo>
                  <a:pt x="394361" y="0"/>
                </a:lnTo>
                <a:lnTo>
                  <a:pt x="394361" y="400922"/>
                </a:lnTo>
                <a:lnTo>
                  <a:pt x="0" y="4009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1" name="Freeform 31"/>
          <p:cNvSpPr/>
          <p:nvPr/>
        </p:nvSpPr>
        <p:spPr>
          <a:xfrm rot="-848247">
            <a:off x="45402" y="74252"/>
            <a:ext cx="727233" cy="961486"/>
          </a:xfrm>
          <a:custGeom>
            <a:avLst/>
            <a:gdLst/>
            <a:ahLst/>
            <a:cxnLst/>
            <a:rect l="l" t="t" r="r" b="b"/>
            <a:pathLst>
              <a:path w="727233" h="961486">
                <a:moveTo>
                  <a:pt x="0" y="0"/>
                </a:moveTo>
                <a:lnTo>
                  <a:pt x="727234" y="0"/>
                </a:lnTo>
                <a:lnTo>
                  <a:pt x="727234" y="961486"/>
                </a:lnTo>
                <a:lnTo>
                  <a:pt x="0" y="961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5" name="Group 44">
            <a:extLst>
              <a:ext uri="{FF2B5EF4-FFF2-40B4-BE49-F238E27FC236}">
                <a16:creationId xmlns:a16="http://schemas.microsoft.com/office/drawing/2014/main" id="{33A85054-125C-4E21-89F5-9D7105CC18A4}"/>
              </a:ext>
            </a:extLst>
          </p:cNvPr>
          <p:cNvGrpSpPr/>
          <p:nvPr/>
        </p:nvGrpSpPr>
        <p:grpSpPr>
          <a:xfrm>
            <a:off x="879043" y="1115434"/>
            <a:ext cx="5183837" cy="8229599"/>
            <a:chOff x="707136" y="723901"/>
            <a:chExt cx="5183837" cy="8229599"/>
          </a:xfrm>
        </p:grpSpPr>
        <p:sp>
          <p:nvSpPr>
            <p:cNvPr id="46" name="Rectangle: Rounded Corners 45">
              <a:extLst>
                <a:ext uri="{FF2B5EF4-FFF2-40B4-BE49-F238E27FC236}">
                  <a16:creationId xmlns:a16="http://schemas.microsoft.com/office/drawing/2014/main" id="{9D8ED6E4-8EEF-296B-1884-DFEEBC64406B}"/>
                </a:ext>
              </a:extLst>
            </p:cNvPr>
            <p:cNvSpPr/>
            <p:nvPr/>
          </p:nvSpPr>
          <p:spPr>
            <a:xfrm>
              <a:off x="707136" y="952500"/>
              <a:ext cx="5183837" cy="80010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rgbClr val="C00000"/>
                  </a:solidFill>
                </a:rPr>
                <a:t>Câu b: </a:t>
              </a:r>
              <a:r>
                <a:rPr lang="vi-VN" sz="4000">
                  <a:solidFill>
                    <a:schemeClr val="tx1"/>
                  </a:solidFill>
                </a:rPr>
                <a:t>Vì sao hóa đơn viện phí đã được bác sĩ Ha-uốt Ken-lì thanh toán?</a:t>
              </a:r>
            </a:p>
          </p:txBody>
        </p:sp>
        <p:pic>
          <p:nvPicPr>
            <p:cNvPr id="47" name="Picture 6">
              <a:extLst>
                <a:ext uri="{FF2B5EF4-FFF2-40B4-BE49-F238E27FC236}">
                  <a16:creationId xmlns:a16="http://schemas.microsoft.com/office/drawing/2014/main" id="{62357617-879D-2C6E-1480-EBD7A91A30ED}"/>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47493" y="723901"/>
              <a:ext cx="1641758" cy="1602767"/>
            </a:xfrm>
            <a:prstGeom prst="rect">
              <a:avLst/>
            </a:prstGeom>
          </p:spPr>
        </p:pic>
      </p:grpSp>
      <p:sp>
        <p:nvSpPr>
          <p:cNvPr id="48" name="Speech Bubble: Rectangle with Corners Rounded 47">
            <a:extLst>
              <a:ext uri="{FF2B5EF4-FFF2-40B4-BE49-F238E27FC236}">
                <a16:creationId xmlns:a16="http://schemas.microsoft.com/office/drawing/2014/main" id="{3655E70A-B123-562E-6E04-DA0039E377C4}"/>
              </a:ext>
            </a:extLst>
          </p:cNvPr>
          <p:cNvSpPr/>
          <p:nvPr/>
        </p:nvSpPr>
        <p:spPr>
          <a:xfrm>
            <a:off x="6790745" y="1257300"/>
            <a:ext cx="10201855" cy="3733800"/>
          </a:xfrm>
          <a:prstGeom prst="wedgeRoundRectCallout">
            <a:avLst>
              <a:gd name="adj1" fmla="val -56037"/>
              <a:gd name="adj2" fmla="val 40457"/>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cs typeface="Arial" panose="020B0604020202020204" pitchFamily="34" charset="0"/>
              </a:rPr>
              <a:t>Vì bác sĩ Ha-uốt Ken-li chính là cậu bé nghèo xin cốc nước năm xưa, bác sĩ đã nhớ và trả ơn hành động tử tế của cô bé.</a:t>
            </a:r>
          </a:p>
        </p:txBody>
      </p:sp>
      <p:grpSp>
        <p:nvGrpSpPr>
          <p:cNvPr id="52" name="Group 51">
            <a:extLst>
              <a:ext uri="{FF2B5EF4-FFF2-40B4-BE49-F238E27FC236}">
                <a16:creationId xmlns:a16="http://schemas.microsoft.com/office/drawing/2014/main" id="{AC5E436C-8EF5-6ADF-9F62-2A6877A716B6}"/>
              </a:ext>
            </a:extLst>
          </p:cNvPr>
          <p:cNvGrpSpPr/>
          <p:nvPr/>
        </p:nvGrpSpPr>
        <p:grpSpPr>
          <a:xfrm>
            <a:off x="7162800" y="5341939"/>
            <a:ext cx="9647945" cy="3962388"/>
            <a:chOff x="7162800" y="5341939"/>
            <a:chExt cx="9647945" cy="3962388"/>
          </a:xfrm>
        </p:grpSpPr>
        <p:pic>
          <p:nvPicPr>
            <p:cNvPr id="50" name="Picture 49" descr="A page with text and cartoon characters&#10;&#10;Description automatically generated">
              <a:extLst>
                <a:ext uri="{FF2B5EF4-FFF2-40B4-BE49-F238E27FC236}">
                  <a16:creationId xmlns:a16="http://schemas.microsoft.com/office/drawing/2014/main" id="{A3C4932E-82BB-8DAF-54D4-2313C96CF0FF}"/>
                </a:ext>
              </a:extLst>
            </p:cNvPr>
            <p:cNvPicPr>
              <a:picLocks noChangeAspect="1"/>
            </p:cNvPicPr>
            <p:nvPr/>
          </p:nvPicPr>
          <p:blipFill rotWithShape="1">
            <a:blip r:embed="rId8">
              <a:extLst>
                <a:ext uri="{28A0092B-C50C-407E-A947-70E740481C1C}">
                  <a14:useLocalDpi xmlns:a14="http://schemas.microsoft.com/office/drawing/2010/main" val="0"/>
                </a:ext>
              </a:extLst>
            </a:blip>
            <a:srcRect l="16805" t="67037" r="15322" b="19630"/>
            <a:stretch/>
          </p:blipFill>
          <p:spPr>
            <a:xfrm>
              <a:off x="7162800" y="5542165"/>
              <a:ext cx="9296400" cy="37621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1" name="Picture 2" descr="Push pin ">
              <a:extLst>
                <a:ext uri="{FF2B5EF4-FFF2-40B4-BE49-F238E27FC236}">
                  <a16:creationId xmlns:a16="http://schemas.microsoft.com/office/drawing/2014/main" id="{09BEBA5B-F90F-B860-B474-0920DAF924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07654" y="5341939"/>
              <a:ext cx="703091" cy="70309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right)">
                                      <p:cBhvr>
                                        <p:cTn id="12" dur="500"/>
                                        <p:tgtEl>
                                          <p:spTgt spid="48"/>
                                        </p:tgtEl>
                                      </p:cBhvr>
                                    </p:animEffect>
                                  </p:childTnLst>
                                </p:cTn>
                              </p:par>
                              <p:par>
                                <p:cTn id="13" presetID="22" presetClass="entr" presetSubtype="8"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Cuộc đời này GIÚP ĐỠ người khác chính là giúp đỡ chính mình. Hãy sẵn sàng  CHO ĐI để được NHẬN LẠI ...">
            <a:extLst>
              <a:ext uri="{FF2B5EF4-FFF2-40B4-BE49-F238E27FC236}">
                <a16:creationId xmlns:a16="http://schemas.microsoft.com/office/drawing/2014/main" id="{B423FDE1-92E1-239F-5317-16BA64029CF2}"/>
              </a:ext>
            </a:extLst>
          </p:cNvPr>
          <p:cNvPicPr>
            <a:picLocks noChangeAspect="1" noChangeArrowheads="1"/>
          </p:cNvPicPr>
          <p:nvPr/>
        </p:nvPicPr>
        <p:blipFill rotWithShape="1">
          <a:blip r:embed="rId2">
            <a:alphaModFix amt="88000"/>
            <a:extLst>
              <a:ext uri="{28A0092B-C50C-407E-A947-70E740481C1C}">
                <a14:useLocalDpi xmlns:a14="http://schemas.microsoft.com/office/drawing/2010/main" val="0"/>
              </a:ext>
            </a:extLst>
          </a:blip>
          <a:srcRect t="2739" b="12050"/>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60E9A0AC-2D26-0C9A-15D6-CE500D36B121}"/>
              </a:ext>
            </a:extLst>
          </p:cNvPr>
          <p:cNvGrpSpPr/>
          <p:nvPr/>
        </p:nvGrpSpPr>
        <p:grpSpPr>
          <a:xfrm>
            <a:off x="0" y="3086100"/>
            <a:ext cx="11353800" cy="5943598"/>
            <a:chOff x="-97972" y="3244652"/>
            <a:chExt cx="11353800" cy="5943598"/>
          </a:xfrm>
        </p:grpSpPr>
        <p:sp>
          <p:nvSpPr>
            <p:cNvPr id="25" name="Round Same Side Corner Rectangle 3">
              <a:extLst>
                <a:ext uri="{FF2B5EF4-FFF2-40B4-BE49-F238E27FC236}">
                  <a16:creationId xmlns:a16="http://schemas.microsoft.com/office/drawing/2014/main" id="{35334516-0726-D8F1-1A3E-D301DC46AAAB}"/>
                </a:ext>
              </a:extLst>
            </p:cNvPr>
            <p:cNvSpPr/>
            <p:nvPr/>
          </p:nvSpPr>
          <p:spPr>
            <a:xfrm rot="5400000">
              <a:off x="2607129" y="539551"/>
              <a:ext cx="5943598" cy="113538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7D90332-0088-DE4C-9D39-A7FE49E6B235}"/>
                </a:ext>
              </a:extLst>
            </p:cNvPr>
            <p:cNvSpPr txBox="1"/>
            <p:nvPr/>
          </p:nvSpPr>
          <p:spPr>
            <a:xfrm>
              <a:off x="452777" y="3803578"/>
              <a:ext cx="10252302" cy="4825745"/>
            </a:xfrm>
            <a:prstGeom prst="rect">
              <a:avLst/>
            </a:prstGeom>
            <a:noFill/>
          </p:spPr>
          <p:txBody>
            <a:bodyPr wrap="square" rtlCol="0">
              <a:spAutoFit/>
            </a:bodyPr>
            <a:lstStyle/>
            <a:p>
              <a:pPr algn="ctr">
                <a:lnSpc>
                  <a:spcPct val="150000"/>
                </a:lnSpc>
              </a:pPr>
              <a:r>
                <a:rPr lang="en-US" sz="4800" b="1">
                  <a:solidFill>
                    <a:srgbClr val="C00000"/>
                  </a:solidFill>
                  <a:latin typeface="Arial" panose="020B0604020202020204" pitchFamily="34" charset="0"/>
                  <a:cs typeface="Arial" panose="020B0604020202020204" pitchFamily="34" charset="0"/>
                </a:rPr>
                <a:t>Bài học rút ra</a:t>
              </a:r>
              <a:endParaRPr lang="en-US" sz="48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Con người ta ai cũng sẽ gặp khó khăn trong cuộc sống. Nếu ta biết giúp đỡ người khác khi họ gặp khó khăn thì tới lúc ta gặp khó khăn cũng sẽ được người khác giúp đỡ lại. </a:t>
              </a:r>
              <a:endParaRPr lang="vi-VN" sz="4000" dirty="0">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700364" y="4784738"/>
            <a:ext cx="11125898" cy="11004524"/>
          </a:xfrm>
          <a:custGeom>
            <a:avLst/>
            <a:gdLst/>
            <a:ahLst/>
            <a:cxnLst/>
            <a:rect l="l" t="t" r="r" b="b"/>
            <a:pathLst>
              <a:path w="11125898" h="11004524">
                <a:moveTo>
                  <a:pt x="0" y="0"/>
                </a:moveTo>
                <a:lnTo>
                  <a:pt x="11125898" y="0"/>
                </a:lnTo>
                <a:lnTo>
                  <a:pt x="11125898" y="11004524"/>
                </a:lnTo>
                <a:lnTo>
                  <a:pt x="0" y="110045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1790328">
            <a:off x="9944282" y="8660819"/>
            <a:ext cx="498721" cy="507017"/>
          </a:xfrm>
          <a:custGeom>
            <a:avLst/>
            <a:gdLst/>
            <a:ahLst/>
            <a:cxnLst/>
            <a:rect l="l" t="t" r="r" b="b"/>
            <a:pathLst>
              <a:path w="498721" h="507017">
                <a:moveTo>
                  <a:pt x="0" y="0"/>
                </a:moveTo>
                <a:lnTo>
                  <a:pt x="498720" y="0"/>
                </a:lnTo>
                <a:lnTo>
                  <a:pt x="498720" y="507017"/>
                </a:lnTo>
                <a:lnTo>
                  <a:pt x="0" y="507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7054847" y="9042303"/>
            <a:ext cx="481942" cy="431995"/>
          </a:xfrm>
          <a:custGeom>
            <a:avLst/>
            <a:gdLst/>
            <a:ahLst/>
            <a:cxnLst/>
            <a:rect l="l" t="t" r="r" b="b"/>
            <a:pathLst>
              <a:path w="481942" h="431995">
                <a:moveTo>
                  <a:pt x="0" y="0"/>
                </a:moveTo>
                <a:lnTo>
                  <a:pt x="481942" y="0"/>
                </a:lnTo>
                <a:lnTo>
                  <a:pt x="481942" y="431995"/>
                </a:lnTo>
                <a:lnTo>
                  <a:pt x="0" y="4319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2595541" flipV="1">
            <a:off x="249135" y="79416"/>
            <a:ext cx="470128" cy="421405"/>
          </a:xfrm>
          <a:custGeom>
            <a:avLst/>
            <a:gdLst/>
            <a:ahLst/>
            <a:cxnLst/>
            <a:rect l="l" t="t" r="r" b="b"/>
            <a:pathLst>
              <a:path w="470128" h="421405">
                <a:moveTo>
                  <a:pt x="0" y="421405"/>
                </a:moveTo>
                <a:lnTo>
                  <a:pt x="470128" y="421405"/>
                </a:lnTo>
                <a:lnTo>
                  <a:pt x="470128" y="0"/>
                </a:lnTo>
                <a:lnTo>
                  <a:pt x="0" y="0"/>
                </a:lnTo>
                <a:lnTo>
                  <a:pt x="0" y="42140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1265729">
            <a:off x="17133103" y="294719"/>
            <a:ext cx="403210" cy="382683"/>
          </a:xfrm>
          <a:custGeom>
            <a:avLst/>
            <a:gdLst/>
            <a:ahLst/>
            <a:cxnLst/>
            <a:rect l="l" t="t" r="r" b="b"/>
            <a:pathLst>
              <a:path w="403210" h="382683">
                <a:moveTo>
                  <a:pt x="0" y="0"/>
                </a:moveTo>
                <a:lnTo>
                  <a:pt x="403211" y="0"/>
                </a:lnTo>
                <a:lnTo>
                  <a:pt x="403211" y="382683"/>
                </a:lnTo>
                <a:lnTo>
                  <a:pt x="0" y="3826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2">
            <a:extLst>
              <a:ext uri="{FF2B5EF4-FFF2-40B4-BE49-F238E27FC236}">
                <a16:creationId xmlns:a16="http://schemas.microsoft.com/office/drawing/2014/main" id="{91C0BA77-491D-3137-F8A7-EB6BCCA067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28800" y="3162300"/>
            <a:ext cx="3726180" cy="4572000"/>
          </a:xfrm>
          <a:prstGeom prst="rect">
            <a:avLst/>
          </a:prstGeom>
        </p:spPr>
      </p:pic>
      <p:sp>
        <p:nvSpPr>
          <p:cNvPr id="16" name="TextBox 20">
            <a:extLst>
              <a:ext uri="{FF2B5EF4-FFF2-40B4-BE49-F238E27FC236}">
                <a16:creationId xmlns:a16="http://schemas.microsoft.com/office/drawing/2014/main" id="{328254EE-29D0-D27B-1453-712DD22F0875}"/>
              </a:ext>
            </a:extLst>
          </p:cNvPr>
          <p:cNvSpPr txBox="1"/>
          <p:nvPr/>
        </p:nvSpPr>
        <p:spPr>
          <a:xfrm>
            <a:off x="6858000" y="2171700"/>
            <a:ext cx="10678789" cy="4382225"/>
          </a:xfrm>
          <a:prstGeom prst="rect">
            <a:avLst/>
          </a:prstGeom>
        </p:spPr>
        <p:txBody>
          <a:bodyPr wrap="square" lIns="0" tIns="0" rIns="0" bIns="0" rtlCol="0" anchor="t">
            <a:spAutoFit/>
          </a:bodyPr>
          <a:lstStyle/>
          <a:p>
            <a:pPr algn="ctr">
              <a:lnSpc>
                <a:spcPct val="150000"/>
              </a:lnSpc>
            </a:pPr>
            <a:r>
              <a:rPr lang="vi-VN" sz="6600" b="1">
                <a:latin typeface="Arial" panose="020B0604020202020204" pitchFamily="34" charset="0"/>
                <a:ea typeface="Calibri" panose="020F0502020204030204" pitchFamily="34" charset="0"/>
                <a:cs typeface="Arial" panose="020B0604020202020204" pitchFamily="34" charset="0"/>
              </a:rPr>
              <a:t>HOẠT ĐỘNG </a:t>
            </a:r>
            <a:r>
              <a:rPr lang="en-US" sz="6600" b="1">
                <a:latin typeface="Arial" panose="020B0604020202020204" pitchFamily="34" charset="0"/>
                <a:ea typeface="Calibri" panose="020F0502020204030204" pitchFamily="34" charset="0"/>
                <a:cs typeface="Arial" panose="020B0604020202020204" pitchFamily="34" charset="0"/>
              </a:rPr>
              <a:t>2</a:t>
            </a:r>
            <a:r>
              <a:rPr lang="vi-VN" sz="6600" b="1">
                <a:latin typeface="Arial" panose="020B0604020202020204" pitchFamily="34" charset="0"/>
                <a:ea typeface="Calibri" panose="020F0502020204030204" pitchFamily="34" charset="0"/>
                <a:cs typeface="Arial" panose="020B0604020202020204" pitchFamily="34" charset="0"/>
              </a:rPr>
              <a:t>: </a:t>
            </a:r>
            <a:endParaRPr lang="en-US" sz="6600" b="1">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ea typeface="Calibri" panose="020F0502020204030204" pitchFamily="34" charset="0"/>
                <a:cs typeface="Arial" panose="020B0604020202020204" pitchFamily="34" charset="0"/>
              </a:rPr>
              <a:t>QUAN SÁT TRANH VÀ THỰC HIỆN YÊU CẦU</a:t>
            </a:r>
            <a:endParaRPr lang="vi-VN" sz="6600" b="1">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1149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1790328">
            <a:off x="86412" y="9340894"/>
            <a:ext cx="897427" cy="834181"/>
          </a:xfrm>
          <a:custGeom>
            <a:avLst/>
            <a:gdLst/>
            <a:ahLst/>
            <a:cxnLst/>
            <a:rect l="l" t="t" r="r" b="b"/>
            <a:pathLst>
              <a:path w="441438" h="448781">
                <a:moveTo>
                  <a:pt x="0" y="0"/>
                </a:moveTo>
                <a:lnTo>
                  <a:pt x="441438" y="0"/>
                </a:lnTo>
                <a:lnTo>
                  <a:pt x="441438" y="448781"/>
                </a:lnTo>
                <a:lnTo>
                  <a:pt x="0" y="448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a:off x="17297400" y="404586"/>
            <a:ext cx="600778" cy="538515"/>
          </a:xfrm>
          <a:custGeom>
            <a:avLst/>
            <a:gdLst/>
            <a:ahLst/>
            <a:cxnLst/>
            <a:rect l="l" t="t" r="r" b="b"/>
            <a:pathLst>
              <a:path w="600778" h="538515">
                <a:moveTo>
                  <a:pt x="0" y="0"/>
                </a:moveTo>
                <a:lnTo>
                  <a:pt x="600778" y="0"/>
                </a:lnTo>
                <a:lnTo>
                  <a:pt x="600778" y="538515"/>
                </a:lnTo>
                <a:lnTo>
                  <a:pt x="0" y="5385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4" name="Freeform 5">
            <a:extLst>
              <a:ext uri="{FF2B5EF4-FFF2-40B4-BE49-F238E27FC236}">
                <a16:creationId xmlns:a16="http://schemas.microsoft.com/office/drawing/2014/main" id="{1B8AEBC6-8A03-1173-8BB7-CE8207B364A2}"/>
              </a:ext>
            </a:extLst>
          </p:cNvPr>
          <p:cNvSpPr/>
          <p:nvPr/>
        </p:nvSpPr>
        <p:spPr>
          <a:xfrm flipH="1">
            <a:off x="1295400" y="3732477"/>
            <a:ext cx="3681436" cy="6656266"/>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3" name="Line Callout 1 (Border and Accent Bar) 3">
            <a:extLst>
              <a:ext uri="{FF2B5EF4-FFF2-40B4-BE49-F238E27FC236}">
                <a16:creationId xmlns:a16="http://schemas.microsoft.com/office/drawing/2014/main" id="{EC8A6356-E1F2-E829-E65B-1988EFFE217B}"/>
              </a:ext>
            </a:extLst>
          </p:cNvPr>
          <p:cNvSpPr/>
          <p:nvPr/>
        </p:nvSpPr>
        <p:spPr>
          <a:xfrm>
            <a:off x="389821" y="559390"/>
            <a:ext cx="13402379" cy="2221910"/>
          </a:xfrm>
          <a:prstGeom prst="accentBorderCallout1">
            <a:avLst>
              <a:gd name="adj1" fmla="val 18750"/>
              <a:gd name="adj2" fmla="val -3127"/>
              <a:gd name="adj3" fmla="val 17954"/>
              <a:gd name="adj4" fmla="val -17509"/>
            </a:avLst>
          </a:prstGeom>
          <a:solidFill>
            <a:srgbClr val="FFF7D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Các em quan sát tranh </a:t>
            </a:r>
            <a:r>
              <a:rPr lang="en-US" sz="4000" b="1" i="1">
                <a:solidFill>
                  <a:srgbClr val="C00000"/>
                </a:solidFill>
                <a:latin typeface="Arial" panose="020B0604020202020204" pitchFamily="34" charset="0"/>
                <a:cs typeface="Arial" panose="020B0604020202020204" pitchFamily="34" charset="0"/>
              </a:rPr>
              <a:t>(SHS – tr.20,21) </a:t>
            </a:r>
            <a:r>
              <a:rPr lang="en-US" sz="4000" b="1">
                <a:solidFill>
                  <a:srgbClr val="C00000"/>
                </a:solidFill>
                <a:latin typeface="Arial" panose="020B0604020202020204" pitchFamily="34" charset="0"/>
                <a:cs typeface="Arial" panose="020B0604020202020204" pitchFamily="34" charset="0"/>
              </a:rPr>
              <a:t>và thực hiện những yêu cầu sau:</a:t>
            </a:r>
            <a:endParaRPr lang="en-US" sz="4000" dirty="0">
              <a:solidFill>
                <a:srgbClr val="C00000"/>
              </a:solidFill>
              <a:latin typeface="Arial" panose="020B0604020202020204" pitchFamily="34" charset="0"/>
              <a:cs typeface="Arial" panose="020B0604020202020204" pitchFamily="34" charset="0"/>
            </a:endParaRPr>
          </a:p>
        </p:txBody>
      </p:sp>
      <p:sp>
        <p:nvSpPr>
          <p:cNvPr id="87" name="Speech Bubble: Rectangle with Corners Rounded 86">
            <a:extLst>
              <a:ext uri="{FF2B5EF4-FFF2-40B4-BE49-F238E27FC236}">
                <a16:creationId xmlns:a16="http://schemas.microsoft.com/office/drawing/2014/main" id="{10A90FD7-1E5D-9301-552D-0C8B6A491B51}"/>
              </a:ext>
            </a:extLst>
          </p:cNvPr>
          <p:cNvSpPr/>
          <p:nvPr/>
        </p:nvSpPr>
        <p:spPr>
          <a:xfrm>
            <a:off x="6172200" y="3276246"/>
            <a:ext cx="11277600" cy="1740137"/>
          </a:xfrm>
          <a:prstGeom prst="wedgeRoundRectCallout">
            <a:avLst>
              <a:gd name="adj1" fmla="val -54607"/>
              <a:gd name="adj2" fmla="val 49670"/>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a. </a:t>
            </a:r>
            <a:r>
              <a:rPr lang="vi-VN" sz="3600">
                <a:solidFill>
                  <a:schemeClr val="tx1"/>
                </a:solidFill>
                <a:latin typeface="Arial" panose="020B0604020202020204" pitchFamily="34" charset="0"/>
                <a:cs typeface="Arial" panose="020B0604020202020204" pitchFamily="34" charset="0"/>
              </a:rPr>
              <a:t>Em hãy nhận xét việc làm của các bạn trong</a:t>
            </a:r>
            <a:r>
              <a:rPr lang="en-US" sz="3600">
                <a:solidFill>
                  <a:schemeClr val="tx1"/>
                </a:solidFill>
                <a:latin typeface="Arial" panose="020B0604020202020204" pitchFamily="34" charset="0"/>
                <a:cs typeface="Arial" panose="020B0604020202020204" pitchFamily="34" charset="0"/>
              </a:rPr>
              <a:t> tranh</a:t>
            </a:r>
            <a:endParaRPr lang="vi-VN" sz="3600">
              <a:solidFill>
                <a:schemeClr val="tx1"/>
              </a:solidFill>
              <a:latin typeface="Arial" panose="020B0604020202020204" pitchFamily="34" charset="0"/>
              <a:cs typeface="Arial" panose="020B0604020202020204" pitchFamily="34" charset="0"/>
            </a:endParaRPr>
          </a:p>
        </p:txBody>
      </p:sp>
      <p:sp>
        <p:nvSpPr>
          <p:cNvPr id="88" name="Speech Bubble: Rectangle with Corners Rounded 87">
            <a:extLst>
              <a:ext uri="{FF2B5EF4-FFF2-40B4-BE49-F238E27FC236}">
                <a16:creationId xmlns:a16="http://schemas.microsoft.com/office/drawing/2014/main" id="{3C132CB9-DE8E-714C-0567-9EDBAE4421F9}"/>
              </a:ext>
            </a:extLst>
          </p:cNvPr>
          <p:cNvSpPr/>
          <p:nvPr/>
        </p:nvSpPr>
        <p:spPr>
          <a:xfrm>
            <a:off x="6172200" y="5321536"/>
            <a:ext cx="11277600" cy="2069510"/>
          </a:xfrm>
          <a:prstGeom prst="wedgeRoundRectCallout">
            <a:avLst>
              <a:gd name="adj1" fmla="val -53708"/>
              <a:gd name="adj2" fmla="val -43883"/>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b. </a:t>
            </a:r>
            <a:r>
              <a:rPr lang="vi-VN" sz="3600">
                <a:solidFill>
                  <a:schemeClr val="tx1"/>
                </a:solidFill>
                <a:latin typeface="Arial" panose="020B0604020202020204" pitchFamily="34" charset="0"/>
                <a:cs typeface="Arial" panose="020B0604020202020204" pitchFamily="34" charset="0"/>
              </a:rPr>
              <a:t>Em có sẵn sàng giúp đỡ người gặp khó khăn phù hợp với khả năng của mình không? Vì sao?</a:t>
            </a:r>
            <a:endParaRPr lang="en-US" sz="3600">
              <a:solidFill>
                <a:schemeClr val="tx1"/>
              </a:solidFill>
              <a:latin typeface="Arial" panose="020B0604020202020204" pitchFamily="34" charset="0"/>
              <a:cs typeface="Arial" panose="020B0604020202020204" pitchFamily="34" charset="0"/>
            </a:endParaRPr>
          </a:p>
        </p:txBody>
      </p:sp>
      <p:sp>
        <p:nvSpPr>
          <p:cNvPr id="89" name="Speech Bubble: Rectangle with Corners Rounded 88">
            <a:extLst>
              <a:ext uri="{FF2B5EF4-FFF2-40B4-BE49-F238E27FC236}">
                <a16:creationId xmlns:a16="http://schemas.microsoft.com/office/drawing/2014/main" id="{69710240-FA2F-8639-4C4B-2607988C15A5}"/>
              </a:ext>
            </a:extLst>
          </p:cNvPr>
          <p:cNvSpPr/>
          <p:nvPr/>
        </p:nvSpPr>
        <p:spPr>
          <a:xfrm>
            <a:off x="6172200" y="7696200"/>
            <a:ext cx="11277600" cy="2069510"/>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 </a:t>
            </a:r>
            <a:r>
              <a:rPr lang="vi-VN" sz="3600">
                <a:solidFill>
                  <a:schemeClr val="tx1"/>
                </a:solidFill>
                <a:latin typeface="Arial" panose="020B0604020202020204" pitchFamily="34" charset="0"/>
                <a:cs typeface="Arial" panose="020B0604020202020204" pitchFamily="34" charset="0"/>
              </a:rPr>
              <a:t>Hãy kể thêm những hành động khác thể hiện sự cảm thông, giúp đỡ người gặp khó khăn mà em biết</a:t>
            </a:r>
            <a:endParaRPr lang="en-US" sz="360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randombar(horizontal)">
                                      <p:cBhvr>
                                        <p:cTn id="7" dur="500"/>
                                        <p:tgtEl>
                                          <p:spTgt spid="8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randombar(horizontal)">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wipe(right)">
                                      <p:cBhvr>
                                        <p:cTn id="15" dur="500"/>
                                        <p:tgtEl>
                                          <p:spTgt spid="87"/>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wipe(down)">
                                      <p:cBhvr>
                                        <p:cTn id="19" dur="500"/>
                                        <p:tgtEl>
                                          <p:spTgt spid="88"/>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wipe(down)">
                                      <p:cBhvr>
                                        <p:cTn id="23"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83" grpId="0" animBg="1"/>
      <p:bldP spid="87" grpId="0" animBg="1"/>
      <p:bldP spid="88" grpId="0" animBg="1"/>
      <p:bldP spid="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F6"/>
        </a:solidFill>
        <a:effectLst/>
      </p:bgPr>
    </p:bg>
    <p:spTree>
      <p:nvGrpSpPr>
        <p:cNvPr id="1" name=""/>
        <p:cNvGrpSpPr/>
        <p:nvPr/>
      </p:nvGrpSpPr>
      <p:grpSpPr>
        <a:xfrm>
          <a:off x="0" y="0"/>
          <a:ext cx="0" cy="0"/>
          <a:chOff x="0" y="0"/>
          <a:chExt cx="0" cy="0"/>
        </a:xfrm>
      </p:grpSpPr>
      <p:pic>
        <p:nvPicPr>
          <p:cNvPr id="17" name="Picture 16" descr="A group of children in different poses&#10;&#10;Description automatically generated with medium confidence">
            <a:extLst>
              <a:ext uri="{FF2B5EF4-FFF2-40B4-BE49-F238E27FC236}">
                <a16:creationId xmlns:a16="http://schemas.microsoft.com/office/drawing/2014/main" id="{6F269528-7A31-1E48-8DE8-363617463F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18" r="44905" b="63333"/>
          <a:stretch/>
        </p:blipFill>
        <p:spPr>
          <a:xfrm>
            <a:off x="1600200" y="876300"/>
            <a:ext cx="4648200" cy="4083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A group of children in different poses&#10;&#10;Description automatically generated with medium confidence">
            <a:extLst>
              <a:ext uri="{FF2B5EF4-FFF2-40B4-BE49-F238E27FC236}">
                <a16:creationId xmlns:a16="http://schemas.microsoft.com/office/drawing/2014/main" id="{6239058D-3DE6-8B1C-D518-F5E411E5EC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095" t="7778" r="1597" b="62592"/>
          <a:stretch/>
        </p:blipFill>
        <p:spPr>
          <a:xfrm>
            <a:off x="7564641" y="876297"/>
            <a:ext cx="3471030" cy="40835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A group of children in different poses&#10;&#10;Description automatically generated with medium confidence">
            <a:extLst>
              <a:ext uri="{FF2B5EF4-FFF2-40B4-BE49-F238E27FC236}">
                <a16:creationId xmlns:a16="http://schemas.microsoft.com/office/drawing/2014/main" id="{82072334-9B7D-B19E-21BC-E6C61F1BBD0E}"/>
              </a:ext>
            </a:extLst>
          </p:cNvPr>
          <p:cNvPicPr>
            <a:picLocks noChangeAspect="1"/>
          </p:cNvPicPr>
          <p:nvPr/>
        </p:nvPicPr>
        <p:blipFill rotWithShape="1">
          <a:blip r:embed="rId2">
            <a:extLst>
              <a:ext uri="{28A0092B-C50C-407E-A947-70E740481C1C}">
                <a14:useLocalDpi xmlns:a14="http://schemas.microsoft.com/office/drawing/2010/main" val="0"/>
              </a:ext>
            </a:extLst>
          </a:blip>
          <a:srcRect l="4145" t="36666" r="50000" b="38889"/>
          <a:stretch/>
        </p:blipFill>
        <p:spPr>
          <a:xfrm>
            <a:off x="12376377" y="876299"/>
            <a:ext cx="4454793" cy="4083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A group of children in different poses&#10;&#10;Description automatically generated with medium confidence">
            <a:extLst>
              <a:ext uri="{FF2B5EF4-FFF2-40B4-BE49-F238E27FC236}">
                <a16:creationId xmlns:a16="http://schemas.microsoft.com/office/drawing/2014/main" id="{C36BB138-BF9A-4351-E1A0-09CD97183683}"/>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36666" r="2871" b="38148"/>
          <a:stretch/>
        </p:blipFill>
        <p:spPr>
          <a:xfrm>
            <a:off x="1589314" y="5448299"/>
            <a:ext cx="4648200" cy="4271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A group of children in different poses&#10;&#10;Description automatically generated with medium confidence">
            <a:extLst>
              <a:ext uri="{FF2B5EF4-FFF2-40B4-BE49-F238E27FC236}">
                <a16:creationId xmlns:a16="http://schemas.microsoft.com/office/drawing/2014/main" id="{47F9491C-6933-0B01-BDAC-72759310DD12}"/>
              </a:ext>
            </a:extLst>
          </p:cNvPr>
          <p:cNvPicPr>
            <a:picLocks noChangeAspect="1"/>
          </p:cNvPicPr>
          <p:nvPr/>
        </p:nvPicPr>
        <p:blipFill rotWithShape="1">
          <a:blip r:embed="rId2">
            <a:extLst>
              <a:ext uri="{28A0092B-C50C-407E-A947-70E740481C1C}">
                <a14:useLocalDpi xmlns:a14="http://schemas.microsoft.com/office/drawing/2010/main" val="0"/>
              </a:ext>
            </a:extLst>
          </a:blip>
          <a:srcRect l="1598" t="60636" r="50000" b="14444"/>
          <a:stretch/>
        </p:blipFill>
        <p:spPr>
          <a:xfrm>
            <a:off x="6796618" y="5448299"/>
            <a:ext cx="4824502" cy="4271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descr="A group of children in different poses&#10;&#10;Description automatically generated with medium confidence">
            <a:extLst>
              <a:ext uri="{FF2B5EF4-FFF2-40B4-BE49-F238E27FC236}">
                <a16:creationId xmlns:a16="http://schemas.microsoft.com/office/drawing/2014/main" id="{5055FCEE-4F8F-8788-ED98-394C866D7930}"/>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62593" r="3746" b="13704"/>
          <a:stretch/>
        </p:blipFill>
        <p:spPr>
          <a:xfrm>
            <a:off x="12180224" y="5448299"/>
            <a:ext cx="4847101" cy="4271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790328">
            <a:off x="-85265" y="9534962"/>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1043324">
            <a:off x="17401224" y="-176956"/>
            <a:ext cx="754890" cy="998051"/>
          </a:xfrm>
          <a:custGeom>
            <a:avLst/>
            <a:gdLst/>
            <a:ahLst/>
            <a:cxnLst/>
            <a:rect l="l" t="t" r="r" b="b"/>
            <a:pathLst>
              <a:path w="754890" h="998051">
                <a:moveTo>
                  <a:pt x="0" y="0"/>
                </a:moveTo>
                <a:lnTo>
                  <a:pt x="754890" y="0"/>
                </a:lnTo>
                <a:lnTo>
                  <a:pt x="754890" y="998052"/>
                </a:lnTo>
                <a:lnTo>
                  <a:pt x="0" y="998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1790328">
            <a:off x="73601" y="360947"/>
            <a:ext cx="394361" cy="40092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D5B26620-2D5E-1FB1-1CA4-9AF19F63371E}"/>
              </a:ext>
            </a:extLst>
          </p:cNvPr>
          <p:cNvSpPr/>
          <p:nvPr/>
        </p:nvSpPr>
        <p:spPr>
          <a:xfrm>
            <a:off x="751255" y="1562100"/>
            <a:ext cx="11811000" cy="756644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EEEAF2"/>
          </a:solidFill>
        </p:spPr>
        <p:txBody>
          <a:bodyPr/>
          <a:lstStyle/>
          <a:p>
            <a:endParaRPr lang="en-US"/>
          </a:p>
        </p:txBody>
      </p:sp>
      <p:sp>
        <p:nvSpPr>
          <p:cNvPr id="8" name="TextBox 7">
            <a:extLst>
              <a:ext uri="{FF2B5EF4-FFF2-40B4-BE49-F238E27FC236}">
                <a16:creationId xmlns:a16="http://schemas.microsoft.com/office/drawing/2014/main" id="{8685AA82-6FA8-2E96-4B58-11AA2041A576}"/>
              </a:ext>
            </a:extLst>
          </p:cNvPr>
          <p:cNvSpPr txBox="1"/>
          <p:nvPr/>
        </p:nvSpPr>
        <p:spPr>
          <a:xfrm>
            <a:off x="1330022" y="2538385"/>
            <a:ext cx="9843802" cy="6124112"/>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en-US" sz="3800" b="1">
                <a:latin typeface="Arial" panose="020B0604020202020204" pitchFamily="34" charset="0"/>
                <a:ea typeface="Calibri" panose="020F0502020204030204" pitchFamily="34" charset="0"/>
                <a:cs typeface="Arial" panose="020B0604020202020204" pitchFamily="34" charset="0"/>
              </a:rPr>
              <a:t>Tranh </a:t>
            </a:r>
            <a:r>
              <a:rPr lang="vi-VN" sz="3800" b="1">
                <a:latin typeface="Arial" panose="020B0604020202020204" pitchFamily="34" charset="0"/>
                <a:ea typeface="Calibri" panose="020F0502020204030204" pitchFamily="34" charset="0"/>
                <a:cs typeface="Arial" panose="020B0604020202020204" pitchFamily="34" charset="0"/>
              </a:rPr>
              <a:t>1,</a:t>
            </a:r>
            <a:r>
              <a:rPr lang="en-US" sz="3800" b="1">
                <a:latin typeface="Arial" panose="020B0604020202020204" pitchFamily="34" charset="0"/>
                <a:ea typeface="Calibri" panose="020F0502020204030204" pitchFamily="34" charset="0"/>
                <a:cs typeface="Arial" panose="020B0604020202020204" pitchFamily="34" charset="0"/>
              </a:rPr>
              <a:t> </a:t>
            </a:r>
            <a:r>
              <a:rPr lang="vi-VN" sz="3800" b="1">
                <a:latin typeface="Arial" panose="020B0604020202020204" pitchFamily="34" charset="0"/>
                <a:ea typeface="Calibri" panose="020F0502020204030204" pitchFamily="34" charset="0"/>
                <a:cs typeface="Arial" panose="020B0604020202020204" pitchFamily="34" charset="0"/>
              </a:rPr>
              <a:t>2,</a:t>
            </a:r>
            <a:r>
              <a:rPr lang="en-US" sz="3800" b="1">
                <a:latin typeface="Arial" panose="020B0604020202020204" pitchFamily="34" charset="0"/>
                <a:ea typeface="Calibri" panose="020F0502020204030204" pitchFamily="34" charset="0"/>
                <a:cs typeface="Arial" panose="020B0604020202020204" pitchFamily="34" charset="0"/>
              </a:rPr>
              <a:t> </a:t>
            </a:r>
            <a:r>
              <a:rPr lang="vi-VN" sz="3800" b="1">
                <a:latin typeface="Arial" panose="020B0604020202020204" pitchFamily="34" charset="0"/>
                <a:ea typeface="Calibri" panose="020F0502020204030204" pitchFamily="34" charset="0"/>
                <a:cs typeface="Arial" panose="020B0604020202020204" pitchFamily="34" charset="0"/>
              </a:rPr>
              <a:t>3,</a:t>
            </a:r>
            <a:r>
              <a:rPr lang="en-US" sz="3800" b="1">
                <a:latin typeface="Arial" panose="020B0604020202020204" pitchFamily="34" charset="0"/>
                <a:ea typeface="Calibri" panose="020F0502020204030204" pitchFamily="34" charset="0"/>
                <a:cs typeface="Arial" panose="020B0604020202020204" pitchFamily="34" charset="0"/>
              </a:rPr>
              <a:t> </a:t>
            </a:r>
            <a:r>
              <a:rPr lang="vi-VN" sz="3800" b="1">
                <a:latin typeface="Arial" panose="020B0604020202020204" pitchFamily="34" charset="0"/>
                <a:ea typeface="Calibri" panose="020F0502020204030204" pitchFamily="34" charset="0"/>
                <a:cs typeface="Arial" panose="020B0604020202020204" pitchFamily="34" charset="0"/>
              </a:rPr>
              <a:t>4,</a:t>
            </a:r>
            <a:r>
              <a:rPr lang="en-US" sz="3800" b="1">
                <a:latin typeface="Arial" panose="020B0604020202020204" pitchFamily="34" charset="0"/>
                <a:ea typeface="Calibri" panose="020F0502020204030204" pitchFamily="34" charset="0"/>
                <a:cs typeface="Arial" panose="020B0604020202020204" pitchFamily="34" charset="0"/>
              </a:rPr>
              <a:t> </a:t>
            </a:r>
            <a:r>
              <a:rPr lang="vi-VN" sz="3800" b="1">
                <a:latin typeface="Arial" panose="020B0604020202020204" pitchFamily="34" charset="0"/>
                <a:ea typeface="Calibri" panose="020F0502020204030204" pitchFamily="34" charset="0"/>
                <a:cs typeface="Arial" panose="020B0604020202020204" pitchFamily="34" charset="0"/>
              </a:rPr>
              <a:t>6</a:t>
            </a:r>
            <a:r>
              <a:rPr lang="en-US" sz="3800" b="1">
                <a:latin typeface="Arial" panose="020B0604020202020204" pitchFamily="34" charset="0"/>
                <a:ea typeface="Calibri" panose="020F0502020204030204" pitchFamily="34" charset="0"/>
                <a:cs typeface="Arial" panose="020B0604020202020204" pitchFamily="34" charset="0"/>
              </a:rPr>
              <a:t>:</a:t>
            </a:r>
            <a:r>
              <a:rPr lang="vi-VN" sz="3800" b="1">
                <a:latin typeface="Arial" panose="020B0604020202020204" pitchFamily="34" charset="0"/>
                <a:ea typeface="Calibri" panose="020F0502020204030204" pitchFamily="34" charset="0"/>
                <a:cs typeface="Arial" panose="020B0604020202020204" pitchFamily="34" charset="0"/>
              </a:rPr>
              <a:t> </a:t>
            </a:r>
            <a:r>
              <a:rPr lang="en-US" sz="3800">
                <a:latin typeface="Arial" panose="020B0604020202020204" pitchFamily="34" charset="0"/>
                <a:ea typeface="Calibri" panose="020F0502020204030204" pitchFamily="34" charset="0"/>
                <a:cs typeface="Arial" panose="020B0604020202020204" pitchFamily="34" charset="0"/>
              </a:rPr>
              <a:t>C</a:t>
            </a:r>
            <a:r>
              <a:rPr lang="vi-VN" sz="3800">
                <a:latin typeface="Arial" panose="020B0604020202020204" pitchFamily="34" charset="0"/>
                <a:ea typeface="Calibri" panose="020F0502020204030204" pitchFamily="34" charset="0"/>
                <a:cs typeface="Arial" panose="020B0604020202020204" pitchFamily="34" charset="0"/>
              </a:rPr>
              <a:t>ác bạn nhỏ đã thể hiện được sự thông cảm và có ý muốn giúp đỡ những hoàn cảnh khó khăn. </a:t>
            </a:r>
          </a:p>
          <a:p>
            <a:pPr marL="571500" marR="0" indent="-571500" algn="just">
              <a:lnSpc>
                <a:spcPct val="150000"/>
              </a:lnSpc>
              <a:spcBef>
                <a:spcPts val="0"/>
              </a:spcBef>
              <a:spcAft>
                <a:spcPts val="0"/>
              </a:spcAft>
              <a:buFont typeface="Courier New" panose="02070309020205020404" pitchFamily="49" charset="0"/>
              <a:buChar char="o"/>
            </a:pPr>
            <a:r>
              <a:rPr lang="en-US" sz="3800" b="1">
                <a:latin typeface="Arial" panose="020B0604020202020204" pitchFamily="34" charset="0"/>
                <a:ea typeface="Calibri" panose="020F0502020204030204" pitchFamily="34" charset="0"/>
                <a:cs typeface="Arial" panose="020B0604020202020204" pitchFamily="34" charset="0"/>
              </a:rPr>
              <a:t>Tranh 5</a:t>
            </a:r>
            <a:r>
              <a:rPr lang="vi-VN" sz="3800" b="1">
                <a:latin typeface="Arial" panose="020B0604020202020204" pitchFamily="34" charset="0"/>
                <a:ea typeface="Calibri" panose="020F0502020204030204" pitchFamily="34" charset="0"/>
                <a:cs typeface="Arial" panose="020B0604020202020204" pitchFamily="34" charset="0"/>
              </a:rPr>
              <a:t>: </a:t>
            </a:r>
            <a:r>
              <a:rPr lang="vi-VN" sz="3800">
                <a:latin typeface="Arial" panose="020B0604020202020204" pitchFamily="34" charset="0"/>
                <a:ea typeface="Calibri" panose="020F0502020204030204" pitchFamily="34" charset="0"/>
                <a:cs typeface="Arial" panose="020B0604020202020204" pitchFamily="34" charset="0"/>
              </a:rPr>
              <a:t>Bạn nhỏ đã chưa biết thông cảm, chia sẻ với những hoàn cảnh khó khăn, đáng thương của các em nhỏ trong trại trẻ tình thương. </a:t>
            </a:r>
            <a:endParaRPr lang="vi-VN" sz="3800" dirty="0">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ED28DDA8-7954-975D-3DE9-F08A01FB466F}"/>
              </a:ext>
            </a:extLst>
          </p:cNvPr>
          <p:cNvGrpSpPr/>
          <p:nvPr/>
        </p:nvGrpSpPr>
        <p:grpSpPr>
          <a:xfrm>
            <a:off x="11536028" y="1963224"/>
            <a:ext cx="6467176" cy="5988836"/>
            <a:chOff x="11560059" y="2281327"/>
            <a:chExt cx="6467176" cy="5988836"/>
          </a:xfrm>
        </p:grpSpPr>
        <p:sp>
          <p:nvSpPr>
            <p:cNvPr id="6" name="Oval 5">
              <a:extLst>
                <a:ext uri="{FF2B5EF4-FFF2-40B4-BE49-F238E27FC236}">
                  <a16:creationId xmlns:a16="http://schemas.microsoft.com/office/drawing/2014/main" id="{E1E99F28-9302-9E66-B541-5903819EBE3D}"/>
                </a:ext>
              </a:extLst>
            </p:cNvPr>
            <p:cNvSpPr/>
            <p:nvPr/>
          </p:nvSpPr>
          <p:spPr>
            <a:xfrm>
              <a:off x="11560059" y="2281327"/>
              <a:ext cx="6467176" cy="5988836"/>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4C4F2D-9FB0-1F65-E079-1B31C1829908}"/>
                </a:ext>
              </a:extLst>
            </p:cNvPr>
            <p:cNvSpPr txBox="1"/>
            <p:nvPr/>
          </p:nvSpPr>
          <p:spPr>
            <a:xfrm>
              <a:off x="12284468" y="4129409"/>
              <a:ext cx="5018353" cy="2604559"/>
            </a:xfrm>
            <a:prstGeom prst="rect">
              <a:avLst/>
            </a:prstGeom>
            <a:noFill/>
          </p:spPr>
          <p:txBody>
            <a:bodyPr wrap="square" rtlCol="0">
              <a:spAutoFit/>
            </a:bodyPr>
            <a:lstStyle/>
            <a:p>
              <a:pPr algn="ctr">
                <a:lnSpc>
                  <a:spcPct val="150000"/>
                </a:lnSpc>
              </a:pPr>
              <a:r>
                <a:rPr lang="en-US" sz="5800" b="1" dirty="0">
                  <a:solidFill>
                    <a:srgbClr val="FF0000"/>
                  </a:solidFill>
                  <a:latin typeface="Arial" panose="020B0604020202020204" pitchFamily="34" charset="0"/>
                  <a:cs typeface="Arial" panose="020B0604020202020204" pitchFamily="34" charset="0"/>
                </a:rPr>
                <a:t>GỢI Ý CÂU TRẢ LỜI</a:t>
              </a:r>
            </a:p>
          </p:txBody>
        </p:sp>
        <p:pic>
          <p:nvPicPr>
            <p:cNvPr id="9" name="Picture 11">
              <a:extLst>
                <a:ext uri="{FF2B5EF4-FFF2-40B4-BE49-F238E27FC236}">
                  <a16:creationId xmlns:a16="http://schemas.microsoft.com/office/drawing/2014/main" id="{BC1C8F87-7659-8868-F7E8-8FF070B632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539298" y="2461479"/>
              <a:ext cx="4508695" cy="1073889"/>
            </a:xfrm>
            <a:prstGeom prst="rect">
              <a:avLst/>
            </a:prstGeom>
          </p:spPr>
        </p:pic>
      </p:grpSp>
      <p:grpSp>
        <p:nvGrpSpPr>
          <p:cNvPr id="10" name="Group 9">
            <a:extLst>
              <a:ext uri="{FF2B5EF4-FFF2-40B4-BE49-F238E27FC236}">
                <a16:creationId xmlns:a16="http://schemas.microsoft.com/office/drawing/2014/main" id="{361B4A9C-93FC-AF18-BC47-3628D9210E34}"/>
              </a:ext>
            </a:extLst>
          </p:cNvPr>
          <p:cNvGrpSpPr/>
          <p:nvPr/>
        </p:nvGrpSpPr>
        <p:grpSpPr>
          <a:xfrm>
            <a:off x="3238823" y="951616"/>
            <a:ext cx="7469728" cy="1234207"/>
            <a:chOff x="5741462" y="665623"/>
            <a:chExt cx="7469728" cy="1234207"/>
          </a:xfrm>
        </p:grpSpPr>
        <p:pic>
          <p:nvPicPr>
            <p:cNvPr id="11" name="Picture 9">
              <a:extLst>
                <a:ext uri="{FF2B5EF4-FFF2-40B4-BE49-F238E27FC236}">
                  <a16:creationId xmlns:a16="http://schemas.microsoft.com/office/drawing/2014/main" id="{2FC9BE82-2D6B-789A-EF90-8EEC529F3D4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41462" y="665623"/>
              <a:ext cx="7469728" cy="1234207"/>
            </a:xfrm>
            <a:prstGeom prst="rect">
              <a:avLst/>
            </a:prstGeom>
          </p:spPr>
        </p:pic>
        <p:sp>
          <p:nvSpPr>
            <p:cNvPr id="12" name="TextBox 11">
              <a:extLst>
                <a:ext uri="{FF2B5EF4-FFF2-40B4-BE49-F238E27FC236}">
                  <a16:creationId xmlns:a16="http://schemas.microsoft.com/office/drawing/2014/main" id="{B5A07DE9-F088-7AE9-BA71-FA99D7D30D2E}"/>
                </a:ext>
              </a:extLst>
            </p:cNvPr>
            <p:cNvSpPr txBox="1"/>
            <p:nvPr/>
          </p:nvSpPr>
          <p:spPr>
            <a:xfrm>
              <a:off x="5838062" y="872467"/>
              <a:ext cx="727652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Câu a</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13" name="Picture 12" descr="Icon&#10;&#10;Description automatically generated">
            <a:extLst>
              <a:ext uri="{FF2B5EF4-FFF2-40B4-BE49-F238E27FC236}">
                <a16:creationId xmlns:a16="http://schemas.microsoft.com/office/drawing/2014/main" id="{941E6B0C-881C-34C3-4825-AF87030352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796" y="754659"/>
            <a:ext cx="1614881" cy="1614881"/>
          </a:xfrm>
          <a:prstGeom prst="rect">
            <a:avLst/>
          </a:prstGeom>
        </p:spPr>
      </p:pic>
      <p:pic>
        <p:nvPicPr>
          <p:cNvPr id="15" name="Picture 10">
            <a:extLst>
              <a:ext uri="{FF2B5EF4-FFF2-40B4-BE49-F238E27FC236}">
                <a16:creationId xmlns:a16="http://schemas.microsoft.com/office/drawing/2014/main" id="{223F2D5A-0B97-A817-BA68-C9A4F91FC3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653889" y="6946011"/>
            <a:ext cx="4419600" cy="3557778"/>
          </a:xfrm>
          <a:prstGeom prst="rect">
            <a:avLst/>
          </a:prstGeom>
        </p:spPr>
      </p:pic>
    </p:spTree>
    <p:extLst>
      <p:ext uri="{BB962C8B-B14F-4D97-AF65-F5344CB8AC3E}">
        <p14:creationId xmlns:p14="http://schemas.microsoft.com/office/powerpoint/2010/main" val="28465230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left)">
                                      <p:cBhvr>
                                        <p:cTn id="1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790328">
            <a:off x="-85265" y="9534962"/>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1043324">
            <a:off x="17401224" y="-176956"/>
            <a:ext cx="754890" cy="998051"/>
          </a:xfrm>
          <a:custGeom>
            <a:avLst/>
            <a:gdLst/>
            <a:ahLst/>
            <a:cxnLst/>
            <a:rect l="l" t="t" r="r" b="b"/>
            <a:pathLst>
              <a:path w="754890" h="998051">
                <a:moveTo>
                  <a:pt x="0" y="0"/>
                </a:moveTo>
                <a:lnTo>
                  <a:pt x="754890" y="0"/>
                </a:lnTo>
                <a:lnTo>
                  <a:pt x="754890" y="998052"/>
                </a:lnTo>
                <a:lnTo>
                  <a:pt x="0" y="998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1790328">
            <a:off x="73601" y="360947"/>
            <a:ext cx="394361" cy="40092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D5B26620-2D5E-1FB1-1CA4-9AF19F63371E}"/>
              </a:ext>
            </a:extLst>
          </p:cNvPr>
          <p:cNvSpPr/>
          <p:nvPr/>
        </p:nvSpPr>
        <p:spPr>
          <a:xfrm>
            <a:off x="751255" y="1562100"/>
            <a:ext cx="11811000" cy="7566440"/>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EEEAF2"/>
          </a:solidFill>
        </p:spPr>
        <p:txBody>
          <a:bodyPr/>
          <a:lstStyle/>
          <a:p>
            <a:endParaRPr lang="en-US"/>
          </a:p>
        </p:txBody>
      </p:sp>
      <p:sp>
        <p:nvSpPr>
          <p:cNvPr id="8" name="TextBox 7">
            <a:extLst>
              <a:ext uri="{FF2B5EF4-FFF2-40B4-BE49-F238E27FC236}">
                <a16:creationId xmlns:a16="http://schemas.microsoft.com/office/drawing/2014/main" id="{8685AA82-6FA8-2E96-4B58-11AA2041A576}"/>
              </a:ext>
            </a:extLst>
          </p:cNvPr>
          <p:cNvSpPr txBox="1"/>
          <p:nvPr/>
        </p:nvSpPr>
        <p:spPr>
          <a:xfrm>
            <a:off x="1600200" y="2392667"/>
            <a:ext cx="9359004" cy="644157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Ø"/>
            </a:pPr>
            <a:r>
              <a:rPr lang="en-US" sz="4000">
                <a:latin typeface="Arial" panose="020B0604020202020204" pitchFamily="34" charset="0"/>
                <a:ea typeface="Calibri" panose="020F0502020204030204" pitchFamily="34" charset="0"/>
                <a:cs typeface="Arial" panose="020B0604020202020204" pitchFamily="34" charset="0"/>
              </a:rPr>
              <a:t>Em nên</a:t>
            </a:r>
            <a:r>
              <a:rPr lang="vi-VN" sz="4000">
                <a:latin typeface="Arial" panose="020B0604020202020204" pitchFamily="34" charset="0"/>
                <a:ea typeface="Calibri" panose="020F0502020204030204" pitchFamily="34" charset="0"/>
                <a:cs typeface="Arial" panose="020B0604020202020204" pitchFamily="34" charset="0"/>
              </a:rPr>
              <a:t> sẵn sàng giúp đỡ người gặp khó khăn phù hợp với khả năng của mình vì ai cũng có lúc gặp khó khăn và cần giúp đỡ</a:t>
            </a:r>
            <a:r>
              <a:rPr lang="en-US" sz="400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Mỗi người tùy vào khả năng, điều kiện, độ tuổi của mình để giúp đỡ một cách phù hợp.</a:t>
            </a:r>
            <a:endParaRPr lang="vi-VN" sz="4000" dirty="0">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ED28DDA8-7954-975D-3DE9-F08A01FB466F}"/>
              </a:ext>
            </a:extLst>
          </p:cNvPr>
          <p:cNvGrpSpPr/>
          <p:nvPr/>
        </p:nvGrpSpPr>
        <p:grpSpPr>
          <a:xfrm>
            <a:off x="11536028" y="1963224"/>
            <a:ext cx="6467176" cy="5988836"/>
            <a:chOff x="11560059" y="2281327"/>
            <a:chExt cx="6467176" cy="5988836"/>
          </a:xfrm>
        </p:grpSpPr>
        <p:sp>
          <p:nvSpPr>
            <p:cNvPr id="6" name="Oval 5">
              <a:extLst>
                <a:ext uri="{FF2B5EF4-FFF2-40B4-BE49-F238E27FC236}">
                  <a16:creationId xmlns:a16="http://schemas.microsoft.com/office/drawing/2014/main" id="{E1E99F28-9302-9E66-B541-5903819EBE3D}"/>
                </a:ext>
              </a:extLst>
            </p:cNvPr>
            <p:cNvSpPr/>
            <p:nvPr/>
          </p:nvSpPr>
          <p:spPr>
            <a:xfrm>
              <a:off x="11560059" y="2281327"/>
              <a:ext cx="6467176" cy="5988836"/>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4C4F2D-9FB0-1F65-E079-1B31C1829908}"/>
                </a:ext>
              </a:extLst>
            </p:cNvPr>
            <p:cNvSpPr txBox="1"/>
            <p:nvPr/>
          </p:nvSpPr>
          <p:spPr>
            <a:xfrm>
              <a:off x="12284468" y="4129409"/>
              <a:ext cx="5018353" cy="2604559"/>
            </a:xfrm>
            <a:prstGeom prst="rect">
              <a:avLst/>
            </a:prstGeom>
            <a:noFill/>
          </p:spPr>
          <p:txBody>
            <a:bodyPr wrap="square" rtlCol="0">
              <a:spAutoFit/>
            </a:bodyPr>
            <a:lstStyle/>
            <a:p>
              <a:pPr algn="ctr">
                <a:lnSpc>
                  <a:spcPct val="150000"/>
                </a:lnSpc>
              </a:pPr>
              <a:r>
                <a:rPr lang="en-US" sz="5800" b="1" dirty="0">
                  <a:solidFill>
                    <a:srgbClr val="FF0000"/>
                  </a:solidFill>
                  <a:latin typeface="Arial" panose="020B0604020202020204" pitchFamily="34" charset="0"/>
                  <a:cs typeface="Arial" panose="020B0604020202020204" pitchFamily="34" charset="0"/>
                </a:rPr>
                <a:t>GỢI Ý CÂU TRẢ LỜI</a:t>
              </a:r>
            </a:p>
          </p:txBody>
        </p:sp>
        <p:pic>
          <p:nvPicPr>
            <p:cNvPr id="9" name="Picture 11">
              <a:extLst>
                <a:ext uri="{FF2B5EF4-FFF2-40B4-BE49-F238E27FC236}">
                  <a16:creationId xmlns:a16="http://schemas.microsoft.com/office/drawing/2014/main" id="{BC1C8F87-7659-8868-F7E8-8FF070B632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539298" y="2461479"/>
              <a:ext cx="4508695" cy="1073889"/>
            </a:xfrm>
            <a:prstGeom prst="rect">
              <a:avLst/>
            </a:prstGeom>
          </p:spPr>
        </p:pic>
      </p:grpSp>
      <p:grpSp>
        <p:nvGrpSpPr>
          <p:cNvPr id="10" name="Group 9">
            <a:extLst>
              <a:ext uri="{FF2B5EF4-FFF2-40B4-BE49-F238E27FC236}">
                <a16:creationId xmlns:a16="http://schemas.microsoft.com/office/drawing/2014/main" id="{361B4A9C-93FC-AF18-BC47-3628D9210E34}"/>
              </a:ext>
            </a:extLst>
          </p:cNvPr>
          <p:cNvGrpSpPr/>
          <p:nvPr/>
        </p:nvGrpSpPr>
        <p:grpSpPr>
          <a:xfrm>
            <a:off x="3238823" y="951616"/>
            <a:ext cx="7469728" cy="1234207"/>
            <a:chOff x="5741462" y="665623"/>
            <a:chExt cx="7469728" cy="1234207"/>
          </a:xfrm>
        </p:grpSpPr>
        <p:pic>
          <p:nvPicPr>
            <p:cNvPr id="11" name="Picture 9">
              <a:extLst>
                <a:ext uri="{FF2B5EF4-FFF2-40B4-BE49-F238E27FC236}">
                  <a16:creationId xmlns:a16="http://schemas.microsoft.com/office/drawing/2014/main" id="{2FC9BE82-2D6B-789A-EF90-8EEC529F3D4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41462" y="665623"/>
              <a:ext cx="7469728" cy="1234207"/>
            </a:xfrm>
            <a:prstGeom prst="rect">
              <a:avLst/>
            </a:prstGeom>
          </p:spPr>
        </p:pic>
        <p:sp>
          <p:nvSpPr>
            <p:cNvPr id="12" name="TextBox 11">
              <a:extLst>
                <a:ext uri="{FF2B5EF4-FFF2-40B4-BE49-F238E27FC236}">
                  <a16:creationId xmlns:a16="http://schemas.microsoft.com/office/drawing/2014/main" id="{B5A07DE9-F088-7AE9-BA71-FA99D7D30D2E}"/>
                </a:ext>
              </a:extLst>
            </p:cNvPr>
            <p:cNvSpPr txBox="1"/>
            <p:nvPr/>
          </p:nvSpPr>
          <p:spPr>
            <a:xfrm>
              <a:off x="5838062" y="872467"/>
              <a:ext cx="7276528"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Câu b</a:t>
              </a:r>
              <a:endParaRPr lang="en-US" sz="4400" b="1" dirty="0">
                <a:solidFill>
                  <a:schemeClr val="bg1"/>
                </a:solidFill>
                <a:latin typeface="Arial" panose="020B0604020202020204" pitchFamily="34" charset="0"/>
                <a:cs typeface="Arial" panose="020B0604020202020204" pitchFamily="34" charset="0"/>
              </a:endParaRPr>
            </a:p>
          </p:txBody>
        </p:sp>
      </p:grpSp>
      <p:pic>
        <p:nvPicPr>
          <p:cNvPr id="13" name="Picture 12" descr="Icon&#10;&#10;Description automatically generated">
            <a:extLst>
              <a:ext uri="{FF2B5EF4-FFF2-40B4-BE49-F238E27FC236}">
                <a16:creationId xmlns:a16="http://schemas.microsoft.com/office/drawing/2014/main" id="{941E6B0C-881C-34C3-4825-AF87030352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796" y="754659"/>
            <a:ext cx="1614881" cy="1614881"/>
          </a:xfrm>
          <a:prstGeom prst="rect">
            <a:avLst/>
          </a:prstGeom>
        </p:spPr>
      </p:pic>
      <p:pic>
        <p:nvPicPr>
          <p:cNvPr id="15" name="Picture 10">
            <a:extLst>
              <a:ext uri="{FF2B5EF4-FFF2-40B4-BE49-F238E27FC236}">
                <a16:creationId xmlns:a16="http://schemas.microsoft.com/office/drawing/2014/main" id="{223F2D5A-0B97-A817-BA68-C9A4F91FC3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653889" y="6946011"/>
            <a:ext cx="4419600" cy="3557778"/>
          </a:xfrm>
          <a:prstGeom prst="rect">
            <a:avLst/>
          </a:prstGeom>
        </p:spPr>
      </p:pic>
    </p:spTree>
    <p:extLst>
      <p:ext uri="{BB962C8B-B14F-4D97-AF65-F5344CB8AC3E}">
        <p14:creationId xmlns:p14="http://schemas.microsoft.com/office/powerpoint/2010/main" val="326004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wipe(left)">
                                      <p:cBhvr>
                                        <p:cTn id="1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790328">
            <a:off x="-85265" y="9534962"/>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1043324">
            <a:off x="17401224" y="-176956"/>
            <a:ext cx="754890" cy="998051"/>
          </a:xfrm>
          <a:custGeom>
            <a:avLst/>
            <a:gdLst/>
            <a:ahLst/>
            <a:cxnLst/>
            <a:rect l="l" t="t" r="r" b="b"/>
            <a:pathLst>
              <a:path w="754890" h="998051">
                <a:moveTo>
                  <a:pt x="0" y="0"/>
                </a:moveTo>
                <a:lnTo>
                  <a:pt x="754890" y="0"/>
                </a:lnTo>
                <a:lnTo>
                  <a:pt x="754890" y="998052"/>
                </a:lnTo>
                <a:lnTo>
                  <a:pt x="0" y="998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1790328">
            <a:off x="73601" y="360947"/>
            <a:ext cx="394361" cy="40092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EC60D628-4492-94E2-8A72-A8057B464FDB}"/>
              </a:ext>
            </a:extLst>
          </p:cNvPr>
          <p:cNvSpPr/>
          <p:nvPr/>
        </p:nvSpPr>
        <p:spPr>
          <a:xfrm>
            <a:off x="838200" y="3583060"/>
            <a:ext cx="4643114" cy="2293836"/>
          </a:xfrm>
          <a:prstGeom prst="roundRect">
            <a:avLst/>
          </a:prstGeom>
          <a:solidFill>
            <a:srgbClr val="FFF3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Động viên khi bạn bị bệnh</a:t>
            </a:r>
            <a:endParaRPr lang="en-US" sz="3800"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AB312F0-3B5C-981A-58B2-10D56DDEC4B6}"/>
              </a:ext>
            </a:extLst>
          </p:cNvPr>
          <p:cNvSpPr/>
          <p:nvPr/>
        </p:nvSpPr>
        <p:spPr>
          <a:xfrm>
            <a:off x="5969939" y="3583060"/>
            <a:ext cx="5486400" cy="2293836"/>
          </a:xfrm>
          <a:prstGeom prst="roundRect">
            <a:avLst/>
          </a:prstGeom>
          <a:solidFill>
            <a:srgbClr val="FFF3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Giúp đỡ các bạn bị khuyết tật</a:t>
            </a:r>
            <a:endParaRPr lang="en-US" sz="3800"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25661B9-AE2D-A1F7-093A-9622C1045CA4}"/>
              </a:ext>
            </a:extLst>
          </p:cNvPr>
          <p:cNvSpPr/>
          <p:nvPr/>
        </p:nvSpPr>
        <p:spPr>
          <a:xfrm>
            <a:off x="11944965" y="3583060"/>
            <a:ext cx="5657235" cy="2293836"/>
          </a:xfrm>
          <a:prstGeom prst="roundRect">
            <a:avLst/>
          </a:prstGeom>
          <a:solidFill>
            <a:srgbClr val="FFF3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cs typeface="Arial" panose="020B0604020202020204" pitchFamily="34" charset="0"/>
              </a:rPr>
              <a:t>Giúp đỡ các em mồ côi</a:t>
            </a:r>
            <a:endParaRPr lang="en-US" sz="3800" dirty="0">
              <a:solidFill>
                <a:schemeClr val="tx1"/>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3AF7FC34-5558-FEDB-1E2C-BAEC1953EA2C}"/>
              </a:ext>
            </a:extLst>
          </p:cNvPr>
          <p:cNvGrpSpPr/>
          <p:nvPr/>
        </p:nvGrpSpPr>
        <p:grpSpPr>
          <a:xfrm>
            <a:off x="0" y="705667"/>
            <a:ext cx="16940469" cy="2344528"/>
            <a:chOff x="0" y="705667"/>
            <a:chExt cx="16940469" cy="2344528"/>
          </a:xfrm>
        </p:grpSpPr>
        <p:sp>
          <p:nvSpPr>
            <p:cNvPr id="23" name="Rectangle 22">
              <a:extLst>
                <a:ext uri="{FF2B5EF4-FFF2-40B4-BE49-F238E27FC236}">
                  <a16:creationId xmlns:a16="http://schemas.microsoft.com/office/drawing/2014/main" id="{15479374-A884-DC82-C0F5-F4C129F8B0F7}"/>
                </a:ext>
              </a:extLst>
            </p:cNvPr>
            <p:cNvSpPr/>
            <p:nvPr/>
          </p:nvSpPr>
          <p:spPr>
            <a:xfrm>
              <a:off x="0" y="705667"/>
              <a:ext cx="16611600" cy="23042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Câu c: </a:t>
              </a:r>
              <a:r>
                <a:rPr lang="en-US" sz="4000">
                  <a:solidFill>
                    <a:schemeClr val="tx1"/>
                  </a:solidFill>
                  <a:latin typeface="Arial" panose="020B0604020202020204" pitchFamily="34" charset="0"/>
                  <a:cs typeface="Arial" panose="020B0604020202020204" pitchFamily="34" charset="0"/>
                </a:rPr>
                <a:t>Gợi ý một số </a:t>
              </a:r>
              <a:r>
                <a:rPr lang="vi-VN" sz="4000">
                  <a:solidFill>
                    <a:schemeClr val="tx1"/>
                  </a:solidFill>
                  <a:latin typeface="Arial" panose="020B0604020202020204" pitchFamily="34" charset="0"/>
                  <a:cs typeface="Arial" panose="020B0604020202020204" pitchFamily="34" charset="0"/>
                </a:rPr>
                <a:t>lời nói, hành động</a:t>
              </a:r>
              <a:r>
                <a:rPr lang="en-US" sz="4000">
                  <a:solidFill>
                    <a:schemeClr val="tx1"/>
                  </a:solidFill>
                  <a:latin typeface="Arial" panose="020B0604020202020204" pitchFamily="34" charset="0"/>
                  <a:cs typeface="Arial" panose="020B0604020202020204" pitchFamily="34" charset="0"/>
                </a:rPr>
                <a:t> khác</a:t>
              </a:r>
              <a:r>
                <a:rPr lang="vi-VN" sz="4000">
                  <a:solidFill>
                    <a:schemeClr val="tx1"/>
                  </a:solidFill>
                  <a:latin typeface="Arial" panose="020B0604020202020204" pitchFamily="34" charset="0"/>
                  <a:cs typeface="Arial" panose="020B0604020202020204" pitchFamily="34" charset="0"/>
                </a:rPr>
                <a:t> thể hiện sự cảm thông, giúp đỡ người gặp khó khăn </a:t>
              </a:r>
              <a:r>
                <a:rPr lang="en-US" sz="400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pic>
          <p:nvPicPr>
            <p:cNvPr id="25" name="Picture 13">
              <a:extLst>
                <a:ext uri="{FF2B5EF4-FFF2-40B4-BE49-F238E27FC236}">
                  <a16:creationId xmlns:a16="http://schemas.microsoft.com/office/drawing/2014/main" id="{6E2E3C83-164C-0792-4B4A-4EDEC46FE1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43352" y="1874027"/>
              <a:ext cx="1197117" cy="1176168"/>
            </a:xfrm>
            <a:prstGeom prst="rect">
              <a:avLst/>
            </a:prstGeom>
          </p:spPr>
        </p:pic>
      </p:grpSp>
      <p:pic>
        <p:nvPicPr>
          <p:cNvPr id="3074" name="Picture 2" descr="Cách động viên tinh thần bệnh nhân ung thư - VnExpress Sức Khỏe">
            <a:extLst>
              <a:ext uri="{FF2B5EF4-FFF2-40B4-BE49-F238E27FC236}">
                <a16:creationId xmlns:a16="http://schemas.microsoft.com/office/drawing/2014/main" id="{27CC9369-5D7A-6FD0-CB2D-3F5FD5A93D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6450176"/>
            <a:ext cx="4482749" cy="2988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ạo động lực cho sinh viên khuyết tật - Báo Thái Nguyên điện tử">
            <a:extLst>
              <a:ext uri="{FF2B5EF4-FFF2-40B4-BE49-F238E27FC236}">
                <a16:creationId xmlns:a16="http://schemas.microsoft.com/office/drawing/2014/main" id="{44CAFE57-178B-FE4A-A816-023044AFAD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49549" y="6450056"/>
            <a:ext cx="4527180" cy="2988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Mỗi tuần một việc tốt giúp đỡ các em học sinh nghèo đến trường">
            <a:extLst>
              <a:ext uri="{FF2B5EF4-FFF2-40B4-BE49-F238E27FC236}">
                <a16:creationId xmlns:a16="http://schemas.microsoft.com/office/drawing/2014/main" id="{1F0F5E73-F336-48B9-80F1-218DA8F6745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28463" y="6450056"/>
            <a:ext cx="4490237" cy="2971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20979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up)">
                                      <p:cBhvr>
                                        <p:cTn id="23" dur="5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700364" y="4784738"/>
            <a:ext cx="11125898" cy="11004524"/>
          </a:xfrm>
          <a:custGeom>
            <a:avLst/>
            <a:gdLst/>
            <a:ahLst/>
            <a:cxnLst/>
            <a:rect l="l" t="t" r="r" b="b"/>
            <a:pathLst>
              <a:path w="11125898" h="11004524">
                <a:moveTo>
                  <a:pt x="0" y="0"/>
                </a:moveTo>
                <a:lnTo>
                  <a:pt x="11125898" y="0"/>
                </a:lnTo>
                <a:lnTo>
                  <a:pt x="11125898" y="11004524"/>
                </a:lnTo>
                <a:lnTo>
                  <a:pt x="0" y="110045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1790328">
            <a:off x="9944282" y="8660819"/>
            <a:ext cx="498721" cy="507017"/>
          </a:xfrm>
          <a:custGeom>
            <a:avLst/>
            <a:gdLst/>
            <a:ahLst/>
            <a:cxnLst/>
            <a:rect l="l" t="t" r="r" b="b"/>
            <a:pathLst>
              <a:path w="498721" h="507017">
                <a:moveTo>
                  <a:pt x="0" y="0"/>
                </a:moveTo>
                <a:lnTo>
                  <a:pt x="498720" y="0"/>
                </a:lnTo>
                <a:lnTo>
                  <a:pt x="498720" y="507017"/>
                </a:lnTo>
                <a:lnTo>
                  <a:pt x="0" y="507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7054847" y="9042303"/>
            <a:ext cx="481942" cy="431995"/>
          </a:xfrm>
          <a:custGeom>
            <a:avLst/>
            <a:gdLst/>
            <a:ahLst/>
            <a:cxnLst/>
            <a:rect l="l" t="t" r="r" b="b"/>
            <a:pathLst>
              <a:path w="481942" h="431995">
                <a:moveTo>
                  <a:pt x="0" y="0"/>
                </a:moveTo>
                <a:lnTo>
                  <a:pt x="481942" y="0"/>
                </a:lnTo>
                <a:lnTo>
                  <a:pt x="481942" y="431995"/>
                </a:lnTo>
                <a:lnTo>
                  <a:pt x="0" y="4319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2595541" flipV="1">
            <a:off x="249135" y="79416"/>
            <a:ext cx="470128" cy="421405"/>
          </a:xfrm>
          <a:custGeom>
            <a:avLst/>
            <a:gdLst/>
            <a:ahLst/>
            <a:cxnLst/>
            <a:rect l="l" t="t" r="r" b="b"/>
            <a:pathLst>
              <a:path w="470128" h="421405">
                <a:moveTo>
                  <a:pt x="0" y="421405"/>
                </a:moveTo>
                <a:lnTo>
                  <a:pt x="470128" y="421405"/>
                </a:lnTo>
                <a:lnTo>
                  <a:pt x="470128" y="0"/>
                </a:lnTo>
                <a:lnTo>
                  <a:pt x="0" y="0"/>
                </a:lnTo>
                <a:lnTo>
                  <a:pt x="0" y="42140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1265729">
            <a:off x="17133103" y="294719"/>
            <a:ext cx="403210" cy="382683"/>
          </a:xfrm>
          <a:custGeom>
            <a:avLst/>
            <a:gdLst/>
            <a:ahLst/>
            <a:cxnLst/>
            <a:rect l="l" t="t" r="r" b="b"/>
            <a:pathLst>
              <a:path w="403210" h="382683">
                <a:moveTo>
                  <a:pt x="0" y="0"/>
                </a:moveTo>
                <a:lnTo>
                  <a:pt x="403211" y="0"/>
                </a:lnTo>
                <a:lnTo>
                  <a:pt x="403211" y="382683"/>
                </a:lnTo>
                <a:lnTo>
                  <a:pt x="0" y="3826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2">
            <a:extLst>
              <a:ext uri="{FF2B5EF4-FFF2-40B4-BE49-F238E27FC236}">
                <a16:creationId xmlns:a16="http://schemas.microsoft.com/office/drawing/2014/main" id="{91C0BA77-491D-3137-F8A7-EB6BCCA067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28800" y="3162300"/>
            <a:ext cx="3726180" cy="4572000"/>
          </a:xfrm>
          <a:prstGeom prst="rect">
            <a:avLst/>
          </a:prstGeom>
        </p:spPr>
      </p:pic>
      <p:sp>
        <p:nvSpPr>
          <p:cNvPr id="16" name="TextBox 20">
            <a:extLst>
              <a:ext uri="{FF2B5EF4-FFF2-40B4-BE49-F238E27FC236}">
                <a16:creationId xmlns:a16="http://schemas.microsoft.com/office/drawing/2014/main" id="{328254EE-29D0-D27B-1453-712DD22F0875}"/>
              </a:ext>
            </a:extLst>
          </p:cNvPr>
          <p:cNvSpPr txBox="1"/>
          <p:nvPr/>
        </p:nvSpPr>
        <p:spPr>
          <a:xfrm>
            <a:off x="7893144" y="2260531"/>
            <a:ext cx="8382000" cy="2882969"/>
          </a:xfrm>
          <a:prstGeom prst="rect">
            <a:avLst/>
          </a:prstGeom>
        </p:spPr>
        <p:txBody>
          <a:bodyPr wrap="square" lIns="0" tIns="0" rIns="0" bIns="0" rtlCol="0" anchor="t">
            <a:spAutoFit/>
          </a:bodyPr>
          <a:lstStyle/>
          <a:p>
            <a:pPr algn="ctr">
              <a:lnSpc>
                <a:spcPct val="150000"/>
              </a:lnSpc>
            </a:pPr>
            <a:r>
              <a:rPr lang="vi-VN" sz="6600" b="1">
                <a:latin typeface="Arial" panose="020B0604020202020204" pitchFamily="34" charset="0"/>
                <a:ea typeface="Calibri" panose="020F0502020204030204" pitchFamily="34" charset="0"/>
                <a:cs typeface="Arial" panose="020B0604020202020204" pitchFamily="34" charset="0"/>
              </a:rPr>
              <a:t>HOẠT ĐỘNG: </a:t>
            </a:r>
            <a:endParaRPr lang="en-US" sz="6600" b="1">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600" b="1">
                <a:latin typeface="Arial" panose="020B0604020202020204" pitchFamily="34" charset="0"/>
                <a:ea typeface="Calibri" panose="020F0502020204030204" pitchFamily="34" charset="0"/>
                <a:cs typeface="Arial" panose="020B0604020202020204" pitchFamily="34" charset="0"/>
              </a:rPr>
              <a:t>LUYỆN TẬP</a:t>
            </a:r>
            <a:endParaRPr lang="vi-VN" sz="6600" b="1">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70931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F6"/>
        </a:solidFill>
        <a:effectLst/>
      </p:bgPr>
    </p:bg>
    <p:spTree>
      <p:nvGrpSpPr>
        <p:cNvPr id="1" name=""/>
        <p:cNvGrpSpPr/>
        <p:nvPr/>
      </p:nvGrpSpPr>
      <p:grpSpPr>
        <a:xfrm>
          <a:off x="0" y="0"/>
          <a:ext cx="0" cy="0"/>
          <a:chOff x="0" y="0"/>
          <a:chExt cx="0" cy="0"/>
        </a:xfrm>
      </p:grpSpPr>
      <p:sp>
        <p:nvSpPr>
          <p:cNvPr id="30" name="Freeform 30"/>
          <p:cNvSpPr/>
          <p:nvPr/>
        </p:nvSpPr>
        <p:spPr>
          <a:xfrm rot="-1790328">
            <a:off x="17201501" y="289759"/>
            <a:ext cx="1037927" cy="881718"/>
          </a:xfrm>
          <a:custGeom>
            <a:avLst/>
            <a:gdLst/>
            <a:ahLst/>
            <a:cxnLst/>
            <a:rect l="l" t="t" r="r" b="b"/>
            <a:pathLst>
              <a:path w="394361" h="400921">
                <a:moveTo>
                  <a:pt x="0" y="0"/>
                </a:moveTo>
                <a:lnTo>
                  <a:pt x="394361" y="0"/>
                </a:lnTo>
                <a:lnTo>
                  <a:pt x="394361" y="400922"/>
                </a:lnTo>
                <a:lnTo>
                  <a:pt x="0" y="4009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1" name="Freeform 31"/>
          <p:cNvSpPr/>
          <p:nvPr/>
        </p:nvSpPr>
        <p:spPr>
          <a:xfrm rot="-848247">
            <a:off x="45402" y="74252"/>
            <a:ext cx="727233" cy="961486"/>
          </a:xfrm>
          <a:custGeom>
            <a:avLst/>
            <a:gdLst/>
            <a:ahLst/>
            <a:cxnLst/>
            <a:rect l="l" t="t" r="r" b="b"/>
            <a:pathLst>
              <a:path w="727233" h="961486">
                <a:moveTo>
                  <a:pt x="0" y="0"/>
                </a:moveTo>
                <a:lnTo>
                  <a:pt x="727234" y="0"/>
                </a:lnTo>
                <a:lnTo>
                  <a:pt x="727234" y="961486"/>
                </a:lnTo>
                <a:lnTo>
                  <a:pt x="0" y="961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9662EA3-A4A5-1CE7-4B54-66E58EA7415E}"/>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806605D-226A-4281-73EE-CB60C4937BB5}"/>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E570407-1030-3C6D-1152-BD33A387FE4A}"/>
              </a:ext>
            </a:extLst>
          </p:cNvPr>
          <p:cNvGrpSpPr/>
          <p:nvPr/>
        </p:nvGrpSpPr>
        <p:grpSpPr>
          <a:xfrm>
            <a:off x="396074" y="1988196"/>
            <a:ext cx="17116977" cy="2893700"/>
            <a:chOff x="513524" y="1845633"/>
            <a:chExt cx="17116977" cy="2893700"/>
          </a:xfrm>
        </p:grpSpPr>
        <p:sp>
          <p:nvSpPr>
            <p:cNvPr id="8" name="TextBox 7">
              <a:extLst>
                <a:ext uri="{FF2B5EF4-FFF2-40B4-BE49-F238E27FC236}">
                  <a16:creationId xmlns:a16="http://schemas.microsoft.com/office/drawing/2014/main" id="{7BC11B1F-4D1F-2753-DF8A-CF58F01C62E9}"/>
                </a:ext>
              </a:extLst>
            </p:cNvPr>
            <p:cNvSpPr txBox="1"/>
            <p:nvPr/>
          </p:nvSpPr>
          <p:spPr>
            <a:xfrm>
              <a:off x="2226234" y="1845633"/>
              <a:ext cx="15404267" cy="2893700"/>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chemeClr val="tx1"/>
                  </a:solidFill>
                  <a:latin typeface="Arial" panose="020B0604020202020204" pitchFamily="34" charset="0"/>
                  <a:cs typeface="Arial" panose="020B0604020202020204" pitchFamily="34" charset="0"/>
                </a:rPr>
                <a:t>LÀM VIỆC NHÓM: </a:t>
              </a:r>
              <a:r>
                <a:rPr lang="en-US" sz="3800">
                  <a:latin typeface="Arial" panose="020B0604020202020204" pitchFamily="34" charset="0"/>
                  <a:cs typeface="Arial" panose="020B0604020202020204" pitchFamily="34" charset="0"/>
                </a:rPr>
                <a:t>Các em </a:t>
              </a:r>
              <a:r>
                <a:rPr lang="vi-VN" sz="3800">
                  <a:latin typeface="Arial" panose="020B0604020202020204" pitchFamily="34" charset="0"/>
                  <a:cs typeface="Arial" panose="020B0604020202020204" pitchFamily="34" charset="0"/>
                </a:rPr>
                <a:t>đọc các lời nói </a:t>
              </a:r>
              <a:r>
                <a:rPr lang="en-US" sz="3800" i="1">
                  <a:latin typeface="Arial" panose="020B0604020202020204" pitchFamily="34" charset="0"/>
                  <a:cs typeface="Arial" panose="020B0604020202020204" pitchFamily="34" charset="0"/>
                </a:rPr>
                <a:t>(</a:t>
              </a:r>
              <a:r>
                <a:rPr lang="vi-VN" sz="3800" i="1">
                  <a:latin typeface="Arial" panose="020B0604020202020204" pitchFamily="34" charset="0"/>
                  <a:cs typeface="Arial" panose="020B0604020202020204" pitchFamily="34" charset="0"/>
                </a:rPr>
                <a:t>SHS </a:t>
              </a:r>
              <a:r>
                <a:rPr lang="en-US" sz="3800" i="1">
                  <a:latin typeface="Arial" panose="020B0604020202020204" pitchFamily="34" charset="0"/>
                  <a:cs typeface="Arial" panose="020B0604020202020204" pitchFamily="34" charset="0"/>
                </a:rPr>
                <a:t>– tr.21,22) </a:t>
              </a:r>
              <a:r>
                <a:rPr lang="vi-VN" sz="3800">
                  <a:latin typeface="Arial" panose="020B0604020202020204" pitchFamily="34" charset="0"/>
                  <a:cs typeface="Arial" panose="020B0604020202020204" pitchFamily="34" charset="0"/>
                </a:rPr>
                <a:t>và </a:t>
              </a:r>
              <a:r>
                <a:rPr lang="en-US" sz="3800">
                  <a:latin typeface="Arial" panose="020B0604020202020204" pitchFamily="34" charset="0"/>
                  <a:cs typeface="Arial" panose="020B0604020202020204" pitchFamily="34" charset="0"/>
                </a:rPr>
                <a:t>cho biết: </a:t>
              </a:r>
              <a:r>
                <a:rPr lang="vi-VN" sz="3800" i="1">
                  <a:solidFill>
                    <a:srgbClr val="FF0000"/>
                  </a:solidFill>
                  <a:latin typeface="Arial" panose="020B0604020202020204" pitchFamily="34" charset="0"/>
                  <a:cs typeface="Arial" panose="020B0604020202020204" pitchFamily="34" charset="0"/>
                </a:rPr>
                <a:t>Theo em</a:t>
              </a:r>
              <a:r>
                <a:rPr lang="en-US" sz="3800" i="1">
                  <a:solidFill>
                    <a:srgbClr val="FF0000"/>
                  </a:solidFill>
                  <a:latin typeface="Arial" panose="020B0604020202020204" pitchFamily="34" charset="0"/>
                  <a:cs typeface="Arial" panose="020B0604020202020204" pitchFamily="34" charset="0"/>
                </a:rPr>
                <a:t>,</a:t>
              </a:r>
              <a:r>
                <a:rPr lang="vi-VN" sz="3800" i="1">
                  <a:solidFill>
                    <a:srgbClr val="FF0000"/>
                  </a:solidFill>
                  <a:latin typeface="Arial" panose="020B0604020202020204" pitchFamily="34" charset="0"/>
                  <a:cs typeface="Arial" panose="020B0604020202020204" pitchFamily="34" charset="0"/>
                </a:rPr>
                <a:t> những lời nói </a:t>
              </a:r>
              <a:r>
                <a:rPr lang="en-US" sz="3800" i="1">
                  <a:solidFill>
                    <a:srgbClr val="FF0000"/>
                  </a:solidFill>
                  <a:latin typeface="Arial" panose="020B0604020202020204" pitchFamily="34" charset="0"/>
                  <a:cs typeface="Arial" panose="020B0604020202020204" pitchFamily="34" charset="0"/>
                </a:rPr>
                <a:t>sau </a:t>
              </a:r>
              <a:r>
                <a:rPr lang="vi-VN" sz="3800" i="1">
                  <a:solidFill>
                    <a:srgbClr val="FF0000"/>
                  </a:solidFill>
                  <a:latin typeface="Arial" panose="020B0604020202020204" pitchFamily="34" charset="0"/>
                  <a:cs typeface="Arial" panose="020B0604020202020204" pitchFamily="34" charset="0"/>
                </a:rPr>
                <a:t>có thể sử dụng trong trường hợp nào để thể hiện sự cảm thông, giúp đỡ người gặp khó khăn?</a:t>
              </a:r>
            </a:p>
          </p:txBody>
        </p:sp>
        <p:pic>
          <p:nvPicPr>
            <p:cNvPr id="9" name="Picture 9">
              <a:extLst>
                <a:ext uri="{FF2B5EF4-FFF2-40B4-BE49-F238E27FC236}">
                  <a16:creationId xmlns:a16="http://schemas.microsoft.com/office/drawing/2014/main" id="{7BD750A2-A135-1EE5-98A0-C0D5FF5F77A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3524" y="2484793"/>
              <a:ext cx="1437688" cy="1615380"/>
            </a:xfrm>
            <a:prstGeom prst="rect">
              <a:avLst/>
            </a:prstGeom>
          </p:spPr>
        </p:pic>
      </p:grpSp>
      <p:grpSp>
        <p:nvGrpSpPr>
          <p:cNvPr id="10" name="Group 9">
            <a:extLst>
              <a:ext uri="{FF2B5EF4-FFF2-40B4-BE49-F238E27FC236}">
                <a16:creationId xmlns:a16="http://schemas.microsoft.com/office/drawing/2014/main" id="{D769790F-CF84-0302-C6CA-97445E83E304}"/>
              </a:ext>
            </a:extLst>
          </p:cNvPr>
          <p:cNvGrpSpPr/>
          <p:nvPr/>
        </p:nvGrpSpPr>
        <p:grpSpPr>
          <a:xfrm>
            <a:off x="2514600" y="4882854"/>
            <a:ext cx="13258800" cy="1403645"/>
            <a:chOff x="3029863" y="1823688"/>
            <a:chExt cx="12362538" cy="1262412"/>
          </a:xfrm>
        </p:grpSpPr>
        <p:cxnSp>
          <p:nvCxnSpPr>
            <p:cNvPr id="11" name="Straight Connector 10">
              <a:extLst>
                <a:ext uri="{FF2B5EF4-FFF2-40B4-BE49-F238E27FC236}">
                  <a16:creationId xmlns:a16="http://schemas.microsoft.com/office/drawing/2014/main" id="{EA4F8399-75CA-F4AA-810D-C7988790FDF2}"/>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5DE4A0E-A9D1-BE0E-0E34-3AB8A7364AB0}"/>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9D1D12-AE4D-B184-DD3C-B8F9D755F132}"/>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0EA835-9A8D-A591-197F-12FAFE9A82E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DB7C0962-7E59-DC41-8C1F-F5BBD3B0384E}"/>
              </a:ext>
            </a:extLst>
          </p:cNvPr>
          <p:cNvSpPr/>
          <p:nvPr/>
        </p:nvSpPr>
        <p:spPr>
          <a:xfrm>
            <a:off x="630952" y="6127863"/>
            <a:ext cx="5160246" cy="3359139"/>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Arial" panose="020B0604020202020204" pitchFamily="34" charset="0"/>
                <a:cs typeface="Arial" panose="020B0604020202020204" pitchFamily="34" charset="0"/>
              </a:rPr>
              <a:t>a. Để cháu giúp bà nhé!</a:t>
            </a:r>
            <a:endParaRPr lang="en-US" sz="3600"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46203496-B7FB-52E6-D72F-0F4F978BF5DA}"/>
              </a:ext>
            </a:extLst>
          </p:cNvPr>
          <p:cNvSpPr/>
          <p:nvPr/>
        </p:nvSpPr>
        <p:spPr>
          <a:xfrm>
            <a:off x="6335489" y="6129782"/>
            <a:ext cx="5399310" cy="334466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3600">
                <a:solidFill>
                  <a:schemeClr val="tx1"/>
                </a:solidFill>
                <a:latin typeface="Arial" panose="020B0604020202020204" pitchFamily="34" charset="0"/>
                <a:cs typeface="Arial" panose="020B0604020202020204" pitchFamily="34" charset="0"/>
              </a:rPr>
              <a:t>b. Nếu bạn muốn đi đâu có thể nói mình giúp nhé!</a:t>
            </a:r>
            <a:endParaRPr lang="en-US" sz="3600"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ACA29FE-29C0-1973-1FDB-BCA896471691}"/>
              </a:ext>
            </a:extLst>
          </p:cNvPr>
          <p:cNvSpPr/>
          <p:nvPr/>
        </p:nvSpPr>
        <p:spPr>
          <a:xfrm>
            <a:off x="12284300" y="6127864"/>
            <a:ext cx="5524152" cy="334466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c. Chắc bố của bạn chưa hiểu bạn thôi. Mình nghĩ bố rất thương bạn.</a:t>
            </a:r>
            <a:endParaRPr lang="en-US" sz="36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5AF801A-E7F7-34B7-B8E1-443E5DB43933}"/>
              </a:ext>
            </a:extLst>
          </p:cNvPr>
          <p:cNvSpPr txBox="1"/>
          <p:nvPr/>
        </p:nvSpPr>
        <p:spPr>
          <a:xfrm>
            <a:off x="1558100" y="789826"/>
            <a:ext cx="15492846" cy="830997"/>
          </a:xfrm>
          <a:prstGeom prst="rect">
            <a:avLst/>
          </a:prstGeom>
          <a:noFill/>
        </p:spPr>
        <p:txBody>
          <a:bodyPr wrap="square">
            <a:spAutoFit/>
          </a:bodyPr>
          <a:lstStyle/>
          <a:p>
            <a:pPr algn="ctr">
              <a:spcAft>
                <a:spcPts val="1000"/>
              </a:spcAft>
            </a:pP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Liên tưởng tình huống phù hợp</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694533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F6"/>
        </a:solidFill>
        <a:effectLst/>
      </p:bgPr>
    </p:bg>
    <p:spTree>
      <p:nvGrpSpPr>
        <p:cNvPr id="1" name=""/>
        <p:cNvGrpSpPr/>
        <p:nvPr/>
      </p:nvGrpSpPr>
      <p:grpSpPr>
        <a:xfrm>
          <a:off x="0" y="0"/>
          <a:ext cx="0" cy="0"/>
          <a:chOff x="0" y="0"/>
          <a:chExt cx="0" cy="0"/>
        </a:xfrm>
      </p:grpSpPr>
      <p:sp>
        <p:nvSpPr>
          <p:cNvPr id="17" name="Freeform 17"/>
          <p:cNvSpPr/>
          <p:nvPr/>
        </p:nvSpPr>
        <p:spPr>
          <a:xfrm rot="-1790328">
            <a:off x="17752551" y="9767942"/>
            <a:ext cx="348915" cy="354720"/>
          </a:xfrm>
          <a:custGeom>
            <a:avLst/>
            <a:gdLst/>
            <a:ahLst/>
            <a:cxnLst/>
            <a:rect l="l" t="t" r="r" b="b"/>
            <a:pathLst>
              <a:path w="348915" h="354720">
                <a:moveTo>
                  <a:pt x="0" y="0"/>
                </a:moveTo>
                <a:lnTo>
                  <a:pt x="348915" y="0"/>
                </a:lnTo>
                <a:lnTo>
                  <a:pt x="348915" y="354720"/>
                </a:lnTo>
                <a:lnTo>
                  <a:pt x="0" y="354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17407712" y="326299"/>
            <a:ext cx="600778" cy="538515"/>
          </a:xfrm>
          <a:custGeom>
            <a:avLst/>
            <a:gdLst/>
            <a:ahLst/>
            <a:cxnLst/>
            <a:rect l="l" t="t" r="r" b="b"/>
            <a:pathLst>
              <a:path w="600778" h="538515">
                <a:moveTo>
                  <a:pt x="0" y="0"/>
                </a:moveTo>
                <a:lnTo>
                  <a:pt x="600777" y="0"/>
                </a:lnTo>
                <a:lnTo>
                  <a:pt x="600777" y="538515"/>
                </a:lnTo>
                <a:lnTo>
                  <a:pt x="0" y="5385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3">
            <a:extLst>
              <a:ext uri="{FF2B5EF4-FFF2-40B4-BE49-F238E27FC236}">
                <a16:creationId xmlns:a16="http://schemas.microsoft.com/office/drawing/2014/main" id="{CC98E8EC-CCCA-AF91-A175-671592384F01}"/>
              </a:ext>
            </a:extLst>
          </p:cNvPr>
          <p:cNvGrpSpPr/>
          <p:nvPr/>
        </p:nvGrpSpPr>
        <p:grpSpPr>
          <a:xfrm>
            <a:off x="600569" y="2030324"/>
            <a:ext cx="10164301" cy="7712427"/>
            <a:chOff x="-76914" y="-47625"/>
            <a:chExt cx="2644263" cy="2015546"/>
          </a:xfrm>
        </p:grpSpPr>
        <p:sp>
          <p:nvSpPr>
            <p:cNvPr id="10" name="Freeform 4">
              <a:extLst>
                <a:ext uri="{FF2B5EF4-FFF2-40B4-BE49-F238E27FC236}">
                  <a16:creationId xmlns:a16="http://schemas.microsoft.com/office/drawing/2014/main" id="{1E19E161-2EE7-618D-48C8-E718F7D2A2E1}"/>
                </a:ext>
              </a:extLst>
            </p:cNvPr>
            <p:cNvSpPr/>
            <p:nvPr/>
          </p:nvSpPr>
          <p:spPr>
            <a:xfrm>
              <a:off x="-76914" y="-47625"/>
              <a:ext cx="2644263" cy="201554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E8EFFC"/>
            </a:solidFill>
          </p:spPr>
          <p:txBody>
            <a:bodyPr/>
            <a:lstStyle/>
            <a:p>
              <a:endParaRPr lang="en-US"/>
            </a:p>
          </p:txBody>
        </p:sp>
        <p:sp>
          <p:nvSpPr>
            <p:cNvPr id="11" name="TextBox 5">
              <a:extLst>
                <a:ext uri="{FF2B5EF4-FFF2-40B4-BE49-F238E27FC236}">
                  <a16:creationId xmlns:a16="http://schemas.microsoft.com/office/drawing/2014/main" id="{B80C9B1E-0E00-2D8F-E7A5-2F47D8BB9840}"/>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2" name="TextBox 11">
            <a:extLst>
              <a:ext uri="{FF2B5EF4-FFF2-40B4-BE49-F238E27FC236}">
                <a16:creationId xmlns:a16="http://schemas.microsoft.com/office/drawing/2014/main" id="{AD85B8F4-A92D-4F24-1AD9-DA3C76E0D673}"/>
              </a:ext>
            </a:extLst>
          </p:cNvPr>
          <p:cNvSpPr txBox="1"/>
          <p:nvPr/>
        </p:nvSpPr>
        <p:spPr>
          <a:xfrm>
            <a:off x="1062044" y="2337208"/>
            <a:ext cx="9245626" cy="7058855"/>
          </a:xfrm>
          <a:prstGeom prst="rect">
            <a:avLst/>
          </a:prstGeom>
          <a:noFill/>
        </p:spPr>
        <p:txBody>
          <a:bodyPr wrap="square">
            <a:spAutoFit/>
          </a:bodyPr>
          <a:lstStyle/>
          <a:p>
            <a:pPr marL="457200" indent="-457200" algn="just">
              <a:lnSpc>
                <a:spcPct val="150000"/>
              </a:lnSpc>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Lớp đứng thành vòng tròn lớn hoặc thành vòng tròn nhỏ.</a:t>
            </a:r>
          </a:p>
          <a:p>
            <a:pPr marL="457200" indent="-457200" algn="just">
              <a:lnSpc>
                <a:spcPct val="150000"/>
              </a:lnSpc>
              <a:buFont typeface="Wingdings" panose="05000000000000000000" pitchFamily="2" charset="2"/>
              <a:buChar char="§"/>
            </a:pPr>
            <a:r>
              <a:rPr lang="en-US" sz="34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 nắm tay nhau. Khi GV hô “</a:t>
            </a: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rPr>
              <a:t>Sóng xô, sóng xô</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 cả lớp đáp “</a:t>
            </a: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rPr>
              <a:t>Xô ai, xô a</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i”.</a:t>
            </a:r>
          </a:p>
          <a:p>
            <a:pPr marL="457200" indent="-457200" algn="just">
              <a:lnSpc>
                <a:spcPct val="150000"/>
              </a:lnSpc>
              <a:buFont typeface="Wingdings" panose="05000000000000000000" pitchFamily="2" charset="2"/>
              <a:buChar char="§"/>
            </a:pPr>
            <a:r>
              <a:rPr lang="en-US" sz="3400">
                <a:solidFill>
                  <a:srgbClr val="000000"/>
                </a:solidFill>
                <a:latin typeface="Arial" panose="020B0604020202020204" pitchFamily="34" charset="0"/>
                <a:ea typeface="Calibri" panose="020F0502020204030204" pitchFamily="34" charset="0"/>
                <a:cs typeface="Arial" panose="020B0604020202020204" pitchFamily="34" charset="0"/>
              </a:rPr>
              <a:t>GV</a:t>
            </a: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rPr>
              <a:t>Xô các bạn nam đeo khẩu trang màu xanh</a:t>
            </a:r>
            <a:r>
              <a:rPr lang="en-US" sz="3400" i="1">
                <a:solidFill>
                  <a:srgbClr val="000000"/>
                </a:solidFill>
                <a:latin typeface="Arial" panose="020B0604020202020204" pitchFamily="34" charset="0"/>
                <a:ea typeface="Calibri" panose="020F0502020204030204" pitchFamily="34" charset="0"/>
                <a:cs typeface="Arial" panose="020B0604020202020204" pitchFamily="34" charset="0"/>
              </a:rPr>
              <a:t>, x</a:t>
            </a: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rPr>
              <a:t>ô các bạn có kẹp tóc màu vàng,...”.</a:t>
            </a:r>
          </a:p>
          <a:p>
            <a:pPr marL="457200" indent="-457200" algn="just">
              <a:lnSpc>
                <a:spcPct val="150000"/>
              </a:lnSpc>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Bạn nào bị sóng xô sẽ nghiêng ngả ra sau.</a:t>
            </a:r>
            <a:endParaRPr lang="en-US" sz="34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Nhiệm vụ của bạn khác là vẫn nắm tay bạn để giữ bạn đứng vững, không bị xô ngã. </a:t>
            </a:r>
          </a:p>
        </p:txBody>
      </p:sp>
      <p:sp>
        <p:nvSpPr>
          <p:cNvPr id="16" name="Freeform 16"/>
          <p:cNvSpPr/>
          <p:nvPr/>
        </p:nvSpPr>
        <p:spPr>
          <a:xfrm rot="-1790328">
            <a:off x="298687" y="9381119"/>
            <a:ext cx="647143" cy="643654"/>
          </a:xfrm>
          <a:custGeom>
            <a:avLst/>
            <a:gdLst/>
            <a:ahLst/>
            <a:cxnLst/>
            <a:rect l="l" t="t" r="r" b="b"/>
            <a:pathLst>
              <a:path w="498721" h="507017">
                <a:moveTo>
                  <a:pt x="0" y="0"/>
                </a:moveTo>
                <a:lnTo>
                  <a:pt x="498721" y="0"/>
                </a:lnTo>
                <a:lnTo>
                  <a:pt x="498721" y="507018"/>
                </a:lnTo>
                <a:lnTo>
                  <a:pt x="0" y="507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4" name="Group 33">
            <a:extLst>
              <a:ext uri="{FF2B5EF4-FFF2-40B4-BE49-F238E27FC236}">
                <a16:creationId xmlns:a16="http://schemas.microsoft.com/office/drawing/2014/main" id="{7211EA49-F53D-D5CE-C2FF-340E1046DCB6}"/>
              </a:ext>
            </a:extLst>
          </p:cNvPr>
          <p:cNvGrpSpPr/>
          <p:nvPr/>
        </p:nvGrpSpPr>
        <p:grpSpPr>
          <a:xfrm>
            <a:off x="11204654" y="2306534"/>
            <a:ext cx="6482777" cy="7048702"/>
            <a:chOff x="11204654" y="2526449"/>
            <a:chExt cx="6482777" cy="7048702"/>
          </a:xfrm>
        </p:grpSpPr>
        <p:grpSp>
          <p:nvGrpSpPr>
            <p:cNvPr id="31" name="Group 30">
              <a:extLst>
                <a:ext uri="{FF2B5EF4-FFF2-40B4-BE49-F238E27FC236}">
                  <a16:creationId xmlns:a16="http://schemas.microsoft.com/office/drawing/2014/main" id="{2BF49EEB-9E39-E4BA-D17C-852742756021}"/>
                </a:ext>
              </a:extLst>
            </p:cNvPr>
            <p:cNvGrpSpPr/>
            <p:nvPr/>
          </p:nvGrpSpPr>
          <p:grpSpPr>
            <a:xfrm>
              <a:off x="11204654" y="2526449"/>
              <a:ext cx="6482777" cy="7048702"/>
              <a:chOff x="11204654" y="2526449"/>
              <a:chExt cx="6482777" cy="7048702"/>
            </a:xfrm>
          </p:grpSpPr>
          <p:sp>
            <p:nvSpPr>
              <p:cNvPr id="19" name="Freeform 7">
                <a:extLst>
                  <a:ext uri="{FF2B5EF4-FFF2-40B4-BE49-F238E27FC236}">
                    <a16:creationId xmlns:a16="http://schemas.microsoft.com/office/drawing/2014/main" id="{2A4DB3FC-D173-5BF7-96B2-52FCA6C098E1}"/>
                  </a:ext>
                </a:extLst>
              </p:cNvPr>
              <p:cNvSpPr/>
              <p:nvPr/>
            </p:nvSpPr>
            <p:spPr>
              <a:xfrm>
                <a:off x="11204654" y="2526449"/>
                <a:ext cx="6482777"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p>
            </p:txBody>
          </p:sp>
          <p:grpSp>
            <p:nvGrpSpPr>
              <p:cNvPr id="20" name="Group 19">
                <a:extLst>
                  <a:ext uri="{FF2B5EF4-FFF2-40B4-BE49-F238E27FC236}">
                    <a16:creationId xmlns:a16="http://schemas.microsoft.com/office/drawing/2014/main" id="{0E0A56FD-923E-1D94-1161-29917CD56077}"/>
                  </a:ext>
                </a:extLst>
              </p:cNvPr>
              <p:cNvGrpSpPr/>
              <p:nvPr/>
            </p:nvGrpSpPr>
            <p:grpSpPr>
              <a:xfrm>
                <a:off x="11532672" y="3082600"/>
                <a:ext cx="5826740" cy="1707890"/>
                <a:chOff x="1426698" y="3358899"/>
                <a:chExt cx="5826740" cy="1707890"/>
              </a:xfrm>
            </p:grpSpPr>
            <p:sp>
              <p:nvSpPr>
                <p:cNvPr id="29" name="Freeform 10">
                  <a:extLst>
                    <a:ext uri="{FF2B5EF4-FFF2-40B4-BE49-F238E27FC236}">
                      <a16:creationId xmlns:a16="http://schemas.microsoft.com/office/drawing/2014/main" id="{BA7D4E9C-7861-D2CE-41E4-A14238E3892A}"/>
                    </a:ext>
                  </a:extLst>
                </p:cNvPr>
                <p:cNvSpPr/>
                <p:nvPr/>
              </p:nvSpPr>
              <p:spPr>
                <a:xfrm>
                  <a:off x="1426698" y="3358899"/>
                  <a:ext cx="5826740" cy="170789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30" name="TextBox 29">
                  <a:extLst>
                    <a:ext uri="{FF2B5EF4-FFF2-40B4-BE49-F238E27FC236}">
                      <a16:creationId xmlns:a16="http://schemas.microsoft.com/office/drawing/2014/main" id="{7537C930-58D7-4574-B776-7E054EC553DF}"/>
                    </a:ext>
                  </a:extLst>
                </p:cNvPr>
                <p:cNvSpPr txBox="1"/>
                <p:nvPr/>
              </p:nvSpPr>
              <p:spPr>
                <a:xfrm>
                  <a:off x="1426698" y="3819599"/>
                  <a:ext cx="5826740" cy="769441"/>
                </a:xfrm>
                <a:prstGeom prst="rect">
                  <a:avLst/>
                </a:prstGeom>
                <a:noFill/>
              </p:spPr>
              <p:txBody>
                <a:bodyPr wrap="square" rtlCol="0">
                  <a:spAutoFit/>
                </a:bodyPr>
                <a:lstStyle/>
                <a:p>
                  <a:pPr algn="ctr"/>
                  <a:r>
                    <a:rPr lang="en-US" sz="4400" b="1">
                      <a:solidFill>
                        <a:srgbClr val="FF0000"/>
                      </a:solidFill>
                      <a:latin typeface="Arial" panose="020B0604020202020204" pitchFamily="34" charset="0"/>
                      <a:cs typeface="Arial" panose="020B0604020202020204" pitchFamily="34" charset="0"/>
                    </a:rPr>
                    <a:t>Trò chơi “Sóng xô”</a:t>
                  </a:r>
                  <a:endParaRPr lang="en-US" sz="4400" b="1" dirty="0">
                    <a:solidFill>
                      <a:srgbClr val="FF0000"/>
                    </a:solidFill>
                    <a:latin typeface="Arial" panose="020B0604020202020204" pitchFamily="34" charset="0"/>
                    <a:cs typeface="Arial" panose="020B0604020202020204" pitchFamily="34" charset="0"/>
                  </a:endParaRPr>
                </a:p>
              </p:txBody>
            </p:sp>
          </p:grpSp>
        </p:grpSp>
        <p:pic>
          <p:nvPicPr>
            <p:cNvPr id="33" name="Picture 32" descr="A cartoon of a group of children holding hands&#10;&#10;Description automatically generated">
              <a:extLst>
                <a:ext uri="{FF2B5EF4-FFF2-40B4-BE49-F238E27FC236}">
                  <a16:creationId xmlns:a16="http://schemas.microsoft.com/office/drawing/2014/main" id="{15EFF98C-3352-EA4D-0CE1-210B881FA2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698" t="16169" r="12608" b="15311"/>
            <a:stretch/>
          </p:blipFill>
          <p:spPr>
            <a:xfrm>
              <a:off x="11864931" y="5138057"/>
              <a:ext cx="5162222" cy="3946440"/>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5" name="Group 34">
            <a:extLst>
              <a:ext uri="{FF2B5EF4-FFF2-40B4-BE49-F238E27FC236}">
                <a16:creationId xmlns:a16="http://schemas.microsoft.com/office/drawing/2014/main" id="{16146DDE-7C5C-66AA-F92B-CF9626ADD08F}"/>
              </a:ext>
            </a:extLst>
          </p:cNvPr>
          <p:cNvGrpSpPr/>
          <p:nvPr/>
        </p:nvGrpSpPr>
        <p:grpSpPr>
          <a:xfrm>
            <a:off x="5981700" y="-28898"/>
            <a:ext cx="6324600" cy="1580477"/>
            <a:chOff x="5715000" y="-1"/>
            <a:chExt cx="6324600" cy="1563773"/>
          </a:xfrm>
        </p:grpSpPr>
        <p:sp>
          <p:nvSpPr>
            <p:cNvPr id="36" name="Round Same Side Corner Rectangle 11">
              <a:extLst>
                <a:ext uri="{FF2B5EF4-FFF2-40B4-BE49-F238E27FC236}">
                  <a16:creationId xmlns:a16="http://schemas.microsoft.com/office/drawing/2014/main" id="{CB79A372-B073-4588-2086-BDB14DF489FA}"/>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8B8C9D1B-EA27-CC12-0E25-FE6C153966A2}"/>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Tree>
    <p:extLst>
      <p:ext uri="{BB962C8B-B14F-4D97-AF65-F5344CB8AC3E}">
        <p14:creationId xmlns:p14="http://schemas.microsoft.com/office/powerpoint/2010/main" val="25001677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left)">
                                      <p:cBhvr>
                                        <p:cTn id="15" dur="500"/>
                                        <p:tgtEl>
                                          <p:spTgt spid="12">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wipe(left)">
                                      <p:cBhvr>
                                        <p:cTn id="19" dur="500"/>
                                        <p:tgtEl>
                                          <p:spTgt spid="12">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wipe(left)">
                                      <p:cBhvr>
                                        <p:cTn id="23" dur="500"/>
                                        <p:tgtEl>
                                          <p:spTgt spid="12">
                                            <p:txEl>
                                              <p:pRg st="2" end="2"/>
                                            </p:txEl>
                                          </p:spTgt>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left)">
                                      <p:cBhvr>
                                        <p:cTn id="27" dur="500"/>
                                        <p:tgtEl>
                                          <p:spTgt spid="12">
                                            <p:txEl>
                                              <p:pRg st="3" end="3"/>
                                            </p:txEl>
                                          </p:spTgt>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wipe(left)">
                                      <p:cBhvr>
                                        <p:cTn id="31"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F6"/>
        </a:solidFill>
        <a:effectLst/>
      </p:bgPr>
    </p:bg>
    <p:spTree>
      <p:nvGrpSpPr>
        <p:cNvPr id="1" name=""/>
        <p:cNvGrpSpPr/>
        <p:nvPr/>
      </p:nvGrpSpPr>
      <p:grpSpPr>
        <a:xfrm>
          <a:off x="0" y="0"/>
          <a:ext cx="0" cy="0"/>
          <a:chOff x="0" y="0"/>
          <a:chExt cx="0" cy="0"/>
        </a:xfrm>
      </p:grpSpPr>
      <p:sp>
        <p:nvSpPr>
          <p:cNvPr id="30" name="Freeform 30"/>
          <p:cNvSpPr/>
          <p:nvPr/>
        </p:nvSpPr>
        <p:spPr>
          <a:xfrm rot="-1790328">
            <a:off x="17201501" y="289759"/>
            <a:ext cx="1037927" cy="881718"/>
          </a:xfrm>
          <a:custGeom>
            <a:avLst/>
            <a:gdLst/>
            <a:ahLst/>
            <a:cxnLst/>
            <a:rect l="l" t="t" r="r" b="b"/>
            <a:pathLst>
              <a:path w="394361" h="400921">
                <a:moveTo>
                  <a:pt x="0" y="0"/>
                </a:moveTo>
                <a:lnTo>
                  <a:pt x="394361" y="0"/>
                </a:lnTo>
                <a:lnTo>
                  <a:pt x="394361" y="400922"/>
                </a:lnTo>
                <a:lnTo>
                  <a:pt x="0" y="4009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1" name="Freeform 31"/>
          <p:cNvSpPr/>
          <p:nvPr/>
        </p:nvSpPr>
        <p:spPr>
          <a:xfrm rot="-848247">
            <a:off x="45402" y="74252"/>
            <a:ext cx="727233" cy="961486"/>
          </a:xfrm>
          <a:custGeom>
            <a:avLst/>
            <a:gdLst/>
            <a:ahLst/>
            <a:cxnLst/>
            <a:rect l="l" t="t" r="r" b="b"/>
            <a:pathLst>
              <a:path w="727233" h="961486">
                <a:moveTo>
                  <a:pt x="0" y="0"/>
                </a:moveTo>
                <a:lnTo>
                  <a:pt x="727234" y="0"/>
                </a:lnTo>
                <a:lnTo>
                  <a:pt x="727234" y="961486"/>
                </a:lnTo>
                <a:lnTo>
                  <a:pt x="0" y="9614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9662EA3-A4A5-1CE7-4B54-66E58EA7415E}"/>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806605D-226A-4281-73EE-CB60C4937BB5}"/>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9E68E54-6F88-FA58-714A-E0244F0C12D2}"/>
              </a:ext>
            </a:extLst>
          </p:cNvPr>
          <p:cNvSpPr txBox="1"/>
          <p:nvPr/>
        </p:nvSpPr>
        <p:spPr>
          <a:xfrm>
            <a:off x="1558100" y="789826"/>
            <a:ext cx="15492846" cy="830997"/>
          </a:xfrm>
          <a:prstGeom prst="rect">
            <a:avLst/>
          </a:prstGeom>
          <a:noFill/>
        </p:spPr>
        <p:txBody>
          <a:bodyPr wrap="square">
            <a:spAutoFit/>
          </a:bodyPr>
          <a:lstStyle/>
          <a:p>
            <a:pPr algn="ctr">
              <a:spcAft>
                <a:spcPts val="1000"/>
              </a:spcAft>
            </a:pP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Liên tưởng tình huống phù hợp</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FE570407-1030-3C6D-1152-BD33A387FE4A}"/>
              </a:ext>
            </a:extLst>
          </p:cNvPr>
          <p:cNvGrpSpPr/>
          <p:nvPr/>
        </p:nvGrpSpPr>
        <p:grpSpPr>
          <a:xfrm>
            <a:off x="396074" y="1988196"/>
            <a:ext cx="17116977" cy="2893700"/>
            <a:chOff x="513524" y="1845633"/>
            <a:chExt cx="17116977" cy="2893700"/>
          </a:xfrm>
        </p:grpSpPr>
        <p:sp>
          <p:nvSpPr>
            <p:cNvPr id="8" name="TextBox 7">
              <a:extLst>
                <a:ext uri="{FF2B5EF4-FFF2-40B4-BE49-F238E27FC236}">
                  <a16:creationId xmlns:a16="http://schemas.microsoft.com/office/drawing/2014/main" id="{7BC11B1F-4D1F-2753-DF8A-CF58F01C62E9}"/>
                </a:ext>
              </a:extLst>
            </p:cNvPr>
            <p:cNvSpPr txBox="1"/>
            <p:nvPr/>
          </p:nvSpPr>
          <p:spPr>
            <a:xfrm>
              <a:off x="2226234" y="1845633"/>
              <a:ext cx="15404267" cy="2893700"/>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chemeClr val="tx1"/>
                  </a:solidFill>
                  <a:latin typeface="Arial" panose="020B0604020202020204" pitchFamily="34" charset="0"/>
                  <a:cs typeface="Arial" panose="020B0604020202020204" pitchFamily="34" charset="0"/>
                </a:rPr>
                <a:t>LÀM VIỆC NHÓM: </a:t>
              </a:r>
              <a:r>
                <a:rPr lang="en-US" sz="3800">
                  <a:latin typeface="Arial" panose="020B0604020202020204" pitchFamily="34" charset="0"/>
                  <a:cs typeface="Arial" panose="020B0604020202020204" pitchFamily="34" charset="0"/>
                </a:rPr>
                <a:t>Các em </a:t>
              </a:r>
              <a:r>
                <a:rPr lang="vi-VN" sz="3800">
                  <a:latin typeface="Arial" panose="020B0604020202020204" pitchFamily="34" charset="0"/>
                  <a:cs typeface="Arial" panose="020B0604020202020204" pitchFamily="34" charset="0"/>
                </a:rPr>
                <a:t>đọc các lời nói </a:t>
              </a:r>
              <a:r>
                <a:rPr lang="en-US" sz="3800" i="1">
                  <a:latin typeface="Arial" panose="020B0604020202020204" pitchFamily="34" charset="0"/>
                  <a:cs typeface="Arial" panose="020B0604020202020204" pitchFamily="34" charset="0"/>
                </a:rPr>
                <a:t>(</a:t>
              </a:r>
              <a:r>
                <a:rPr lang="vi-VN" sz="3800" i="1">
                  <a:latin typeface="Arial" panose="020B0604020202020204" pitchFamily="34" charset="0"/>
                  <a:cs typeface="Arial" panose="020B0604020202020204" pitchFamily="34" charset="0"/>
                </a:rPr>
                <a:t>SHS </a:t>
              </a:r>
              <a:r>
                <a:rPr lang="en-US" sz="3800" i="1">
                  <a:latin typeface="Arial" panose="020B0604020202020204" pitchFamily="34" charset="0"/>
                  <a:cs typeface="Arial" panose="020B0604020202020204" pitchFamily="34" charset="0"/>
                </a:rPr>
                <a:t>– tr.21,22) </a:t>
              </a:r>
              <a:r>
                <a:rPr lang="vi-VN" sz="3800">
                  <a:latin typeface="Arial" panose="020B0604020202020204" pitchFamily="34" charset="0"/>
                  <a:cs typeface="Arial" panose="020B0604020202020204" pitchFamily="34" charset="0"/>
                </a:rPr>
                <a:t>và </a:t>
              </a:r>
              <a:r>
                <a:rPr lang="en-US" sz="3800">
                  <a:latin typeface="Arial" panose="020B0604020202020204" pitchFamily="34" charset="0"/>
                  <a:cs typeface="Arial" panose="020B0604020202020204" pitchFamily="34" charset="0"/>
                </a:rPr>
                <a:t>cho biết: </a:t>
              </a:r>
              <a:r>
                <a:rPr lang="vi-VN" sz="3800" i="1">
                  <a:solidFill>
                    <a:srgbClr val="FF0000"/>
                  </a:solidFill>
                  <a:latin typeface="Arial" panose="020B0604020202020204" pitchFamily="34" charset="0"/>
                  <a:cs typeface="Arial" panose="020B0604020202020204" pitchFamily="34" charset="0"/>
                </a:rPr>
                <a:t>Theo em</a:t>
              </a:r>
              <a:r>
                <a:rPr lang="en-US" sz="3800" i="1">
                  <a:solidFill>
                    <a:srgbClr val="FF0000"/>
                  </a:solidFill>
                  <a:latin typeface="Arial" panose="020B0604020202020204" pitchFamily="34" charset="0"/>
                  <a:cs typeface="Arial" panose="020B0604020202020204" pitchFamily="34" charset="0"/>
                </a:rPr>
                <a:t>,</a:t>
              </a:r>
              <a:r>
                <a:rPr lang="vi-VN" sz="3800" i="1">
                  <a:solidFill>
                    <a:srgbClr val="FF0000"/>
                  </a:solidFill>
                  <a:latin typeface="Arial" panose="020B0604020202020204" pitchFamily="34" charset="0"/>
                  <a:cs typeface="Arial" panose="020B0604020202020204" pitchFamily="34" charset="0"/>
                </a:rPr>
                <a:t> những lời nói </a:t>
              </a:r>
              <a:r>
                <a:rPr lang="en-US" sz="3800" i="1">
                  <a:solidFill>
                    <a:srgbClr val="FF0000"/>
                  </a:solidFill>
                  <a:latin typeface="Arial" panose="020B0604020202020204" pitchFamily="34" charset="0"/>
                  <a:cs typeface="Arial" panose="020B0604020202020204" pitchFamily="34" charset="0"/>
                </a:rPr>
                <a:t>sau </a:t>
              </a:r>
              <a:r>
                <a:rPr lang="vi-VN" sz="3800" i="1">
                  <a:solidFill>
                    <a:srgbClr val="FF0000"/>
                  </a:solidFill>
                  <a:latin typeface="Arial" panose="020B0604020202020204" pitchFamily="34" charset="0"/>
                  <a:cs typeface="Arial" panose="020B0604020202020204" pitchFamily="34" charset="0"/>
                </a:rPr>
                <a:t>có thể sử dụng trong trường hợp nào để thể hiện sự cảm thông, giúp đỡ người gặp khó khăn?</a:t>
              </a:r>
            </a:p>
          </p:txBody>
        </p:sp>
        <p:pic>
          <p:nvPicPr>
            <p:cNvPr id="9" name="Picture 9">
              <a:extLst>
                <a:ext uri="{FF2B5EF4-FFF2-40B4-BE49-F238E27FC236}">
                  <a16:creationId xmlns:a16="http://schemas.microsoft.com/office/drawing/2014/main" id="{7BD750A2-A135-1EE5-98A0-C0D5FF5F77A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3524" y="2484793"/>
              <a:ext cx="1437688" cy="1615380"/>
            </a:xfrm>
            <a:prstGeom prst="rect">
              <a:avLst/>
            </a:prstGeom>
          </p:spPr>
        </p:pic>
      </p:grpSp>
      <p:grpSp>
        <p:nvGrpSpPr>
          <p:cNvPr id="10" name="Group 9">
            <a:extLst>
              <a:ext uri="{FF2B5EF4-FFF2-40B4-BE49-F238E27FC236}">
                <a16:creationId xmlns:a16="http://schemas.microsoft.com/office/drawing/2014/main" id="{D769790F-CF84-0302-C6CA-97445E83E304}"/>
              </a:ext>
            </a:extLst>
          </p:cNvPr>
          <p:cNvGrpSpPr/>
          <p:nvPr/>
        </p:nvGrpSpPr>
        <p:grpSpPr>
          <a:xfrm>
            <a:off x="5005994" y="4881896"/>
            <a:ext cx="8915400" cy="1403645"/>
            <a:chOff x="3029863" y="1823688"/>
            <a:chExt cx="12362538" cy="1262412"/>
          </a:xfrm>
        </p:grpSpPr>
        <p:cxnSp>
          <p:nvCxnSpPr>
            <p:cNvPr id="11" name="Straight Connector 10">
              <a:extLst>
                <a:ext uri="{FF2B5EF4-FFF2-40B4-BE49-F238E27FC236}">
                  <a16:creationId xmlns:a16="http://schemas.microsoft.com/office/drawing/2014/main" id="{EA4F8399-75CA-F4AA-810D-C7988790FDF2}"/>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5DE4A0E-A9D1-BE0E-0E34-3AB8A7364AB0}"/>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9D1D12-AE4D-B184-DD3C-B8F9D755F132}"/>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0EA835-9A8D-A591-197F-12FAFE9A82E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DB7C0962-7E59-DC41-8C1F-F5BBD3B0384E}"/>
              </a:ext>
            </a:extLst>
          </p:cNvPr>
          <p:cNvSpPr/>
          <p:nvPr/>
        </p:nvSpPr>
        <p:spPr>
          <a:xfrm>
            <a:off x="1981198" y="6127864"/>
            <a:ext cx="6705601" cy="32750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d. Hình như bạn đang mệt. Mình sẽ nhờ cô giáo giúp bạn.</a:t>
            </a:r>
            <a:endParaRPr lang="en-US" sz="3600"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ACA29FE-29C0-1973-1FDB-BCA896471691}"/>
              </a:ext>
            </a:extLst>
          </p:cNvPr>
          <p:cNvSpPr/>
          <p:nvPr/>
        </p:nvSpPr>
        <p:spPr>
          <a:xfrm>
            <a:off x="9601205" y="6127864"/>
            <a:ext cx="6705596" cy="327509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e. Mình tin rằng bạn sẽ sớm khỏe thôi. Bạn cố gắng lên nhé</a:t>
            </a:r>
            <a:r>
              <a:rPr lang="en-US" sz="360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62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1+#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1790328">
            <a:off x="148042" y="247429"/>
            <a:ext cx="897427" cy="834181"/>
          </a:xfrm>
          <a:custGeom>
            <a:avLst/>
            <a:gdLst/>
            <a:ahLst/>
            <a:cxnLst/>
            <a:rect l="l" t="t" r="r" b="b"/>
            <a:pathLst>
              <a:path w="441438" h="448781">
                <a:moveTo>
                  <a:pt x="0" y="0"/>
                </a:moveTo>
                <a:lnTo>
                  <a:pt x="441438" y="0"/>
                </a:lnTo>
                <a:lnTo>
                  <a:pt x="441438" y="448781"/>
                </a:lnTo>
                <a:lnTo>
                  <a:pt x="0" y="448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20"/>
          <p:cNvSpPr/>
          <p:nvPr/>
        </p:nvSpPr>
        <p:spPr>
          <a:xfrm>
            <a:off x="17593445" y="9643194"/>
            <a:ext cx="600778" cy="538515"/>
          </a:xfrm>
          <a:custGeom>
            <a:avLst/>
            <a:gdLst/>
            <a:ahLst/>
            <a:cxnLst/>
            <a:rect l="l" t="t" r="r" b="b"/>
            <a:pathLst>
              <a:path w="600778" h="538515">
                <a:moveTo>
                  <a:pt x="0" y="0"/>
                </a:moveTo>
                <a:lnTo>
                  <a:pt x="600778" y="0"/>
                </a:lnTo>
                <a:lnTo>
                  <a:pt x="600778" y="538515"/>
                </a:lnTo>
                <a:lnTo>
                  <a:pt x="0" y="5385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8A59968-887C-4718-E6C8-A4CAD827A4CF}"/>
              </a:ext>
            </a:extLst>
          </p:cNvPr>
          <p:cNvGrpSpPr/>
          <p:nvPr/>
        </p:nvGrpSpPr>
        <p:grpSpPr>
          <a:xfrm>
            <a:off x="785426" y="2324101"/>
            <a:ext cx="4929573" cy="3733800"/>
            <a:chOff x="1036568" y="1910075"/>
            <a:chExt cx="4929573" cy="3969306"/>
          </a:xfrm>
        </p:grpSpPr>
        <p:grpSp>
          <p:nvGrpSpPr>
            <p:cNvPr id="4" name="Group 20">
              <a:extLst>
                <a:ext uri="{FF2B5EF4-FFF2-40B4-BE49-F238E27FC236}">
                  <a16:creationId xmlns:a16="http://schemas.microsoft.com/office/drawing/2014/main" id="{6D71A1B0-0BE8-A41C-826A-8B5F91A50B47}"/>
                </a:ext>
              </a:extLst>
            </p:cNvPr>
            <p:cNvGrpSpPr/>
            <p:nvPr/>
          </p:nvGrpSpPr>
          <p:grpSpPr>
            <a:xfrm>
              <a:off x="1036568" y="1910075"/>
              <a:ext cx="4929573" cy="3969306"/>
              <a:chOff x="0" y="788662"/>
              <a:chExt cx="3881015" cy="3125003"/>
            </a:xfrm>
          </p:grpSpPr>
          <p:sp>
            <p:nvSpPr>
              <p:cNvPr id="6" name="Freeform 21">
                <a:extLst>
                  <a:ext uri="{FF2B5EF4-FFF2-40B4-BE49-F238E27FC236}">
                    <a16:creationId xmlns:a16="http://schemas.microsoft.com/office/drawing/2014/main" id="{35DBE299-4047-C3C9-C3A5-9A3CFF17068D}"/>
                  </a:ext>
                </a:extLst>
              </p:cNvPr>
              <p:cNvSpPr/>
              <p:nvPr/>
            </p:nvSpPr>
            <p:spPr>
              <a:xfrm>
                <a:off x="0" y="788662"/>
                <a:ext cx="3881015" cy="3125003"/>
              </a:xfrm>
              <a:prstGeom prst="flowChartDocument">
                <a:avLst/>
              </a:pr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751DFAF2-0391-2B33-3CC9-D281262C0C3F}"/>
                </a:ext>
              </a:extLst>
            </p:cNvPr>
            <p:cNvSpPr txBox="1"/>
            <p:nvPr/>
          </p:nvSpPr>
          <p:spPr>
            <a:xfrm>
              <a:off x="1558254" y="2521100"/>
              <a:ext cx="3886199" cy="2400479"/>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cs typeface="Arial" panose="020B0604020202020204" pitchFamily="34" charset="0"/>
                </a:rPr>
                <a:t>GỢI Ý CÂU TRẢ LỜI</a:t>
              </a:r>
              <a:endParaRPr lang="en-US" sz="5000" b="1" dirty="0">
                <a:solidFill>
                  <a:srgbClr val="C00000"/>
                </a:solidFill>
                <a:latin typeface="Arial" panose="020B0604020202020204" pitchFamily="34" charset="0"/>
                <a:cs typeface="Arial" panose="020B0604020202020204" pitchFamily="34" charset="0"/>
              </a:endParaRPr>
            </a:p>
          </p:txBody>
        </p:sp>
      </p:grpSp>
      <p:pic>
        <p:nvPicPr>
          <p:cNvPr id="35" name="Picture 34" descr="A picture containing doll, toy&#10;&#10;Description automatically generated">
            <a:extLst>
              <a:ext uri="{FF2B5EF4-FFF2-40B4-BE49-F238E27FC236}">
                <a16:creationId xmlns:a16="http://schemas.microsoft.com/office/drawing/2014/main" id="{EC786D6F-1B0A-01AF-E4C0-6CB42D561C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8271" y="6161274"/>
            <a:ext cx="3600694" cy="3522263"/>
          </a:xfrm>
          <a:prstGeom prst="rect">
            <a:avLst/>
          </a:prstGeom>
        </p:spPr>
      </p:pic>
      <p:grpSp>
        <p:nvGrpSpPr>
          <p:cNvPr id="46" name="Group 45">
            <a:extLst>
              <a:ext uri="{FF2B5EF4-FFF2-40B4-BE49-F238E27FC236}">
                <a16:creationId xmlns:a16="http://schemas.microsoft.com/office/drawing/2014/main" id="{FF254F0F-B12F-A704-A12C-89C3EB15E441}"/>
              </a:ext>
            </a:extLst>
          </p:cNvPr>
          <p:cNvGrpSpPr/>
          <p:nvPr/>
        </p:nvGrpSpPr>
        <p:grpSpPr>
          <a:xfrm>
            <a:off x="6501622" y="447122"/>
            <a:ext cx="11275137" cy="2691122"/>
            <a:chOff x="6501622" y="447122"/>
            <a:chExt cx="11275137" cy="2691122"/>
          </a:xfrm>
        </p:grpSpPr>
        <p:grpSp>
          <p:nvGrpSpPr>
            <p:cNvPr id="9" name="Group 8">
              <a:extLst>
                <a:ext uri="{FF2B5EF4-FFF2-40B4-BE49-F238E27FC236}">
                  <a16:creationId xmlns:a16="http://schemas.microsoft.com/office/drawing/2014/main" id="{4B82CFE0-1FB4-3443-0CC6-7EBBD3CF1819}"/>
                </a:ext>
              </a:extLst>
            </p:cNvPr>
            <p:cNvGrpSpPr/>
            <p:nvPr/>
          </p:nvGrpSpPr>
          <p:grpSpPr>
            <a:xfrm>
              <a:off x="9254159" y="447122"/>
              <a:ext cx="8522600" cy="2691122"/>
              <a:chOff x="9414744" y="683256"/>
              <a:chExt cx="8522600" cy="2691122"/>
            </a:xfrm>
          </p:grpSpPr>
          <p:grpSp>
            <p:nvGrpSpPr>
              <p:cNvPr id="11" name="Group 2">
                <a:extLst>
                  <a:ext uri="{FF2B5EF4-FFF2-40B4-BE49-F238E27FC236}">
                    <a16:creationId xmlns:a16="http://schemas.microsoft.com/office/drawing/2014/main" id="{460A1AF1-066A-0866-EA7A-05FDD58BE76A}"/>
                  </a:ext>
                </a:extLst>
              </p:cNvPr>
              <p:cNvGrpSpPr/>
              <p:nvPr/>
            </p:nvGrpSpPr>
            <p:grpSpPr>
              <a:xfrm>
                <a:off x="9414744" y="683256"/>
                <a:ext cx="8522600" cy="2691122"/>
                <a:chOff x="0" y="-130165"/>
                <a:chExt cx="7729658" cy="2646571"/>
              </a:xfrm>
            </p:grpSpPr>
            <p:sp>
              <p:nvSpPr>
                <p:cNvPr id="13" name="Freeform 3">
                  <a:extLst>
                    <a:ext uri="{FF2B5EF4-FFF2-40B4-BE49-F238E27FC236}">
                      <a16:creationId xmlns:a16="http://schemas.microsoft.com/office/drawing/2014/main" id="{CB6685B9-4F2E-CC46-DA3B-CDCDAF0518EC}"/>
                    </a:ext>
                  </a:extLst>
                </p:cNvPr>
                <p:cNvSpPr/>
                <p:nvPr/>
              </p:nvSpPr>
              <p:spPr>
                <a:xfrm>
                  <a:off x="0" y="-130165"/>
                  <a:ext cx="7729658" cy="2646571"/>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DD356FDD-19DF-4AD1-31B0-157E8D4A8383}"/>
                  </a:ext>
                </a:extLst>
              </p:cNvPr>
              <p:cNvSpPr txBox="1"/>
              <p:nvPr/>
            </p:nvSpPr>
            <p:spPr>
              <a:xfrm>
                <a:off x="9659070" y="828499"/>
                <a:ext cx="8227052" cy="2349874"/>
              </a:xfrm>
              <a:prstGeom prst="rect">
                <a:avLst/>
              </a:prstGeom>
              <a:noFill/>
            </p:spPr>
            <p:txBody>
              <a:bodyPr wrap="square">
                <a:spAutoFit/>
              </a:bodyPr>
              <a:lstStyle/>
              <a:p>
                <a:pPr algn="just">
                  <a:lnSpc>
                    <a:spcPct val="150000"/>
                  </a:lnSpc>
                </a:pPr>
                <a:r>
                  <a:rPr lang="nl-NL" sz="34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 </a:t>
                </a:r>
                <a:r>
                  <a:rPr lang="nl-NL" sz="34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sử dụng khi bà gặp khó khăn về sức khỏe (chân yếu, mắt kém,...) và đang cần sự giúp đỡ.</a:t>
                </a:r>
                <a:endParaRPr lang="en-US" sz="3400">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C959BA59-7704-879E-A15F-89AF59B56B55}"/>
                </a:ext>
              </a:extLst>
            </p:cNvPr>
            <p:cNvGrpSpPr/>
            <p:nvPr/>
          </p:nvGrpSpPr>
          <p:grpSpPr>
            <a:xfrm>
              <a:off x="6501622" y="739111"/>
              <a:ext cx="2350309" cy="2350309"/>
              <a:chOff x="6501622" y="739111"/>
              <a:chExt cx="2350309" cy="2350309"/>
            </a:xfrm>
          </p:grpSpPr>
          <p:grpSp>
            <p:nvGrpSpPr>
              <p:cNvPr id="8" name="Group 8">
                <a:extLst>
                  <a:ext uri="{FF2B5EF4-FFF2-40B4-BE49-F238E27FC236}">
                    <a16:creationId xmlns:a16="http://schemas.microsoft.com/office/drawing/2014/main" id="{41549136-6760-A3E5-15AA-48EC2D7A55EA}"/>
                  </a:ext>
                </a:extLst>
              </p:cNvPr>
              <p:cNvGrpSpPr/>
              <p:nvPr/>
            </p:nvGrpSpPr>
            <p:grpSpPr>
              <a:xfrm>
                <a:off x="6501622" y="739111"/>
                <a:ext cx="2350309" cy="2350309"/>
                <a:chOff x="0" y="0"/>
                <a:chExt cx="2311400" cy="2311400"/>
              </a:xfrm>
            </p:grpSpPr>
            <p:sp>
              <p:nvSpPr>
                <p:cNvPr id="14" name="Freeform 9">
                  <a:extLst>
                    <a:ext uri="{FF2B5EF4-FFF2-40B4-BE49-F238E27FC236}">
                      <a16:creationId xmlns:a16="http://schemas.microsoft.com/office/drawing/2014/main" id="{1F858DC8-BC49-FBA1-9939-F950793A5828}"/>
                    </a:ext>
                  </a:extLst>
                </p:cNvPr>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pic>
            <p:nvPicPr>
              <p:cNvPr id="43" name="Picture 42" descr="An old person with a cane&#10;&#10;Description automatically generated">
                <a:extLst>
                  <a:ext uri="{FF2B5EF4-FFF2-40B4-BE49-F238E27FC236}">
                    <a16:creationId xmlns:a16="http://schemas.microsoft.com/office/drawing/2014/main" id="{23835F96-69D3-D398-4708-F4DC58ADEE08}"/>
                  </a:ext>
                </a:extLst>
              </p:cNvPr>
              <p:cNvPicPr>
                <a:picLocks noChangeAspect="1"/>
              </p:cNvPicPr>
              <p:nvPr/>
            </p:nvPicPr>
            <p:blipFill rotWithShape="1">
              <a:blip r:embed="rId7">
                <a:extLst>
                  <a:ext uri="{28A0092B-C50C-407E-A947-70E740481C1C}">
                    <a14:useLocalDpi xmlns:a14="http://schemas.microsoft.com/office/drawing/2010/main" val="0"/>
                  </a:ext>
                </a:extLst>
              </a:blip>
              <a:srcRect l="22800" r="19962" b="6371"/>
              <a:stretch/>
            </p:blipFill>
            <p:spPr>
              <a:xfrm>
                <a:off x="7090463" y="739111"/>
                <a:ext cx="1355136" cy="2216686"/>
              </a:xfrm>
              <a:prstGeom prst="rect">
                <a:avLst/>
              </a:prstGeom>
            </p:spPr>
          </p:pic>
        </p:grpSp>
      </p:grpSp>
      <p:grpSp>
        <p:nvGrpSpPr>
          <p:cNvPr id="50" name="Group 49">
            <a:extLst>
              <a:ext uri="{FF2B5EF4-FFF2-40B4-BE49-F238E27FC236}">
                <a16:creationId xmlns:a16="http://schemas.microsoft.com/office/drawing/2014/main" id="{1311E2BE-D20C-2EAA-EEA7-08785A9295A5}"/>
              </a:ext>
            </a:extLst>
          </p:cNvPr>
          <p:cNvGrpSpPr/>
          <p:nvPr/>
        </p:nvGrpSpPr>
        <p:grpSpPr>
          <a:xfrm>
            <a:off x="6501622" y="3459363"/>
            <a:ext cx="11259896" cy="3440848"/>
            <a:chOff x="6501622" y="3459363"/>
            <a:chExt cx="11259896" cy="3440848"/>
          </a:xfrm>
        </p:grpSpPr>
        <p:grpSp>
          <p:nvGrpSpPr>
            <p:cNvPr id="21" name="Group 20">
              <a:extLst>
                <a:ext uri="{FF2B5EF4-FFF2-40B4-BE49-F238E27FC236}">
                  <a16:creationId xmlns:a16="http://schemas.microsoft.com/office/drawing/2014/main" id="{F829E5B7-0E64-AF09-F43A-52F8D491AB49}"/>
                </a:ext>
              </a:extLst>
            </p:cNvPr>
            <p:cNvGrpSpPr/>
            <p:nvPr/>
          </p:nvGrpSpPr>
          <p:grpSpPr>
            <a:xfrm>
              <a:off x="9238917" y="3459363"/>
              <a:ext cx="8522601" cy="3440848"/>
              <a:chOff x="9414743" y="683256"/>
              <a:chExt cx="8522601" cy="3440848"/>
            </a:xfrm>
          </p:grpSpPr>
          <p:grpSp>
            <p:nvGrpSpPr>
              <p:cNvPr id="22" name="Group 2">
                <a:extLst>
                  <a:ext uri="{FF2B5EF4-FFF2-40B4-BE49-F238E27FC236}">
                    <a16:creationId xmlns:a16="http://schemas.microsoft.com/office/drawing/2014/main" id="{A3731DB7-2AE4-6621-8794-F28ADE38FB1B}"/>
                  </a:ext>
                </a:extLst>
              </p:cNvPr>
              <p:cNvGrpSpPr/>
              <p:nvPr/>
            </p:nvGrpSpPr>
            <p:grpSpPr>
              <a:xfrm>
                <a:off x="9414743" y="683256"/>
                <a:ext cx="8522601" cy="3440848"/>
                <a:chOff x="-1" y="-130165"/>
                <a:chExt cx="7729659" cy="3383885"/>
              </a:xfrm>
            </p:grpSpPr>
            <p:sp>
              <p:nvSpPr>
                <p:cNvPr id="24" name="Freeform 3">
                  <a:extLst>
                    <a:ext uri="{FF2B5EF4-FFF2-40B4-BE49-F238E27FC236}">
                      <a16:creationId xmlns:a16="http://schemas.microsoft.com/office/drawing/2014/main" id="{B6EC9286-ECA5-A0FB-2F64-C97474FD42D6}"/>
                    </a:ext>
                  </a:extLst>
                </p:cNvPr>
                <p:cNvSpPr/>
                <p:nvPr/>
              </p:nvSpPr>
              <p:spPr>
                <a:xfrm>
                  <a:off x="-1" y="-130165"/>
                  <a:ext cx="7729659" cy="3383885"/>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1C784F0B-A151-4515-D2A4-00B71322A149}"/>
                  </a:ext>
                </a:extLst>
              </p:cNvPr>
              <p:cNvSpPr txBox="1"/>
              <p:nvPr/>
            </p:nvSpPr>
            <p:spPr>
              <a:xfrm>
                <a:off x="9710291" y="786150"/>
                <a:ext cx="7968109" cy="3134704"/>
              </a:xfrm>
              <a:prstGeom prst="rect">
                <a:avLst/>
              </a:prstGeom>
              <a:noFill/>
            </p:spPr>
            <p:txBody>
              <a:bodyPr wrap="square">
                <a:spAutoFit/>
              </a:bodyPr>
              <a:lstStyle/>
              <a:p>
                <a:pPr algn="just">
                  <a:lnSpc>
                    <a:spcPct val="150000"/>
                  </a:lnSpc>
                </a:pPr>
                <a:r>
                  <a:rPr lang="nl-NL" sz="3400" b="1">
                    <a:solidFill>
                      <a:srgbClr val="000000"/>
                    </a:solidFill>
                    <a:effectLst/>
                    <a:latin typeface="Arial" panose="020B0604020202020204" pitchFamily="34" charset="0"/>
                    <a:ea typeface="Calibri" panose="020F0502020204030204" pitchFamily="34" charset="0"/>
                    <a:cs typeface="Arial" panose="020B0604020202020204" pitchFamily="34" charset="0"/>
                  </a:rPr>
                  <a:t>Câu b: </a:t>
                </a:r>
                <a:r>
                  <a:rPr lang="nl-NL" sz="34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sử dụng khi </a:t>
                </a:r>
                <a:r>
                  <a:rPr lang="vi-VN" sz="3400">
                    <a:solidFill>
                      <a:srgbClr val="000000"/>
                    </a:solidFill>
                    <a:effectLst/>
                    <a:latin typeface="Arial" panose="020B0604020202020204" pitchFamily="34" charset="0"/>
                    <a:ea typeface="Calibri" panose="020F0502020204030204" pitchFamily="34" charset="0"/>
                    <a:cs typeface="Arial" panose="020B0604020202020204" pitchFamily="34" charset="0"/>
                  </a:rPr>
                  <a:t>bạn bè gặp khó khăn về sức khỏe (bị đau chân, bị đau mắt,...) nên không thể đi lại và không có phương tiện đi lại.</a:t>
                </a:r>
                <a:endParaRPr lang="en-US" sz="3400">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FF93388F-CE07-89D8-96D1-2FDCADCBEB36}"/>
                </a:ext>
              </a:extLst>
            </p:cNvPr>
            <p:cNvGrpSpPr/>
            <p:nvPr/>
          </p:nvGrpSpPr>
          <p:grpSpPr>
            <a:xfrm>
              <a:off x="6501622" y="4030952"/>
              <a:ext cx="2350309" cy="2350309"/>
              <a:chOff x="6501622" y="4030952"/>
              <a:chExt cx="2350309" cy="2350309"/>
            </a:xfrm>
          </p:grpSpPr>
          <p:grpSp>
            <p:nvGrpSpPr>
              <p:cNvPr id="19" name="Group 8">
                <a:extLst>
                  <a:ext uri="{FF2B5EF4-FFF2-40B4-BE49-F238E27FC236}">
                    <a16:creationId xmlns:a16="http://schemas.microsoft.com/office/drawing/2014/main" id="{2B34DFF9-742E-B69D-AE3C-B4F7683CADFB}"/>
                  </a:ext>
                </a:extLst>
              </p:cNvPr>
              <p:cNvGrpSpPr/>
              <p:nvPr/>
            </p:nvGrpSpPr>
            <p:grpSpPr>
              <a:xfrm>
                <a:off x="6501622" y="4030952"/>
                <a:ext cx="2350309" cy="2350309"/>
                <a:chOff x="0" y="0"/>
                <a:chExt cx="2311400" cy="2311400"/>
              </a:xfrm>
            </p:grpSpPr>
            <p:sp>
              <p:nvSpPr>
                <p:cNvPr id="25" name="Freeform 9">
                  <a:extLst>
                    <a:ext uri="{FF2B5EF4-FFF2-40B4-BE49-F238E27FC236}">
                      <a16:creationId xmlns:a16="http://schemas.microsoft.com/office/drawing/2014/main" id="{06109EA9-2204-F5CC-77F8-E05A7BBA13DC}"/>
                    </a:ext>
                  </a:extLst>
                </p:cNvPr>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pic>
            <p:nvPicPr>
              <p:cNvPr id="48" name="Picture 47" descr="Cartoon a cartoon of a child with crutches&#10;&#10;Description automatically generated">
                <a:extLst>
                  <a:ext uri="{FF2B5EF4-FFF2-40B4-BE49-F238E27FC236}">
                    <a16:creationId xmlns:a16="http://schemas.microsoft.com/office/drawing/2014/main" id="{9F9584A3-A08D-1F5D-EC03-E7FA72D597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5200" y="4171435"/>
                <a:ext cx="806325" cy="2049884"/>
              </a:xfrm>
              <a:prstGeom prst="rect">
                <a:avLst/>
              </a:prstGeom>
            </p:spPr>
          </p:pic>
        </p:grpSp>
      </p:grpSp>
      <p:grpSp>
        <p:nvGrpSpPr>
          <p:cNvPr id="55" name="Group 54">
            <a:extLst>
              <a:ext uri="{FF2B5EF4-FFF2-40B4-BE49-F238E27FC236}">
                <a16:creationId xmlns:a16="http://schemas.microsoft.com/office/drawing/2014/main" id="{DCC1B4B0-B173-6DE1-EA50-1ECD7C0FFEEB}"/>
              </a:ext>
            </a:extLst>
          </p:cNvPr>
          <p:cNvGrpSpPr/>
          <p:nvPr/>
        </p:nvGrpSpPr>
        <p:grpSpPr>
          <a:xfrm>
            <a:off x="6532102" y="7221330"/>
            <a:ext cx="11259895" cy="2691122"/>
            <a:chOff x="6532102" y="7221330"/>
            <a:chExt cx="11259895" cy="2691122"/>
          </a:xfrm>
        </p:grpSpPr>
        <p:grpSp>
          <p:nvGrpSpPr>
            <p:cNvPr id="38" name="Group 37">
              <a:extLst>
                <a:ext uri="{FF2B5EF4-FFF2-40B4-BE49-F238E27FC236}">
                  <a16:creationId xmlns:a16="http://schemas.microsoft.com/office/drawing/2014/main" id="{1E9AAAA6-2FAA-D2AC-D28A-5E45BF458E65}"/>
                </a:ext>
              </a:extLst>
            </p:cNvPr>
            <p:cNvGrpSpPr/>
            <p:nvPr/>
          </p:nvGrpSpPr>
          <p:grpSpPr>
            <a:xfrm>
              <a:off x="9269397" y="7221330"/>
              <a:ext cx="8522600" cy="2691122"/>
              <a:chOff x="9414744" y="683256"/>
              <a:chExt cx="8522600" cy="2691122"/>
            </a:xfrm>
          </p:grpSpPr>
          <p:grpSp>
            <p:nvGrpSpPr>
              <p:cNvPr id="39" name="Group 2">
                <a:extLst>
                  <a:ext uri="{FF2B5EF4-FFF2-40B4-BE49-F238E27FC236}">
                    <a16:creationId xmlns:a16="http://schemas.microsoft.com/office/drawing/2014/main" id="{A514FFD1-5835-D72E-310A-54ACED943558}"/>
                  </a:ext>
                </a:extLst>
              </p:cNvPr>
              <p:cNvGrpSpPr/>
              <p:nvPr/>
            </p:nvGrpSpPr>
            <p:grpSpPr>
              <a:xfrm>
                <a:off x="9414744" y="683256"/>
                <a:ext cx="8522600" cy="2691122"/>
                <a:chOff x="0" y="-130165"/>
                <a:chExt cx="7729658" cy="2646571"/>
              </a:xfrm>
            </p:grpSpPr>
            <p:sp>
              <p:nvSpPr>
                <p:cNvPr id="41" name="Freeform 3">
                  <a:extLst>
                    <a:ext uri="{FF2B5EF4-FFF2-40B4-BE49-F238E27FC236}">
                      <a16:creationId xmlns:a16="http://schemas.microsoft.com/office/drawing/2014/main" id="{AFEE7189-6C26-14EA-3D62-6212502654F5}"/>
                    </a:ext>
                  </a:extLst>
                </p:cNvPr>
                <p:cNvSpPr/>
                <p:nvPr/>
              </p:nvSpPr>
              <p:spPr>
                <a:xfrm>
                  <a:off x="0" y="-130165"/>
                  <a:ext cx="7729658" cy="2646571"/>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40" name="TextBox 39">
                <a:extLst>
                  <a:ext uri="{FF2B5EF4-FFF2-40B4-BE49-F238E27FC236}">
                    <a16:creationId xmlns:a16="http://schemas.microsoft.com/office/drawing/2014/main" id="{4604C250-C318-8A62-1D47-EDE9953892AA}"/>
                  </a:ext>
                </a:extLst>
              </p:cNvPr>
              <p:cNvSpPr txBox="1"/>
              <p:nvPr/>
            </p:nvSpPr>
            <p:spPr>
              <a:xfrm>
                <a:off x="9659070" y="828499"/>
                <a:ext cx="8227052" cy="2349874"/>
              </a:xfrm>
              <a:prstGeom prst="rect">
                <a:avLst/>
              </a:prstGeom>
              <a:noFill/>
            </p:spPr>
            <p:txBody>
              <a:bodyPr wrap="square">
                <a:spAutoFit/>
              </a:bodyPr>
              <a:lstStyle/>
              <a:p>
                <a:pPr algn="just">
                  <a:lnSpc>
                    <a:spcPct val="150000"/>
                  </a:lnSpc>
                </a:pPr>
                <a:r>
                  <a:rPr lang="nl-NL" sz="3400" b="1">
                    <a:solidFill>
                      <a:srgbClr val="000000"/>
                    </a:solidFill>
                    <a:effectLst/>
                    <a:latin typeface="Arial" panose="020B0604020202020204" pitchFamily="34" charset="0"/>
                    <a:ea typeface="Calibri" panose="020F0502020204030204" pitchFamily="34" charset="0"/>
                    <a:cs typeface="Arial" panose="020B0604020202020204" pitchFamily="34" charset="0"/>
                  </a:rPr>
                  <a:t>Câu c: </a:t>
                </a:r>
                <a:r>
                  <a:rPr lang="nl-NL" sz="34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sử dụng khi bạn bè gặp khó khăn về tinh thần (bị bố mẹ mắng, bị hiểu lầm,...) và cần sự động viên.</a:t>
                </a:r>
                <a:endParaRPr lang="en-US" sz="3400">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0A8C609D-3F1A-0761-BD44-C38DB7523B70}"/>
                </a:ext>
              </a:extLst>
            </p:cNvPr>
            <p:cNvGrpSpPr/>
            <p:nvPr/>
          </p:nvGrpSpPr>
          <p:grpSpPr>
            <a:xfrm>
              <a:off x="6532102" y="7596899"/>
              <a:ext cx="2375920" cy="2196976"/>
              <a:chOff x="6532102" y="7596899"/>
              <a:chExt cx="2375920" cy="2196976"/>
            </a:xfrm>
          </p:grpSpPr>
          <p:grpSp>
            <p:nvGrpSpPr>
              <p:cNvPr id="29" name="Group 8">
                <a:extLst>
                  <a:ext uri="{FF2B5EF4-FFF2-40B4-BE49-F238E27FC236}">
                    <a16:creationId xmlns:a16="http://schemas.microsoft.com/office/drawing/2014/main" id="{74C5E143-D097-A3DE-4082-A8DB4FD90C61}"/>
                  </a:ext>
                </a:extLst>
              </p:cNvPr>
              <p:cNvGrpSpPr/>
              <p:nvPr/>
            </p:nvGrpSpPr>
            <p:grpSpPr>
              <a:xfrm>
                <a:off x="6532102" y="7596899"/>
                <a:ext cx="2350309" cy="2196976"/>
                <a:chOff x="0" y="0"/>
                <a:chExt cx="2311400" cy="2311400"/>
              </a:xfrm>
            </p:grpSpPr>
            <p:sp>
              <p:nvSpPr>
                <p:cNvPr id="34" name="Freeform 9">
                  <a:extLst>
                    <a:ext uri="{FF2B5EF4-FFF2-40B4-BE49-F238E27FC236}">
                      <a16:creationId xmlns:a16="http://schemas.microsoft.com/office/drawing/2014/main" id="{2C7B90CF-57A3-E352-15EC-A52965DF3A2E}"/>
                    </a:ext>
                  </a:extLst>
                </p:cNvPr>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pic>
            <p:nvPicPr>
              <p:cNvPr id="52" name="Picture 51" descr="A person holding a person's knee&#10;&#10;Description automatically generated">
                <a:extLst>
                  <a:ext uri="{FF2B5EF4-FFF2-40B4-BE49-F238E27FC236}">
                    <a16:creationId xmlns:a16="http://schemas.microsoft.com/office/drawing/2014/main" id="{1890845B-67B6-C4C3-8F72-8F8A0B473E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7713" y="7922405"/>
                <a:ext cx="2350309" cy="1566872"/>
              </a:xfrm>
              <a:prstGeom prst="rect">
                <a:avLst/>
              </a:prstGeom>
            </p:spPr>
          </p:pic>
        </p:grpSp>
      </p:grpSp>
    </p:spTree>
    <p:extLst>
      <p:ext uri="{BB962C8B-B14F-4D97-AF65-F5344CB8AC3E}">
        <p14:creationId xmlns:p14="http://schemas.microsoft.com/office/powerpoint/2010/main" val="14633005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1+#ppt_w/2"/>
                                          </p:val>
                                        </p:tav>
                                        <p:tav tm="100000">
                                          <p:val>
                                            <p:strVal val="#ppt_x"/>
                                          </p:val>
                                        </p:tav>
                                      </p:tavLst>
                                    </p:anim>
                                    <p:anim calcmode="lin" valueType="num">
                                      <p:cBhvr additive="base">
                                        <p:cTn id="16"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1+#ppt_w/2"/>
                                          </p:val>
                                        </p:tav>
                                        <p:tav tm="100000">
                                          <p:val>
                                            <p:strVal val="#ppt_x"/>
                                          </p:val>
                                        </p:tav>
                                      </p:tavLst>
                                    </p:anim>
                                    <p:anim calcmode="lin" valueType="num">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500" fill="hold"/>
                                        <p:tgtEl>
                                          <p:spTgt spid="55"/>
                                        </p:tgtEl>
                                        <p:attrNameLst>
                                          <p:attrName>ppt_x</p:attrName>
                                        </p:attrNameLst>
                                      </p:cBhvr>
                                      <p:tavLst>
                                        <p:tav tm="0">
                                          <p:val>
                                            <p:strVal val="1+#ppt_w/2"/>
                                          </p:val>
                                        </p:tav>
                                        <p:tav tm="100000">
                                          <p:val>
                                            <p:strVal val="#ppt_x"/>
                                          </p:val>
                                        </p:tav>
                                      </p:tavLst>
                                    </p:anim>
                                    <p:anim calcmode="lin" valueType="num">
                                      <p:cBhvr additive="base">
                                        <p:cTn id="28"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rot="-1790328">
            <a:off x="148042" y="247429"/>
            <a:ext cx="897427" cy="834181"/>
          </a:xfrm>
          <a:custGeom>
            <a:avLst/>
            <a:gdLst/>
            <a:ahLst/>
            <a:cxnLst/>
            <a:rect l="l" t="t" r="r" b="b"/>
            <a:pathLst>
              <a:path w="441438" h="448781">
                <a:moveTo>
                  <a:pt x="0" y="0"/>
                </a:moveTo>
                <a:lnTo>
                  <a:pt x="441438" y="0"/>
                </a:lnTo>
                <a:lnTo>
                  <a:pt x="441438" y="448781"/>
                </a:lnTo>
                <a:lnTo>
                  <a:pt x="0" y="448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8A59968-887C-4718-E6C8-A4CAD827A4CF}"/>
              </a:ext>
            </a:extLst>
          </p:cNvPr>
          <p:cNvGrpSpPr/>
          <p:nvPr/>
        </p:nvGrpSpPr>
        <p:grpSpPr>
          <a:xfrm>
            <a:off x="785426" y="2324101"/>
            <a:ext cx="4929573" cy="3733800"/>
            <a:chOff x="1036568" y="1910075"/>
            <a:chExt cx="4929573" cy="3969306"/>
          </a:xfrm>
        </p:grpSpPr>
        <p:grpSp>
          <p:nvGrpSpPr>
            <p:cNvPr id="4" name="Group 20">
              <a:extLst>
                <a:ext uri="{FF2B5EF4-FFF2-40B4-BE49-F238E27FC236}">
                  <a16:creationId xmlns:a16="http://schemas.microsoft.com/office/drawing/2014/main" id="{6D71A1B0-0BE8-A41C-826A-8B5F91A50B47}"/>
                </a:ext>
              </a:extLst>
            </p:cNvPr>
            <p:cNvGrpSpPr/>
            <p:nvPr/>
          </p:nvGrpSpPr>
          <p:grpSpPr>
            <a:xfrm>
              <a:off x="1036568" y="1910075"/>
              <a:ext cx="4929573" cy="3969306"/>
              <a:chOff x="0" y="788662"/>
              <a:chExt cx="3881015" cy="3125003"/>
            </a:xfrm>
          </p:grpSpPr>
          <p:sp>
            <p:nvSpPr>
              <p:cNvPr id="6" name="Freeform 21">
                <a:extLst>
                  <a:ext uri="{FF2B5EF4-FFF2-40B4-BE49-F238E27FC236}">
                    <a16:creationId xmlns:a16="http://schemas.microsoft.com/office/drawing/2014/main" id="{35DBE299-4047-C3C9-C3A5-9A3CFF17068D}"/>
                  </a:ext>
                </a:extLst>
              </p:cNvPr>
              <p:cNvSpPr/>
              <p:nvPr/>
            </p:nvSpPr>
            <p:spPr>
              <a:xfrm>
                <a:off x="0" y="788662"/>
                <a:ext cx="3881015" cy="3125003"/>
              </a:xfrm>
              <a:prstGeom prst="flowChartDocument">
                <a:avLst/>
              </a:pr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751DFAF2-0391-2B33-3CC9-D281262C0C3F}"/>
                </a:ext>
              </a:extLst>
            </p:cNvPr>
            <p:cNvSpPr txBox="1"/>
            <p:nvPr/>
          </p:nvSpPr>
          <p:spPr>
            <a:xfrm>
              <a:off x="1558254" y="2521100"/>
              <a:ext cx="3886199" cy="2400479"/>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cs typeface="Arial" panose="020B0604020202020204" pitchFamily="34" charset="0"/>
                </a:rPr>
                <a:t>GỢI Ý CÂU TRẢ LỜI</a:t>
              </a:r>
              <a:endParaRPr lang="en-US" sz="5000" b="1" dirty="0">
                <a:solidFill>
                  <a:srgbClr val="C00000"/>
                </a:solidFill>
                <a:latin typeface="Arial" panose="020B0604020202020204" pitchFamily="34" charset="0"/>
                <a:cs typeface="Arial" panose="020B0604020202020204" pitchFamily="34" charset="0"/>
              </a:endParaRPr>
            </a:p>
          </p:txBody>
        </p:sp>
      </p:grpSp>
      <p:pic>
        <p:nvPicPr>
          <p:cNvPr id="35" name="Picture 34" descr="A picture containing doll, toy&#10;&#10;Description automatically generated">
            <a:extLst>
              <a:ext uri="{FF2B5EF4-FFF2-40B4-BE49-F238E27FC236}">
                <a16:creationId xmlns:a16="http://schemas.microsoft.com/office/drawing/2014/main" id="{EC786D6F-1B0A-01AF-E4C0-6CB42D561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271" y="6161274"/>
            <a:ext cx="3600694" cy="3522263"/>
          </a:xfrm>
          <a:prstGeom prst="rect">
            <a:avLst/>
          </a:prstGeom>
        </p:spPr>
      </p:pic>
      <p:grpSp>
        <p:nvGrpSpPr>
          <p:cNvPr id="10" name="Group 9">
            <a:extLst>
              <a:ext uri="{FF2B5EF4-FFF2-40B4-BE49-F238E27FC236}">
                <a16:creationId xmlns:a16="http://schemas.microsoft.com/office/drawing/2014/main" id="{957D0DC4-65F6-1E40-969D-A4BA034A1E0B}"/>
              </a:ext>
            </a:extLst>
          </p:cNvPr>
          <p:cNvGrpSpPr/>
          <p:nvPr/>
        </p:nvGrpSpPr>
        <p:grpSpPr>
          <a:xfrm>
            <a:off x="6492291" y="1866900"/>
            <a:ext cx="11259896" cy="3440848"/>
            <a:chOff x="6511359" y="1345246"/>
            <a:chExt cx="11259896" cy="3440848"/>
          </a:xfrm>
        </p:grpSpPr>
        <p:grpSp>
          <p:nvGrpSpPr>
            <p:cNvPr id="50" name="Group 49">
              <a:extLst>
                <a:ext uri="{FF2B5EF4-FFF2-40B4-BE49-F238E27FC236}">
                  <a16:creationId xmlns:a16="http://schemas.microsoft.com/office/drawing/2014/main" id="{1311E2BE-D20C-2EAA-EEA7-08785A9295A5}"/>
                </a:ext>
              </a:extLst>
            </p:cNvPr>
            <p:cNvGrpSpPr/>
            <p:nvPr/>
          </p:nvGrpSpPr>
          <p:grpSpPr>
            <a:xfrm>
              <a:off x="6511359" y="1345246"/>
              <a:ext cx="11259896" cy="3440848"/>
              <a:chOff x="6501622" y="3459363"/>
              <a:chExt cx="11259896" cy="3440848"/>
            </a:xfrm>
          </p:grpSpPr>
          <p:grpSp>
            <p:nvGrpSpPr>
              <p:cNvPr id="21" name="Group 20">
                <a:extLst>
                  <a:ext uri="{FF2B5EF4-FFF2-40B4-BE49-F238E27FC236}">
                    <a16:creationId xmlns:a16="http://schemas.microsoft.com/office/drawing/2014/main" id="{F829E5B7-0E64-AF09-F43A-52F8D491AB49}"/>
                  </a:ext>
                </a:extLst>
              </p:cNvPr>
              <p:cNvGrpSpPr/>
              <p:nvPr/>
            </p:nvGrpSpPr>
            <p:grpSpPr>
              <a:xfrm>
                <a:off x="9238917" y="3459363"/>
                <a:ext cx="8522601" cy="3440848"/>
                <a:chOff x="9414743" y="683256"/>
                <a:chExt cx="8522601" cy="3440848"/>
              </a:xfrm>
            </p:grpSpPr>
            <p:grpSp>
              <p:nvGrpSpPr>
                <p:cNvPr id="22" name="Group 2">
                  <a:extLst>
                    <a:ext uri="{FF2B5EF4-FFF2-40B4-BE49-F238E27FC236}">
                      <a16:creationId xmlns:a16="http://schemas.microsoft.com/office/drawing/2014/main" id="{A3731DB7-2AE4-6621-8794-F28ADE38FB1B}"/>
                    </a:ext>
                  </a:extLst>
                </p:cNvPr>
                <p:cNvGrpSpPr/>
                <p:nvPr/>
              </p:nvGrpSpPr>
              <p:grpSpPr>
                <a:xfrm>
                  <a:off x="9414743" y="683256"/>
                  <a:ext cx="8522601" cy="3440848"/>
                  <a:chOff x="-1" y="-130165"/>
                  <a:chExt cx="7729659" cy="3383885"/>
                </a:xfrm>
              </p:grpSpPr>
              <p:sp>
                <p:nvSpPr>
                  <p:cNvPr id="24" name="Freeform 3">
                    <a:extLst>
                      <a:ext uri="{FF2B5EF4-FFF2-40B4-BE49-F238E27FC236}">
                        <a16:creationId xmlns:a16="http://schemas.microsoft.com/office/drawing/2014/main" id="{B6EC9286-ECA5-A0FB-2F64-C97474FD42D6}"/>
                      </a:ext>
                    </a:extLst>
                  </p:cNvPr>
                  <p:cNvSpPr/>
                  <p:nvPr/>
                </p:nvSpPr>
                <p:spPr>
                  <a:xfrm>
                    <a:off x="-1" y="-130165"/>
                    <a:ext cx="7729659" cy="3383885"/>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1C784F0B-A151-4515-D2A4-00B71322A149}"/>
                    </a:ext>
                  </a:extLst>
                </p:cNvPr>
                <p:cNvSpPr txBox="1"/>
                <p:nvPr/>
              </p:nvSpPr>
              <p:spPr>
                <a:xfrm>
                  <a:off x="9824117" y="836328"/>
                  <a:ext cx="7676998" cy="3134704"/>
                </a:xfrm>
                <a:prstGeom prst="rect">
                  <a:avLst/>
                </a:prstGeom>
                <a:noFill/>
              </p:spPr>
              <p:txBody>
                <a:bodyPr wrap="square">
                  <a:spAutoFit/>
                </a:bodyPr>
                <a:lstStyle/>
                <a:p>
                  <a:pPr algn="just">
                    <a:lnSpc>
                      <a:spcPct val="150000"/>
                    </a:lnSpc>
                  </a:pPr>
                  <a:r>
                    <a:rPr lang="nl-NL" sz="3400" b="1">
                      <a:solidFill>
                        <a:srgbClr val="000000"/>
                      </a:solidFill>
                      <a:effectLst/>
                      <a:latin typeface="Arial" panose="020B0604020202020204" pitchFamily="34" charset="0"/>
                      <a:ea typeface="Calibri" panose="020F0502020204030204" pitchFamily="34" charset="0"/>
                      <a:cs typeface="Arial" panose="020B0604020202020204" pitchFamily="34" charset="0"/>
                    </a:rPr>
                    <a:t>Câu d: </a:t>
                  </a:r>
                  <a:r>
                    <a:rPr lang="nl-NL" sz="34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sử dụng khi </a:t>
                  </a:r>
                  <a:r>
                    <a:rPr lang="vi-VN" sz="3400">
                      <a:solidFill>
                        <a:srgbClr val="000000"/>
                      </a:solidFill>
                      <a:effectLst/>
                      <a:latin typeface="Arial" panose="020B0604020202020204" pitchFamily="34" charset="0"/>
                      <a:ea typeface="Calibri" panose="020F0502020204030204" pitchFamily="34" charset="0"/>
                      <a:cs typeface="Arial" panose="020B0604020202020204" pitchFamily="34" charset="0"/>
                    </a:rPr>
                    <a:t>quan sát thấy một bạn trong lớp có biểu hiện mệt mỏi, khó chịu, dấu hiệu bị ốm,... và cần sự hỗ trợ.</a:t>
                  </a:r>
                  <a:endParaRPr lang="en-US" sz="3400">
                    <a:latin typeface="Arial" panose="020B0604020202020204" pitchFamily="34" charset="0"/>
                    <a:cs typeface="Arial" panose="020B0604020202020204" pitchFamily="34" charset="0"/>
                  </a:endParaRPr>
                </a:p>
              </p:txBody>
            </p:sp>
          </p:grpSp>
          <p:grpSp>
            <p:nvGrpSpPr>
              <p:cNvPr id="19" name="Group 8">
                <a:extLst>
                  <a:ext uri="{FF2B5EF4-FFF2-40B4-BE49-F238E27FC236}">
                    <a16:creationId xmlns:a16="http://schemas.microsoft.com/office/drawing/2014/main" id="{2B34DFF9-742E-B69D-AE3C-B4F7683CADFB}"/>
                  </a:ext>
                </a:extLst>
              </p:cNvPr>
              <p:cNvGrpSpPr/>
              <p:nvPr/>
            </p:nvGrpSpPr>
            <p:grpSpPr>
              <a:xfrm>
                <a:off x="6501622" y="4030952"/>
                <a:ext cx="2350309" cy="2350309"/>
                <a:chOff x="0" y="0"/>
                <a:chExt cx="2311400" cy="2311400"/>
              </a:xfrm>
            </p:grpSpPr>
            <p:sp>
              <p:nvSpPr>
                <p:cNvPr id="25" name="Freeform 9">
                  <a:extLst>
                    <a:ext uri="{FF2B5EF4-FFF2-40B4-BE49-F238E27FC236}">
                      <a16:creationId xmlns:a16="http://schemas.microsoft.com/office/drawing/2014/main" id="{06109EA9-2204-F5CC-77F8-E05A7BBA13DC}"/>
                    </a:ext>
                  </a:extLst>
                </p:cNvPr>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grpSp>
        <p:pic>
          <p:nvPicPr>
            <p:cNvPr id="7" name="Picture 6" descr="A cartoon of a child crying&#10;&#10;Description automatically generated">
              <a:extLst>
                <a:ext uri="{FF2B5EF4-FFF2-40B4-BE49-F238E27FC236}">
                  <a16:creationId xmlns:a16="http://schemas.microsoft.com/office/drawing/2014/main" id="{915035F6-E400-8E33-6615-8805A9C6B7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5449" y="1843114"/>
              <a:ext cx="2111517" cy="2111517"/>
            </a:xfrm>
            <a:prstGeom prst="rect">
              <a:avLst/>
            </a:prstGeom>
          </p:spPr>
        </p:pic>
      </p:grpSp>
      <p:grpSp>
        <p:nvGrpSpPr>
          <p:cNvPr id="17" name="Group 16">
            <a:extLst>
              <a:ext uri="{FF2B5EF4-FFF2-40B4-BE49-F238E27FC236}">
                <a16:creationId xmlns:a16="http://schemas.microsoft.com/office/drawing/2014/main" id="{03956D9E-1F43-34F1-4230-5DAFB38DFAFA}"/>
              </a:ext>
            </a:extLst>
          </p:cNvPr>
          <p:cNvGrpSpPr/>
          <p:nvPr/>
        </p:nvGrpSpPr>
        <p:grpSpPr>
          <a:xfrm>
            <a:off x="6492291" y="5752937"/>
            <a:ext cx="11259895" cy="2691122"/>
            <a:chOff x="6511359" y="5231283"/>
            <a:chExt cx="11259895" cy="2691122"/>
          </a:xfrm>
        </p:grpSpPr>
        <p:grpSp>
          <p:nvGrpSpPr>
            <p:cNvPr id="55" name="Group 54">
              <a:extLst>
                <a:ext uri="{FF2B5EF4-FFF2-40B4-BE49-F238E27FC236}">
                  <a16:creationId xmlns:a16="http://schemas.microsoft.com/office/drawing/2014/main" id="{DCC1B4B0-B173-6DE1-EA50-1ECD7C0FFEEB}"/>
                </a:ext>
              </a:extLst>
            </p:cNvPr>
            <p:cNvGrpSpPr/>
            <p:nvPr/>
          </p:nvGrpSpPr>
          <p:grpSpPr>
            <a:xfrm>
              <a:off x="6511359" y="5231283"/>
              <a:ext cx="11259895" cy="2691122"/>
              <a:chOff x="6532102" y="7221330"/>
              <a:chExt cx="11259895" cy="2691122"/>
            </a:xfrm>
          </p:grpSpPr>
          <p:grpSp>
            <p:nvGrpSpPr>
              <p:cNvPr id="38" name="Group 37">
                <a:extLst>
                  <a:ext uri="{FF2B5EF4-FFF2-40B4-BE49-F238E27FC236}">
                    <a16:creationId xmlns:a16="http://schemas.microsoft.com/office/drawing/2014/main" id="{1E9AAAA6-2FAA-D2AC-D28A-5E45BF458E65}"/>
                  </a:ext>
                </a:extLst>
              </p:cNvPr>
              <p:cNvGrpSpPr/>
              <p:nvPr/>
            </p:nvGrpSpPr>
            <p:grpSpPr>
              <a:xfrm>
                <a:off x="9269397" y="7221330"/>
                <a:ext cx="8522600" cy="2691122"/>
                <a:chOff x="9414744" y="683256"/>
                <a:chExt cx="8522600" cy="2691122"/>
              </a:xfrm>
            </p:grpSpPr>
            <p:grpSp>
              <p:nvGrpSpPr>
                <p:cNvPr id="39" name="Group 2">
                  <a:extLst>
                    <a:ext uri="{FF2B5EF4-FFF2-40B4-BE49-F238E27FC236}">
                      <a16:creationId xmlns:a16="http://schemas.microsoft.com/office/drawing/2014/main" id="{A514FFD1-5835-D72E-310A-54ACED943558}"/>
                    </a:ext>
                  </a:extLst>
                </p:cNvPr>
                <p:cNvGrpSpPr/>
                <p:nvPr/>
              </p:nvGrpSpPr>
              <p:grpSpPr>
                <a:xfrm>
                  <a:off x="9414744" y="683256"/>
                  <a:ext cx="8522600" cy="2691122"/>
                  <a:chOff x="0" y="-130165"/>
                  <a:chExt cx="7729658" cy="2646571"/>
                </a:xfrm>
              </p:grpSpPr>
              <p:sp>
                <p:nvSpPr>
                  <p:cNvPr id="41" name="Freeform 3">
                    <a:extLst>
                      <a:ext uri="{FF2B5EF4-FFF2-40B4-BE49-F238E27FC236}">
                        <a16:creationId xmlns:a16="http://schemas.microsoft.com/office/drawing/2014/main" id="{AFEE7189-6C26-14EA-3D62-6212502654F5}"/>
                      </a:ext>
                    </a:extLst>
                  </p:cNvPr>
                  <p:cNvSpPr/>
                  <p:nvPr/>
                </p:nvSpPr>
                <p:spPr>
                  <a:xfrm>
                    <a:off x="0" y="-130165"/>
                    <a:ext cx="7729658" cy="2646571"/>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40" name="TextBox 39">
                  <a:extLst>
                    <a:ext uri="{FF2B5EF4-FFF2-40B4-BE49-F238E27FC236}">
                      <a16:creationId xmlns:a16="http://schemas.microsoft.com/office/drawing/2014/main" id="{4604C250-C318-8A62-1D47-EDE9953892AA}"/>
                    </a:ext>
                  </a:extLst>
                </p:cNvPr>
                <p:cNvSpPr txBox="1"/>
                <p:nvPr/>
              </p:nvSpPr>
              <p:spPr>
                <a:xfrm>
                  <a:off x="9824118" y="828499"/>
                  <a:ext cx="7844546" cy="2349874"/>
                </a:xfrm>
                <a:prstGeom prst="rect">
                  <a:avLst/>
                </a:prstGeom>
                <a:noFill/>
              </p:spPr>
              <p:txBody>
                <a:bodyPr wrap="square">
                  <a:spAutoFit/>
                </a:bodyPr>
                <a:lstStyle/>
                <a:p>
                  <a:pPr algn="just">
                    <a:lnSpc>
                      <a:spcPct val="150000"/>
                    </a:lnSpc>
                  </a:pPr>
                  <a:r>
                    <a:rPr lang="nl-NL" sz="3400" b="1">
                      <a:solidFill>
                        <a:srgbClr val="000000"/>
                      </a:solidFill>
                      <a:effectLst/>
                      <a:latin typeface="Arial" panose="020B0604020202020204" pitchFamily="34" charset="0"/>
                      <a:ea typeface="Calibri" panose="020F0502020204030204" pitchFamily="34" charset="0"/>
                      <a:cs typeface="Arial" panose="020B0604020202020204" pitchFamily="34" charset="0"/>
                    </a:rPr>
                    <a:t>Câu e: </a:t>
                  </a:r>
                  <a:r>
                    <a:rPr lang="nl-NL" sz="34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sử dụng khi bạn bè bạn bè gặp khó khăn về sức khỏe không thể đi học và cần sự động viên.</a:t>
                  </a:r>
                  <a:endParaRPr lang="en-US" sz="3400">
                    <a:latin typeface="Arial" panose="020B0604020202020204" pitchFamily="34" charset="0"/>
                    <a:cs typeface="Arial" panose="020B0604020202020204" pitchFamily="34" charset="0"/>
                  </a:endParaRPr>
                </a:p>
              </p:txBody>
            </p:sp>
          </p:grpSp>
          <p:grpSp>
            <p:nvGrpSpPr>
              <p:cNvPr id="29" name="Group 8">
                <a:extLst>
                  <a:ext uri="{FF2B5EF4-FFF2-40B4-BE49-F238E27FC236}">
                    <a16:creationId xmlns:a16="http://schemas.microsoft.com/office/drawing/2014/main" id="{74C5E143-D097-A3DE-4082-A8DB4FD90C61}"/>
                  </a:ext>
                </a:extLst>
              </p:cNvPr>
              <p:cNvGrpSpPr/>
              <p:nvPr/>
            </p:nvGrpSpPr>
            <p:grpSpPr>
              <a:xfrm>
                <a:off x="6532102" y="7596899"/>
                <a:ext cx="2350309" cy="2196976"/>
                <a:chOff x="0" y="0"/>
                <a:chExt cx="2311400" cy="2311400"/>
              </a:xfrm>
            </p:grpSpPr>
            <p:sp>
              <p:nvSpPr>
                <p:cNvPr id="34" name="Freeform 9">
                  <a:extLst>
                    <a:ext uri="{FF2B5EF4-FFF2-40B4-BE49-F238E27FC236}">
                      <a16:creationId xmlns:a16="http://schemas.microsoft.com/office/drawing/2014/main" id="{2C7B90CF-57A3-E352-15EC-A52965DF3A2E}"/>
                    </a:ext>
                  </a:extLst>
                </p:cNvPr>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grpSp>
        <p:pic>
          <p:nvPicPr>
            <p:cNvPr id="16" name="Picture 15" descr="A group of people sitting and touching each other&#10;&#10;Description automatically generated">
              <a:extLst>
                <a:ext uri="{FF2B5EF4-FFF2-40B4-BE49-F238E27FC236}">
                  <a16:creationId xmlns:a16="http://schemas.microsoft.com/office/drawing/2014/main" id="{F2350A8F-5C8B-C5CE-5D5A-8D95998518E3}"/>
                </a:ext>
              </a:extLst>
            </p:cNvPr>
            <p:cNvPicPr>
              <a:picLocks noChangeAspect="1"/>
            </p:cNvPicPr>
            <p:nvPr/>
          </p:nvPicPr>
          <p:blipFill rotWithShape="1">
            <a:blip r:embed="rId6">
              <a:extLst>
                <a:ext uri="{28A0092B-C50C-407E-A947-70E740481C1C}">
                  <a14:useLocalDpi xmlns:a14="http://schemas.microsoft.com/office/drawing/2010/main" val="0"/>
                </a:ext>
              </a:extLst>
            </a:blip>
            <a:srcRect r="52193" b="49717"/>
            <a:stretch/>
          </p:blipFill>
          <p:spPr>
            <a:xfrm>
              <a:off x="6667372" y="5639833"/>
              <a:ext cx="2038281" cy="2131014"/>
            </a:xfrm>
            <a:prstGeom prst="rect">
              <a:avLst/>
            </a:prstGeom>
          </p:spPr>
        </p:pic>
      </p:grpSp>
      <p:sp>
        <p:nvSpPr>
          <p:cNvPr id="26" name="Freeform 20">
            <a:extLst>
              <a:ext uri="{FF2B5EF4-FFF2-40B4-BE49-F238E27FC236}">
                <a16:creationId xmlns:a16="http://schemas.microsoft.com/office/drawing/2014/main" id="{EB62FFD6-CD0B-6C03-29D8-871F088ECECC}"/>
              </a:ext>
            </a:extLst>
          </p:cNvPr>
          <p:cNvSpPr/>
          <p:nvPr/>
        </p:nvSpPr>
        <p:spPr>
          <a:xfrm>
            <a:off x="17593445" y="9643194"/>
            <a:ext cx="600778" cy="538515"/>
          </a:xfrm>
          <a:custGeom>
            <a:avLst/>
            <a:gdLst/>
            <a:ahLst/>
            <a:cxnLst/>
            <a:rect l="l" t="t" r="r" b="b"/>
            <a:pathLst>
              <a:path w="600778" h="538515">
                <a:moveTo>
                  <a:pt x="0" y="0"/>
                </a:moveTo>
                <a:lnTo>
                  <a:pt x="600778" y="0"/>
                </a:lnTo>
                <a:lnTo>
                  <a:pt x="600778" y="538515"/>
                </a:lnTo>
                <a:lnTo>
                  <a:pt x="0" y="5385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16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790328">
            <a:off x="-85265" y="9534962"/>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1043324">
            <a:off x="17401224" y="-176956"/>
            <a:ext cx="754890" cy="998051"/>
          </a:xfrm>
          <a:custGeom>
            <a:avLst/>
            <a:gdLst/>
            <a:ahLst/>
            <a:cxnLst/>
            <a:rect l="l" t="t" r="r" b="b"/>
            <a:pathLst>
              <a:path w="754890" h="998051">
                <a:moveTo>
                  <a:pt x="0" y="0"/>
                </a:moveTo>
                <a:lnTo>
                  <a:pt x="754890" y="0"/>
                </a:lnTo>
                <a:lnTo>
                  <a:pt x="754890" y="998052"/>
                </a:lnTo>
                <a:lnTo>
                  <a:pt x="0" y="998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1790328">
            <a:off x="73601" y="360947"/>
            <a:ext cx="394361" cy="40092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2">
            <a:extLst>
              <a:ext uri="{FF2B5EF4-FFF2-40B4-BE49-F238E27FC236}">
                <a16:creationId xmlns:a16="http://schemas.microsoft.com/office/drawing/2014/main" id="{CEED711A-AB2C-5168-0FC7-9A5DD58CCC97}"/>
              </a:ext>
            </a:extLst>
          </p:cNvPr>
          <p:cNvSpPr/>
          <p:nvPr/>
        </p:nvSpPr>
        <p:spPr>
          <a:xfrm rot="-2304371">
            <a:off x="17210881" y="79993"/>
            <a:ext cx="1207480" cy="1123301"/>
          </a:xfrm>
          <a:custGeom>
            <a:avLst/>
            <a:gdLst/>
            <a:ahLst/>
            <a:cxnLst/>
            <a:rect l="l" t="t" r="r" b="b"/>
            <a:pathLst>
              <a:path w="3530641" h="3602694">
                <a:moveTo>
                  <a:pt x="0" y="0"/>
                </a:moveTo>
                <a:lnTo>
                  <a:pt x="3530641" y="0"/>
                </a:lnTo>
                <a:lnTo>
                  <a:pt x="3530641" y="3602695"/>
                </a:lnTo>
                <a:lnTo>
                  <a:pt x="0" y="36026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6" name="Picture 18">
            <a:extLst>
              <a:ext uri="{FF2B5EF4-FFF2-40B4-BE49-F238E27FC236}">
                <a16:creationId xmlns:a16="http://schemas.microsoft.com/office/drawing/2014/main" id="{53606AF1-847A-5900-3DEE-D602C2A944A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86017"/>
            <a:ext cx="1077165" cy="1095084"/>
          </a:xfrm>
          <a:prstGeom prst="rect">
            <a:avLst/>
          </a:prstGeom>
        </p:spPr>
      </p:pic>
      <p:sp>
        <p:nvSpPr>
          <p:cNvPr id="7" name="Rounded Rectangle 14">
            <a:extLst>
              <a:ext uri="{FF2B5EF4-FFF2-40B4-BE49-F238E27FC236}">
                <a16:creationId xmlns:a16="http://schemas.microsoft.com/office/drawing/2014/main" id="{F948A13B-4CA4-EFAE-3D90-530119FB0F45}"/>
              </a:ext>
            </a:extLst>
          </p:cNvPr>
          <p:cNvSpPr/>
          <p:nvPr/>
        </p:nvSpPr>
        <p:spPr>
          <a:xfrm>
            <a:off x="9414101" y="3167308"/>
            <a:ext cx="8155819" cy="5496796"/>
          </a:xfrm>
          <a:prstGeom prst="roundRect">
            <a:avLst/>
          </a:prstGeom>
          <a:solidFill>
            <a:srgbClr val="FEF1E6"/>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Em hãy đoán xem bạn trong tranh dự định làm gì? </a:t>
            </a:r>
            <a:endParaRPr lang="en-US" sz="3800">
              <a:solidFill>
                <a:srgbClr val="000000"/>
              </a:solidFill>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Vì sao các bạn lại làm như vậy?</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5FACCD8-DF31-EEF3-CD92-06500D1E88E4}"/>
              </a:ext>
            </a:extLst>
          </p:cNvPr>
          <p:cNvGrpSpPr/>
          <p:nvPr/>
        </p:nvGrpSpPr>
        <p:grpSpPr>
          <a:xfrm>
            <a:off x="718080" y="2781300"/>
            <a:ext cx="8003418" cy="7072748"/>
            <a:chOff x="327071" y="2807159"/>
            <a:chExt cx="8003418" cy="7072748"/>
          </a:xfrm>
        </p:grpSpPr>
        <p:sp>
          <p:nvSpPr>
            <p:cNvPr id="9" name="Rectangle 8">
              <a:extLst>
                <a:ext uri="{FF2B5EF4-FFF2-40B4-BE49-F238E27FC236}">
                  <a16:creationId xmlns:a16="http://schemas.microsoft.com/office/drawing/2014/main" id="{FA0FCC6D-5D93-6CF7-A331-A46363D2AF51}"/>
                </a:ext>
              </a:extLst>
            </p:cNvPr>
            <p:cNvSpPr/>
            <p:nvPr/>
          </p:nvSpPr>
          <p:spPr>
            <a:xfrm>
              <a:off x="327071" y="2807159"/>
              <a:ext cx="8003418" cy="313440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HOẠT ĐỘNG NHÓM:</a:t>
              </a:r>
            </a:p>
            <a:p>
              <a:pPr algn="ctr">
                <a:lnSpc>
                  <a:spcPct val="150000"/>
                </a:lnSpc>
              </a:pPr>
              <a:r>
                <a:rPr lang="en-US" sz="3800">
                  <a:solidFill>
                    <a:schemeClr val="tx1"/>
                  </a:solidFill>
                  <a:latin typeface="Arial" panose="020B0604020202020204" pitchFamily="34" charset="0"/>
                  <a:cs typeface="Arial" panose="020B0604020202020204" pitchFamily="34" charset="0"/>
                </a:rPr>
                <a:t>Các em quan sát tranh </a:t>
              </a:r>
              <a:r>
                <a:rPr lang="en-US" sz="3800" i="1">
                  <a:solidFill>
                    <a:schemeClr val="tx1"/>
                  </a:solidFill>
                  <a:latin typeface="Arial" panose="020B0604020202020204" pitchFamily="34" charset="0"/>
                  <a:cs typeface="Arial" panose="020B0604020202020204" pitchFamily="34" charset="0"/>
                </a:rPr>
                <a:t>(SHS – tr.22) </a:t>
              </a:r>
              <a:r>
                <a:rPr lang="en-US" sz="3800">
                  <a:solidFill>
                    <a:schemeClr val="tx1"/>
                  </a:solidFill>
                  <a:latin typeface="Arial" panose="020B0604020202020204" pitchFamily="34" charset="0"/>
                  <a:cs typeface="Arial" panose="020B0604020202020204" pitchFamily="34" charset="0"/>
                </a:rPr>
                <a:t>và trả lời các câu hỏi</a:t>
              </a:r>
            </a:p>
          </p:txBody>
        </p:sp>
        <p:pic>
          <p:nvPicPr>
            <p:cNvPr id="10" name="Picture 3">
              <a:extLst>
                <a:ext uri="{FF2B5EF4-FFF2-40B4-BE49-F238E27FC236}">
                  <a16:creationId xmlns:a16="http://schemas.microsoft.com/office/drawing/2014/main" id="{2DB25691-6C79-390C-67C9-F921DD163DD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41618" y="6534389"/>
              <a:ext cx="5374323" cy="3345518"/>
            </a:xfrm>
            <a:prstGeom prst="rect">
              <a:avLst/>
            </a:prstGeom>
          </p:spPr>
        </p:pic>
      </p:grpSp>
      <p:sp>
        <p:nvSpPr>
          <p:cNvPr id="11" name="TextBox 10">
            <a:extLst>
              <a:ext uri="{FF2B5EF4-FFF2-40B4-BE49-F238E27FC236}">
                <a16:creationId xmlns:a16="http://schemas.microsoft.com/office/drawing/2014/main" id="{A493B0BB-27A0-5CCF-69A5-94879670BA87}"/>
              </a:ext>
            </a:extLst>
          </p:cNvPr>
          <p:cNvSpPr txBox="1"/>
          <p:nvPr/>
        </p:nvSpPr>
        <p:spPr>
          <a:xfrm>
            <a:off x="1562100" y="1207397"/>
            <a:ext cx="15163799" cy="830997"/>
          </a:xfrm>
          <a:prstGeom prst="rect">
            <a:avLst/>
          </a:prstGeom>
          <a:noFill/>
        </p:spPr>
        <p:txBody>
          <a:bodyPr wrap="square">
            <a:spAutoFit/>
          </a:bodyPr>
          <a:lstStyle/>
          <a:p>
            <a:pPr algn="ctr">
              <a:spcAft>
                <a:spcPts val="1000"/>
              </a:spcAft>
            </a:pPr>
            <a:r>
              <a:rPr lang="vi-VN" sz="4800" b="1">
                <a:solidFill>
                  <a:srgbClr val="C00000"/>
                </a:solidFill>
                <a:ea typeface="Calibri" panose="020F0502020204030204" pitchFamily="34" charset="0"/>
                <a:cs typeface="Arial" panose="020B0604020202020204" pitchFamily="34" charset="0"/>
              </a:rPr>
              <a:t>Hoạt động 2: Quan sát tranh và thảo luận nhóm</a:t>
            </a:r>
            <a:endParaRPr lang="vi-VN" sz="48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54482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790328">
            <a:off x="-85265" y="9534962"/>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1043324">
            <a:off x="17401224" y="-176956"/>
            <a:ext cx="754890" cy="998051"/>
          </a:xfrm>
          <a:custGeom>
            <a:avLst/>
            <a:gdLst/>
            <a:ahLst/>
            <a:cxnLst/>
            <a:rect l="l" t="t" r="r" b="b"/>
            <a:pathLst>
              <a:path w="754890" h="998051">
                <a:moveTo>
                  <a:pt x="0" y="0"/>
                </a:moveTo>
                <a:lnTo>
                  <a:pt x="754890" y="0"/>
                </a:lnTo>
                <a:lnTo>
                  <a:pt x="754890" y="998052"/>
                </a:lnTo>
                <a:lnTo>
                  <a:pt x="0" y="998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1790328">
            <a:off x="73601" y="360947"/>
            <a:ext cx="394361" cy="40092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2" descr="A cartoon of a child and a child&#10;&#10;Description automatically generated">
            <a:extLst>
              <a:ext uri="{FF2B5EF4-FFF2-40B4-BE49-F238E27FC236}">
                <a16:creationId xmlns:a16="http://schemas.microsoft.com/office/drawing/2014/main" id="{8569B359-3898-F4A7-DA96-A9DF425907DD}"/>
              </a:ext>
            </a:extLst>
          </p:cNvPr>
          <p:cNvPicPr>
            <a:picLocks noChangeAspect="1"/>
          </p:cNvPicPr>
          <p:nvPr/>
        </p:nvPicPr>
        <p:blipFill rotWithShape="1">
          <a:blip r:embed="rId8">
            <a:extLst>
              <a:ext uri="{28A0092B-C50C-407E-A947-70E740481C1C}">
                <a14:useLocalDpi xmlns:a14="http://schemas.microsoft.com/office/drawing/2010/main" val="0"/>
              </a:ext>
            </a:extLst>
          </a:blip>
          <a:srcRect l="14064" t="15185" r="11951" b="45555"/>
          <a:stretch/>
        </p:blipFill>
        <p:spPr>
          <a:xfrm>
            <a:off x="1064239" y="1355097"/>
            <a:ext cx="7662698" cy="3867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cartoon of a child and a child&#10;&#10;Description automatically generated">
            <a:extLst>
              <a:ext uri="{FF2B5EF4-FFF2-40B4-BE49-F238E27FC236}">
                <a16:creationId xmlns:a16="http://schemas.microsoft.com/office/drawing/2014/main" id="{F0AD058B-A34E-2C96-BFA0-3D9FB611AA9C}"/>
              </a:ext>
            </a:extLst>
          </p:cNvPr>
          <p:cNvPicPr>
            <a:picLocks noChangeAspect="1"/>
          </p:cNvPicPr>
          <p:nvPr/>
        </p:nvPicPr>
        <p:blipFill rotWithShape="1">
          <a:blip r:embed="rId8">
            <a:extLst>
              <a:ext uri="{28A0092B-C50C-407E-A947-70E740481C1C}">
                <a14:useLocalDpi xmlns:a14="http://schemas.microsoft.com/office/drawing/2010/main" val="0"/>
              </a:ext>
            </a:extLst>
          </a:blip>
          <a:srcRect l="14065" t="53703" r="10541" b="10000"/>
          <a:stretch/>
        </p:blipFill>
        <p:spPr>
          <a:xfrm>
            <a:off x="9296400" y="5682182"/>
            <a:ext cx="8164568" cy="3738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B40A4C13-1735-4623-6D5C-025E551A28C4}"/>
              </a:ext>
            </a:extLst>
          </p:cNvPr>
          <p:cNvSpPr txBox="1"/>
          <p:nvPr/>
        </p:nvSpPr>
        <p:spPr>
          <a:xfrm>
            <a:off x="9647034" y="1453225"/>
            <a:ext cx="7622304" cy="3671583"/>
          </a:xfrm>
          <a:prstGeom prst="rect">
            <a:avLst/>
          </a:prstGeom>
          <a:noFill/>
        </p:spPr>
        <p:txBody>
          <a:bodyPr wrap="square">
            <a:spAutoFit/>
          </a:bodyPr>
          <a:lstStyle/>
          <a:p>
            <a:pPr algn="just">
              <a:lnSpc>
                <a:spcPct val="150000"/>
              </a:lnSpc>
            </a:pPr>
            <a:r>
              <a:rPr lang="nl-NL"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Tranh 2: </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Thể hiện sự quan tâm đến sức khỏe của các bạn cùng lớp bằng lời hỏi thăm hoặc lời khuyên hợp lí.</a:t>
            </a:r>
            <a:endParaRPr lang="en-US" sz="40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28196B5-BF83-ABC9-E1AC-F433AA9E369E}"/>
              </a:ext>
            </a:extLst>
          </p:cNvPr>
          <p:cNvSpPr txBox="1"/>
          <p:nvPr/>
        </p:nvSpPr>
        <p:spPr>
          <a:xfrm>
            <a:off x="1064239" y="5981700"/>
            <a:ext cx="7511809" cy="2748253"/>
          </a:xfrm>
          <a:prstGeom prst="rect">
            <a:avLst/>
          </a:prstGeom>
          <a:noFill/>
        </p:spPr>
        <p:txBody>
          <a:bodyPr wrap="square">
            <a:spAutoFit/>
          </a:bodyPr>
          <a:lstStyle/>
          <a:p>
            <a:pPr algn="just">
              <a:lnSpc>
                <a:spcPct val="150000"/>
              </a:lnSpc>
            </a:pPr>
            <a:r>
              <a:rPr lang="nl-NL"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Tranh 1: </a:t>
            </a:r>
            <a:r>
              <a:rPr lang="nl-NL"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Thể hiện mong muốn được giúp đỡ bà cụ bằng những hành động cụ thể.</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926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F6"/>
        </a:solidFill>
        <a:effectLst/>
      </p:bgPr>
    </p:bg>
    <p:spTree>
      <p:nvGrpSpPr>
        <p:cNvPr id="1" name=""/>
        <p:cNvGrpSpPr/>
        <p:nvPr/>
      </p:nvGrpSpPr>
      <p:grpSpPr>
        <a:xfrm>
          <a:off x="0" y="0"/>
          <a:ext cx="0" cy="0"/>
          <a:chOff x="0" y="0"/>
          <a:chExt cx="0" cy="0"/>
        </a:xfrm>
      </p:grpSpPr>
      <p:sp>
        <p:nvSpPr>
          <p:cNvPr id="31" name="Freeform 31"/>
          <p:cNvSpPr/>
          <p:nvPr/>
        </p:nvSpPr>
        <p:spPr>
          <a:xfrm rot="-848247">
            <a:off x="17462063" y="38256"/>
            <a:ext cx="727233" cy="961486"/>
          </a:xfrm>
          <a:custGeom>
            <a:avLst/>
            <a:gdLst/>
            <a:ahLst/>
            <a:cxnLst/>
            <a:rect l="l" t="t" r="r" b="b"/>
            <a:pathLst>
              <a:path w="727233" h="961486">
                <a:moveTo>
                  <a:pt x="0" y="0"/>
                </a:moveTo>
                <a:lnTo>
                  <a:pt x="727234" y="0"/>
                </a:lnTo>
                <a:lnTo>
                  <a:pt x="727234" y="961486"/>
                </a:lnTo>
                <a:lnTo>
                  <a:pt x="0" y="961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0" name="Freeform 30"/>
          <p:cNvSpPr/>
          <p:nvPr/>
        </p:nvSpPr>
        <p:spPr>
          <a:xfrm rot="-1790328">
            <a:off x="132100" y="183679"/>
            <a:ext cx="950026" cy="784116"/>
          </a:xfrm>
          <a:custGeom>
            <a:avLst/>
            <a:gdLst/>
            <a:ahLst/>
            <a:cxnLst/>
            <a:rect l="l" t="t" r="r" b="b"/>
            <a:pathLst>
              <a:path w="394361" h="400921">
                <a:moveTo>
                  <a:pt x="0" y="0"/>
                </a:moveTo>
                <a:lnTo>
                  <a:pt x="394361" y="0"/>
                </a:lnTo>
                <a:lnTo>
                  <a:pt x="394361" y="400922"/>
                </a:lnTo>
                <a:lnTo>
                  <a:pt x="0" y="400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id="{C61322C6-1F1B-0D0F-5B2C-B5BE7B32B172}"/>
              </a:ext>
            </a:extLst>
          </p:cNvPr>
          <p:cNvGrpSpPr/>
          <p:nvPr/>
        </p:nvGrpSpPr>
        <p:grpSpPr>
          <a:xfrm>
            <a:off x="5688472" y="943918"/>
            <a:ext cx="11913729" cy="8399163"/>
            <a:chOff x="0" y="-47625"/>
            <a:chExt cx="2555704" cy="2081522"/>
          </a:xfrm>
        </p:grpSpPr>
        <p:sp>
          <p:nvSpPr>
            <p:cNvPr id="10" name="Freeform 4">
              <a:extLst>
                <a:ext uri="{FF2B5EF4-FFF2-40B4-BE49-F238E27FC236}">
                  <a16:creationId xmlns:a16="http://schemas.microsoft.com/office/drawing/2014/main" id="{4F7289CC-7EFD-9A63-EDF6-8A3E251CFE4C}"/>
                </a:ext>
              </a:extLst>
            </p:cNvPr>
            <p:cNvSpPr/>
            <p:nvPr/>
          </p:nvSpPr>
          <p:spPr>
            <a:xfrm>
              <a:off x="0" y="0"/>
              <a:ext cx="2555704" cy="2033897"/>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5">
              <a:extLst>
                <a:ext uri="{FF2B5EF4-FFF2-40B4-BE49-F238E27FC236}">
                  <a16:creationId xmlns:a16="http://schemas.microsoft.com/office/drawing/2014/main" id="{F86362FE-D702-6734-B39D-E21C92DA6AF5}"/>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2" name="Group 6">
            <a:extLst>
              <a:ext uri="{FF2B5EF4-FFF2-40B4-BE49-F238E27FC236}">
                <a16:creationId xmlns:a16="http://schemas.microsoft.com/office/drawing/2014/main" id="{153FEA5F-4765-5E78-26F4-A1B4F4B7D876}"/>
              </a:ext>
            </a:extLst>
          </p:cNvPr>
          <p:cNvGrpSpPr/>
          <p:nvPr/>
        </p:nvGrpSpPr>
        <p:grpSpPr>
          <a:xfrm>
            <a:off x="487132" y="2088416"/>
            <a:ext cx="5641975" cy="5657816"/>
            <a:chOff x="0" y="0"/>
            <a:chExt cx="812800" cy="812800"/>
          </a:xfrm>
        </p:grpSpPr>
        <p:sp>
          <p:nvSpPr>
            <p:cNvPr id="13" name="Freeform 7">
              <a:extLst>
                <a:ext uri="{FF2B5EF4-FFF2-40B4-BE49-F238E27FC236}">
                  <a16:creationId xmlns:a16="http://schemas.microsoft.com/office/drawing/2014/main" id="{F62F7B1B-B7D1-FDB0-CA1F-49BDA6A5E3C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a:latin typeface="Arial" panose="020B0604020202020204" pitchFamily="34" charset="0"/>
                <a:cs typeface="Arial" panose="020B0604020202020204" pitchFamily="34" charset="0"/>
              </a:endParaRPr>
            </a:p>
          </p:txBody>
        </p:sp>
        <p:sp>
          <p:nvSpPr>
            <p:cNvPr id="14" name="TextBox 8">
              <a:extLst>
                <a:ext uri="{FF2B5EF4-FFF2-40B4-BE49-F238E27FC236}">
                  <a16:creationId xmlns:a16="http://schemas.microsoft.com/office/drawing/2014/main" id="{013BC84C-36EB-73A9-2BAC-D5B7F3D5CCD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DAB6C050-3666-D4AF-7CE9-FB83DD1ED178}"/>
              </a:ext>
            </a:extLst>
          </p:cNvPr>
          <p:cNvSpPr txBox="1"/>
          <p:nvPr/>
        </p:nvSpPr>
        <p:spPr>
          <a:xfrm>
            <a:off x="943007" y="3881982"/>
            <a:ext cx="4672405" cy="1998176"/>
          </a:xfrm>
          <a:prstGeom prst="rect">
            <a:avLst/>
          </a:prstGeom>
          <a:noFill/>
          <a:ln>
            <a:noFill/>
          </a:ln>
        </p:spPr>
        <p:txBody>
          <a:bodyPr wrap="square" rtlCol="0">
            <a:spAutoFit/>
          </a:bodyPr>
          <a:lstStyle/>
          <a:p>
            <a:pPr algn="ctr">
              <a:lnSpc>
                <a:spcPct val="150000"/>
              </a:lnSpc>
            </a:pPr>
            <a:r>
              <a:rPr lang="en-US" sz="4400" b="1">
                <a:solidFill>
                  <a:schemeClr val="bg1"/>
                </a:solidFill>
                <a:latin typeface="Arial" panose="020B0604020202020204" pitchFamily="34" charset="0"/>
                <a:cs typeface="Arial" panose="020B0604020202020204" pitchFamily="34" charset="0"/>
              </a:rPr>
              <a:t>Hoạt động 3:</a:t>
            </a:r>
          </a:p>
          <a:p>
            <a:pPr algn="ctr">
              <a:lnSpc>
                <a:spcPct val="150000"/>
              </a:lnSpc>
            </a:pPr>
            <a:r>
              <a:rPr lang="en-US" sz="4400" b="1">
                <a:solidFill>
                  <a:schemeClr val="bg1"/>
                </a:solidFill>
                <a:latin typeface="Arial" panose="020B0604020202020204" pitchFamily="34" charset="0"/>
                <a:cs typeface="Arial" panose="020B0604020202020204" pitchFamily="34" charset="0"/>
              </a:rPr>
              <a:t>Xử lí tình huống</a:t>
            </a:r>
            <a:endParaRPr lang="en-US" sz="4400" b="1" dirty="0">
              <a:solidFill>
                <a:schemeClr val="bg1"/>
              </a:solidFill>
              <a:latin typeface="Arial" panose="020B0604020202020204" pitchFamily="34" charset="0"/>
              <a:cs typeface="Arial" panose="020B0604020202020204" pitchFamily="34" charset="0"/>
            </a:endParaRPr>
          </a:p>
        </p:txBody>
      </p:sp>
      <p:pic>
        <p:nvPicPr>
          <p:cNvPr id="17" name="Picture 18">
            <a:extLst>
              <a:ext uri="{FF2B5EF4-FFF2-40B4-BE49-F238E27FC236}">
                <a16:creationId xmlns:a16="http://schemas.microsoft.com/office/drawing/2014/main" id="{63FA1536-F1C6-C45E-6DD0-AB901F882A4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73242">
            <a:off x="1957453" y="1226408"/>
            <a:ext cx="1983055" cy="1983055"/>
          </a:xfrm>
          <a:prstGeom prst="rect">
            <a:avLst/>
          </a:prstGeom>
        </p:spPr>
      </p:pic>
      <p:grpSp>
        <p:nvGrpSpPr>
          <p:cNvPr id="20" name="Group 19">
            <a:extLst>
              <a:ext uri="{FF2B5EF4-FFF2-40B4-BE49-F238E27FC236}">
                <a16:creationId xmlns:a16="http://schemas.microsoft.com/office/drawing/2014/main" id="{BF0C95F0-140D-8AEB-9D6D-D8AEDFCEAA5F}"/>
              </a:ext>
            </a:extLst>
          </p:cNvPr>
          <p:cNvGrpSpPr/>
          <p:nvPr/>
        </p:nvGrpSpPr>
        <p:grpSpPr>
          <a:xfrm>
            <a:off x="8406836" y="631699"/>
            <a:ext cx="6477000" cy="1040937"/>
            <a:chOff x="5872534" y="973727"/>
            <a:chExt cx="6477000" cy="1040937"/>
          </a:xfrm>
        </p:grpSpPr>
        <p:pic>
          <p:nvPicPr>
            <p:cNvPr id="22" name="Picture 9">
              <a:extLst>
                <a:ext uri="{FF2B5EF4-FFF2-40B4-BE49-F238E27FC236}">
                  <a16:creationId xmlns:a16="http://schemas.microsoft.com/office/drawing/2014/main" id="{3AD361D2-36F2-4EF5-3EBF-C6220E8C26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98139" y="973727"/>
              <a:ext cx="6451395" cy="1040937"/>
            </a:xfrm>
            <a:prstGeom prst="rect">
              <a:avLst/>
            </a:prstGeom>
          </p:spPr>
        </p:pic>
        <p:sp>
          <p:nvSpPr>
            <p:cNvPr id="26" name="TextBox 25">
              <a:extLst>
                <a:ext uri="{FF2B5EF4-FFF2-40B4-BE49-F238E27FC236}">
                  <a16:creationId xmlns:a16="http://schemas.microsoft.com/office/drawing/2014/main" id="{088A4746-BC49-7F6A-A920-683CFB4E4D3F}"/>
                </a:ext>
              </a:extLst>
            </p:cNvPr>
            <p:cNvSpPr txBox="1"/>
            <p:nvPr/>
          </p:nvSpPr>
          <p:spPr>
            <a:xfrm>
              <a:off x="5872534" y="1091283"/>
              <a:ext cx="64770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Tình huống 1</a:t>
              </a:r>
              <a:endParaRPr lang="en-US" sz="4400" b="1" dirty="0">
                <a:solidFill>
                  <a:schemeClr val="bg1"/>
                </a:solidFill>
                <a:latin typeface="Arial" panose="020B0604020202020204" pitchFamily="34" charset="0"/>
                <a:cs typeface="Arial" panose="020B0604020202020204" pitchFamily="34" charset="0"/>
              </a:endParaRPr>
            </a:p>
          </p:txBody>
        </p:sp>
      </p:grpSp>
      <p:sp>
        <p:nvSpPr>
          <p:cNvPr id="32" name="Freeform 22">
            <a:extLst>
              <a:ext uri="{FF2B5EF4-FFF2-40B4-BE49-F238E27FC236}">
                <a16:creationId xmlns:a16="http://schemas.microsoft.com/office/drawing/2014/main" id="{B149BB57-18B2-C1D5-95EB-96F85607A7CB}"/>
              </a:ext>
            </a:extLst>
          </p:cNvPr>
          <p:cNvSpPr/>
          <p:nvPr/>
        </p:nvSpPr>
        <p:spPr>
          <a:xfrm>
            <a:off x="938653" y="6349466"/>
            <a:ext cx="3683641" cy="4214138"/>
          </a:xfrm>
          <a:custGeom>
            <a:avLst/>
            <a:gdLst/>
            <a:ahLst/>
            <a:cxnLst/>
            <a:rect l="l" t="t" r="r" b="b"/>
            <a:pathLst>
              <a:path w="2633431" h="3101471">
                <a:moveTo>
                  <a:pt x="0" y="0"/>
                </a:moveTo>
                <a:lnTo>
                  <a:pt x="2633431" y="0"/>
                </a:lnTo>
                <a:lnTo>
                  <a:pt x="2633431" y="3101471"/>
                </a:lnTo>
                <a:lnTo>
                  <a:pt x="0" y="31014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11">
            <a:extLst>
              <a:ext uri="{FF2B5EF4-FFF2-40B4-BE49-F238E27FC236}">
                <a16:creationId xmlns:a16="http://schemas.microsoft.com/office/drawing/2014/main" id="{7F9C0CB2-6312-3FF6-12A8-2BD5561498B3}"/>
              </a:ext>
            </a:extLst>
          </p:cNvPr>
          <p:cNvSpPr txBox="1"/>
          <p:nvPr/>
        </p:nvSpPr>
        <p:spPr>
          <a:xfrm>
            <a:off x="6881618" y="2287324"/>
            <a:ext cx="10082355" cy="6181692"/>
          </a:xfrm>
          <a:prstGeom prst="rect">
            <a:avLst/>
          </a:prstGeom>
        </p:spPr>
        <p:txBody>
          <a:bodyPr wrap="square" lIns="0" tIns="0" rIns="0" bIns="0" rtlCol="0" anchor="t">
            <a:spAutoFit/>
          </a:bodyPr>
          <a:lstStyle/>
          <a:p>
            <a:pPr algn="just">
              <a:lnSpc>
                <a:spcPct val="150000"/>
              </a:lnSpc>
              <a:spcBef>
                <a:spcPct val="0"/>
              </a:spcBef>
            </a:pPr>
            <a:r>
              <a:rPr lang="vi-VN" sz="3400">
                <a:latin typeface="Arial" panose="020B0604020202020204" pitchFamily="34" charset="0"/>
                <a:cs typeface="Arial" panose="020B0604020202020204" pitchFamily="34" charset="0"/>
              </a:rPr>
              <a:t>Mấy hôm nay, Hưng không đi học. Giờ sinh hoạt lớp, cô giáo buồn bã thông báo:</a:t>
            </a:r>
            <a:endParaRPr lang="en-US" sz="3400">
              <a:latin typeface="Arial" panose="020B0604020202020204" pitchFamily="34" charset="0"/>
              <a:cs typeface="Arial" panose="020B0604020202020204" pitchFamily="34" charset="0"/>
            </a:endParaRPr>
          </a:p>
          <a:p>
            <a:pPr algn="just">
              <a:lnSpc>
                <a:spcPct val="150000"/>
              </a:lnSpc>
              <a:spcBef>
                <a:spcPct val="0"/>
              </a:spcBef>
            </a:pPr>
            <a:r>
              <a:rPr lang="vi-VN" sz="3400">
                <a:latin typeface="Arial" panose="020B0604020202020204" pitchFamily="34" charset="0"/>
                <a:cs typeface="Arial" panose="020B0604020202020204" pitchFamily="34" charset="0"/>
              </a:rPr>
              <a:t>- Như các em đã biết, mẹ bạn Hưng lớp ta bị ốm lâu nay, nay bố bạn ấy lại mới bị tai nạn giao thông. Hoàn cảnh gia đình bạn đang rất khó khăn. Chúng ta cần phải giúp bạn Hưng vượt qua khó khăn này.</a:t>
            </a:r>
          </a:p>
          <a:p>
            <a:pPr marL="571500" indent="-571500" algn="just">
              <a:lnSpc>
                <a:spcPct val="150000"/>
              </a:lnSpc>
              <a:spcBef>
                <a:spcPct val="0"/>
              </a:spcBef>
              <a:buFont typeface="Wingdings" panose="05000000000000000000" pitchFamily="2" charset="2"/>
              <a:buChar char="Ø"/>
            </a:pPr>
            <a:r>
              <a:rPr lang="vi-VN" sz="3400" i="1">
                <a:solidFill>
                  <a:srgbClr val="FF0000"/>
                </a:solidFill>
                <a:latin typeface="Arial" panose="020B0604020202020204" pitchFamily="34" charset="0"/>
                <a:cs typeface="Arial" panose="020B0604020202020204" pitchFamily="34" charset="0"/>
              </a:rPr>
              <a:t>Em hãy đề xuất những việc làm trong khả năng của mình để giúp Hưng?</a:t>
            </a:r>
            <a:endParaRPr lang="vi-VN" sz="3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32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F6"/>
        </a:solidFill>
        <a:effectLst/>
      </p:bgPr>
    </p:bg>
    <p:spTree>
      <p:nvGrpSpPr>
        <p:cNvPr id="1" name=""/>
        <p:cNvGrpSpPr/>
        <p:nvPr/>
      </p:nvGrpSpPr>
      <p:grpSpPr>
        <a:xfrm>
          <a:off x="0" y="0"/>
          <a:ext cx="0" cy="0"/>
          <a:chOff x="0" y="0"/>
          <a:chExt cx="0" cy="0"/>
        </a:xfrm>
      </p:grpSpPr>
      <p:sp>
        <p:nvSpPr>
          <p:cNvPr id="31" name="Freeform 31"/>
          <p:cNvSpPr/>
          <p:nvPr/>
        </p:nvSpPr>
        <p:spPr>
          <a:xfrm rot="-848247">
            <a:off x="17462063" y="38256"/>
            <a:ext cx="727233" cy="961486"/>
          </a:xfrm>
          <a:custGeom>
            <a:avLst/>
            <a:gdLst/>
            <a:ahLst/>
            <a:cxnLst/>
            <a:rect l="l" t="t" r="r" b="b"/>
            <a:pathLst>
              <a:path w="727233" h="961486">
                <a:moveTo>
                  <a:pt x="0" y="0"/>
                </a:moveTo>
                <a:lnTo>
                  <a:pt x="727234" y="0"/>
                </a:lnTo>
                <a:lnTo>
                  <a:pt x="727234" y="961486"/>
                </a:lnTo>
                <a:lnTo>
                  <a:pt x="0" y="961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0" name="Freeform 30"/>
          <p:cNvSpPr/>
          <p:nvPr/>
        </p:nvSpPr>
        <p:spPr>
          <a:xfrm rot="-1790328">
            <a:off x="132100" y="183679"/>
            <a:ext cx="950026" cy="784116"/>
          </a:xfrm>
          <a:custGeom>
            <a:avLst/>
            <a:gdLst/>
            <a:ahLst/>
            <a:cxnLst/>
            <a:rect l="l" t="t" r="r" b="b"/>
            <a:pathLst>
              <a:path w="394361" h="400921">
                <a:moveTo>
                  <a:pt x="0" y="0"/>
                </a:moveTo>
                <a:lnTo>
                  <a:pt x="394361" y="0"/>
                </a:lnTo>
                <a:lnTo>
                  <a:pt x="394361" y="400922"/>
                </a:lnTo>
                <a:lnTo>
                  <a:pt x="0" y="400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3">
            <a:extLst>
              <a:ext uri="{FF2B5EF4-FFF2-40B4-BE49-F238E27FC236}">
                <a16:creationId xmlns:a16="http://schemas.microsoft.com/office/drawing/2014/main" id="{C61322C6-1F1B-0D0F-5B2C-B5BE7B32B172}"/>
              </a:ext>
            </a:extLst>
          </p:cNvPr>
          <p:cNvGrpSpPr/>
          <p:nvPr/>
        </p:nvGrpSpPr>
        <p:grpSpPr>
          <a:xfrm>
            <a:off x="5688472" y="943918"/>
            <a:ext cx="11913729" cy="8399163"/>
            <a:chOff x="0" y="-47625"/>
            <a:chExt cx="2555704" cy="2081522"/>
          </a:xfrm>
        </p:grpSpPr>
        <p:sp>
          <p:nvSpPr>
            <p:cNvPr id="10" name="Freeform 4">
              <a:extLst>
                <a:ext uri="{FF2B5EF4-FFF2-40B4-BE49-F238E27FC236}">
                  <a16:creationId xmlns:a16="http://schemas.microsoft.com/office/drawing/2014/main" id="{4F7289CC-7EFD-9A63-EDF6-8A3E251CFE4C}"/>
                </a:ext>
              </a:extLst>
            </p:cNvPr>
            <p:cNvSpPr/>
            <p:nvPr/>
          </p:nvSpPr>
          <p:spPr>
            <a:xfrm>
              <a:off x="0" y="0"/>
              <a:ext cx="2555704" cy="2033897"/>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5">
              <a:extLst>
                <a:ext uri="{FF2B5EF4-FFF2-40B4-BE49-F238E27FC236}">
                  <a16:creationId xmlns:a16="http://schemas.microsoft.com/office/drawing/2014/main" id="{F86362FE-D702-6734-B39D-E21C92DA6AF5}"/>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2" name="Group 6">
            <a:extLst>
              <a:ext uri="{FF2B5EF4-FFF2-40B4-BE49-F238E27FC236}">
                <a16:creationId xmlns:a16="http://schemas.microsoft.com/office/drawing/2014/main" id="{153FEA5F-4765-5E78-26F4-A1B4F4B7D876}"/>
              </a:ext>
            </a:extLst>
          </p:cNvPr>
          <p:cNvGrpSpPr/>
          <p:nvPr/>
        </p:nvGrpSpPr>
        <p:grpSpPr>
          <a:xfrm>
            <a:off x="487132" y="2088416"/>
            <a:ext cx="5641975" cy="5657816"/>
            <a:chOff x="0" y="0"/>
            <a:chExt cx="812800" cy="812800"/>
          </a:xfrm>
        </p:grpSpPr>
        <p:sp>
          <p:nvSpPr>
            <p:cNvPr id="13" name="Freeform 7">
              <a:extLst>
                <a:ext uri="{FF2B5EF4-FFF2-40B4-BE49-F238E27FC236}">
                  <a16:creationId xmlns:a16="http://schemas.microsoft.com/office/drawing/2014/main" id="{F62F7B1B-B7D1-FDB0-CA1F-49BDA6A5E3C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a:latin typeface="Arial" panose="020B0604020202020204" pitchFamily="34" charset="0"/>
                <a:cs typeface="Arial" panose="020B0604020202020204" pitchFamily="34" charset="0"/>
              </a:endParaRPr>
            </a:p>
          </p:txBody>
        </p:sp>
        <p:sp>
          <p:nvSpPr>
            <p:cNvPr id="14" name="TextBox 8">
              <a:extLst>
                <a:ext uri="{FF2B5EF4-FFF2-40B4-BE49-F238E27FC236}">
                  <a16:creationId xmlns:a16="http://schemas.microsoft.com/office/drawing/2014/main" id="{013BC84C-36EB-73A9-2BAC-D5B7F3D5CCD8}"/>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DAB6C050-3666-D4AF-7CE9-FB83DD1ED178}"/>
              </a:ext>
            </a:extLst>
          </p:cNvPr>
          <p:cNvSpPr txBox="1"/>
          <p:nvPr/>
        </p:nvSpPr>
        <p:spPr>
          <a:xfrm>
            <a:off x="943007" y="3881982"/>
            <a:ext cx="4672405" cy="1998176"/>
          </a:xfrm>
          <a:prstGeom prst="rect">
            <a:avLst/>
          </a:prstGeom>
          <a:noFill/>
          <a:ln>
            <a:noFill/>
          </a:ln>
        </p:spPr>
        <p:txBody>
          <a:bodyPr wrap="square" rtlCol="0">
            <a:spAutoFit/>
          </a:bodyPr>
          <a:lstStyle/>
          <a:p>
            <a:pPr algn="ctr">
              <a:lnSpc>
                <a:spcPct val="150000"/>
              </a:lnSpc>
            </a:pPr>
            <a:r>
              <a:rPr lang="en-US" sz="4400" b="1">
                <a:solidFill>
                  <a:schemeClr val="bg1"/>
                </a:solidFill>
                <a:latin typeface="Arial" panose="020B0604020202020204" pitchFamily="34" charset="0"/>
                <a:cs typeface="Arial" panose="020B0604020202020204" pitchFamily="34" charset="0"/>
              </a:rPr>
              <a:t>Hoạt động 3:</a:t>
            </a:r>
          </a:p>
          <a:p>
            <a:pPr algn="ctr">
              <a:lnSpc>
                <a:spcPct val="150000"/>
              </a:lnSpc>
            </a:pPr>
            <a:r>
              <a:rPr lang="en-US" sz="4400" b="1">
                <a:solidFill>
                  <a:schemeClr val="bg1"/>
                </a:solidFill>
                <a:latin typeface="Arial" panose="020B0604020202020204" pitchFamily="34" charset="0"/>
                <a:cs typeface="Arial" panose="020B0604020202020204" pitchFamily="34" charset="0"/>
              </a:rPr>
              <a:t>Xử lí tình huống</a:t>
            </a:r>
            <a:endParaRPr lang="en-US" sz="4400" b="1" dirty="0">
              <a:solidFill>
                <a:schemeClr val="bg1"/>
              </a:solidFill>
              <a:latin typeface="Arial" panose="020B0604020202020204" pitchFamily="34" charset="0"/>
              <a:cs typeface="Arial" panose="020B0604020202020204" pitchFamily="34" charset="0"/>
            </a:endParaRPr>
          </a:p>
        </p:txBody>
      </p:sp>
      <p:pic>
        <p:nvPicPr>
          <p:cNvPr id="17" name="Picture 18">
            <a:extLst>
              <a:ext uri="{FF2B5EF4-FFF2-40B4-BE49-F238E27FC236}">
                <a16:creationId xmlns:a16="http://schemas.microsoft.com/office/drawing/2014/main" id="{63FA1536-F1C6-C45E-6DD0-AB901F882A4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73242">
            <a:off x="1957453" y="1226408"/>
            <a:ext cx="1983055" cy="1983055"/>
          </a:xfrm>
          <a:prstGeom prst="rect">
            <a:avLst/>
          </a:prstGeom>
        </p:spPr>
      </p:pic>
      <p:grpSp>
        <p:nvGrpSpPr>
          <p:cNvPr id="20" name="Group 19">
            <a:extLst>
              <a:ext uri="{FF2B5EF4-FFF2-40B4-BE49-F238E27FC236}">
                <a16:creationId xmlns:a16="http://schemas.microsoft.com/office/drawing/2014/main" id="{BF0C95F0-140D-8AEB-9D6D-D8AEDFCEAA5F}"/>
              </a:ext>
            </a:extLst>
          </p:cNvPr>
          <p:cNvGrpSpPr/>
          <p:nvPr/>
        </p:nvGrpSpPr>
        <p:grpSpPr>
          <a:xfrm>
            <a:off x="8406836" y="631699"/>
            <a:ext cx="6477000" cy="1040937"/>
            <a:chOff x="5872534" y="973727"/>
            <a:chExt cx="6477000" cy="1040937"/>
          </a:xfrm>
        </p:grpSpPr>
        <p:pic>
          <p:nvPicPr>
            <p:cNvPr id="22" name="Picture 9">
              <a:extLst>
                <a:ext uri="{FF2B5EF4-FFF2-40B4-BE49-F238E27FC236}">
                  <a16:creationId xmlns:a16="http://schemas.microsoft.com/office/drawing/2014/main" id="{3AD361D2-36F2-4EF5-3EBF-C6220E8C26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98139" y="973727"/>
              <a:ext cx="6451395" cy="1040937"/>
            </a:xfrm>
            <a:prstGeom prst="rect">
              <a:avLst/>
            </a:prstGeom>
          </p:spPr>
        </p:pic>
        <p:sp>
          <p:nvSpPr>
            <p:cNvPr id="26" name="TextBox 25">
              <a:extLst>
                <a:ext uri="{FF2B5EF4-FFF2-40B4-BE49-F238E27FC236}">
                  <a16:creationId xmlns:a16="http://schemas.microsoft.com/office/drawing/2014/main" id="{088A4746-BC49-7F6A-A920-683CFB4E4D3F}"/>
                </a:ext>
              </a:extLst>
            </p:cNvPr>
            <p:cNvSpPr txBox="1"/>
            <p:nvPr/>
          </p:nvSpPr>
          <p:spPr>
            <a:xfrm>
              <a:off x="5872534" y="1091283"/>
              <a:ext cx="64770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Tình huống 2</a:t>
              </a:r>
              <a:endParaRPr lang="en-US" sz="4400" b="1" dirty="0">
                <a:solidFill>
                  <a:schemeClr val="bg1"/>
                </a:solidFill>
                <a:latin typeface="Arial" panose="020B0604020202020204" pitchFamily="34" charset="0"/>
                <a:cs typeface="Arial" panose="020B0604020202020204" pitchFamily="34" charset="0"/>
              </a:endParaRPr>
            </a:p>
          </p:txBody>
        </p:sp>
      </p:grpSp>
      <p:sp>
        <p:nvSpPr>
          <p:cNvPr id="32" name="Freeform 22">
            <a:extLst>
              <a:ext uri="{FF2B5EF4-FFF2-40B4-BE49-F238E27FC236}">
                <a16:creationId xmlns:a16="http://schemas.microsoft.com/office/drawing/2014/main" id="{B149BB57-18B2-C1D5-95EB-96F85607A7CB}"/>
              </a:ext>
            </a:extLst>
          </p:cNvPr>
          <p:cNvSpPr/>
          <p:nvPr/>
        </p:nvSpPr>
        <p:spPr>
          <a:xfrm>
            <a:off x="938653" y="6349466"/>
            <a:ext cx="3683641" cy="4214138"/>
          </a:xfrm>
          <a:custGeom>
            <a:avLst/>
            <a:gdLst/>
            <a:ahLst/>
            <a:cxnLst/>
            <a:rect l="l" t="t" r="r" b="b"/>
            <a:pathLst>
              <a:path w="2633431" h="3101471">
                <a:moveTo>
                  <a:pt x="0" y="0"/>
                </a:moveTo>
                <a:lnTo>
                  <a:pt x="2633431" y="0"/>
                </a:lnTo>
                <a:lnTo>
                  <a:pt x="2633431" y="3101471"/>
                </a:lnTo>
                <a:lnTo>
                  <a:pt x="0" y="31014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6" name="TextBox 11">
            <a:extLst>
              <a:ext uri="{FF2B5EF4-FFF2-40B4-BE49-F238E27FC236}">
                <a16:creationId xmlns:a16="http://schemas.microsoft.com/office/drawing/2014/main" id="{7F9C0CB2-6312-3FF6-12A8-2BD5561498B3}"/>
              </a:ext>
            </a:extLst>
          </p:cNvPr>
          <p:cNvSpPr txBox="1"/>
          <p:nvPr/>
        </p:nvSpPr>
        <p:spPr>
          <a:xfrm>
            <a:off x="6827303" y="2015467"/>
            <a:ext cx="10064111" cy="6966522"/>
          </a:xfrm>
          <a:prstGeom prst="rect">
            <a:avLst/>
          </a:prstGeom>
        </p:spPr>
        <p:txBody>
          <a:bodyPr wrap="square" lIns="0" tIns="0" rIns="0" bIns="0" rtlCol="0" anchor="t">
            <a:spAutoFit/>
          </a:bodyPr>
          <a:lstStyle/>
          <a:p>
            <a:pPr algn="just">
              <a:lnSpc>
                <a:spcPct val="150000"/>
              </a:lnSpc>
              <a:spcBef>
                <a:spcPct val="0"/>
              </a:spcBef>
            </a:pPr>
            <a:r>
              <a:rPr lang="vi-VN" sz="3400">
                <a:cs typeface="Arial" panose="020B0604020202020204" pitchFamily="34" charset="0"/>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endParaRPr lang="vi-VN" sz="3400">
              <a:latin typeface="Arial" panose="020B0604020202020204" pitchFamily="34" charset="0"/>
              <a:cs typeface="Arial" panose="020B0604020202020204" pitchFamily="34" charset="0"/>
            </a:endParaRPr>
          </a:p>
          <a:p>
            <a:pPr marL="571500" indent="-571500" algn="just">
              <a:lnSpc>
                <a:spcPct val="150000"/>
              </a:lnSpc>
              <a:spcBef>
                <a:spcPct val="0"/>
              </a:spcBef>
              <a:buFont typeface="Wingdings" panose="05000000000000000000" pitchFamily="2" charset="2"/>
              <a:buChar char="Ø"/>
            </a:pPr>
            <a:r>
              <a:rPr lang="vi-VN" sz="3400" i="1">
                <a:solidFill>
                  <a:srgbClr val="FF0000"/>
                </a:solidFill>
                <a:cs typeface="Arial" panose="020B0604020202020204" pitchFamily="34" charset="0"/>
              </a:rPr>
              <a:t>Hãy nêu ý kiến của em để giúp bạn Mây vượt qua khó khăn, tiếp tục đến lớp.</a:t>
            </a:r>
          </a:p>
        </p:txBody>
      </p:sp>
    </p:spTree>
    <p:extLst>
      <p:ext uri="{BB962C8B-B14F-4D97-AF65-F5344CB8AC3E}">
        <p14:creationId xmlns:p14="http://schemas.microsoft.com/office/powerpoint/2010/main" val="359044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17671982" y="126004"/>
            <a:ext cx="600778" cy="538515"/>
          </a:xfrm>
          <a:custGeom>
            <a:avLst/>
            <a:gdLst/>
            <a:ahLst/>
            <a:cxnLst/>
            <a:rect l="l" t="t" r="r" b="b"/>
            <a:pathLst>
              <a:path w="600778" h="538515">
                <a:moveTo>
                  <a:pt x="0" y="0"/>
                </a:moveTo>
                <a:lnTo>
                  <a:pt x="600778" y="0"/>
                </a:lnTo>
                <a:lnTo>
                  <a:pt x="600778" y="538515"/>
                </a:lnTo>
                <a:lnTo>
                  <a:pt x="0" y="5385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24EEFD17-9F17-3310-F39C-F366819C0AED}"/>
              </a:ext>
            </a:extLst>
          </p:cNvPr>
          <p:cNvGrpSpPr/>
          <p:nvPr/>
        </p:nvGrpSpPr>
        <p:grpSpPr>
          <a:xfrm>
            <a:off x="-2971800" y="495834"/>
            <a:ext cx="14981509" cy="1267130"/>
            <a:chOff x="-2639554" y="259061"/>
            <a:chExt cx="14981509" cy="1267130"/>
          </a:xfrm>
        </p:grpSpPr>
        <p:sp>
          <p:nvSpPr>
            <p:cNvPr id="26" name="Freeform 19">
              <a:extLst>
                <a:ext uri="{FF2B5EF4-FFF2-40B4-BE49-F238E27FC236}">
                  <a16:creationId xmlns:a16="http://schemas.microsoft.com/office/drawing/2014/main" id="{630E19BF-5E89-3544-D975-1430DF1C5EC8}"/>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9383360-C764-1F15-5B2D-CF106A9BEF1D}"/>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16845C4F-EB7D-9288-EC2A-80A7EBCA6C44}"/>
              </a:ext>
            </a:extLst>
          </p:cNvPr>
          <p:cNvGrpSpPr/>
          <p:nvPr/>
        </p:nvGrpSpPr>
        <p:grpSpPr>
          <a:xfrm>
            <a:off x="762000" y="2147496"/>
            <a:ext cx="9798437" cy="7518383"/>
            <a:chOff x="1114619" y="1766440"/>
            <a:chExt cx="9851222" cy="7518383"/>
          </a:xfrm>
        </p:grpSpPr>
        <p:grpSp>
          <p:nvGrpSpPr>
            <p:cNvPr id="30" name="Group 29">
              <a:extLst>
                <a:ext uri="{FF2B5EF4-FFF2-40B4-BE49-F238E27FC236}">
                  <a16:creationId xmlns:a16="http://schemas.microsoft.com/office/drawing/2014/main" id="{EC4F0E8E-BD03-80B0-BAEE-5A5D9A14C022}"/>
                </a:ext>
              </a:extLst>
            </p:cNvPr>
            <p:cNvGrpSpPr/>
            <p:nvPr/>
          </p:nvGrpSpPr>
          <p:grpSpPr>
            <a:xfrm>
              <a:off x="1114619" y="1910325"/>
              <a:ext cx="9670804" cy="7374498"/>
              <a:chOff x="-49539" y="-47625"/>
              <a:chExt cx="2655389" cy="1942255"/>
            </a:xfrm>
          </p:grpSpPr>
          <p:sp>
            <p:nvSpPr>
              <p:cNvPr id="32" name="Freeform 4">
                <a:extLst>
                  <a:ext uri="{FF2B5EF4-FFF2-40B4-BE49-F238E27FC236}">
                    <a16:creationId xmlns:a16="http://schemas.microsoft.com/office/drawing/2014/main" id="{850E9487-9B63-E9FD-30C0-37D0FFD83083}"/>
                  </a:ext>
                </a:extLst>
              </p:cNvPr>
              <p:cNvSpPr/>
              <p:nvPr/>
            </p:nvSpPr>
            <p:spPr>
              <a:xfrm>
                <a:off x="-49539" y="-14526"/>
                <a:ext cx="2655389" cy="190915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3" name="TextBox 5">
                <a:extLst>
                  <a:ext uri="{FF2B5EF4-FFF2-40B4-BE49-F238E27FC236}">
                    <a16:creationId xmlns:a16="http://schemas.microsoft.com/office/drawing/2014/main" id="{F2748F46-816F-7589-E9E4-3EC9A3ED08A6}"/>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31" name="Picture 13">
              <a:extLst>
                <a:ext uri="{FF2B5EF4-FFF2-40B4-BE49-F238E27FC236}">
                  <a16:creationId xmlns:a16="http://schemas.microsoft.com/office/drawing/2014/main" id="{75316B59-C75F-EE3D-9BC5-8505D82162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8100" y="1766440"/>
              <a:ext cx="907741" cy="891853"/>
            </a:xfrm>
            <a:prstGeom prst="rect">
              <a:avLst/>
            </a:prstGeom>
          </p:spPr>
        </p:pic>
      </p:grpSp>
      <p:sp>
        <p:nvSpPr>
          <p:cNvPr id="36" name="TextBox 35">
            <a:extLst>
              <a:ext uri="{FF2B5EF4-FFF2-40B4-BE49-F238E27FC236}">
                <a16:creationId xmlns:a16="http://schemas.microsoft.com/office/drawing/2014/main" id="{8DDA41E3-2F52-EB46-3B7B-D07DED717E8D}"/>
              </a:ext>
            </a:extLst>
          </p:cNvPr>
          <p:cNvSpPr txBox="1"/>
          <p:nvPr/>
        </p:nvSpPr>
        <p:spPr>
          <a:xfrm>
            <a:off x="1252265" y="3165022"/>
            <a:ext cx="8638456" cy="5246949"/>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b="1">
                <a:latin typeface="Arial" panose="020B0604020202020204" pitchFamily="34" charset="0"/>
                <a:ea typeface="Calibri" panose="020F0502020204030204" pitchFamily="34" charset="0"/>
                <a:cs typeface="Arial" panose="020B0604020202020204" pitchFamily="34" charset="0"/>
              </a:rPr>
              <a:t>Những việc trong khả năng có thể giúp </a:t>
            </a:r>
            <a:r>
              <a:rPr lang="en-US" sz="3800" b="1">
                <a:latin typeface="Arial" panose="020B0604020202020204" pitchFamily="34" charset="0"/>
                <a:ea typeface="Calibri" panose="020F0502020204030204" pitchFamily="34" charset="0"/>
                <a:cs typeface="Arial" panose="020B0604020202020204" pitchFamily="34" charset="0"/>
              </a:rPr>
              <a:t>H</a:t>
            </a:r>
            <a:r>
              <a:rPr lang="vi-VN" sz="3800" b="1">
                <a:latin typeface="Arial" panose="020B0604020202020204" pitchFamily="34" charset="0"/>
                <a:ea typeface="Calibri" panose="020F0502020204030204" pitchFamily="34" charset="0"/>
                <a:cs typeface="Arial" panose="020B0604020202020204" pitchFamily="34" charset="0"/>
              </a:rPr>
              <a:t>ưng bao gồm: </a:t>
            </a:r>
            <a:endParaRPr lang="en-US" sz="3800" b="1">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Động viên </a:t>
            </a:r>
            <a:r>
              <a:rPr lang="en-US" sz="3800">
                <a:latin typeface="Arial" panose="020B0604020202020204" pitchFamily="34" charset="0"/>
                <a:ea typeface="Calibri" panose="020F0502020204030204" pitchFamily="34" charset="0"/>
                <a:cs typeface="Arial" panose="020B0604020202020204" pitchFamily="34" charset="0"/>
              </a:rPr>
              <a:t>H</a:t>
            </a:r>
            <a:r>
              <a:rPr lang="vi-VN" sz="3800">
                <a:latin typeface="Arial" panose="020B0604020202020204" pitchFamily="34" charset="0"/>
                <a:ea typeface="Calibri" panose="020F0502020204030204" pitchFamily="34" charset="0"/>
                <a:cs typeface="Arial" panose="020B0604020202020204" pitchFamily="34" charset="0"/>
              </a:rPr>
              <a:t>ưng vượt qua khó khăn</a:t>
            </a:r>
            <a:r>
              <a:rPr lang="en-US" sz="38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Đến thăm gia đình </a:t>
            </a:r>
            <a:r>
              <a:rPr lang="en-US" sz="3800">
                <a:latin typeface="Arial" panose="020B0604020202020204" pitchFamily="34" charset="0"/>
                <a:ea typeface="Calibri" panose="020F0502020204030204" pitchFamily="34" charset="0"/>
                <a:cs typeface="Arial" panose="020B0604020202020204" pitchFamily="34" charset="0"/>
              </a:rPr>
              <a:t>H</a:t>
            </a:r>
            <a:r>
              <a:rPr lang="vi-VN" sz="3800">
                <a:latin typeface="Arial" panose="020B0604020202020204" pitchFamily="34" charset="0"/>
                <a:ea typeface="Calibri" panose="020F0502020204030204" pitchFamily="34" charset="0"/>
                <a:cs typeface="Arial" panose="020B0604020202020204" pitchFamily="34" charset="0"/>
              </a:rPr>
              <a:t>ưng</a:t>
            </a:r>
            <a:r>
              <a:rPr lang="en-US" sz="38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Chia sẻ về kinh tế với gia đình </a:t>
            </a:r>
            <a:r>
              <a:rPr lang="en-US" sz="3800">
                <a:latin typeface="Arial" panose="020B0604020202020204" pitchFamily="34" charset="0"/>
                <a:ea typeface="Calibri" panose="020F0502020204030204" pitchFamily="34" charset="0"/>
                <a:cs typeface="Arial" panose="020B0604020202020204" pitchFamily="34" charset="0"/>
              </a:rPr>
              <a:t>H</a:t>
            </a:r>
            <a:r>
              <a:rPr lang="vi-VN" sz="3800">
                <a:latin typeface="Arial" panose="020B0604020202020204" pitchFamily="34" charset="0"/>
                <a:ea typeface="Calibri" panose="020F0502020204030204" pitchFamily="34" charset="0"/>
                <a:cs typeface="Arial" panose="020B0604020202020204" pitchFamily="34" charset="0"/>
              </a:rPr>
              <a:t>ưng tùy theo khả năng của bản thân.</a:t>
            </a:r>
          </a:p>
        </p:txBody>
      </p:sp>
      <p:sp>
        <p:nvSpPr>
          <p:cNvPr id="18" name="Freeform 18"/>
          <p:cNvSpPr/>
          <p:nvPr/>
        </p:nvSpPr>
        <p:spPr>
          <a:xfrm rot="-1790328">
            <a:off x="372193" y="9126989"/>
            <a:ext cx="897427" cy="834181"/>
          </a:xfrm>
          <a:custGeom>
            <a:avLst/>
            <a:gdLst/>
            <a:ahLst/>
            <a:cxnLst/>
            <a:rect l="l" t="t" r="r" b="b"/>
            <a:pathLst>
              <a:path w="441438" h="448781">
                <a:moveTo>
                  <a:pt x="0" y="0"/>
                </a:moveTo>
                <a:lnTo>
                  <a:pt x="441438" y="0"/>
                </a:lnTo>
                <a:lnTo>
                  <a:pt x="441438" y="448781"/>
                </a:lnTo>
                <a:lnTo>
                  <a:pt x="0" y="448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63" name="Group 62">
            <a:extLst>
              <a:ext uri="{FF2B5EF4-FFF2-40B4-BE49-F238E27FC236}">
                <a16:creationId xmlns:a16="http://schemas.microsoft.com/office/drawing/2014/main" id="{FA4F8427-752E-386C-D49F-D13A7BCF578C}"/>
              </a:ext>
            </a:extLst>
          </p:cNvPr>
          <p:cNvGrpSpPr/>
          <p:nvPr/>
        </p:nvGrpSpPr>
        <p:grpSpPr>
          <a:xfrm>
            <a:off x="10936926" y="2495378"/>
            <a:ext cx="6781800" cy="7048702"/>
            <a:chOff x="10936926" y="2495378"/>
            <a:chExt cx="6781800" cy="7048702"/>
          </a:xfrm>
        </p:grpSpPr>
        <p:grpSp>
          <p:nvGrpSpPr>
            <p:cNvPr id="42" name="Group 41">
              <a:extLst>
                <a:ext uri="{FF2B5EF4-FFF2-40B4-BE49-F238E27FC236}">
                  <a16:creationId xmlns:a16="http://schemas.microsoft.com/office/drawing/2014/main" id="{B2D8F799-3F6E-53C8-759F-C5830FB13746}"/>
                </a:ext>
              </a:extLst>
            </p:cNvPr>
            <p:cNvGrpSpPr/>
            <p:nvPr/>
          </p:nvGrpSpPr>
          <p:grpSpPr>
            <a:xfrm>
              <a:off x="10936926" y="2495378"/>
              <a:ext cx="6781800" cy="7048702"/>
              <a:chOff x="11384388" y="2547601"/>
              <a:chExt cx="6324600" cy="7048702"/>
            </a:xfrm>
          </p:grpSpPr>
          <p:sp>
            <p:nvSpPr>
              <p:cNvPr id="47" name="Freeform 7">
                <a:extLst>
                  <a:ext uri="{FF2B5EF4-FFF2-40B4-BE49-F238E27FC236}">
                    <a16:creationId xmlns:a16="http://schemas.microsoft.com/office/drawing/2014/main" id="{00C6E9F0-0D5F-CCBD-01E9-D42CA39A744B}"/>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167564E0-F1CC-E263-17FF-7F0A8777EA6C}"/>
                  </a:ext>
                </a:extLst>
              </p:cNvPr>
              <p:cNvGrpSpPr/>
              <p:nvPr/>
            </p:nvGrpSpPr>
            <p:grpSpPr>
              <a:xfrm>
                <a:off x="11832977" y="2984125"/>
                <a:ext cx="5427420" cy="1867726"/>
                <a:chOff x="1619666" y="3212058"/>
                <a:chExt cx="5427420" cy="1867726"/>
              </a:xfrm>
            </p:grpSpPr>
            <p:sp>
              <p:nvSpPr>
                <p:cNvPr id="54" name="Freeform 10">
                  <a:extLst>
                    <a:ext uri="{FF2B5EF4-FFF2-40B4-BE49-F238E27FC236}">
                      <a16:creationId xmlns:a16="http://schemas.microsoft.com/office/drawing/2014/main" id="{AF8A3C0C-C7A1-8014-2CC9-0EA32F461AF6}"/>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900650AE-720F-249D-4430-EA14CBBB38BD}"/>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1</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62" name="Picture 61" descr="A cartoon of a child sitting next to another child&#10;&#10;Description automatically generated">
              <a:extLst>
                <a:ext uri="{FF2B5EF4-FFF2-40B4-BE49-F238E27FC236}">
                  <a16:creationId xmlns:a16="http://schemas.microsoft.com/office/drawing/2014/main" id="{F5D3BA6D-B3B0-1A36-2FC3-E1DF34AC4C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22838" y="5072756"/>
              <a:ext cx="4023591" cy="4272473"/>
            </a:xfrm>
            <a:prstGeom prst="rect">
              <a:avLst/>
            </a:prstGeom>
          </p:spPr>
        </p:pic>
      </p:grpSp>
    </p:spTree>
    <p:extLst>
      <p:ext uri="{BB962C8B-B14F-4D97-AF65-F5344CB8AC3E}">
        <p14:creationId xmlns:p14="http://schemas.microsoft.com/office/powerpoint/2010/main" val="37352422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6">
                                            <p:txEl>
                                              <p:pRg st="0" end="0"/>
                                            </p:txEl>
                                          </p:spTgt>
                                        </p:tgtEl>
                                        <p:attrNameLst>
                                          <p:attrName>style.visibility</p:attrName>
                                        </p:attrNameLst>
                                      </p:cBhvr>
                                      <p:to>
                                        <p:strVal val="visible"/>
                                      </p:to>
                                    </p:set>
                                    <p:animEffect transition="in" filter="wipe(left)">
                                      <p:cBhvr>
                                        <p:cTn id="20" dur="500"/>
                                        <p:tgtEl>
                                          <p:spTgt spid="3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6">
                                            <p:txEl>
                                              <p:pRg st="1" end="1"/>
                                            </p:txEl>
                                          </p:spTgt>
                                        </p:tgtEl>
                                        <p:attrNameLst>
                                          <p:attrName>style.visibility</p:attrName>
                                        </p:attrNameLst>
                                      </p:cBhvr>
                                      <p:to>
                                        <p:strVal val="visible"/>
                                      </p:to>
                                    </p:set>
                                    <p:animEffect transition="in" filter="wipe(left)">
                                      <p:cBhvr>
                                        <p:cTn id="25" dur="500"/>
                                        <p:tgtEl>
                                          <p:spTgt spid="36">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wipe(left)">
                                      <p:cBhvr>
                                        <p:cTn id="29" dur="500"/>
                                        <p:tgtEl>
                                          <p:spTgt spid="36">
                                            <p:txEl>
                                              <p:pRg st="2" end="2"/>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6">
                                            <p:txEl>
                                              <p:pRg st="3" end="3"/>
                                            </p:txEl>
                                          </p:spTgt>
                                        </p:tgtEl>
                                        <p:attrNameLst>
                                          <p:attrName>style.visibility</p:attrName>
                                        </p:attrNameLst>
                                      </p:cBhvr>
                                      <p:to>
                                        <p:strVal val="visible"/>
                                      </p:to>
                                    </p:set>
                                    <p:animEffect transition="in" filter="wipe(left)">
                                      <p:cBhvr>
                                        <p:cTn id="33"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17671982" y="126004"/>
            <a:ext cx="600778" cy="538515"/>
          </a:xfrm>
          <a:custGeom>
            <a:avLst/>
            <a:gdLst/>
            <a:ahLst/>
            <a:cxnLst/>
            <a:rect l="l" t="t" r="r" b="b"/>
            <a:pathLst>
              <a:path w="600778" h="538515">
                <a:moveTo>
                  <a:pt x="0" y="0"/>
                </a:moveTo>
                <a:lnTo>
                  <a:pt x="600778" y="0"/>
                </a:lnTo>
                <a:lnTo>
                  <a:pt x="600778" y="538515"/>
                </a:lnTo>
                <a:lnTo>
                  <a:pt x="0" y="5385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24EEFD17-9F17-3310-F39C-F366819C0AED}"/>
              </a:ext>
            </a:extLst>
          </p:cNvPr>
          <p:cNvGrpSpPr/>
          <p:nvPr/>
        </p:nvGrpSpPr>
        <p:grpSpPr>
          <a:xfrm>
            <a:off x="-2971800" y="495834"/>
            <a:ext cx="14981509" cy="1267130"/>
            <a:chOff x="-2639554" y="259061"/>
            <a:chExt cx="14981509" cy="1267130"/>
          </a:xfrm>
        </p:grpSpPr>
        <p:sp>
          <p:nvSpPr>
            <p:cNvPr id="26" name="Freeform 19">
              <a:extLst>
                <a:ext uri="{FF2B5EF4-FFF2-40B4-BE49-F238E27FC236}">
                  <a16:creationId xmlns:a16="http://schemas.microsoft.com/office/drawing/2014/main" id="{630E19BF-5E89-3544-D975-1430DF1C5EC8}"/>
                </a:ext>
              </a:extLst>
            </p:cNvPr>
            <p:cNvSpPr/>
            <p:nvPr/>
          </p:nvSpPr>
          <p:spPr>
            <a:xfrm>
              <a:off x="-2639554" y="259061"/>
              <a:ext cx="14981509" cy="126713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9383360-C764-1F15-5B2D-CF106A9BEF1D}"/>
                </a:ext>
              </a:extLst>
            </p:cNvPr>
            <p:cNvSpPr txBox="1"/>
            <p:nvPr/>
          </p:nvSpPr>
          <p:spPr>
            <a:xfrm>
              <a:off x="-810754" y="461082"/>
              <a:ext cx="12115800" cy="8617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XỬ LÍ TÌNH HUỐNG</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16845C4F-EB7D-9288-EC2A-80A7EBCA6C44}"/>
              </a:ext>
            </a:extLst>
          </p:cNvPr>
          <p:cNvGrpSpPr/>
          <p:nvPr/>
        </p:nvGrpSpPr>
        <p:grpSpPr>
          <a:xfrm>
            <a:off x="762000" y="2147496"/>
            <a:ext cx="9798437" cy="7518383"/>
            <a:chOff x="1114619" y="1766440"/>
            <a:chExt cx="9851222" cy="7518383"/>
          </a:xfrm>
        </p:grpSpPr>
        <p:grpSp>
          <p:nvGrpSpPr>
            <p:cNvPr id="30" name="Group 29">
              <a:extLst>
                <a:ext uri="{FF2B5EF4-FFF2-40B4-BE49-F238E27FC236}">
                  <a16:creationId xmlns:a16="http://schemas.microsoft.com/office/drawing/2014/main" id="{EC4F0E8E-BD03-80B0-BAEE-5A5D9A14C022}"/>
                </a:ext>
              </a:extLst>
            </p:cNvPr>
            <p:cNvGrpSpPr/>
            <p:nvPr/>
          </p:nvGrpSpPr>
          <p:grpSpPr>
            <a:xfrm>
              <a:off x="1114619" y="1910325"/>
              <a:ext cx="9670804" cy="7374498"/>
              <a:chOff x="-49539" y="-47625"/>
              <a:chExt cx="2655389" cy="1942255"/>
            </a:xfrm>
          </p:grpSpPr>
          <p:sp>
            <p:nvSpPr>
              <p:cNvPr id="32" name="Freeform 4">
                <a:extLst>
                  <a:ext uri="{FF2B5EF4-FFF2-40B4-BE49-F238E27FC236}">
                    <a16:creationId xmlns:a16="http://schemas.microsoft.com/office/drawing/2014/main" id="{850E9487-9B63-E9FD-30C0-37D0FFD83083}"/>
                  </a:ext>
                </a:extLst>
              </p:cNvPr>
              <p:cNvSpPr/>
              <p:nvPr/>
            </p:nvSpPr>
            <p:spPr>
              <a:xfrm>
                <a:off x="-49539" y="-14526"/>
                <a:ext cx="2655389" cy="1909156"/>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3" name="TextBox 5">
                <a:extLst>
                  <a:ext uri="{FF2B5EF4-FFF2-40B4-BE49-F238E27FC236}">
                    <a16:creationId xmlns:a16="http://schemas.microsoft.com/office/drawing/2014/main" id="{F2748F46-816F-7589-E9E4-3EC9A3ED08A6}"/>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31" name="Picture 13">
              <a:extLst>
                <a:ext uri="{FF2B5EF4-FFF2-40B4-BE49-F238E27FC236}">
                  <a16:creationId xmlns:a16="http://schemas.microsoft.com/office/drawing/2014/main" id="{75316B59-C75F-EE3D-9BC5-8505D82162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8100" y="1766440"/>
              <a:ext cx="907741" cy="891853"/>
            </a:xfrm>
            <a:prstGeom prst="rect">
              <a:avLst/>
            </a:prstGeom>
          </p:spPr>
        </p:pic>
      </p:grpSp>
      <p:sp>
        <p:nvSpPr>
          <p:cNvPr id="36" name="TextBox 35">
            <a:extLst>
              <a:ext uri="{FF2B5EF4-FFF2-40B4-BE49-F238E27FC236}">
                <a16:creationId xmlns:a16="http://schemas.microsoft.com/office/drawing/2014/main" id="{8DDA41E3-2F52-EB46-3B7B-D07DED717E8D}"/>
              </a:ext>
            </a:extLst>
          </p:cNvPr>
          <p:cNvSpPr txBox="1"/>
          <p:nvPr/>
        </p:nvSpPr>
        <p:spPr>
          <a:xfrm>
            <a:off x="1105540" y="2767898"/>
            <a:ext cx="8931906" cy="663765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600" b="1">
                <a:latin typeface="Arial" panose="020B0604020202020204" pitchFamily="34" charset="0"/>
                <a:ea typeface="Calibri" panose="020F0502020204030204" pitchFamily="34" charset="0"/>
                <a:cs typeface="Arial" panose="020B0604020202020204" pitchFamily="34" charset="0"/>
              </a:rPr>
              <a:t>Những việc trong khả năng có thể giúp Mây vượt qua khó khăn, tiếp tục đến lớp bao gồm: </a:t>
            </a:r>
            <a:endParaRPr lang="en-US" sz="3600" b="1">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Đ</a:t>
            </a:r>
            <a:r>
              <a:rPr lang="vi-VN" sz="3600">
                <a:latin typeface="Arial" panose="020B0604020202020204" pitchFamily="34" charset="0"/>
                <a:ea typeface="Calibri" panose="020F0502020204030204" pitchFamily="34" charset="0"/>
                <a:cs typeface="Arial" panose="020B0604020202020204" pitchFamily="34" charset="0"/>
              </a:rPr>
              <a:t>ộng viên Mây vượt qua khó khăn</a:t>
            </a:r>
            <a:r>
              <a:rPr lang="en-US" sz="36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P</a:t>
            </a:r>
            <a:r>
              <a:rPr lang="vi-VN" sz="3600">
                <a:latin typeface="Arial" panose="020B0604020202020204" pitchFamily="34" charset="0"/>
                <a:ea typeface="Calibri" panose="020F0502020204030204" pitchFamily="34" charset="0"/>
                <a:cs typeface="Arial" panose="020B0604020202020204" pitchFamily="34" charset="0"/>
              </a:rPr>
              <a:t>hân tích để các bạn trêu chọc Mây hiểu về hoàn cảnh của Mây</a:t>
            </a:r>
            <a:r>
              <a:rPr lang="en-US" sz="36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C</a:t>
            </a:r>
            <a:r>
              <a:rPr lang="vi-VN" sz="3600">
                <a:latin typeface="Arial" panose="020B0604020202020204" pitchFamily="34" charset="0"/>
                <a:ea typeface="Calibri" panose="020F0502020204030204" pitchFamily="34" charset="0"/>
                <a:cs typeface="Arial" panose="020B0604020202020204" pitchFamily="34" charset="0"/>
              </a:rPr>
              <a:t>hơi cùng Mây, hỗ trợ Mây làm quen với môi trường mới,...</a:t>
            </a:r>
          </a:p>
        </p:txBody>
      </p:sp>
      <p:sp>
        <p:nvSpPr>
          <p:cNvPr id="18" name="Freeform 18"/>
          <p:cNvSpPr/>
          <p:nvPr/>
        </p:nvSpPr>
        <p:spPr>
          <a:xfrm rot="-1790328">
            <a:off x="372193" y="9126989"/>
            <a:ext cx="897427" cy="834181"/>
          </a:xfrm>
          <a:custGeom>
            <a:avLst/>
            <a:gdLst/>
            <a:ahLst/>
            <a:cxnLst/>
            <a:rect l="l" t="t" r="r" b="b"/>
            <a:pathLst>
              <a:path w="441438" h="448781">
                <a:moveTo>
                  <a:pt x="0" y="0"/>
                </a:moveTo>
                <a:lnTo>
                  <a:pt x="441438" y="0"/>
                </a:lnTo>
                <a:lnTo>
                  <a:pt x="441438" y="448781"/>
                </a:lnTo>
                <a:lnTo>
                  <a:pt x="0" y="448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2DF5410A-C9E8-49E4-5322-02F35D54DB4E}"/>
              </a:ext>
            </a:extLst>
          </p:cNvPr>
          <p:cNvGrpSpPr/>
          <p:nvPr/>
        </p:nvGrpSpPr>
        <p:grpSpPr>
          <a:xfrm>
            <a:off x="10936926" y="2495378"/>
            <a:ext cx="6781800" cy="7048702"/>
            <a:chOff x="10936926" y="2495378"/>
            <a:chExt cx="6781800" cy="7048702"/>
          </a:xfrm>
        </p:grpSpPr>
        <p:grpSp>
          <p:nvGrpSpPr>
            <p:cNvPr id="42" name="Group 41">
              <a:extLst>
                <a:ext uri="{FF2B5EF4-FFF2-40B4-BE49-F238E27FC236}">
                  <a16:creationId xmlns:a16="http://schemas.microsoft.com/office/drawing/2014/main" id="{B2D8F799-3F6E-53C8-759F-C5830FB13746}"/>
                </a:ext>
              </a:extLst>
            </p:cNvPr>
            <p:cNvGrpSpPr/>
            <p:nvPr/>
          </p:nvGrpSpPr>
          <p:grpSpPr>
            <a:xfrm>
              <a:off x="10936926" y="2495378"/>
              <a:ext cx="6781800" cy="7048702"/>
              <a:chOff x="11384388" y="2547601"/>
              <a:chExt cx="6324600" cy="7048702"/>
            </a:xfrm>
          </p:grpSpPr>
          <p:sp>
            <p:nvSpPr>
              <p:cNvPr id="47" name="Freeform 7">
                <a:extLst>
                  <a:ext uri="{FF2B5EF4-FFF2-40B4-BE49-F238E27FC236}">
                    <a16:creationId xmlns:a16="http://schemas.microsoft.com/office/drawing/2014/main" id="{00C6E9F0-0D5F-CCBD-01E9-D42CA39A744B}"/>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167564E0-F1CC-E263-17FF-7F0A8777EA6C}"/>
                  </a:ext>
                </a:extLst>
              </p:cNvPr>
              <p:cNvGrpSpPr/>
              <p:nvPr/>
            </p:nvGrpSpPr>
            <p:grpSpPr>
              <a:xfrm>
                <a:off x="11832977" y="2984125"/>
                <a:ext cx="5427420" cy="1867726"/>
                <a:chOff x="1619666" y="3212058"/>
                <a:chExt cx="5427420" cy="1867726"/>
              </a:xfrm>
            </p:grpSpPr>
            <p:sp>
              <p:nvSpPr>
                <p:cNvPr id="54" name="Freeform 10">
                  <a:extLst>
                    <a:ext uri="{FF2B5EF4-FFF2-40B4-BE49-F238E27FC236}">
                      <a16:creationId xmlns:a16="http://schemas.microsoft.com/office/drawing/2014/main" id="{AF8A3C0C-C7A1-8014-2CC9-0EA32F461AF6}"/>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900650AE-720F-249D-4430-EA14CBBB38BD}"/>
                    </a:ext>
                  </a:extLst>
                </p:cNvPr>
                <p:cNvSpPr txBox="1"/>
                <p:nvPr/>
              </p:nvSpPr>
              <p:spPr>
                <a:xfrm>
                  <a:off x="2277040" y="3789501"/>
                  <a:ext cx="4112672"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Tình huống 2</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3" name="Picture 2" descr="A cartoon of two women&#10;&#10;Description automatically generated">
              <a:extLst>
                <a:ext uri="{FF2B5EF4-FFF2-40B4-BE49-F238E27FC236}">
                  <a16:creationId xmlns:a16="http://schemas.microsoft.com/office/drawing/2014/main" id="{83B7DEE1-3132-AD6B-FB6E-1C50A1E203AD}"/>
                </a:ext>
              </a:extLst>
            </p:cNvPr>
            <p:cNvPicPr>
              <a:picLocks noChangeAspect="1"/>
            </p:cNvPicPr>
            <p:nvPr/>
          </p:nvPicPr>
          <p:blipFill rotWithShape="1">
            <a:blip r:embed="rId8">
              <a:extLst>
                <a:ext uri="{28A0092B-C50C-407E-A947-70E740481C1C}">
                  <a14:useLocalDpi xmlns:a14="http://schemas.microsoft.com/office/drawing/2010/main" val="0"/>
                </a:ext>
              </a:extLst>
            </a:blip>
            <a:srcRect l="20126" t="12261" r="17492"/>
            <a:stretch/>
          </p:blipFill>
          <p:spPr>
            <a:xfrm>
              <a:off x="12372880" y="5384691"/>
              <a:ext cx="4144692" cy="3886338"/>
            </a:xfrm>
            <a:prstGeom prst="rect">
              <a:avLst/>
            </a:prstGeom>
          </p:spPr>
        </p:pic>
      </p:grpSp>
    </p:spTree>
    <p:extLst>
      <p:ext uri="{BB962C8B-B14F-4D97-AF65-F5344CB8AC3E}">
        <p14:creationId xmlns:p14="http://schemas.microsoft.com/office/powerpoint/2010/main" val="267567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xEl>
                                              <p:pRg st="0" end="0"/>
                                            </p:txEl>
                                          </p:spTgt>
                                        </p:tgtEl>
                                        <p:attrNameLst>
                                          <p:attrName>style.visibility</p:attrName>
                                        </p:attrNameLst>
                                      </p:cBhvr>
                                      <p:to>
                                        <p:strVal val="visible"/>
                                      </p:to>
                                    </p:set>
                                    <p:animEffect transition="in" filter="wipe(left)">
                                      <p:cBhvr>
                                        <p:cTn id="15" dur="500"/>
                                        <p:tgtEl>
                                          <p:spTgt spid="3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
                                            <p:txEl>
                                              <p:pRg st="1" end="1"/>
                                            </p:txEl>
                                          </p:spTgt>
                                        </p:tgtEl>
                                        <p:attrNameLst>
                                          <p:attrName>style.visibility</p:attrName>
                                        </p:attrNameLst>
                                      </p:cBhvr>
                                      <p:to>
                                        <p:strVal val="visible"/>
                                      </p:to>
                                    </p:set>
                                    <p:animEffect transition="in" filter="wipe(left)">
                                      <p:cBhvr>
                                        <p:cTn id="20" dur="500"/>
                                        <p:tgtEl>
                                          <p:spTgt spid="36">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wipe(left)">
                                      <p:cBhvr>
                                        <p:cTn id="24" dur="500"/>
                                        <p:tgtEl>
                                          <p:spTgt spid="36">
                                            <p:txEl>
                                              <p:pRg st="2" end="2"/>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6">
                                            <p:txEl>
                                              <p:pRg st="3" end="3"/>
                                            </p:txEl>
                                          </p:spTgt>
                                        </p:tgtEl>
                                        <p:attrNameLst>
                                          <p:attrName>style.visibility</p:attrName>
                                        </p:attrNameLst>
                                      </p:cBhvr>
                                      <p:to>
                                        <p:strVal val="visible"/>
                                      </p:to>
                                    </p:set>
                                    <p:animEffect transition="in" filter="wipe(left)">
                                      <p:cBhvr>
                                        <p:cTn id="28"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790328">
            <a:off x="-85265" y="9534962"/>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1043324">
            <a:off x="17401224" y="-176956"/>
            <a:ext cx="754890" cy="998051"/>
          </a:xfrm>
          <a:custGeom>
            <a:avLst/>
            <a:gdLst/>
            <a:ahLst/>
            <a:cxnLst/>
            <a:rect l="l" t="t" r="r" b="b"/>
            <a:pathLst>
              <a:path w="754890" h="998051">
                <a:moveTo>
                  <a:pt x="0" y="0"/>
                </a:moveTo>
                <a:lnTo>
                  <a:pt x="754890" y="0"/>
                </a:lnTo>
                <a:lnTo>
                  <a:pt x="754890" y="998052"/>
                </a:lnTo>
                <a:lnTo>
                  <a:pt x="0" y="998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1790328">
            <a:off x="73601" y="360947"/>
            <a:ext cx="394361" cy="40092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92B3F77-E5CC-3CDE-32D8-1439A04DE0F4}"/>
              </a:ext>
            </a:extLst>
          </p:cNvPr>
          <p:cNvSpPr txBox="1"/>
          <p:nvPr/>
        </p:nvSpPr>
        <p:spPr>
          <a:xfrm>
            <a:off x="1066800" y="497675"/>
            <a:ext cx="15925800"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Hoạt động 4: Thuyết trình ngắn về sự sẵn sàng cảm thông, giúp đỡ người gặp khó khăn theo gợi ý</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D838DB40-D54C-2B91-3A82-89E6D11A721E}"/>
              </a:ext>
            </a:extLst>
          </p:cNvPr>
          <p:cNvGrpSpPr/>
          <p:nvPr/>
        </p:nvGrpSpPr>
        <p:grpSpPr>
          <a:xfrm>
            <a:off x="1858780" y="2933700"/>
            <a:ext cx="9067800" cy="6324601"/>
            <a:chOff x="1143001" y="2164196"/>
            <a:chExt cx="9067800" cy="6324601"/>
          </a:xfrm>
        </p:grpSpPr>
        <p:sp>
          <p:nvSpPr>
            <p:cNvPr id="21" name="Freeform 5">
              <a:extLst>
                <a:ext uri="{FF2B5EF4-FFF2-40B4-BE49-F238E27FC236}">
                  <a16:creationId xmlns:a16="http://schemas.microsoft.com/office/drawing/2014/main" id="{1E740D5F-1820-90B3-3FDA-5D73F0DACC03}"/>
                </a:ext>
              </a:extLst>
            </p:cNvPr>
            <p:cNvSpPr/>
            <p:nvPr/>
          </p:nvSpPr>
          <p:spPr>
            <a:xfrm>
              <a:off x="1143001" y="2781301"/>
              <a:ext cx="9067800"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4">
                <a:lumMod val="20000"/>
                <a:lumOff val="80000"/>
              </a:schemeClr>
            </a:solidFill>
          </p:spPr>
          <p:txBody>
            <a:bodyPr/>
            <a:lstStyle/>
            <a:p>
              <a:endParaRPr lang="en-US"/>
            </a:p>
          </p:txBody>
        </p:sp>
        <p:grpSp>
          <p:nvGrpSpPr>
            <p:cNvPr id="22" name="Group 21">
              <a:extLst>
                <a:ext uri="{FF2B5EF4-FFF2-40B4-BE49-F238E27FC236}">
                  <a16:creationId xmlns:a16="http://schemas.microsoft.com/office/drawing/2014/main" id="{168866C2-1696-5AF5-3F95-9508CA3E6F54}"/>
                </a:ext>
              </a:extLst>
            </p:cNvPr>
            <p:cNvGrpSpPr/>
            <p:nvPr/>
          </p:nvGrpSpPr>
          <p:grpSpPr>
            <a:xfrm>
              <a:off x="2034533" y="2164196"/>
              <a:ext cx="7276528" cy="1234207"/>
              <a:chOff x="5488010" y="665623"/>
              <a:chExt cx="7276528" cy="1234207"/>
            </a:xfrm>
          </p:grpSpPr>
          <p:pic>
            <p:nvPicPr>
              <p:cNvPr id="27" name="Picture 9">
                <a:extLst>
                  <a:ext uri="{FF2B5EF4-FFF2-40B4-BE49-F238E27FC236}">
                    <a16:creationId xmlns:a16="http://schemas.microsoft.com/office/drawing/2014/main" id="{ADCD1962-F17E-0D22-E0A9-6E80F88314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41462" y="665623"/>
                <a:ext cx="6816052" cy="1234207"/>
              </a:xfrm>
              <a:prstGeom prst="rect">
                <a:avLst/>
              </a:prstGeom>
            </p:spPr>
          </p:pic>
          <p:sp>
            <p:nvSpPr>
              <p:cNvPr id="28" name="TextBox 27">
                <a:extLst>
                  <a:ext uri="{FF2B5EF4-FFF2-40B4-BE49-F238E27FC236}">
                    <a16:creationId xmlns:a16="http://schemas.microsoft.com/office/drawing/2014/main" id="{5194D7EA-03C7-E58D-A72D-118B9FE1ED21}"/>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60E5BDA3-F939-1E08-189F-608691F0F789}"/>
                </a:ext>
              </a:extLst>
            </p:cNvPr>
            <p:cNvSpPr txBox="1"/>
            <p:nvPr/>
          </p:nvSpPr>
          <p:spPr>
            <a:xfrm>
              <a:off x="2034533" y="3821903"/>
              <a:ext cx="7276528" cy="4029501"/>
            </a:xfrm>
            <a:prstGeom prst="rect">
              <a:avLst/>
            </a:prstGeom>
            <a:noFill/>
          </p:spPr>
          <p:txBody>
            <a:bodyPr wrap="square">
              <a:spAutoFit/>
            </a:bodyPr>
            <a:lstStyle/>
            <a:p>
              <a:pPr algn="just">
                <a:lnSpc>
                  <a:spcPct val="150000"/>
                </a:lnSpc>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Các em</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 hãy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huyết trình ngắn về sự sẵn sàng, cảm thông giúp đỡ người gặp khó khăn</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400" b="1" i="1" dirty="0">
                <a:latin typeface="Arial" panose="020B0604020202020204" pitchFamily="34" charset="0"/>
                <a:cs typeface="Arial" panose="020B0604020202020204" pitchFamily="34" charset="0"/>
              </a:endParaRPr>
            </a:p>
          </p:txBody>
        </p:sp>
      </p:grpSp>
      <p:pic>
        <p:nvPicPr>
          <p:cNvPr id="29" name="Picture 11">
            <a:extLst>
              <a:ext uri="{FF2B5EF4-FFF2-40B4-BE49-F238E27FC236}">
                <a16:creationId xmlns:a16="http://schemas.microsoft.com/office/drawing/2014/main" id="{095F89C8-B4F1-E880-9356-C577C0A71E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10800" y="6283754"/>
            <a:ext cx="4533896" cy="4029501"/>
          </a:xfrm>
          <a:prstGeom prst="rect">
            <a:avLst/>
          </a:prstGeom>
        </p:spPr>
      </p:pic>
    </p:spTree>
    <p:extLst>
      <p:ext uri="{BB962C8B-B14F-4D97-AF65-F5344CB8AC3E}">
        <p14:creationId xmlns:p14="http://schemas.microsoft.com/office/powerpoint/2010/main" val="25054459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F6"/>
        </a:solidFill>
        <a:effectLst/>
      </p:bgPr>
    </p:bg>
    <p:spTree>
      <p:nvGrpSpPr>
        <p:cNvPr id="1" name=""/>
        <p:cNvGrpSpPr/>
        <p:nvPr/>
      </p:nvGrpSpPr>
      <p:grpSpPr>
        <a:xfrm>
          <a:off x="0" y="0"/>
          <a:ext cx="0" cy="0"/>
          <a:chOff x="0" y="0"/>
          <a:chExt cx="0" cy="0"/>
        </a:xfrm>
      </p:grpSpPr>
      <p:sp>
        <p:nvSpPr>
          <p:cNvPr id="18" name="Freeform 18"/>
          <p:cNvSpPr/>
          <p:nvPr/>
        </p:nvSpPr>
        <p:spPr>
          <a:xfrm>
            <a:off x="17526000" y="9739884"/>
            <a:ext cx="600778" cy="538515"/>
          </a:xfrm>
          <a:custGeom>
            <a:avLst/>
            <a:gdLst/>
            <a:ahLst/>
            <a:cxnLst/>
            <a:rect l="l" t="t" r="r" b="b"/>
            <a:pathLst>
              <a:path w="600778" h="538515">
                <a:moveTo>
                  <a:pt x="0" y="0"/>
                </a:moveTo>
                <a:lnTo>
                  <a:pt x="600777" y="0"/>
                </a:lnTo>
                <a:lnTo>
                  <a:pt x="600777" y="538515"/>
                </a:lnTo>
                <a:lnTo>
                  <a:pt x="0" y="5385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1790328">
            <a:off x="115913" y="118331"/>
            <a:ext cx="647143" cy="643654"/>
          </a:xfrm>
          <a:custGeom>
            <a:avLst/>
            <a:gdLst/>
            <a:ahLst/>
            <a:cxnLst/>
            <a:rect l="l" t="t" r="r" b="b"/>
            <a:pathLst>
              <a:path w="498721" h="507017">
                <a:moveTo>
                  <a:pt x="0" y="0"/>
                </a:moveTo>
                <a:lnTo>
                  <a:pt x="498721" y="0"/>
                </a:lnTo>
                <a:lnTo>
                  <a:pt x="498721" y="507018"/>
                </a:lnTo>
                <a:lnTo>
                  <a:pt x="0" y="507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16146DDE-7C5C-66AA-F92B-CF9626ADD08F}"/>
              </a:ext>
            </a:extLst>
          </p:cNvPr>
          <p:cNvGrpSpPr/>
          <p:nvPr/>
        </p:nvGrpSpPr>
        <p:grpSpPr>
          <a:xfrm>
            <a:off x="5981700" y="-28898"/>
            <a:ext cx="6324600" cy="1580477"/>
            <a:chOff x="5715000" y="-1"/>
            <a:chExt cx="6324600" cy="1563773"/>
          </a:xfrm>
        </p:grpSpPr>
        <p:sp>
          <p:nvSpPr>
            <p:cNvPr id="36" name="Round Same Side Corner Rectangle 11">
              <a:extLst>
                <a:ext uri="{FF2B5EF4-FFF2-40B4-BE49-F238E27FC236}">
                  <a16:creationId xmlns:a16="http://schemas.microsoft.com/office/drawing/2014/main" id="{CB79A372-B073-4588-2086-BDB14DF489FA}"/>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8B8C9D1B-EA27-CC12-0E25-FE6C153966A2}"/>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 name="Line Callout 1 (Border and Accent Bar) 3">
            <a:extLst>
              <a:ext uri="{FF2B5EF4-FFF2-40B4-BE49-F238E27FC236}">
                <a16:creationId xmlns:a16="http://schemas.microsoft.com/office/drawing/2014/main" id="{6F8BC208-6E1C-D12C-D9FC-424FF1875079}"/>
              </a:ext>
            </a:extLst>
          </p:cNvPr>
          <p:cNvSpPr/>
          <p:nvPr/>
        </p:nvSpPr>
        <p:spPr>
          <a:xfrm>
            <a:off x="457200" y="2252474"/>
            <a:ext cx="15697200" cy="1248984"/>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Sau khi hoàn thành trò chơi, các em trả lời các câu hỏi sau:</a:t>
            </a:r>
            <a:endParaRPr lang="en-US" sz="4000" b="1" dirty="0">
              <a:solidFill>
                <a:schemeClr val="tx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97635435-9AFF-07DC-3FDB-FA7520182B06}"/>
              </a:ext>
            </a:extLst>
          </p:cNvPr>
          <p:cNvGrpSpPr/>
          <p:nvPr/>
        </p:nvGrpSpPr>
        <p:grpSpPr>
          <a:xfrm>
            <a:off x="11233367" y="4179854"/>
            <a:ext cx="5543970" cy="5518344"/>
            <a:chOff x="0" y="0"/>
            <a:chExt cx="4465860" cy="4654952"/>
          </a:xfrm>
        </p:grpSpPr>
        <p:sp>
          <p:nvSpPr>
            <p:cNvPr id="4" name="Freeform 3">
              <a:extLst>
                <a:ext uri="{FF2B5EF4-FFF2-40B4-BE49-F238E27FC236}">
                  <a16:creationId xmlns:a16="http://schemas.microsoft.com/office/drawing/2014/main" id="{CADBC27D-E585-785C-C43F-A84612C818FF}"/>
                </a:ext>
              </a:extLst>
            </p:cNvPr>
            <p:cNvSpPr/>
            <p:nvPr/>
          </p:nvSpPr>
          <p:spPr>
            <a:xfrm>
              <a:off x="-1" y="0"/>
              <a:ext cx="4473519" cy="4654952"/>
            </a:xfrm>
            <a:custGeom>
              <a:avLst/>
              <a:gdLst/>
              <a:ahLst/>
              <a:cxnLst/>
              <a:rect l="l" t="t" r="r" b="b"/>
              <a:pathLst>
                <a:path w="4473519" h="4654952">
                  <a:moveTo>
                    <a:pt x="3967080" y="4638033"/>
                  </a:moveTo>
                  <a:cubicBezTo>
                    <a:pt x="3967080" y="4638033"/>
                    <a:pt x="3730084" y="4628064"/>
                    <a:pt x="3367945" y="4641508"/>
                  </a:cubicBezTo>
                  <a:cubicBezTo>
                    <a:pt x="3005807" y="4654952"/>
                    <a:pt x="490924" y="4654952"/>
                    <a:pt x="490924" y="4654952"/>
                  </a:cubicBezTo>
                  <a:cubicBezTo>
                    <a:pt x="245502" y="4654952"/>
                    <a:pt x="32509" y="4557684"/>
                    <a:pt x="31032" y="4397570"/>
                  </a:cubicBezTo>
                  <a:cubicBezTo>
                    <a:pt x="31032" y="4397570"/>
                    <a:pt x="0" y="2837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920532" y="0"/>
                    <a:pt x="3920532" y="0"/>
                  </a:cubicBezTo>
                  <a:cubicBezTo>
                    <a:pt x="4232432" y="0"/>
                    <a:pt x="4465861" y="101069"/>
                    <a:pt x="4458003" y="303616"/>
                  </a:cubicBezTo>
                  <a:cubicBezTo>
                    <a:pt x="4458003" y="303616"/>
                    <a:pt x="4456008" y="2638667"/>
                    <a:pt x="4464764" y="3697983"/>
                  </a:cubicBezTo>
                  <a:cubicBezTo>
                    <a:pt x="4473519" y="3991284"/>
                    <a:pt x="4426971" y="4324356"/>
                    <a:pt x="4426971" y="4324356"/>
                  </a:cubicBezTo>
                  <a:cubicBezTo>
                    <a:pt x="4424006" y="4504381"/>
                    <a:pt x="4212502" y="4638033"/>
                    <a:pt x="3967080" y="4638033"/>
                  </a:cubicBezTo>
                  <a:close/>
                </a:path>
              </a:pathLst>
            </a:custGeom>
            <a:solidFill>
              <a:schemeClr val="accent6">
                <a:lumMod val="60000"/>
                <a:lumOff val="40000"/>
              </a:schemeClr>
            </a:solidFill>
          </p:spPr>
          <p:txBody>
            <a:bodyPr/>
            <a:lstStyle/>
            <a:p>
              <a:endParaRPr lang="en-US"/>
            </a:p>
          </p:txBody>
        </p:sp>
      </p:grpSp>
      <p:grpSp>
        <p:nvGrpSpPr>
          <p:cNvPr id="5" name="Group 4">
            <a:extLst>
              <a:ext uri="{FF2B5EF4-FFF2-40B4-BE49-F238E27FC236}">
                <a16:creationId xmlns:a16="http://schemas.microsoft.com/office/drawing/2014/main" id="{8A370F0C-1246-533C-A742-C73299372138}"/>
              </a:ext>
            </a:extLst>
          </p:cNvPr>
          <p:cNvGrpSpPr/>
          <p:nvPr/>
        </p:nvGrpSpPr>
        <p:grpSpPr>
          <a:xfrm>
            <a:off x="1593203" y="3924300"/>
            <a:ext cx="8776993" cy="5419572"/>
            <a:chOff x="1035059" y="5375909"/>
            <a:chExt cx="8776993" cy="5419572"/>
          </a:xfrm>
        </p:grpSpPr>
        <p:sp>
          <p:nvSpPr>
            <p:cNvPr id="6" name="TextBox 5">
              <a:extLst>
                <a:ext uri="{FF2B5EF4-FFF2-40B4-BE49-F238E27FC236}">
                  <a16:creationId xmlns:a16="http://schemas.microsoft.com/office/drawing/2014/main" id="{EEBC0D9E-F963-C158-1220-3F393A91E21A}"/>
                </a:ext>
              </a:extLst>
            </p:cNvPr>
            <p:cNvSpPr txBox="1"/>
            <p:nvPr/>
          </p:nvSpPr>
          <p:spPr>
            <a:xfrm>
              <a:off x="1331905" y="5969736"/>
              <a:ext cx="8480147" cy="4825745"/>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marL="571500" indent="-571500" algn="just">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Theo em, “</a:t>
              </a:r>
              <a:r>
                <a:rPr lang="vi-VN" sz="4000" i="1">
                  <a:latin typeface="Arial" panose="020B0604020202020204" pitchFamily="34" charset="0"/>
                  <a:cs typeface="Arial" panose="020B0604020202020204" pitchFamily="34" charset="0"/>
                </a:rPr>
                <a:t>cơn sóng</a:t>
              </a:r>
              <a:r>
                <a:rPr lang="vi-VN" sz="4000">
                  <a:latin typeface="Arial" panose="020B0604020202020204" pitchFamily="34" charset="0"/>
                  <a:cs typeface="Arial" panose="020B0604020202020204" pitchFamily="34" charset="0"/>
                </a:rPr>
                <a:t>” tượng trưng cho điều gì trong cuộc sống?</a:t>
              </a:r>
            </a:p>
            <a:p>
              <a:pPr marL="571500" indent="-571500" algn="just">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Khi thấy một ai đó gặp sóng gió, chúng ta cần làm gì</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C1093CEF-4877-8835-4C80-F20A4F0C61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5059" y="5375909"/>
              <a:ext cx="998815" cy="921406"/>
            </a:xfrm>
            <a:prstGeom prst="rect">
              <a:avLst/>
            </a:prstGeom>
          </p:spPr>
        </p:pic>
      </p:grpSp>
      <p:pic>
        <p:nvPicPr>
          <p:cNvPr id="9" name="Picture 8">
            <a:extLst>
              <a:ext uri="{FF2B5EF4-FFF2-40B4-BE49-F238E27FC236}">
                <a16:creationId xmlns:a16="http://schemas.microsoft.com/office/drawing/2014/main" id="{E18D25BB-9A2A-17B3-CB18-3A5B5EED83BB}"/>
              </a:ext>
            </a:extLst>
          </p:cNvPr>
          <p:cNvPicPr>
            <a:picLocks noChangeAspect="1"/>
          </p:cNvPicPr>
          <p:nvPr/>
        </p:nvPicPr>
        <p:blipFill rotWithShape="1">
          <a:blip r:embed="rId8">
            <a:extLst>
              <a:ext uri="{28A0092B-C50C-407E-A947-70E740481C1C}">
                <a14:useLocalDpi xmlns:a14="http://schemas.microsoft.com/office/drawing/2010/main" val="0"/>
              </a:ext>
            </a:extLst>
          </a:blip>
          <a:srcRect b="11228"/>
          <a:stretch/>
        </p:blipFill>
        <p:spPr>
          <a:xfrm>
            <a:off x="11031279" y="5088098"/>
            <a:ext cx="5957652" cy="4610100"/>
          </a:xfrm>
          <a:prstGeom prst="rect">
            <a:avLst/>
          </a:prstGeom>
        </p:spPr>
      </p:pic>
    </p:spTree>
    <p:extLst>
      <p:ext uri="{BB962C8B-B14F-4D97-AF65-F5344CB8AC3E}">
        <p14:creationId xmlns:p14="http://schemas.microsoft.com/office/powerpoint/2010/main" val="261241679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790328">
            <a:off x="86676" y="2983"/>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1043324">
            <a:off x="17401224" y="-176956"/>
            <a:ext cx="754890" cy="998051"/>
          </a:xfrm>
          <a:custGeom>
            <a:avLst/>
            <a:gdLst/>
            <a:ahLst/>
            <a:cxnLst/>
            <a:rect l="l" t="t" r="r" b="b"/>
            <a:pathLst>
              <a:path w="754890" h="998051">
                <a:moveTo>
                  <a:pt x="0" y="0"/>
                </a:moveTo>
                <a:lnTo>
                  <a:pt x="754890" y="0"/>
                </a:lnTo>
                <a:lnTo>
                  <a:pt x="754890" y="998052"/>
                </a:lnTo>
                <a:lnTo>
                  <a:pt x="0" y="998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1C8F85B-D29B-E789-C260-9AF9FD22240C}"/>
              </a:ext>
            </a:extLst>
          </p:cNvPr>
          <p:cNvSpPr/>
          <p:nvPr/>
        </p:nvSpPr>
        <p:spPr>
          <a:xfrm>
            <a:off x="579121" y="1623112"/>
            <a:ext cx="3154093" cy="1646845"/>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Mở đầu</a:t>
            </a:r>
            <a:endParaRPr lang="en-US" sz="3600" dirty="0" err="1">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1E8A291-67E1-C403-50B5-4AF481D7C5FB}"/>
              </a:ext>
            </a:extLst>
          </p:cNvPr>
          <p:cNvSpPr/>
          <p:nvPr/>
        </p:nvSpPr>
        <p:spPr>
          <a:xfrm>
            <a:off x="609601" y="4563455"/>
            <a:ext cx="3154093" cy="1646845"/>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Nội dung</a:t>
            </a:r>
            <a:endParaRPr lang="en-US" sz="3600" dirty="0" err="1">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EBC8D3C-97C6-AD53-5E42-BB6A711B2240}"/>
              </a:ext>
            </a:extLst>
          </p:cNvPr>
          <p:cNvSpPr/>
          <p:nvPr/>
        </p:nvSpPr>
        <p:spPr>
          <a:xfrm>
            <a:off x="617736" y="7914451"/>
            <a:ext cx="3145958" cy="1584226"/>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Kết luận</a:t>
            </a:r>
            <a:endParaRPr lang="en-US" sz="3600" dirty="0" err="1">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0CADA1A-1BCE-9722-9D5E-8E1FDF287460}"/>
              </a:ext>
            </a:extLst>
          </p:cNvPr>
          <p:cNvSpPr/>
          <p:nvPr/>
        </p:nvSpPr>
        <p:spPr>
          <a:xfrm>
            <a:off x="4724400" y="1780085"/>
            <a:ext cx="12983893" cy="1332901"/>
          </a:xfrm>
          <a:prstGeom prst="rect">
            <a:avLst/>
          </a:prstGeom>
          <a:solidFill>
            <a:srgbClr val="FFF7DD"/>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Arial" panose="020B0604020202020204" pitchFamily="34" charset="0"/>
                <a:cs typeface="Arial" panose="020B0604020202020204" pitchFamily="34" charset="0"/>
              </a:rPr>
              <a:t>Tại sao cần phải sẵn sàng cảm thông, giúp đỡ người gặp khó khăn?</a:t>
            </a:r>
            <a:endParaRPr lang="vi-VN" sz="3200" b="1" i="1" dirty="0">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EE79A60-E62A-CFE5-6D6A-468D87A8C5E1}"/>
              </a:ext>
            </a:extLst>
          </p:cNvPr>
          <p:cNvSpPr/>
          <p:nvPr/>
        </p:nvSpPr>
        <p:spPr>
          <a:xfrm>
            <a:off x="4724400" y="3663676"/>
            <a:ext cx="12983893" cy="1723201"/>
          </a:xfrm>
          <a:prstGeom prst="rect">
            <a:avLst/>
          </a:prstGeom>
          <a:solidFill>
            <a:srgbClr val="FFF7DD"/>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Em có sẵn sàng cảm thông, giúp đỡ người gặp khó khăn bằng những lời nói và hành động phù hợp với lứa tuổi? Vì sao?</a:t>
            </a:r>
            <a:endParaRPr lang="vi-VN" sz="3200" i="1"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42790DD-CB5E-D662-B5EA-78E2F4AE18AE}"/>
              </a:ext>
            </a:extLst>
          </p:cNvPr>
          <p:cNvSpPr/>
          <p:nvPr/>
        </p:nvSpPr>
        <p:spPr>
          <a:xfrm>
            <a:off x="4724400" y="7713603"/>
            <a:ext cx="12983893" cy="1985923"/>
          </a:xfrm>
          <a:prstGeom prst="rect">
            <a:avLst/>
          </a:prstGeom>
          <a:solidFill>
            <a:srgbClr val="FFF7DD"/>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Việc sẵn sàng cảm thông, giúp đỡ người gặp khó khăn có ý nghĩa như thế nào đối với người được giúp đỡ và người giúp đỡ.</a:t>
            </a:r>
            <a:endParaRPr lang="vi-VN" sz="3200" dirty="0">
              <a:solidFill>
                <a:schemeClr val="tx1"/>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0E68E5BA-6EA5-F210-291E-B55702002215}"/>
              </a:ext>
            </a:extLst>
          </p:cNvPr>
          <p:cNvCxnSpPr>
            <a:cxnSpLocks/>
            <a:stCxn id="2" idx="3"/>
            <a:endCxn id="6" idx="1"/>
          </p:cNvCxnSpPr>
          <p:nvPr/>
        </p:nvCxnSpPr>
        <p:spPr>
          <a:xfrm>
            <a:off x="3733214" y="2446535"/>
            <a:ext cx="991186" cy="1"/>
          </a:xfrm>
          <a:prstGeom prst="straightConnector1">
            <a:avLst/>
          </a:prstGeom>
          <a:ln w="28575">
            <a:solidFill>
              <a:schemeClr val="accent6">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76F6ED6D-C5B3-937C-74F0-0DE4E659D074}"/>
              </a:ext>
            </a:extLst>
          </p:cNvPr>
          <p:cNvCxnSpPr>
            <a:cxnSpLocks/>
            <a:stCxn id="5" idx="3"/>
            <a:endCxn id="9" idx="1"/>
          </p:cNvCxnSpPr>
          <p:nvPr/>
        </p:nvCxnSpPr>
        <p:spPr>
          <a:xfrm>
            <a:off x="3763694" y="8706564"/>
            <a:ext cx="960706" cy="1"/>
          </a:xfrm>
          <a:prstGeom prst="straightConnector1">
            <a:avLst/>
          </a:prstGeom>
          <a:ln w="28575">
            <a:solidFill>
              <a:schemeClr val="accent6">
                <a:lumMod val="50000"/>
              </a:schemeClr>
            </a:solidFill>
            <a:tailEnd type="triangle"/>
          </a:ln>
        </p:spPr>
        <p:style>
          <a:lnRef idx="1">
            <a:schemeClr val="accent2"/>
          </a:lnRef>
          <a:fillRef idx="0">
            <a:schemeClr val="accent2"/>
          </a:fillRef>
          <a:effectRef idx="0">
            <a:schemeClr val="accent2"/>
          </a:effectRef>
          <a:fontRef idx="minor">
            <a:schemeClr val="tx1"/>
          </a:fontRef>
        </p:style>
      </p:cxnSp>
      <p:grpSp>
        <p:nvGrpSpPr>
          <p:cNvPr id="16" name="Group 15">
            <a:extLst>
              <a:ext uri="{FF2B5EF4-FFF2-40B4-BE49-F238E27FC236}">
                <a16:creationId xmlns:a16="http://schemas.microsoft.com/office/drawing/2014/main" id="{6C8FE079-FEFE-5C6E-01C8-E439B4FA8B1C}"/>
              </a:ext>
            </a:extLst>
          </p:cNvPr>
          <p:cNvGrpSpPr/>
          <p:nvPr/>
        </p:nvGrpSpPr>
        <p:grpSpPr>
          <a:xfrm>
            <a:off x="6362680" y="-14804"/>
            <a:ext cx="5562639" cy="1157115"/>
            <a:chOff x="6389655" y="105048"/>
            <a:chExt cx="5398093" cy="1027168"/>
          </a:xfrm>
        </p:grpSpPr>
        <p:sp>
          <p:nvSpPr>
            <p:cNvPr id="20" name="Round Same Side Corner Rectangle 11">
              <a:extLst>
                <a:ext uri="{FF2B5EF4-FFF2-40B4-BE49-F238E27FC236}">
                  <a16:creationId xmlns:a16="http://schemas.microsoft.com/office/drawing/2014/main" id="{FAA1342F-DFF1-94C0-DAC5-E2287B4D58F0}"/>
                </a:ext>
              </a:extLst>
            </p:cNvPr>
            <p:cNvSpPr/>
            <p:nvPr/>
          </p:nvSpPr>
          <p:spPr>
            <a:xfrm flipV="1">
              <a:off x="6389655" y="105048"/>
              <a:ext cx="5398093" cy="1027168"/>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6338710-2B1D-1D21-A3EA-BF0CEAF931EA}"/>
                </a:ext>
              </a:extLst>
            </p:cNvPr>
            <p:cNvSpPr txBox="1"/>
            <p:nvPr/>
          </p:nvSpPr>
          <p:spPr>
            <a:xfrm>
              <a:off x="6772386" y="284471"/>
              <a:ext cx="4632631" cy="655710"/>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Gợi ý thực hiện</a:t>
              </a:r>
            </a:p>
          </p:txBody>
        </p:sp>
      </p:grpSp>
      <p:sp>
        <p:nvSpPr>
          <p:cNvPr id="22" name="Rectangle 21">
            <a:extLst>
              <a:ext uri="{FF2B5EF4-FFF2-40B4-BE49-F238E27FC236}">
                <a16:creationId xmlns:a16="http://schemas.microsoft.com/office/drawing/2014/main" id="{4628A87A-984C-5302-EAAC-145A5DAA6B11}"/>
              </a:ext>
            </a:extLst>
          </p:cNvPr>
          <p:cNvSpPr/>
          <p:nvPr/>
        </p:nvSpPr>
        <p:spPr>
          <a:xfrm>
            <a:off x="4724400" y="5852090"/>
            <a:ext cx="12953999" cy="1396301"/>
          </a:xfrm>
          <a:prstGeom prst="rect">
            <a:avLst/>
          </a:prstGeom>
          <a:solidFill>
            <a:srgbClr val="FFF7DD"/>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latin typeface="Arial" panose="020B0604020202020204" pitchFamily="34" charset="0"/>
                <a:cs typeface="Arial" panose="020B0604020202020204" pitchFamily="34" charset="0"/>
              </a:rPr>
              <a:t>Em đã có những lời nói</a:t>
            </a:r>
            <a:r>
              <a:rPr lang="en-US" sz="3200">
                <a:solidFill>
                  <a:schemeClr val="tx1"/>
                </a:solidFill>
                <a:latin typeface="Arial" panose="020B0604020202020204" pitchFamily="34" charset="0"/>
                <a:cs typeface="Arial" panose="020B0604020202020204" pitchFamily="34" charset="0"/>
              </a:rPr>
              <a:t>,</a:t>
            </a:r>
            <a:r>
              <a:rPr lang="vi-VN" sz="3200">
                <a:solidFill>
                  <a:schemeClr val="tx1"/>
                </a:solidFill>
                <a:latin typeface="Arial" panose="020B0604020202020204" pitchFamily="34" charset="0"/>
                <a:cs typeface="Arial" panose="020B0604020202020204" pitchFamily="34" charset="0"/>
              </a:rPr>
              <a:t> hành động nào giúp đỡ người gặp khó khăn?</a:t>
            </a:r>
            <a:endParaRPr lang="vi-VN" sz="3200" i="1" dirty="0">
              <a:solidFill>
                <a:schemeClr val="tx1"/>
              </a:solidFill>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CB5D8203-D71E-43F9-DCD7-EDFFB3C80145}"/>
              </a:ext>
            </a:extLst>
          </p:cNvPr>
          <p:cNvCxnSpPr>
            <a:cxnSpLocks/>
            <a:stCxn id="4" idx="3"/>
            <a:endCxn id="22" idx="1"/>
          </p:cNvCxnSpPr>
          <p:nvPr/>
        </p:nvCxnSpPr>
        <p:spPr>
          <a:xfrm>
            <a:off x="3763694" y="5386878"/>
            <a:ext cx="960706" cy="1163363"/>
          </a:xfrm>
          <a:prstGeom prst="straightConnector1">
            <a:avLst/>
          </a:prstGeom>
          <a:ln w="28575">
            <a:solidFill>
              <a:schemeClr val="accent6">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ECEECCAD-BC1B-142E-9792-321E24520F16}"/>
              </a:ext>
            </a:extLst>
          </p:cNvPr>
          <p:cNvCxnSpPr>
            <a:cxnSpLocks/>
            <a:stCxn id="4" idx="3"/>
            <a:endCxn id="7" idx="1"/>
          </p:cNvCxnSpPr>
          <p:nvPr/>
        </p:nvCxnSpPr>
        <p:spPr>
          <a:xfrm flipV="1">
            <a:off x="3763694" y="4525277"/>
            <a:ext cx="960706" cy="861601"/>
          </a:xfrm>
          <a:prstGeom prst="straightConnector1">
            <a:avLst/>
          </a:prstGeom>
          <a:ln w="28575">
            <a:solidFill>
              <a:schemeClr val="accent6">
                <a:lumMod val="50000"/>
              </a:schemeClr>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550369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0-#ppt_w/2"/>
                                          </p:val>
                                        </p:tav>
                                        <p:tav tm="100000">
                                          <p:val>
                                            <p:strVal val="#ppt_x"/>
                                          </p:val>
                                        </p:tav>
                                      </p:tavLst>
                                    </p:anim>
                                    <p:anim calcmode="lin" valueType="num">
                                      <p:cBhvr additive="base">
                                        <p:cTn id="5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9"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5"/>
          <p:cNvSpPr/>
          <p:nvPr/>
        </p:nvSpPr>
        <p:spPr>
          <a:xfrm rot="1074066">
            <a:off x="228655" y="8026203"/>
            <a:ext cx="490427" cy="498585"/>
          </a:xfrm>
          <a:custGeom>
            <a:avLst/>
            <a:gdLst/>
            <a:ahLst/>
            <a:cxnLst/>
            <a:rect l="l" t="t" r="r" b="b"/>
            <a:pathLst>
              <a:path w="490427" h="498585">
                <a:moveTo>
                  <a:pt x="0" y="0"/>
                </a:moveTo>
                <a:lnTo>
                  <a:pt x="490427" y="0"/>
                </a:lnTo>
                <a:lnTo>
                  <a:pt x="490427" y="498586"/>
                </a:lnTo>
                <a:lnTo>
                  <a:pt x="0" y="498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26"/>
          <p:cNvSpPr/>
          <p:nvPr/>
        </p:nvSpPr>
        <p:spPr>
          <a:xfrm>
            <a:off x="17449800" y="305797"/>
            <a:ext cx="386675" cy="346602"/>
          </a:xfrm>
          <a:custGeom>
            <a:avLst/>
            <a:gdLst/>
            <a:ahLst/>
            <a:cxnLst/>
            <a:rect l="l" t="t" r="r" b="b"/>
            <a:pathLst>
              <a:path w="386675" h="346602">
                <a:moveTo>
                  <a:pt x="0" y="0"/>
                </a:moveTo>
                <a:lnTo>
                  <a:pt x="386675" y="0"/>
                </a:lnTo>
                <a:lnTo>
                  <a:pt x="386675" y="346602"/>
                </a:lnTo>
                <a:lnTo>
                  <a:pt x="0" y="3466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rot="1174978">
            <a:off x="346238" y="463724"/>
            <a:ext cx="318429" cy="302218"/>
          </a:xfrm>
          <a:custGeom>
            <a:avLst/>
            <a:gdLst/>
            <a:ahLst/>
            <a:cxnLst/>
            <a:rect l="l" t="t" r="r" b="b"/>
            <a:pathLst>
              <a:path w="318429" h="302218">
                <a:moveTo>
                  <a:pt x="0" y="0"/>
                </a:moveTo>
                <a:lnTo>
                  <a:pt x="318429" y="0"/>
                </a:lnTo>
                <a:lnTo>
                  <a:pt x="318429" y="302218"/>
                </a:lnTo>
                <a:lnTo>
                  <a:pt x="0" y="3022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45CE812-E110-3669-C147-1F671DC7B596}"/>
              </a:ext>
            </a:extLst>
          </p:cNvPr>
          <p:cNvSpPr txBox="1"/>
          <p:nvPr/>
        </p:nvSpPr>
        <p:spPr>
          <a:xfrm>
            <a:off x="675931" y="692119"/>
            <a:ext cx="16865005" cy="6914650"/>
          </a:xfrm>
          <a:prstGeom prst="rect">
            <a:avLst/>
          </a:prstGeom>
          <a:noFill/>
        </p:spPr>
        <p:txBody>
          <a:bodyPr wrap="square">
            <a:spAutoFit/>
          </a:bodyPr>
          <a:lstStyle/>
          <a:p>
            <a:pPr algn="ctr">
              <a:lnSpc>
                <a:spcPct val="150000"/>
              </a:lnSpc>
            </a:pPr>
            <a:r>
              <a:rPr lang="en-US" sz="4400" b="1">
                <a:solidFill>
                  <a:srgbClr val="FF0000"/>
                </a:solidFill>
                <a:latin typeface="Arial" panose="020B0604020202020204" pitchFamily="34" charset="0"/>
                <a:ea typeface="Calibri" panose="020F0502020204030204" pitchFamily="34" charset="0"/>
                <a:cs typeface="Arial" panose="020B0604020202020204" pitchFamily="34" charset="0"/>
              </a:rPr>
              <a:t>TỔNG KẾT BÀI THUYẾT TRÌNH</a:t>
            </a:r>
            <a:endParaRPr lang="en-US" sz="44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Cần phải sẵn sàng cảm thông, giúp đỡ người gặp khó khăn như giúp người gặp khó khăn có thêm niềm tin, nghị lực vượt qua khó khăn; thể hiện được tinh thần nhân ái của con người,...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ần có thái độ sẵn sàng cảm thông, giúp đỡ người gặp khó khăn bằng những lời nói và hành động phù hợp với lứa tuổi vì mỗi lứa tuổi sẽ có khả năng khác nhau (về sức khỏe, khả năng sử dụng ngôn ngữ, tiền bạc, thời gian,...) nên chỉ cần giúp đỡ phù hợp đã là món quà quý giá đối với người gặp khó khăn.</a:t>
            </a:r>
          </a:p>
        </p:txBody>
      </p:sp>
      <p:pic>
        <p:nvPicPr>
          <p:cNvPr id="29" name="Picture 5">
            <a:extLst>
              <a:ext uri="{FF2B5EF4-FFF2-40B4-BE49-F238E27FC236}">
                <a16:creationId xmlns:a16="http://schemas.microsoft.com/office/drawing/2014/main" id="{FF4EEF88-6D03-7B23-6916-4A3635B85A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07381" y="7962899"/>
            <a:ext cx="9032154" cy="24612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700364" y="4784738"/>
            <a:ext cx="11125898" cy="11004524"/>
          </a:xfrm>
          <a:custGeom>
            <a:avLst/>
            <a:gdLst/>
            <a:ahLst/>
            <a:cxnLst/>
            <a:rect l="l" t="t" r="r" b="b"/>
            <a:pathLst>
              <a:path w="11125898" h="11004524">
                <a:moveTo>
                  <a:pt x="0" y="0"/>
                </a:moveTo>
                <a:lnTo>
                  <a:pt x="11125898" y="0"/>
                </a:lnTo>
                <a:lnTo>
                  <a:pt x="11125898" y="11004524"/>
                </a:lnTo>
                <a:lnTo>
                  <a:pt x="0" y="110045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1790328">
            <a:off x="9944282" y="8660819"/>
            <a:ext cx="498721" cy="507017"/>
          </a:xfrm>
          <a:custGeom>
            <a:avLst/>
            <a:gdLst/>
            <a:ahLst/>
            <a:cxnLst/>
            <a:rect l="l" t="t" r="r" b="b"/>
            <a:pathLst>
              <a:path w="498721" h="507017">
                <a:moveTo>
                  <a:pt x="0" y="0"/>
                </a:moveTo>
                <a:lnTo>
                  <a:pt x="498720" y="0"/>
                </a:lnTo>
                <a:lnTo>
                  <a:pt x="498720" y="507017"/>
                </a:lnTo>
                <a:lnTo>
                  <a:pt x="0" y="507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7054847" y="9042303"/>
            <a:ext cx="481942" cy="431995"/>
          </a:xfrm>
          <a:custGeom>
            <a:avLst/>
            <a:gdLst/>
            <a:ahLst/>
            <a:cxnLst/>
            <a:rect l="l" t="t" r="r" b="b"/>
            <a:pathLst>
              <a:path w="481942" h="431995">
                <a:moveTo>
                  <a:pt x="0" y="0"/>
                </a:moveTo>
                <a:lnTo>
                  <a:pt x="481942" y="0"/>
                </a:lnTo>
                <a:lnTo>
                  <a:pt x="481942" y="431995"/>
                </a:lnTo>
                <a:lnTo>
                  <a:pt x="0" y="4319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2595541" flipV="1">
            <a:off x="249135" y="79416"/>
            <a:ext cx="470128" cy="421405"/>
          </a:xfrm>
          <a:custGeom>
            <a:avLst/>
            <a:gdLst/>
            <a:ahLst/>
            <a:cxnLst/>
            <a:rect l="l" t="t" r="r" b="b"/>
            <a:pathLst>
              <a:path w="470128" h="421405">
                <a:moveTo>
                  <a:pt x="0" y="421405"/>
                </a:moveTo>
                <a:lnTo>
                  <a:pt x="470128" y="421405"/>
                </a:lnTo>
                <a:lnTo>
                  <a:pt x="470128" y="0"/>
                </a:lnTo>
                <a:lnTo>
                  <a:pt x="0" y="0"/>
                </a:lnTo>
                <a:lnTo>
                  <a:pt x="0" y="42140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1265729">
            <a:off x="17133103" y="294719"/>
            <a:ext cx="403210" cy="382683"/>
          </a:xfrm>
          <a:custGeom>
            <a:avLst/>
            <a:gdLst/>
            <a:ahLst/>
            <a:cxnLst/>
            <a:rect l="l" t="t" r="r" b="b"/>
            <a:pathLst>
              <a:path w="403210" h="382683">
                <a:moveTo>
                  <a:pt x="0" y="0"/>
                </a:moveTo>
                <a:lnTo>
                  <a:pt x="403211" y="0"/>
                </a:lnTo>
                <a:lnTo>
                  <a:pt x="403211" y="382683"/>
                </a:lnTo>
                <a:lnTo>
                  <a:pt x="0" y="3826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2">
            <a:extLst>
              <a:ext uri="{FF2B5EF4-FFF2-40B4-BE49-F238E27FC236}">
                <a16:creationId xmlns:a16="http://schemas.microsoft.com/office/drawing/2014/main" id="{91C0BA77-491D-3137-F8A7-EB6BCCA067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28800" y="3162300"/>
            <a:ext cx="3726180" cy="4572000"/>
          </a:xfrm>
          <a:prstGeom prst="rect">
            <a:avLst/>
          </a:prstGeom>
        </p:spPr>
      </p:pic>
      <p:sp>
        <p:nvSpPr>
          <p:cNvPr id="16" name="TextBox 20">
            <a:extLst>
              <a:ext uri="{FF2B5EF4-FFF2-40B4-BE49-F238E27FC236}">
                <a16:creationId xmlns:a16="http://schemas.microsoft.com/office/drawing/2014/main" id="{328254EE-29D0-D27B-1453-712DD22F0875}"/>
              </a:ext>
            </a:extLst>
          </p:cNvPr>
          <p:cNvSpPr txBox="1"/>
          <p:nvPr/>
        </p:nvSpPr>
        <p:spPr>
          <a:xfrm>
            <a:off x="7893144" y="2260531"/>
            <a:ext cx="8382000" cy="2882969"/>
          </a:xfrm>
          <a:prstGeom prst="rect">
            <a:avLst/>
          </a:prstGeom>
        </p:spPr>
        <p:txBody>
          <a:bodyPr wrap="square" lIns="0" tIns="0" rIns="0" bIns="0" rtlCol="0" anchor="t">
            <a:spAutoFit/>
          </a:bodyPr>
          <a:lstStyle/>
          <a:p>
            <a:pPr algn="ctr">
              <a:lnSpc>
                <a:spcPct val="150000"/>
              </a:lnSpc>
            </a:pPr>
            <a:r>
              <a:rPr lang="vi-VN" sz="6600" b="1">
                <a:latin typeface="Arial" panose="020B0604020202020204" pitchFamily="34" charset="0"/>
                <a:ea typeface="Calibri" panose="020F0502020204030204" pitchFamily="34" charset="0"/>
                <a:cs typeface="Arial" panose="020B0604020202020204" pitchFamily="34" charset="0"/>
              </a:rPr>
              <a:t>HOẠT ĐỘNG: </a:t>
            </a:r>
            <a:endParaRPr lang="en-US" sz="6600" b="1">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600" b="1">
                <a:latin typeface="Arial" panose="020B0604020202020204" pitchFamily="34" charset="0"/>
                <a:ea typeface="Calibri" panose="020F0502020204030204" pitchFamily="34" charset="0"/>
                <a:cs typeface="Arial" panose="020B0604020202020204" pitchFamily="34" charset="0"/>
              </a:rPr>
              <a:t>VẬN DỤNG</a:t>
            </a:r>
            <a:endParaRPr lang="vi-VN" sz="6600" b="1">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125005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1790328">
            <a:off x="252180" y="187125"/>
            <a:ext cx="394361" cy="40092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5">
            <a:extLst>
              <a:ext uri="{FF2B5EF4-FFF2-40B4-BE49-F238E27FC236}">
                <a16:creationId xmlns:a16="http://schemas.microsoft.com/office/drawing/2014/main" id="{68470276-C59F-4885-E15E-AD36FD3821ED}"/>
              </a:ext>
            </a:extLst>
          </p:cNvPr>
          <p:cNvSpPr/>
          <p:nvPr/>
        </p:nvSpPr>
        <p:spPr>
          <a:xfrm>
            <a:off x="685800" y="2834640"/>
            <a:ext cx="16992600" cy="6890952"/>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0ABEEA1-C86E-5344-D15F-2C0C6392AD5C}"/>
              </a:ext>
            </a:extLst>
          </p:cNvPr>
          <p:cNvSpPr txBox="1"/>
          <p:nvPr/>
        </p:nvSpPr>
        <p:spPr>
          <a:xfrm>
            <a:off x="4760468" y="3200924"/>
            <a:ext cx="8801101" cy="707886"/>
          </a:xfrm>
          <a:prstGeom prst="rect">
            <a:avLst/>
          </a:prstGeom>
          <a:noFill/>
        </p:spPr>
        <p:txBody>
          <a:bodyPr wrap="square">
            <a:spAutoFit/>
          </a:bodyPr>
          <a:lstStyle/>
          <a:p>
            <a:pPr algn="ctr"/>
            <a:r>
              <a:rPr lang="en-US" sz="4000" b="1" dirty="0" err="1">
                <a:solidFill>
                  <a:schemeClr val="tx2">
                    <a:lumMod val="50000"/>
                  </a:schemeClr>
                </a:solidFill>
                <a:latin typeface="Arial" panose="020B0604020202020204" pitchFamily="34" charset="0"/>
                <a:cs typeface="Arial" panose="020B0604020202020204" pitchFamily="34" charset="0"/>
              </a:rPr>
              <a:t>Trò</a:t>
            </a:r>
            <a:r>
              <a:rPr lang="en-US" sz="4000" b="1" dirty="0">
                <a:solidFill>
                  <a:schemeClr val="tx2">
                    <a:lumMod val="50000"/>
                  </a:schemeClr>
                </a:solidFill>
                <a:latin typeface="Arial" panose="020B0604020202020204" pitchFamily="34" charset="0"/>
                <a:cs typeface="Arial" panose="020B0604020202020204" pitchFamily="34" charset="0"/>
              </a:rPr>
              <a:t> </a:t>
            </a:r>
            <a:r>
              <a:rPr lang="en-US" sz="4000" b="1" err="1">
                <a:solidFill>
                  <a:schemeClr val="tx2">
                    <a:lumMod val="50000"/>
                  </a:schemeClr>
                </a:solidFill>
                <a:latin typeface="Arial" panose="020B0604020202020204" pitchFamily="34" charset="0"/>
                <a:cs typeface="Arial" panose="020B0604020202020204" pitchFamily="34" charset="0"/>
              </a:rPr>
              <a:t>chơi</a:t>
            </a:r>
            <a:r>
              <a:rPr lang="en-US" sz="4000" b="1">
                <a:solidFill>
                  <a:schemeClr val="tx2">
                    <a:lumMod val="50000"/>
                  </a:schemeClr>
                </a:solidFill>
                <a:latin typeface="Arial" panose="020B0604020202020204" pitchFamily="34" charset="0"/>
                <a:cs typeface="Arial" panose="020B0604020202020204" pitchFamily="34" charset="0"/>
              </a:rPr>
              <a:t> “Chuyền điện”</a:t>
            </a:r>
            <a:endParaRPr lang="en-US" sz="4000" b="1" dirty="0">
              <a:solidFill>
                <a:schemeClr val="tx2">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08130D6-90AE-7AFA-F17A-67E165A971FC}"/>
              </a:ext>
            </a:extLst>
          </p:cNvPr>
          <p:cNvSpPr txBox="1"/>
          <p:nvPr/>
        </p:nvSpPr>
        <p:spPr>
          <a:xfrm>
            <a:off x="1206880" y="3548642"/>
            <a:ext cx="15874239" cy="5852821"/>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Luật chơi:</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GV tiến hành phỏng vấn nhanh </a:t>
            </a:r>
            <a:r>
              <a:rPr lang="en-US" sz="3600">
                <a:latin typeface="Arial" panose="020B0604020202020204" pitchFamily="34" charset="0"/>
                <a:ea typeface="Calibri" panose="020F0502020204030204" pitchFamily="34" charset="0"/>
                <a:cs typeface="Arial" panose="020B0604020202020204" pitchFamily="34" charset="0"/>
              </a:rPr>
              <a:t>học sinh</a:t>
            </a:r>
            <a:r>
              <a:rPr lang="vi-VN" sz="3600">
                <a:latin typeface="Arial" panose="020B0604020202020204" pitchFamily="34" charset="0"/>
                <a:ea typeface="Calibri" panose="020F0502020204030204" pitchFamily="34" charset="0"/>
                <a:cs typeface="Arial" panose="020B0604020202020204" pitchFamily="34" charset="0"/>
              </a:rPr>
              <a:t> trong vòng 3 phút</a:t>
            </a:r>
            <a:r>
              <a:rPr lang="en-US" sz="36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Clr>
                <a:schemeClr val="tx1"/>
              </a:buClr>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Mỗi </a:t>
            </a:r>
            <a:r>
              <a:rPr lang="en-US" sz="3600">
                <a:latin typeface="Arial" panose="020B0604020202020204" pitchFamily="34" charset="0"/>
                <a:ea typeface="Calibri" panose="020F0502020204030204" pitchFamily="34" charset="0"/>
                <a:cs typeface="Arial" panose="020B0604020202020204" pitchFamily="34" charset="0"/>
              </a:rPr>
              <a:t>học sinh</a:t>
            </a:r>
            <a:r>
              <a:rPr lang="vi-VN" sz="3600">
                <a:latin typeface="Arial" panose="020B0604020202020204" pitchFamily="34" charset="0"/>
                <a:ea typeface="Calibri" panose="020F0502020204030204" pitchFamily="34" charset="0"/>
                <a:cs typeface="Arial" panose="020B0604020202020204" pitchFamily="34" charset="0"/>
              </a:rPr>
              <a:t> sẽ kể một việc mà bản thân đã làm thể hiện được sự cảm thông, giúp đỡ người gặp khó khăn bằng những lời nói, việc làm cụ thể phù hợp với lứa tuổi.</a:t>
            </a:r>
          </a:p>
          <a:p>
            <a:pPr marL="571500" indent="-571500" algn="just">
              <a:lnSpc>
                <a:spcPct val="150000"/>
              </a:lnSpc>
              <a:buClr>
                <a:schemeClr val="tx1"/>
              </a:buClr>
              <a:buFont typeface="Wingdings" panose="05000000000000000000" pitchFamily="2" charset="2"/>
              <a:buChar char="§"/>
            </a:pPr>
            <a:r>
              <a:rPr lang="en-US" sz="3600">
                <a:latin typeface="Arial" panose="020B0604020202020204" pitchFamily="34" charset="0"/>
                <a:ea typeface="Calibri" panose="020F0502020204030204" pitchFamily="34" charset="0"/>
                <a:cs typeface="Arial" panose="020B0604020202020204" pitchFamily="34" charset="0"/>
              </a:rPr>
              <a:t>Học sinh</a:t>
            </a:r>
            <a:r>
              <a:rPr lang="vi-VN" sz="3600">
                <a:latin typeface="Arial" panose="020B0604020202020204" pitchFamily="34" charset="0"/>
                <a:ea typeface="Calibri" panose="020F0502020204030204" pitchFamily="34" charset="0"/>
                <a:cs typeface="Arial" panose="020B0604020202020204" pitchFamily="34" charset="0"/>
              </a:rPr>
              <a:t> nào kể hợp lí sẽ có quyền chỉ định bạn tiếp theo, lần lượt đến hết thời gian.</a:t>
            </a:r>
          </a:p>
        </p:txBody>
      </p:sp>
      <p:sp>
        <p:nvSpPr>
          <p:cNvPr id="8" name="TextBox 7">
            <a:extLst>
              <a:ext uri="{FF2B5EF4-FFF2-40B4-BE49-F238E27FC236}">
                <a16:creationId xmlns:a16="http://schemas.microsoft.com/office/drawing/2014/main" id="{9121B5CD-4EA6-97D1-0244-03E9B186A584}"/>
              </a:ext>
            </a:extLst>
          </p:cNvPr>
          <p:cNvSpPr txBox="1"/>
          <p:nvPr/>
        </p:nvSpPr>
        <p:spPr>
          <a:xfrm>
            <a:off x="2317939" y="538548"/>
            <a:ext cx="13652120"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Chia sẻ về những việc em đã làm để cảm thông, giúp đỡ người gặp khó khăn</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4">
            <a:extLst>
              <a:ext uri="{FF2B5EF4-FFF2-40B4-BE49-F238E27FC236}">
                <a16:creationId xmlns:a16="http://schemas.microsoft.com/office/drawing/2014/main" id="{DBF2BE05-2749-E59F-90C8-E2695BB0F1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10693" y="9128959"/>
            <a:ext cx="4006007" cy="1141712"/>
          </a:xfrm>
          <a:prstGeom prst="rect">
            <a:avLst/>
          </a:prstGeom>
        </p:spPr>
      </p:pic>
      <p:sp>
        <p:nvSpPr>
          <p:cNvPr id="18" name="Freeform 18"/>
          <p:cNvSpPr/>
          <p:nvPr/>
        </p:nvSpPr>
        <p:spPr>
          <a:xfrm rot="1043324">
            <a:off x="17111948" y="2217347"/>
            <a:ext cx="910980" cy="1223119"/>
          </a:xfrm>
          <a:custGeom>
            <a:avLst/>
            <a:gdLst/>
            <a:ahLst/>
            <a:cxnLst/>
            <a:rect l="l" t="t" r="r" b="b"/>
            <a:pathLst>
              <a:path w="754890" h="998051">
                <a:moveTo>
                  <a:pt x="0" y="0"/>
                </a:moveTo>
                <a:lnTo>
                  <a:pt x="754890" y="0"/>
                </a:lnTo>
                <a:lnTo>
                  <a:pt x="754890" y="998052"/>
                </a:lnTo>
                <a:lnTo>
                  <a:pt x="0" y="998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rot="-1790328">
            <a:off x="295734" y="9147375"/>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258001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out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barn(outVertical)">
                                      <p:cBhvr>
                                        <p:cTn id="25" dur="500"/>
                                        <p:tgtEl>
                                          <p:spTgt spid="6">
                                            <p:txEl>
                                              <p:pRg st="1" end="1"/>
                                            </p:txEl>
                                          </p:spTgt>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barn(outVertical)">
                                      <p:cBhvr>
                                        <p:cTn id="29" dur="500"/>
                                        <p:tgtEl>
                                          <p:spTgt spid="6">
                                            <p:txEl>
                                              <p:pRg st="2" end="2"/>
                                            </p:txEl>
                                          </p:spTgt>
                                        </p:tgtEl>
                                      </p:cBhvr>
                                    </p:animEffect>
                                  </p:childTnLst>
                                </p:cTn>
                              </p:par>
                            </p:childTnLst>
                          </p:cTn>
                        </p:par>
                        <p:par>
                          <p:cTn id="30" fill="hold">
                            <p:stCondLst>
                              <p:cond delay="1000"/>
                            </p:stCondLst>
                            <p:childTnLst>
                              <p:par>
                                <p:cTn id="31" presetID="16" presetClass="entr" presetSubtype="37" fill="hold" grpId="0"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barn(outVertical)">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build="p"/>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790328">
            <a:off x="86676" y="2983"/>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8">
            <a:extLst>
              <a:ext uri="{FF2B5EF4-FFF2-40B4-BE49-F238E27FC236}">
                <a16:creationId xmlns:a16="http://schemas.microsoft.com/office/drawing/2014/main" id="{9B218956-5F17-AD93-8C79-0BC0653BF57C}"/>
              </a:ext>
            </a:extLst>
          </p:cNvPr>
          <p:cNvSpPr/>
          <p:nvPr/>
        </p:nvSpPr>
        <p:spPr>
          <a:xfrm>
            <a:off x="17373600" y="60263"/>
            <a:ext cx="1024273" cy="894136"/>
          </a:xfrm>
          <a:custGeom>
            <a:avLst/>
            <a:gdLst/>
            <a:ahLst/>
            <a:cxnLst/>
            <a:rect l="l" t="t" r="r" b="b"/>
            <a:pathLst>
              <a:path w="1155254" h="1134249">
                <a:moveTo>
                  <a:pt x="0" y="0"/>
                </a:moveTo>
                <a:lnTo>
                  <a:pt x="1155254" y="0"/>
                </a:lnTo>
                <a:lnTo>
                  <a:pt x="1155254" y="1134250"/>
                </a:lnTo>
                <a:lnTo>
                  <a:pt x="0" y="11342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10">
            <a:extLst>
              <a:ext uri="{FF2B5EF4-FFF2-40B4-BE49-F238E27FC236}">
                <a16:creationId xmlns:a16="http://schemas.microsoft.com/office/drawing/2014/main" id="{487A02E2-B2C7-E351-AA69-CDEDD4960C2A}"/>
              </a:ext>
            </a:extLst>
          </p:cNvPr>
          <p:cNvSpPr/>
          <p:nvPr/>
        </p:nvSpPr>
        <p:spPr>
          <a:xfrm rot="2802144">
            <a:off x="155870" y="9036614"/>
            <a:ext cx="1027952" cy="1039648"/>
          </a:xfrm>
          <a:custGeom>
            <a:avLst/>
            <a:gdLst/>
            <a:ahLst/>
            <a:cxnLst/>
            <a:rect l="l" t="t" r="r" b="b"/>
            <a:pathLst>
              <a:path w="1027952" h="1039648">
                <a:moveTo>
                  <a:pt x="0" y="0"/>
                </a:moveTo>
                <a:lnTo>
                  <a:pt x="1027952" y="0"/>
                </a:lnTo>
                <a:lnTo>
                  <a:pt x="1027952" y="1039648"/>
                </a:lnTo>
                <a:lnTo>
                  <a:pt x="0" y="1039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52AEC29-ED60-DCB5-80F6-7B87C3DF1C1C}"/>
              </a:ext>
            </a:extLst>
          </p:cNvPr>
          <p:cNvSpPr txBox="1"/>
          <p:nvPr/>
        </p:nvSpPr>
        <p:spPr>
          <a:xfrm>
            <a:off x="831563" y="734917"/>
            <a:ext cx="16542038" cy="1911549"/>
          </a:xfrm>
          <a:prstGeom prst="rect">
            <a:avLst/>
          </a:prstGeom>
          <a:noFill/>
        </p:spPr>
        <p:txBody>
          <a:bodyPr wrap="square">
            <a:spAutoFit/>
          </a:bodyPr>
          <a:lstStyle/>
          <a:p>
            <a:pPr algn="ctr">
              <a:lnSpc>
                <a:spcPct val="150000"/>
              </a:lnSpc>
              <a:spcAft>
                <a:spcPts val="1000"/>
              </a:spcAft>
            </a:pPr>
            <a:r>
              <a:rPr lang="vi-VN" sz="4200" b="1">
                <a:solidFill>
                  <a:srgbClr val="C00000"/>
                </a:solidFill>
                <a:ea typeface="Calibri" panose="020F0502020204030204" pitchFamily="34" charset="0"/>
                <a:cs typeface="Arial" panose="020B0604020202020204" pitchFamily="34" charset="0"/>
              </a:rPr>
              <a:t>Hoạt động 2: Thực hiện những việc làm thể hiện sự cảm thông, giúp đỡ người gặp khó khăn tại nơi em đang sinh sống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0" name="Freeform 5">
            <a:extLst>
              <a:ext uri="{FF2B5EF4-FFF2-40B4-BE49-F238E27FC236}">
                <a16:creationId xmlns:a16="http://schemas.microsoft.com/office/drawing/2014/main" id="{98DE778A-8D3A-2FD6-D2EA-470EA47F40D7}"/>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1" name="Freeform 5">
            <a:extLst>
              <a:ext uri="{FF2B5EF4-FFF2-40B4-BE49-F238E27FC236}">
                <a16:creationId xmlns:a16="http://schemas.microsoft.com/office/drawing/2014/main" id="{26DB8E77-0848-C0AD-99B4-B977F92B2CAF}"/>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7C4E495E-5BB8-142C-52D5-66ED8A806EA1}"/>
              </a:ext>
            </a:extLst>
          </p:cNvPr>
          <p:cNvGrpSpPr/>
          <p:nvPr/>
        </p:nvGrpSpPr>
        <p:grpSpPr>
          <a:xfrm>
            <a:off x="831562" y="2781300"/>
            <a:ext cx="9614920" cy="4965201"/>
            <a:chOff x="555725" y="2160147"/>
            <a:chExt cx="9614920" cy="4965201"/>
          </a:xfrm>
        </p:grpSpPr>
        <p:grpSp>
          <p:nvGrpSpPr>
            <p:cNvPr id="33" name="Group 32">
              <a:extLst>
                <a:ext uri="{FF2B5EF4-FFF2-40B4-BE49-F238E27FC236}">
                  <a16:creationId xmlns:a16="http://schemas.microsoft.com/office/drawing/2014/main" id="{DFD043B6-F1E2-59C9-458C-18476582F449}"/>
                </a:ext>
              </a:extLst>
            </p:cNvPr>
            <p:cNvGrpSpPr/>
            <p:nvPr/>
          </p:nvGrpSpPr>
          <p:grpSpPr>
            <a:xfrm>
              <a:off x="1201204" y="3010548"/>
              <a:ext cx="8969441" cy="4114800"/>
              <a:chOff x="1201204" y="3010548"/>
              <a:chExt cx="8969441" cy="4114800"/>
            </a:xfrm>
          </p:grpSpPr>
          <p:sp>
            <p:nvSpPr>
              <p:cNvPr id="35" name="Freeform 3">
                <a:extLst>
                  <a:ext uri="{FF2B5EF4-FFF2-40B4-BE49-F238E27FC236}">
                    <a16:creationId xmlns:a16="http://schemas.microsoft.com/office/drawing/2014/main" id="{3C40BC32-C98C-847F-3EC8-AECBF5C21A60}"/>
                  </a:ext>
                </a:extLst>
              </p:cNvPr>
              <p:cNvSpPr/>
              <p:nvPr/>
            </p:nvSpPr>
            <p:spPr>
              <a:xfrm>
                <a:off x="1201204" y="3010548"/>
                <a:ext cx="8969441" cy="4114800"/>
              </a:xfrm>
              <a:prstGeom prst="wedgeRectCallout">
                <a:avLst>
                  <a:gd name="adj1" fmla="val 62793"/>
                  <a:gd name="adj2" fmla="val 41325"/>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94D6E201-0513-6D45-FE47-94567F3F0444}"/>
                  </a:ext>
                </a:extLst>
              </p:cNvPr>
              <p:cNvSpPr txBox="1"/>
              <p:nvPr/>
            </p:nvSpPr>
            <p:spPr>
              <a:xfrm>
                <a:off x="1611403" y="3681011"/>
                <a:ext cx="8149042" cy="274825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hi lại những việc làm thể hiện sự cảm thông, giúp đỡ người gặp khó khăn mà em đã học</a:t>
                </a:r>
                <a:endParaRPr lang="en-US" sz="4000" i="1" dirty="0">
                  <a:latin typeface="Arial" panose="020B0604020202020204" pitchFamily="34" charset="0"/>
                  <a:cs typeface="Arial" panose="020B0604020202020204" pitchFamily="34" charset="0"/>
                </a:endParaRPr>
              </a:p>
            </p:txBody>
          </p:sp>
        </p:grpSp>
        <p:pic>
          <p:nvPicPr>
            <p:cNvPr id="34" name="Picture 33">
              <a:extLst>
                <a:ext uri="{FF2B5EF4-FFF2-40B4-BE49-F238E27FC236}">
                  <a16:creationId xmlns:a16="http://schemas.microsoft.com/office/drawing/2014/main" id="{E120B0FC-E4DD-61BB-54FD-F0E9154FC2E0}"/>
                </a:ext>
              </a:extLst>
            </p:cNvPr>
            <p:cNvPicPr>
              <a:picLocks noChangeAspect="1"/>
            </p:cNvPicPr>
            <p:nvPr/>
          </p:nvPicPr>
          <p:blipFill rotWithShape="1">
            <a:blip r:embed="rId10">
              <a:extLst>
                <a:ext uri="{28A0092B-C50C-407E-A947-70E740481C1C}">
                  <a14:useLocalDpi xmlns:a14="http://schemas.microsoft.com/office/drawing/2010/main" val="0"/>
                </a:ext>
              </a:extLst>
            </a:blip>
            <a:srcRect t="5850" r="65971" b="41170"/>
            <a:stretch/>
          </p:blipFill>
          <p:spPr>
            <a:xfrm rot="20608254">
              <a:off x="555725" y="2160147"/>
              <a:ext cx="1337957" cy="1712585"/>
            </a:xfrm>
            <a:prstGeom prst="rect">
              <a:avLst/>
            </a:prstGeom>
          </p:spPr>
        </p:pic>
      </p:grpSp>
      <p:pic>
        <p:nvPicPr>
          <p:cNvPr id="37" name="Picture 36" descr="A group of kids sitting around a table&#10;&#10;Description automatically generated with low confidence">
            <a:extLst>
              <a:ext uri="{FF2B5EF4-FFF2-40B4-BE49-F238E27FC236}">
                <a16:creationId xmlns:a16="http://schemas.microsoft.com/office/drawing/2014/main" id="{3A16C16F-C0F2-A56F-193D-71680FCF50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70330" y="6504817"/>
            <a:ext cx="7147883" cy="3750049"/>
          </a:xfrm>
          <a:prstGeom prst="rect">
            <a:avLst/>
          </a:prstGeom>
        </p:spPr>
      </p:pic>
    </p:spTree>
    <p:extLst>
      <p:ext uri="{BB962C8B-B14F-4D97-AF65-F5344CB8AC3E}">
        <p14:creationId xmlns:p14="http://schemas.microsoft.com/office/powerpoint/2010/main" val="29983403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790328">
            <a:off x="17553836" y="224903"/>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1790328">
            <a:off x="192639" y="71534"/>
            <a:ext cx="394361" cy="40092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EC60D628-4492-94E2-8A72-A8057B464FDB}"/>
              </a:ext>
            </a:extLst>
          </p:cNvPr>
          <p:cNvSpPr/>
          <p:nvPr/>
        </p:nvSpPr>
        <p:spPr>
          <a:xfrm>
            <a:off x="914400" y="3619500"/>
            <a:ext cx="4120155" cy="2293836"/>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Hỏi thăm khi bạn bị ốm</a:t>
            </a:r>
            <a:endParaRPr lang="en-US" sz="3600"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AB312F0-3B5C-981A-58B2-10D56DDEC4B6}"/>
              </a:ext>
            </a:extLst>
          </p:cNvPr>
          <p:cNvSpPr/>
          <p:nvPr/>
        </p:nvSpPr>
        <p:spPr>
          <a:xfrm>
            <a:off x="5516881" y="3617115"/>
            <a:ext cx="5339355" cy="2293836"/>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Giúp đỡ người lớn tuổi</a:t>
            </a:r>
            <a:endParaRPr lang="en-US" sz="3600"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25661B9-AE2D-A1F7-093A-9622C1045CA4}"/>
              </a:ext>
            </a:extLst>
          </p:cNvPr>
          <p:cNvSpPr/>
          <p:nvPr/>
        </p:nvSpPr>
        <p:spPr>
          <a:xfrm>
            <a:off x="11338562" y="3617115"/>
            <a:ext cx="6400800" cy="2293836"/>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Quyên góp quần áo, sách vở cho những người khó khăn</a:t>
            </a:r>
            <a:endParaRPr lang="en-US" sz="3600" dirty="0">
              <a:solidFill>
                <a:schemeClr val="tx1"/>
              </a:solidFill>
              <a:latin typeface="Arial" panose="020B0604020202020204" pitchFamily="34" charset="0"/>
              <a:cs typeface="Arial" panose="020B0604020202020204" pitchFamily="34" charset="0"/>
            </a:endParaRPr>
          </a:p>
        </p:txBody>
      </p:sp>
      <p:sp>
        <p:nvSpPr>
          <p:cNvPr id="5" name="Line Callout 1 (Border and Accent Bar) 3">
            <a:extLst>
              <a:ext uri="{FF2B5EF4-FFF2-40B4-BE49-F238E27FC236}">
                <a16:creationId xmlns:a16="http://schemas.microsoft.com/office/drawing/2014/main" id="{8FCEF3C1-5B51-CF97-A75C-C1607B8DAA1D}"/>
              </a:ext>
            </a:extLst>
          </p:cNvPr>
          <p:cNvSpPr/>
          <p:nvPr/>
        </p:nvSpPr>
        <p:spPr>
          <a:xfrm>
            <a:off x="420298" y="737500"/>
            <a:ext cx="15886501" cy="2221910"/>
          </a:xfrm>
          <a:prstGeom prst="accentBorderCallout1">
            <a:avLst>
              <a:gd name="adj1" fmla="val 18750"/>
              <a:gd name="adj2" fmla="val -3127"/>
              <a:gd name="adj3" fmla="val 17954"/>
              <a:gd name="adj4" fmla="val -17509"/>
            </a:avLst>
          </a:prstGeom>
          <a:solidFill>
            <a:srgbClr val="FFF7D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Một số việc </a:t>
            </a:r>
            <a:r>
              <a:rPr lang="vi-VN" sz="4000">
                <a:solidFill>
                  <a:srgbClr val="C00000"/>
                </a:solidFill>
                <a:latin typeface="Arial" panose="020B0604020202020204" pitchFamily="34" charset="0"/>
                <a:cs typeface="Arial" panose="020B0604020202020204" pitchFamily="34" charset="0"/>
              </a:rPr>
              <a:t>làm thể hiện sự cảm thông, giúp đỡ người gặp khó khăn mà em đã học</a:t>
            </a:r>
            <a:r>
              <a:rPr lang="en-US" sz="4000">
                <a:solidFill>
                  <a:srgbClr val="C00000"/>
                </a:solidFill>
                <a:latin typeface="Arial" panose="020B0604020202020204" pitchFamily="34" charset="0"/>
                <a:cs typeface="Arial" panose="020B0604020202020204" pitchFamily="34" charset="0"/>
              </a:rPr>
              <a:t> </a:t>
            </a:r>
            <a:endParaRPr lang="en-US" sz="4000" dirty="0">
              <a:solidFill>
                <a:srgbClr val="C00000"/>
              </a:solidFill>
              <a:latin typeface="Arial" panose="020B0604020202020204" pitchFamily="34" charset="0"/>
              <a:cs typeface="Arial" panose="020B0604020202020204" pitchFamily="34" charset="0"/>
            </a:endParaRPr>
          </a:p>
        </p:txBody>
      </p:sp>
      <p:pic>
        <p:nvPicPr>
          <p:cNvPr id="7" name="Picture 6" descr="Cartoon of a child in a hospital bed next to a child&#10;&#10;Description automatically generated">
            <a:extLst>
              <a:ext uri="{FF2B5EF4-FFF2-40B4-BE49-F238E27FC236}">
                <a16:creationId xmlns:a16="http://schemas.microsoft.com/office/drawing/2014/main" id="{B654BF59-A172-2303-7AB4-E16BC4532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1" y="6399140"/>
            <a:ext cx="3352800"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Sóc Nhí - xem tranh - Họa sĩ nhí - Xem tranh - Giúp bà cụ qua đường">
            <a:extLst>
              <a:ext uri="{FF2B5EF4-FFF2-40B4-BE49-F238E27FC236}">
                <a16:creationId xmlns:a16="http://schemas.microsoft.com/office/drawing/2014/main" id="{3271A8D6-896A-B2A6-BCB5-573CC62534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1358" y="6406760"/>
            <a:ext cx="4470400"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Nghệ An: Quyên tặng hàng nghìn bộ SGK, vở viết cho học sinh vùng lũ">
            <a:extLst>
              <a:ext uri="{FF2B5EF4-FFF2-40B4-BE49-F238E27FC236}">
                <a16:creationId xmlns:a16="http://schemas.microsoft.com/office/drawing/2014/main" id="{9E0C6349-993F-29D0-7E48-81B96347D2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14702" y="6399140"/>
            <a:ext cx="5048519" cy="33604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35966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additive="base">
                                        <p:cTn id="26" dur="500" fill="hold"/>
                                        <p:tgtEl>
                                          <p:spTgt spid="2052"/>
                                        </p:tgtEl>
                                        <p:attrNameLst>
                                          <p:attrName>ppt_x</p:attrName>
                                        </p:attrNameLst>
                                      </p:cBhvr>
                                      <p:tavLst>
                                        <p:tav tm="0">
                                          <p:val>
                                            <p:strVal val="#ppt_x"/>
                                          </p:val>
                                        </p:tav>
                                        <p:tav tm="100000">
                                          <p:val>
                                            <p:strVal val="#ppt_x"/>
                                          </p:val>
                                        </p:tav>
                                      </p:tavLst>
                                    </p:anim>
                                    <p:anim calcmode="lin" valueType="num">
                                      <p:cBhvr additive="base">
                                        <p:cTn id="27"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054"/>
                                        </p:tgtEl>
                                        <p:attrNameLst>
                                          <p:attrName>style.visibility</p:attrName>
                                        </p:attrNameLst>
                                      </p:cBhvr>
                                      <p:to>
                                        <p:strVal val="visible"/>
                                      </p:to>
                                    </p:set>
                                    <p:anim calcmode="lin" valueType="num">
                                      <p:cBhvr additive="base">
                                        <p:cTn id="36" dur="500" fill="hold"/>
                                        <p:tgtEl>
                                          <p:spTgt spid="2054"/>
                                        </p:tgtEl>
                                        <p:attrNameLst>
                                          <p:attrName>ppt_x</p:attrName>
                                        </p:attrNameLst>
                                      </p:cBhvr>
                                      <p:tavLst>
                                        <p:tav tm="0">
                                          <p:val>
                                            <p:strVal val="1+#ppt_w/2"/>
                                          </p:val>
                                        </p:tav>
                                        <p:tav tm="100000">
                                          <p:val>
                                            <p:strVal val="#ppt_x"/>
                                          </p:val>
                                        </p:tav>
                                      </p:tavLst>
                                    </p:anim>
                                    <p:anim calcmode="lin" valueType="num">
                                      <p:cBhvr additive="base">
                                        <p:cTn id="37"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6"/>
          <p:cNvSpPr/>
          <p:nvPr/>
        </p:nvSpPr>
        <p:spPr>
          <a:xfrm>
            <a:off x="17449800" y="305797"/>
            <a:ext cx="386675" cy="346602"/>
          </a:xfrm>
          <a:custGeom>
            <a:avLst/>
            <a:gdLst/>
            <a:ahLst/>
            <a:cxnLst/>
            <a:rect l="l" t="t" r="r" b="b"/>
            <a:pathLst>
              <a:path w="386675" h="346602">
                <a:moveTo>
                  <a:pt x="0" y="0"/>
                </a:moveTo>
                <a:lnTo>
                  <a:pt x="386675" y="0"/>
                </a:lnTo>
                <a:lnTo>
                  <a:pt x="386675" y="346602"/>
                </a:lnTo>
                <a:lnTo>
                  <a:pt x="0" y="3466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rot="1174978">
            <a:off x="346238" y="463724"/>
            <a:ext cx="318429" cy="302218"/>
          </a:xfrm>
          <a:custGeom>
            <a:avLst/>
            <a:gdLst/>
            <a:ahLst/>
            <a:cxnLst/>
            <a:rect l="l" t="t" r="r" b="b"/>
            <a:pathLst>
              <a:path w="318429" h="302218">
                <a:moveTo>
                  <a:pt x="0" y="0"/>
                </a:moveTo>
                <a:lnTo>
                  <a:pt x="318429" y="0"/>
                </a:lnTo>
                <a:lnTo>
                  <a:pt x="318429" y="302218"/>
                </a:lnTo>
                <a:lnTo>
                  <a:pt x="0" y="3022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3">
            <a:extLst>
              <a:ext uri="{FF2B5EF4-FFF2-40B4-BE49-F238E27FC236}">
                <a16:creationId xmlns:a16="http://schemas.microsoft.com/office/drawing/2014/main" id="{480ACCCB-164D-59FB-EBAC-BF1A1805B507}"/>
              </a:ext>
            </a:extLst>
          </p:cNvPr>
          <p:cNvGrpSpPr/>
          <p:nvPr/>
        </p:nvGrpSpPr>
        <p:grpSpPr>
          <a:xfrm>
            <a:off x="8669961" y="8435096"/>
            <a:ext cx="948076" cy="948076"/>
            <a:chOff x="0" y="0"/>
            <a:chExt cx="812800" cy="812800"/>
          </a:xfrm>
        </p:grpSpPr>
        <p:sp>
          <p:nvSpPr>
            <p:cNvPr id="5" name="Freeform 34">
              <a:extLst>
                <a:ext uri="{FF2B5EF4-FFF2-40B4-BE49-F238E27FC236}">
                  <a16:creationId xmlns:a16="http://schemas.microsoft.com/office/drawing/2014/main" id="{B70B811C-7644-88EE-532E-78A0628360F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p>
          </p:txBody>
        </p:sp>
        <p:sp>
          <p:nvSpPr>
            <p:cNvPr id="6" name="TextBox 35">
              <a:extLst>
                <a:ext uri="{FF2B5EF4-FFF2-40B4-BE49-F238E27FC236}">
                  <a16:creationId xmlns:a16="http://schemas.microsoft.com/office/drawing/2014/main" id="{5E5BEAD8-7F4F-44A3-5BE0-F3FD9DDC924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7" name="Picture 6">
            <a:extLst>
              <a:ext uri="{FF2B5EF4-FFF2-40B4-BE49-F238E27FC236}">
                <a16:creationId xmlns:a16="http://schemas.microsoft.com/office/drawing/2014/main" id="{AC2D6E02-B4D0-D375-BF95-C1C7B25FAC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3757" r="296" b="51250"/>
          <a:stretch>
            <a:fillRect/>
          </a:stretch>
        </p:blipFill>
        <p:spPr>
          <a:xfrm>
            <a:off x="503302" y="992221"/>
            <a:ext cx="17281397" cy="8771601"/>
          </a:xfrm>
          <a:prstGeom prst="rect">
            <a:avLst/>
          </a:prstGeom>
        </p:spPr>
      </p:pic>
      <p:sp>
        <p:nvSpPr>
          <p:cNvPr id="8" name="TextBox 7">
            <a:extLst>
              <a:ext uri="{FF2B5EF4-FFF2-40B4-BE49-F238E27FC236}">
                <a16:creationId xmlns:a16="http://schemas.microsoft.com/office/drawing/2014/main" id="{8B7D88A6-B082-F34E-3C2D-1DEAB5E8F543}"/>
              </a:ext>
            </a:extLst>
          </p:cNvPr>
          <p:cNvSpPr txBox="1"/>
          <p:nvPr/>
        </p:nvSpPr>
        <p:spPr>
          <a:xfrm>
            <a:off x="1676400" y="1962259"/>
            <a:ext cx="14706600" cy="612411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Đọc lại bài học </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Em thể hiện sự cảm thông, giúp đỡ người gặp khó khăn.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Thể hiện được sự cảm thông, giúp đỡ người gặp khó khăn bằng lời nói, việc làm cụ thể phù hợp với lứa tuổi. </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Nhắc nhở bạn bè, người thân có lời nói, việc làm thể hiện sự cảm thông, giúp đỡ người gặp khó khăn.</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Bài 5 – Em yêu lao động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(SHS </a:t>
            </a:r>
            <a:r>
              <a:rPr lang="en-US" sz="3800" i="1">
                <a:solidFill>
                  <a:srgbClr val="000000"/>
                </a:solidFill>
                <a:latin typeface="Arial" panose="020B0604020202020204" pitchFamily="34" charset="0"/>
                <a:ea typeface="Calibri" panose="020F0502020204030204" pitchFamily="34" charset="0"/>
                <a:cs typeface="Arial" panose="020B0604020202020204" pitchFamily="34" charset="0"/>
              </a:rPr>
              <a:t>– tr.24).</a:t>
            </a:r>
            <a:endParaRPr lang="vi-VN" sz="3800"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F74B73A0-59AF-096D-8CBB-805383F5C6A5}"/>
              </a:ext>
            </a:extLst>
          </p:cNvPr>
          <p:cNvGrpSpPr/>
          <p:nvPr/>
        </p:nvGrpSpPr>
        <p:grpSpPr>
          <a:xfrm>
            <a:off x="3478391" y="294771"/>
            <a:ext cx="11331219" cy="1492648"/>
            <a:chOff x="3467284" y="286730"/>
            <a:chExt cx="11331219" cy="1492648"/>
          </a:xfrm>
        </p:grpSpPr>
        <p:grpSp>
          <p:nvGrpSpPr>
            <p:cNvPr id="10" name="Group 18">
              <a:extLst>
                <a:ext uri="{FF2B5EF4-FFF2-40B4-BE49-F238E27FC236}">
                  <a16:creationId xmlns:a16="http://schemas.microsoft.com/office/drawing/2014/main" id="{6B2F14AF-2A43-4F3E-A27C-D921880FB136}"/>
                </a:ext>
              </a:extLst>
            </p:cNvPr>
            <p:cNvGrpSpPr/>
            <p:nvPr/>
          </p:nvGrpSpPr>
          <p:grpSpPr>
            <a:xfrm>
              <a:off x="3467284" y="286730"/>
              <a:ext cx="11331219" cy="1492648"/>
              <a:chOff x="0" y="-38100"/>
              <a:chExt cx="3092367" cy="444825"/>
            </a:xfrm>
          </p:grpSpPr>
          <p:sp>
            <p:nvSpPr>
              <p:cNvPr id="12" name="Freeform 19">
                <a:extLst>
                  <a:ext uri="{FF2B5EF4-FFF2-40B4-BE49-F238E27FC236}">
                    <a16:creationId xmlns:a16="http://schemas.microsoft.com/office/drawing/2014/main" id="{FE6DD333-E38E-B945-AD02-4F045196B1B2}"/>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6">
                  <a:lumMod val="75000"/>
                </a:schemeClr>
              </a:solidFill>
            </p:spPr>
            <p:txBody>
              <a:bodyPr/>
              <a:lstStyle/>
              <a:p>
                <a:endParaRPr lang="en-US"/>
              </a:p>
            </p:txBody>
          </p:sp>
          <p:sp>
            <p:nvSpPr>
              <p:cNvPr id="13" name="TextBox 20">
                <a:extLst>
                  <a:ext uri="{FF2B5EF4-FFF2-40B4-BE49-F238E27FC236}">
                    <a16:creationId xmlns:a16="http://schemas.microsoft.com/office/drawing/2014/main" id="{ED5F87F6-342A-80EF-034E-06CC202A3917}"/>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0">
              <a:extLst>
                <a:ext uri="{FF2B5EF4-FFF2-40B4-BE49-F238E27FC236}">
                  <a16:creationId xmlns:a16="http://schemas.microsoft.com/office/drawing/2014/main" id="{3062BCCE-D653-E3A8-8BEC-2D8F23E01FFC}"/>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pic>
        <p:nvPicPr>
          <p:cNvPr id="15" name="Picture 4">
            <a:extLst>
              <a:ext uri="{FF2B5EF4-FFF2-40B4-BE49-F238E27FC236}">
                <a16:creationId xmlns:a16="http://schemas.microsoft.com/office/drawing/2014/main" id="{C74A29CF-852D-5F63-F7F0-CF3D763301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18367" y="8412164"/>
            <a:ext cx="6651265" cy="1895610"/>
          </a:xfrm>
          <a:prstGeom prst="rect">
            <a:avLst/>
          </a:prstGeom>
        </p:spPr>
      </p:pic>
      <p:sp>
        <p:nvSpPr>
          <p:cNvPr id="25" name="Freeform 25"/>
          <p:cNvSpPr/>
          <p:nvPr/>
        </p:nvSpPr>
        <p:spPr>
          <a:xfrm rot="1074066">
            <a:off x="369555" y="9451513"/>
            <a:ext cx="490427" cy="498585"/>
          </a:xfrm>
          <a:custGeom>
            <a:avLst/>
            <a:gdLst/>
            <a:ahLst/>
            <a:cxnLst/>
            <a:rect l="l" t="t" r="r" b="b"/>
            <a:pathLst>
              <a:path w="490427" h="498585">
                <a:moveTo>
                  <a:pt x="0" y="0"/>
                </a:moveTo>
                <a:lnTo>
                  <a:pt x="490427" y="0"/>
                </a:lnTo>
                <a:lnTo>
                  <a:pt x="490427" y="498586"/>
                </a:lnTo>
                <a:lnTo>
                  <a:pt x="0" y="4985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6901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righ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righ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righ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right)">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465002"/>
            <a:ext cx="18288000" cy="2821998"/>
          </a:xfrm>
          <a:prstGeom prst="rect">
            <a:avLst/>
          </a:prstGeom>
          <a:solidFill>
            <a:srgbClr val="FFF6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7852723"/>
            <a:ext cx="2057400" cy="2602067"/>
            <a:chOff x="0" y="0"/>
            <a:chExt cx="5541461" cy="6002031"/>
          </a:xfrm>
        </p:grpSpPr>
        <p:sp>
          <p:nvSpPr>
            <p:cNvPr id="4" name="Freeform 4"/>
            <p:cNvSpPr/>
            <p:nvPr/>
          </p:nvSpPr>
          <p:spPr>
            <a:xfrm rot="6845267">
              <a:off x="358110" y="1044600"/>
              <a:ext cx="4825241" cy="3912831"/>
            </a:xfrm>
            <a:custGeom>
              <a:avLst/>
              <a:gdLst/>
              <a:ahLst/>
              <a:cxnLst/>
              <a:rect l="l" t="t" r="r" b="b"/>
              <a:pathLst>
                <a:path w="4825241" h="3912831">
                  <a:moveTo>
                    <a:pt x="0" y="0"/>
                  </a:moveTo>
                  <a:lnTo>
                    <a:pt x="4825241" y="0"/>
                  </a:lnTo>
                  <a:lnTo>
                    <a:pt x="4825241" y="3912831"/>
                  </a:lnTo>
                  <a:lnTo>
                    <a:pt x="0" y="39128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503130">
              <a:off x="465728" y="3674427"/>
              <a:ext cx="3811194" cy="1926385"/>
            </a:xfrm>
            <a:custGeom>
              <a:avLst/>
              <a:gdLst/>
              <a:ahLst/>
              <a:cxnLst/>
              <a:rect l="l" t="t" r="r" b="b"/>
              <a:pathLst>
                <a:path w="3811194" h="1926385">
                  <a:moveTo>
                    <a:pt x="0" y="0"/>
                  </a:moveTo>
                  <a:lnTo>
                    <a:pt x="3811194" y="0"/>
                  </a:lnTo>
                  <a:lnTo>
                    <a:pt x="3811194" y="1926385"/>
                  </a:lnTo>
                  <a:lnTo>
                    <a:pt x="0" y="1926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94494" y="759184"/>
              <a:ext cx="4353662" cy="2992153"/>
            </a:xfrm>
            <a:custGeom>
              <a:avLst/>
              <a:gdLst/>
              <a:ahLst/>
              <a:cxnLst/>
              <a:rect l="l" t="t" r="r" b="b"/>
              <a:pathLst>
                <a:path w="4353662" h="2992153">
                  <a:moveTo>
                    <a:pt x="0" y="0"/>
                  </a:moveTo>
                  <a:lnTo>
                    <a:pt x="4353662" y="0"/>
                  </a:lnTo>
                  <a:lnTo>
                    <a:pt x="4353662" y="2992153"/>
                  </a:lnTo>
                  <a:lnTo>
                    <a:pt x="0" y="29921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64373" y="1574796"/>
              <a:ext cx="1413904" cy="994874"/>
            </a:xfrm>
            <a:custGeom>
              <a:avLst/>
              <a:gdLst/>
              <a:ahLst/>
              <a:cxnLst/>
              <a:rect l="l" t="t" r="r" b="b"/>
              <a:pathLst>
                <a:path w="1413904" h="994874">
                  <a:moveTo>
                    <a:pt x="0" y="0"/>
                  </a:moveTo>
                  <a:lnTo>
                    <a:pt x="1413904" y="0"/>
                  </a:lnTo>
                  <a:lnTo>
                    <a:pt x="1413904" y="994874"/>
                  </a:lnTo>
                  <a:lnTo>
                    <a:pt x="0" y="9948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rot="228844">
            <a:off x="15985807" y="6697053"/>
            <a:ext cx="2083808" cy="1873614"/>
            <a:chOff x="0" y="0"/>
            <a:chExt cx="5733009" cy="5116124"/>
          </a:xfrm>
        </p:grpSpPr>
        <p:sp>
          <p:nvSpPr>
            <p:cNvPr id="9" name="Freeform 9"/>
            <p:cNvSpPr/>
            <p:nvPr/>
          </p:nvSpPr>
          <p:spPr>
            <a:xfrm>
              <a:off x="764302" y="3296121"/>
              <a:ext cx="4119349" cy="1820003"/>
            </a:xfrm>
            <a:custGeom>
              <a:avLst/>
              <a:gdLst/>
              <a:ahLst/>
              <a:cxnLst/>
              <a:rect l="l" t="t" r="r" b="b"/>
              <a:pathLst>
                <a:path w="4119349" h="1820003">
                  <a:moveTo>
                    <a:pt x="0" y="0"/>
                  </a:moveTo>
                  <a:lnTo>
                    <a:pt x="4119349" y="0"/>
                  </a:lnTo>
                  <a:lnTo>
                    <a:pt x="4119349" y="1820003"/>
                  </a:lnTo>
                  <a:lnTo>
                    <a:pt x="0" y="18200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921737" y="23049"/>
              <a:ext cx="3961914" cy="3961914"/>
            </a:xfrm>
            <a:custGeom>
              <a:avLst/>
              <a:gdLst/>
              <a:ahLst/>
              <a:cxnLst/>
              <a:rect l="l" t="t" r="r" b="b"/>
              <a:pathLst>
                <a:path w="3961914" h="3961914">
                  <a:moveTo>
                    <a:pt x="0" y="0"/>
                  </a:moveTo>
                  <a:lnTo>
                    <a:pt x="3961914" y="0"/>
                  </a:lnTo>
                  <a:lnTo>
                    <a:pt x="3961914" y="3961914"/>
                  </a:lnTo>
                  <a:lnTo>
                    <a:pt x="0" y="39619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0" y="0"/>
              <a:ext cx="5733009" cy="2366169"/>
            </a:xfrm>
            <a:custGeom>
              <a:avLst/>
              <a:gdLst/>
              <a:ahLst/>
              <a:cxnLst/>
              <a:rect l="l" t="t" r="r" b="b"/>
              <a:pathLst>
                <a:path w="5733009" h="2366169">
                  <a:moveTo>
                    <a:pt x="0" y="0"/>
                  </a:moveTo>
                  <a:lnTo>
                    <a:pt x="5733009" y="0"/>
                  </a:lnTo>
                  <a:lnTo>
                    <a:pt x="5733009" y="2366169"/>
                  </a:lnTo>
                  <a:lnTo>
                    <a:pt x="0" y="23661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032367" y="610251"/>
              <a:ext cx="1740653" cy="1145666"/>
            </a:xfrm>
            <a:custGeom>
              <a:avLst/>
              <a:gdLst/>
              <a:ahLst/>
              <a:cxnLst/>
              <a:rect l="l" t="t" r="r" b="b"/>
              <a:pathLst>
                <a:path w="1740653" h="1145666">
                  <a:moveTo>
                    <a:pt x="0" y="0"/>
                  </a:moveTo>
                  <a:lnTo>
                    <a:pt x="1740653" y="0"/>
                  </a:lnTo>
                  <a:lnTo>
                    <a:pt x="1740653" y="1145667"/>
                  </a:lnTo>
                  <a:lnTo>
                    <a:pt x="0" y="11456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72210" y="58449"/>
            <a:ext cx="769365" cy="782164"/>
          </a:xfrm>
          <a:custGeom>
            <a:avLst/>
            <a:gdLst/>
            <a:ahLst/>
            <a:cxnLst/>
            <a:rect l="l" t="t" r="r" b="b"/>
            <a:pathLst>
              <a:path w="769365" h="782164">
                <a:moveTo>
                  <a:pt x="0" y="0"/>
                </a:moveTo>
                <a:lnTo>
                  <a:pt x="769366" y="0"/>
                </a:lnTo>
                <a:lnTo>
                  <a:pt x="769366" y="782164"/>
                </a:lnTo>
                <a:lnTo>
                  <a:pt x="0" y="7821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1790328">
            <a:off x="12837527" y="8660819"/>
            <a:ext cx="498721" cy="507017"/>
          </a:xfrm>
          <a:custGeom>
            <a:avLst/>
            <a:gdLst/>
            <a:ahLst/>
            <a:cxnLst/>
            <a:rect l="l" t="t" r="r" b="b"/>
            <a:pathLst>
              <a:path w="498721" h="507017">
                <a:moveTo>
                  <a:pt x="0" y="0"/>
                </a:moveTo>
                <a:lnTo>
                  <a:pt x="498721" y="0"/>
                </a:lnTo>
                <a:lnTo>
                  <a:pt x="498721" y="507017"/>
                </a:lnTo>
                <a:lnTo>
                  <a:pt x="0" y="50701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7012845" y="219474"/>
            <a:ext cx="782164" cy="701104"/>
          </a:xfrm>
          <a:custGeom>
            <a:avLst/>
            <a:gdLst/>
            <a:ahLst/>
            <a:cxnLst/>
            <a:rect l="l" t="t" r="r" b="b"/>
            <a:pathLst>
              <a:path w="782164" h="701104">
                <a:moveTo>
                  <a:pt x="0" y="0"/>
                </a:moveTo>
                <a:lnTo>
                  <a:pt x="782164" y="0"/>
                </a:lnTo>
                <a:lnTo>
                  <a:pt x="782164" y="701104"/>
                </a:lnTo>
                <a:lnTo>
                  <a:pt x="0" y="701104"/>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12">
            <a:extLst>
              <a:ext uri="{FF2B5EF4-FFF2-40B4-BE49-F238E27FC236}">
                <a16:creationId xmlns:a16="http://schemas.microsoft.com/office/drawing/2014/main" id="{B7A8727A-F019-CDE1-665D-460B26A33002}"/>
              </a:ext>
            </a:extLst>
          </p:cNvPr>
          <p:cNvSpPr txBox="1"/>
          <p:nvPr/>
        </p:nvSpPr>
        <p:spPr>
          <a:xfrm>
            <a:off x="651869" y="2868139"/>
            <a:ext cx="16984262"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8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ƠN TẤT CẢ CÁC EM ĐÃ LẮNG NGHE BÀI HỌC</a:t>
            </a:r>
            <a:r>
              <a:rPr kumimoji="0" lang="en-US" sz="8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1730203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9201FCF-4A53-3EF5-FE35-9D48BB4862B0}"/>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21" name="Freeform 3">
            <a:extLst>
              <a:ext uri="{FF2B5EF4-FFF2-40B4-BE49-F238E27FC236}">
                <a16:creationId xmlns:a16="http://schemas.microsoft.com/office/drawing/2014/main" id="{C1EF3C6F-2289-C8C9-CEC7-1B5F8324E0D5}"/>
              </a:ext>
            </a:extLst>
          </p:cNvPr>
          <p:cNvSpPr/>
          <p:nvPr/>
        </p:nvSpPr>
        <p:spPr>
          <a:xfrm>
            <a:off x="762000" y="1776384"/>
            <a:ext cx="16764000" cy="7694127"/>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782B536-B234-47D3-B6AF-8498F73A4447}"/>
              </a:ext>
            </a:extLst>
          </p:cNvPr>
          <p:cNvSpPr txBox="1"/>
          <p:nvPr/>
        </p:nvSpPr>
        <p:spPr>
          <a:xfrm>
            <a:off x="1250546" y="2453005"/>
            <a:ext cx="9689353" cy="6594049"/>
          </a:xfrm>
          <a:prstGeom prst="rect">
            <a:avLst/>
          </a:prstGeom>
          <a:noFill/>
        </p:spPr>
        <p:txBody>
          <a:bodyPr wrap="square">
            <a:spAutoFit/>
          </a:bodyPr>
          <a:lstStyle/>
          <a:p>
            <a:pPr marL="571500" marR="0" lvl="0" indent="-571500" algn="just">
              <a:lnSpc>
                <a:spcPct val="200000"/>
              </a:lnSpc>
              <a:spcBef>
                <a:spcPts val="100"/>
              </a:spcBef>
              <a:spcAft>
                <a:spcPts val="100"/>
              </a:spcAft>
              <a:buFont typeface="Arial" panose="020B0604020202020204" pitchFamily="34" charset="0"/>
              <a:buChar char="•"/>
            </a:pPr>
            <a:r>
              <a:rPr lang="en-US" sz="3600">
                <a:latin typeface="Arial" panose="020B0604020202020204" pitchFamily="34" charset="0"/>
                <a:ea typeface="Calibri" panose="020F0502020204030204" pitchFamily="34" charset="0"/>
                <a:cs typeface="Arial" panose="020B0604020202020204" pitchFamily="34" charset="0"/>
              </a:rPr>
              <a:t>“</a:t>
            </a:r>
            <a:r>
              <a:rPr lang="vi-VN" sz="3600" b="1" i="1">
                <a:latin typeface="Arial" panose="020B0604020202020204" pitchFamily="34" charset="0"/>
                <a:ea typeface="Calibri" panose="020F0502020204030204" pitchFamily="34" charset="0"/>
                <a:cs typeface="Arial" panose="020B0604020202020204" pitchFamily="34" charset="0"/>
              </a:rPr>
              <a:t>Cơn sóng</a:t>
            </a:r>
            <a:r>
              <a:rPr lang="vi-VN" sz="3600">
                <a:latin typeface="Arial" panose="020B0604020202020204" pitchFamily="34" charset="0"/>
                <a:ea typeface="Calibri" panose="020F0502020204030204" pitchFamily="34" charset="0"/>
                <a:cs typeface="Arial" panose="020B0604020202020204" pitchFamily="34" charset="0"/>
              </a:rPr>
              <a:t>”</a:t>
            </a:r>
            <a:r>
              <a:rPr lang="en-US" sz="3600">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tượng trưng cho những khó khăn mà ai đó sẽ gặp phải trong cuộc sống.</a:t>
            </a:r>
          </a:p>
          <a:p>
            <a:pPr marL="571500" marR="0" lvl="0" indent="-571500" algn="just">
              <a:lnSpc>
                <a:spcPct val="200000"/>
              </a:lnSpc>
              <a:spcBef>
                <a:spcPts val="100"/>
              </a:spcBef>
              <a:spcAft>
                <a:spcPts val="100"/>
              </a:spcAft>
              <a:buFont typeface="Arial" panose="020B0604020202020204" pitchFamily="34" charset="0"/>
              <a:buChar char="•"/>
            </a:pPr>
            <a:r>
              <a:rPr lang="vi-VN" sz="3600">
                <a:latin typeface="Arial" panose="020B0604020202020204" pitchFamily="34" charset="0"/>
                <a:ea typeface="Calibri" panose="020F0502020204030204" pitchFamily="34" charset="0"/>
                <a:cs typeface="Arial" panose="020B0604020202020204" pitchFamily="34" charset="0"/>
              </a:rPr>
              <a:t>Khi một ai đó gặp sóng gió</a:t>
            </a:r>
            <a:r>
              <a:rPr lang="en-US" sz="3600">
                <a:latin typeface="Arial" panose="020B0604020202020204" pitchFamily="34" charset="0"/>
                <a:ea typeface="Calibri" panose="020F0502020204030204" pitchFamily="34" charset="0"/>
                <a:cs typeface="Arial" panose="020B0604020202020204" pitchFamily="34" charset="0"/>
              </a:rPr>
              <a:t>,</a:t>
            </a:r>
            <a:r>
              <a:rPr lang="vi-VN" sz="3600">
                <a:latin typeface="Arial" panose="020B0604020202020204" pitchFamily="34" charset="0"/>
                <a:ea typeface="Calibri" panose="020F0502020204030204" pitchFamily="34" charset="0"/>
                <a:cs typeface="Arial" panose="020B0604020202020204" pitchFamily="34" charset="0"/>
              </a:rPr>
              <a:t> chỉ cần những người xung quanh dang tay nâng đỡ, cứu giúp thì sẽ là nguồn động lực to lớn để người đó đứng vững và đi tiếp.</a:t>
            </a:r>
          </a:p>
        </p:txBody>
      </p:sp>
      <p:sp>
        <p:nvSpPr>
          <p:cNvPr id="23" name="Line Callout 1 (Border and Accent Bar) 3">
            <a:extLst>
              <a:ext uri="{FF2B5EF4-FFF2-40B4-BE49-F238E27FC236}">
                <a16:creationId xmlns:a16="http://schemas.microsoft.com/office/drawing/2014/main" id="{0EAF9FEF-E154-C39C-5B36-CFC61148B3AE}"/>
              </a:ext>
            </a:extLst>
          </p:cNvPr>
          <p:cNvSpPr/>
          <p:nvPr/>
        </p:nvSpPr>
        <p:spPr>
          <a:xfrm>
            <a:off x="255813" y="694468"/>
            <a:ext cx="8915401" cy="1444838"/>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a:t>
            </a:r>
            <a:endParaRPr lang="vi-VN" sz="4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7" name="Freeform 17"/>
          <p:cNvSpPr/>
          <p:nvPr/>
        </p:nvSpPr>
        <p:spPr>
          <a:xfrm rot="-1790328">
            <a:off x="116541" y="9038612"/>
            <a:ext cx="1138516" cy="1012598"/>
          </a:xfrm>
          <a:custGeom>
            <a:avLst/>
            <a:gdLst/>
            <a:ahLst/>
            <a:cxnLst/>
            <a:rect l="l" t="t" r="r" b="b"/>
            <a:pathLst>
              <a:path w="498721" h="507017">
                <a:moveTo>
                  <a:pt x="0" y="0"/>
                </a:moveTo>
                <a:lnTo>
                  <a:pt x="498721" y="0"/>
                </a:lnTo>
                <a:lnTo>
                  <a:pt x="498721" y="507017"/>
                </a:lnTo>
                <a:lnTo>
                  <a:pt x="0" y="5070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rot="1797201">
            <a:off x="16607803" y="1321638"/>
            <a:ext cx="1379885" cy="1201440"/>
          </a:xfrm>
          <a:custGeom>
            <a:avLst/>
            <a:gdLst/>
            <a:ahLst/>
            <a:cxnLst/>
            <a:rect l="l" t="t" r="r" b="b"/>
            <a:pathLst>
              <a:path w="350447" h="356277">
                <a:moveTo>
                  <a:pt x="0" y="0"/>
                </a:moveTo>
                <a:lnTo>
                  <a:pt x="350447" y="0"/>
                </a:lnTo>
                <a:lnTo>
                  <a:pt x="350447" y="356277"/>
                </a:lnTo>
                <a:lnTo>
                  <a:pt x="0" y="3562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6736761" y="9047054"/>
            <a:ext cx="990600" cy="995715"/>
          </a:xfrm>
          <a:custGeom>
            <a:avLst/>
            <a:gdLst/>
            <a:ahLst/>
            <a:cxnLst/>
            <a:rect l="l" t="t" r="r" b="b"/>
            <a:pathLst>
              <a:path w="600778" h="538515">
                <a:moveTo>
                  <a:pt x="0" y="0"/>
                </a:moveTo>
                <a:lnTo>
                  <a:pt x="600778" y="0"/>
                </a:lnTo>
                <a:lnTo>
                  <a:pt x="600778" y="538515"/>
                </a:lnTo>
                <a:lnTo>
                  <a:pt x="0" y="5385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026" name="Picture 2" descr="List Sách hay về áp lực cuộc sống - WiiBook">
            <a:extLst>
              <a:ext uri="{FF2B5EF4-FFF2-40B4-BE49-F238E27FC236}">
                <a16:creationId xmlns:a16="http://schemas.microsoft.com/office/drawing/2014/main" id="{D5AF4C08-F806-6235-72D8-3D1F9B465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58057" y="2755837"/>
            <a:ext cx="5149785" cy="310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iên lý hữu tình: Sự giúp đỡ đôi khi là một hành trình không cần đích đến">
            <a:extLst>
              <a:ext uri="{FF2B5EF4-FFF2-40B4-BE49-F238E27FC236}">
                <a16:creationId xmlns:a16="http://schemas.microsoft.com/office/drawing/2014/main" id="{C14CFADE-617B-F340-DA9C-B5BB025C51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58057" y="6148723"/>
            <a:ext cx="5149785" cy="2690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right)">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wipe(left)">
                                      <p:cBhvr>
                                        <p:cTn id="23" dur="500"/>
                                        <p:tgtEl>
                                          <p:spTgt spid="22">
                                            <p:txEl>
                                              <p:pRg st="1" end="1"/>
                                            </p:txEl>
                                          </p:spTgt>
                                        </p:tgtEl>
                                      </p:cBhvr>
                                    </p:animEffect>
                                  </p:childTnLst>
                                </p:cTn>
                              </p:par>
                              <p:par>
                                <p:cTn id="24" presetID="22" presetClass="entr" presetSubtype="2"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wipe(right)">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a:off x="17542166" y="0"/>
            <a:ext cx="769365" cy="782164"/>
          </a:xfrm>
          <a:custGeom>
            <a:avLst/>
            <a:gdLst/>
            <a:ahLst/>
            <a:cxnLst/>
            <a:rect l="l" t="t" r="r" b="b"/>
            <a:pathLst>
              <a:path w="769365" h="782164">
                <a:moveTo>
                  <a:pt x="0" y="0"/>
                </a:moveTo>
                <a:lnTo>
                  <a:pt x="769365" y="0"/>
                </a:lnTo>
                <a:lnTo>
                  <a:pt x="769365" y="782165"/>
                </a:lnTo>
                <a:lnTo>
                  <a:pt x="0" y="7821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a:off x="145870" y="9391793"/>
            <a:ext cx="782164" cy="701104"/>
          </a:xfrm>
          <a:custGeom>
            <a:avLst/>
            <a:gdLst/>
            <a:ahLst/>
            <a:cxnLst/>
            <a:rect l="l" t="t" r="r" b="b"/>
            <a:pathLst>
              <a:path w="782164" h="701104">
                <a:moveTo>
                  <a:pt x="0" y="0"/>
                </a:moveTo>
                <a:lnTo>
                  <a:pt x="782164" y="0"/>
                </a:lnTo>
                <a:lnTo>
                  <a:pt x="782164" y="701104"/>
                </a:lnTo>
                <a:lnTo>
                  <a:pt x="0" y="7011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5">
            <a:extLst>
              <a:ext uri="{FF2B5EF4-FFF2-40B4-BE49-F238E27FC236}">
                <a16:creationId xmlns:a16="http://schemas.microsoft.com/office/drawing/2014/main" id="{4035AB8A-FDFB-DDB4-AC74-CFAD3FAF7C46}"/>
              </a:ext>
            </a:extLst>
          </p:cNvPr>
          <p:cNvSpPr txBox="1"/>
          <p:nvPr/>
        </p:nvSpPr>
        <p:spPr>
          <a:xfrm>
            <a:off x="1501687" y="5670449"/>
            <a:ext cx="15751675" cy="3378554"/>
          </a:xfrm>
          <a:prstGeom prst="rect">
            <a:avLst/>
          </a:prstGeom>
        </p:spPr>
        <p:txBody>
          <a:bodyPr wrap="square" lIns="0" tIns="0" rIns="0" bIns="0" rtlCol="0" anchor="t">
            <a:spAutoFit/>
          </a:bodyPr>
          <a:lstStyle/>
          <a:p>
            <a:pPr algn="ctr">
              <a:lnSpc>
                <a:spcPct val="150000"/>
              </a:lnSpc>
            </a:pPr>
            <a:r>
              <a:rPr lang="en-US" sz="7800" b="1">
                <a:solidFill>
                  <a:srgbClr val="C00000"/>
                </a:solidFill>
                <a:latin typeface="Arial" panose="020B0604020202020204" pitchFamily="34" charset="0"/>
                <a:cs typeface="Arial" panose="020B0604020202020204" pitchFamily="34" charset="0"/>
              </a:rPr>
              <a:t>Bài 3: E</a:t>
            </a:r>
            <a:r>
              <a:rPr lang="vi-VN" sz="7800" b="1">
                <a:solidFill>
                  <a:srgbClr val="C00000"/>
                </a:solidFill>
                <a:latin typeface="Arial" panose="020B0604020202020204" pitchFamily="34" charset="0"/>
                <a:cs typeface="Arial" panose="020B0604020202020204" pitchFamily="34" charset="0"/>
              </a:rPr>
              <a:t>m thể hiện sự cảm thông, giúp đỡ người gặp khó khă</a:t>
            </a:r>
            <a:r>
              <a:rPr lang="en-US" sz="7800" b="1">
                <a:solidFill>
                  <a:srgbClr val="C00000"/>
                </a:solidFill>
                <a:latin typeface="Arial" panose="020B0604020202020204" pitchFamily="34" charset="0"/>
                <a:cs typeface="Arial" panose="020B0604020202020204" pitchFamily="34" charset="0"/>
              </a:rPr>
              <a:t>n</a:t>
            </a:r>
            <a:endParaRPr lang="vi-VN" sz="7800" b="1">
              <a:solidFill>
                <a:srgbClr val="C00000"/>
              </a:solidFill>
              <a:latin typeface="Arial" panose="020B0604020202020204" pitchFamily="34" charset="0"/>
              <a:cs typeface="Arial" panose="020B0604020202020204" pitchFamily="34" charset="0"/>
            </a:endParaRPr>
          </a:p>
        </p:txBody>
      </p:sp>
      <p:sp>
        <p:nvSpPr>
          <p:cNvPr id="19" name="TextBox 6">
            <a:extLst>
              <a:ext uri="{FF2B5EF4-FFF2-40B4-BE49-F238E27FC236}">
                <a16:creationId xmlns:a16="http://schemas.microsoft.com/office/drawing/2014/main" id="{BBCD8432-F282-A7B1-1F1B-09B9EE40DF95}"/>
              </a:ext>
            </a:extLst>
          </p:cNvPr>
          <p:cNvSpPr txBox="1"/>
          <p:nvPr/>
        </p:nvSpPr>
        <p:spPr>
          <a:xfrm>
            <a:off x="1600200" y="1104900"/>
            <a:ext cx="15554651" cy="3118674"/>
          </a:xfrm>
          <a:prstGeom prst="rect">
            <a:avLst/>
          </a:prstGeom>
        </p:spPr>
        <p:txBody>
          <a:bodyPr wrap="square" lIns="0" tIns="0" rIns="0" bIns="0" rtlCol="0" anchor="t">
            <a:spAutoFit/>
          </a:bodyPr>
          <a:lstStyle/>
          <a:p>
            <a:pPr algn="ctr">
              <a:lnSpc>
                <a:spcPct val="150000"/>
              </a:lnSpc>
            </a:pPr>
            <a:r>
              <a:rPr lang="en-US" sz="7200" b="1">
                <a:latin typeface="Arial" panose="020B0604020202020204" pitchFamily="34" charset="0"/>
                <a:cs typeface="Arial" panose="020B0604020202020204" pitchFamily="34" charset="0"/>
              </a:rPr>
              <a:t>CHỦ ĐỀ. </a:t>
            </a:r>
            <a:r>
              <a:rPr lang="vi-VN" sz="7200" b="1">
                <a:cs typeface="Arial" panose="020B0604020202020204" pitchFamily="34" charset="0"/>
              </a:rPr>
              <a:t>CẢM THÔNG, GIÚP ĐỠ NGƯỜI GẶP KHÓ KHĂN</a:t>
            </a:r>
            <a:endParaRPr lang="en-US" sz="7200" b="1"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E87FBB65-8389-7578-4D7F-3CEAB5A1EE09}"/>
              </a:ext>
            </a:extLst>
          </p:cNvPr>
          <p:cNvCxnSpPr>
            <a:cxnSpLocks/>
          </p:cNvCxnSpPr>
          <p:nvPr/>
        </p:nvCxnSpPr>
        <p:spPr>
          <a:xfrm>
            <a:off x="1686251" y="5079468"/>
            <a:ext cx="15468600"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790328">
            <a:off x="17543114" y="186624"/>
            <a:ext cx="627730" cy="638173"/>
          </a:xfrm>
          <a:custGeom>
            <a:avLst/>
            <a:gdLst/>
            <a:ahLst/>
            <a:cxnLst/>
            <a:rect l="l" t="t" r="r" b="b"/>
            <a:pathLst>
              <a:path w="627730" h="638173">
                <a:moveTo>
                  <a:pt x="0" y="0"/>
                </a:moveTo>
                <a:lnTo>
                  <a:pt x="627730" y="0"/>
                </a:lnTo>
                <a:lnTo>
                  <a:pt x="627730" y="638174"/>
                </a:lnTo>
                <a:lnTo>
                  <a:pt x="0" y="6381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1790328">
            <a:off x="376762" y="9558433"/>
            <a:ext cx="394361" cy="400921"/>
          </a:xfrm>
          <a:custGeom>
            <a:avLst/>
            <a:gdLst/>
            <a:ahLst/>
            <a:cxnLst/>
            <a:rect l="l" t="t" r="r" b="b"/>
            <a:pathLst>
              <a:path w="394361" h="400921">
                <a:moveTo>
                  <a:pt x="0" y="0"/>
                </a:moveTo>
                <a:lnTo>
                  <a:pt x="394360" y="0"/>
                </a:lnTo>
                <a:lnTo>
                  <a:pt x="394360" y="400922"/>
                </a:lnTo>
                <a:lnTo>
                  <a:pt x="0" y="4009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443" y="266700"/>
            <a:ext cx="600778" cy="538515"/>
          </a:xfrm>
          <a:custGeom>
            <a:avLst/>
            <a:gdLst/>
            <a:ahLst/>
            <a:cxnLst/>
            <a:rect l="l" t="t" r="r" b="b"/>
            <a:pathLst>
              <a:path w="600778" h="538515">
                <a:moveTo>
                  <a:pt x="0" y="0"/>
                </a:moveTo>
                <a:lnTo>
                  <a:pt x="600778" y="0"/>
                </a:lnTo>
                <a:lnTo>
                  <a:pt x="600778" y="538515"/>
                </a:lnTo>
                <a:lnTo>
                  <a:pt x="0" y="5385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rot="-2224054" flipH="1">
            <a:off x="17459779" y="9594332"/>
            <a:ext cx="509612" cy="456798"/>
          </a:xfrm>
          <a:custGeom>
            <a:avLst/>
            <a:gdLst/>
            <a:ahLst/>
            <a:cxnLst/>
            <a:rect l="l" t="t" r="r" b="b"/>
            <a:pathLst>
              <a:path w="509612" h="456798">
                <a:moveTo>
                  <a:pt x="509612" y="0"/>
                </a:moveTo>
                <a:lnTo>
                  <a:pt x="0" y="0"/>
                </a:lnTo>
                <a:lnTo>
                  <a:pt x="0" y="456798"/>
                </a:lnTo>
                <a:lnTo>
                  <a:pt x="509612" y="456798"/>
                </a:lnTo>
                <a:lnTo>
                  <a:pt x="50961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8">
            <a:extLst>
              <a:ext uri="{FF2B5EF4-FFF2-40B4-BE49-F238E27FC236}">
                <a16:creationId xmlns:a16="http://schemas.microsoft.com/office/drawing/2014/main" id="{B4E5C143-6382-B990-1114-F6A9A015F56B}"/>
              </a:ext>
            </a:extLst>
          </p:cNvPr>
          <p:cNvGrpSpPr/>
          <p:nvPr/>
        </p:nvGrpSpPr>
        <p:grpSpPr>
          <a:xfrm>
            <a:off x="3764530" y="0"/>
            <a:ext cx="10758940" cy="1735078"/>
            <a:chOff x="3677277" y="831974"/>
            <a:chExt cx="10758940" cy="1735078"/>
          </a:xfrm>
        </p:grpSpPr>
        <p:sp>
          <p:nvSpPr>
            <p:cNvPr id="20" name="Freeform 3">
              <a:extLst>
                <a:ext uri="{FF2B5EF4-FFF2-40B4-BE49-F238E27FC236}">
                  <a16:creationId xmlns:a16="http://schemas.microsoft.com/office/drawing/2014/main" id="{88BB9F66-30C7-B3EA-E6E3-2D29EB86F76A}"/>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10">
                <a:extLst>
                  <a:ext uri="{96DAC541-7B7A-43D3-8B79-37D633B846F1}">
                    <asvg:svgBlip xmlns:asvg="http://schemas.microsoft.com/office/drawing/2016/SVG/main" r:embed="rId11"/>
                  </a:ext>
                </a:extLst>
              </a:blip>
              <a:stretch>
                <a:fillRect t="-34305" b="-32863"/>
              </a:stretch>
            </a:blipFill>
          </p:spPr>
          <p:txBody>
            <a:bodyPr/>
            <a:lstStyle/>
            <a:p>
              <a:endParaRPr lang="en-US"/>
            </a:p>
          </p:txBody>
        </p:sp>
        <p:sp>
          <p:nvSpPr>
            <p:cNvPr id="21" name="TextBox 20">
              <a:extLst>
                <a:ext uri="{FF2B5EF4-FFF2-40B4-BE49-F238E27FC236}">
                  <a16:creationId xmlns:a16="http://schemas.microsoft.com/office/drawing/2014/main" id="{3EC77FE0-AE5B-E834-8DF2-224404FC3B91}"/>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9D05576-2E01-BB3C-24BD-4CD96E705FBF}"/>
              </a:ext>
            </a:extLst>
          </p:cNvPr>
          <p:cNvGrpSpPr/>
          <p:nvPr/>
        </p:nvGrpSpPr>
        <p:grpSpPr>
          <a:xfrm>
            <a:off x="838199" y="2762447"/>
            <a:ext cx="7972807" cy="2820052"/>
            <a:chOff x="833822" y="2244226"/>
            <a:chExt cx="7972807" cy="2820052"/>
          </a:xfrm>
        </p:grpSpPr>
        <p:sp>
          <p:nvSpPr>
            <p:cNvPr id="23" name="Freeform 7">
              <a:extLst>
                <a:ext uri="{FF2B5EF4-FFF2-40B4-BE49-F238E27FC236}">
                  <a16:creationId xmlns:a16="http://schemas.microsoft.com/office/drawing/2014/main" id="{EB83B71B-2BE6-A0CA-AC76-DF2A5FA912C2}"/>
                </a:ext>
              </a:extLst>
            </p:cNvPr>
            <p:cNvSpPr/>
            <p:nvPr/>
          </p:nvSpPr>
          <p:spPr>
            <a:xfrm>
              <a:off x="833822" y="2244226"/>
              <a:ext cx="7972807" cy="282005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24" name="TextBox 23">
              <a:extLst>
                <a:ext uri="{FF2B5EF4-FFF2-40B4-BE49-F238E27FC236}">
                  <a16:creationId xmlns:a16="http://schemas.microsoft.com/office/drawing/2014/main" id="{0F585132-C2AA-7276-34C9-89332CBE55CE}"/>
                </a:ext>
              </a:extLst>
            </p:cNvPr>
            <p:cNvSpPr txBox="1"/>
            <p:nvPr/>
          </p:nvSpPr>
          <p:spPr>
            <a:xfrm>
              <a:off x="1071576" y="2636634"/>
              <a:ext cx="7663154"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r>
                <a:rPr lang="vi-VN" sz="4000">
                  <a:effectLst/>
                  <a:latin typeface="Arial" panose="020B0604020202020204" pitchFamily="34" charset="0"/>
                  <a:ea typeface="Calibri" panose="020F0502020204030204" pitchFamily="34" charset="0"/>
                  <a:cs typeface="Arial" panose="020B0604020202020204" pitchFamily="34" charset="0"/>
                </a:rPr>
                <a:t>Đọc câu chuyện và trả lời câu hỏi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7B1F330F-777F-FC16-D9DF-2E03BFCABAEC}"/>
              </a:ext>
            </a:extLst>
          </p:cNvPr>
          <p:cNvGrpSpPr/>
          <p:nvPr/>
        </p:nvGrpSpPr>
        <p:grpSpPr>
          <a:xfrm>
            <a:off x="9594379" y="2757607"/>
            <a:ext cx="7972807" cy="2820051"/>
            <a:chOff x="9360685" y="2898203"/>
            <a:chExt cx="7972807" cy="2820051"/>
          </a:xfrm>
        </p:grpSpPr>
        <p:sp>
          <p:nvSpPr>
            <p:cNvPr id="26" name="Freeform 7">
              <a:extLst>
                <a:ext uri="{FF2B5EF4-FFF2-40B4-BE49-F238E27FC236}">
                  <a16:creationId xmlns:a16="http://schemas.microsoft.com/office/drawing/2014/main" id="{A4CCC747-412A-2623-0908-352F338F8ECC}"/>
                </a:ext>
              </a:extLst>
            </p:cNvPr>
            <p:cNvSpPr/>
            <p:nvPr/>
          </p:nvSpPr>
          <p:spPr>
            <a:xfrm>
              <a:off x="9360685" y="2898203"/>
              <a:ext cx="7972807" cy="282005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27" name="TextBox 11">
              <a:extLst>
                <a:ext uri="{FF2B5EF4-FFF2-40B4-BE49-F238E27FC236}">
                  <a16:creationId xmlns:a16="http://schemas.microsoft.com/office/drawing/2014/main" id="{810C248A-5FDF-B537-6511-F0496BFE033E}"/>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28" name="TextBox 27">
              <a:extLst>
                <a:ext uri="{FF2B5EF4-FFF2-40B4-BE49-F238E27FC236}">
                  <a16:creationId xmlns:a16="http://schemas.microsoft.com/office/drawing/2014/main" id="{9F11D2B0-9485-9351-B649-8AF249428F06}"/>
                </a:ext>
              </a:extLst>
            </p:cNvPr>
            <p:cNvSpPr txBox="1"/>
            <p:nvPr/>
          </p:nvSpPr>
          <p:spPr>
            <a:xfrm>
              <a:off x="9811510" y="3295451"/>
              <a:ext cx="7136468" cy="1824923"/>
            </a:xfrm>
            <a:prstGeom prst="rect">
              <a:avLst/>
            </a:prstGeom>
            <a:noFill/>
          </p:spPr>
          <p:txBody>
            <a:bodyPr wrap="square">
              <a:spAutoFit/>
            </a:bodyPr>
            <a:lstStyle/>
            <a:p>
              <a:pPr algn="ctr">
                <a:lnSpc>
                  <a:spcPct val="150000"/>
                </a:lnSpc>
              </a:pPr>
              <a:r>
                <a:rPr lang="vi-VN" sz="4000" b="1">
                  <a:effectLst/>
                  <a:latin typeface="Arial" panose="020B0604020202020204" pitchFamily="34" charset="0"/>
                  <a:ea typeface="Calibri" panose="020F0502020204030204" pitchFamily="34" charset="0"/>
                  <a:cs typeface="Arial" panose="020B0604020202020204" pitchFamily="34" charset="0"/>
                </a:rPr>
                <a:t>Hoạt động </a:t>
              </a:r>
              <a:r>
                <a:rPr lang="en-US" sz="4000" b="1">
                  <a:effectLst/>
                  <a:latin typeface="Arial" panose="020B0604020202020204" pitchFamily="34" charset="0"/>
                  <a:ea typeface="Calibri" panose="020F0502020204030204" pitchFamily="34" charset="0"/>
                  <a:cs typeface="Arial" panose="020B0604020202020204" pitchFamily="34" charset="0"/>
                </a:rPr>
                <a:t>2</a:t>
              </a:r>
              <a:r>
                <a:rPr lang="vi-VN" sz="4000" b="1">
                  <a:effectLst/>
                  <a:latin typeface="Arial" panose="020B0604020202020204" pitchFamily="34" charset="0"/>
                  <a:ea typeface="Calibri" panose="020F0502020204030204" pitchFamily="34" charset="0"/>
                  <a:cs typeface="Arial" panose="020B0604020202020204" pitchFamily="34" charset="0"/>
                </a:rPr>
                <a:t>: </a:t>
              </a:r>
              <a:r>
                <a:rPr lang="vi-VN" sz="4000">
                  <a:effectLst/>
                  <a:latin typeface="Arial" panose="020B0604020202020204" pitchFamily="34" charset="0"/>
                  <a:ea typeface="Calibri" panose="020F0502020204030204" pitchFamily="34" charset="0"/>
                  <a:cs typeface="Arial" panose="020B0604020202020204" pitchFamily="34" charset="0"/>
                </a:rPr>
                <a:t>Quan sát tranh và thực hiện yêu cầu</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EE6239AE-34B5-9DDC-BC7B-DA4330D19891}"/>
              </a:ext>
            </a:extLst>
          </p:cNvPr>
          <p:cNvGrpSpPr/>
          <p:nvPr/>
        </p:nvGrpSpPr>
        <p:grpSpPr>
          <a:xfrm>
            <a:off x="703021" y="5682853"/>
            <a:ext cx="7985671" cy="3335455"/>
            <a:chOff x="658584" y="5710507"/>
            <a:chExt cx="7985671" cy="3335455"/>
          </a:xfrm>
        </p:grpSpPr>
        <p:sp>
          <p:nvSpPr>
            <p:cNvPr id="30" name="Freeform 7">
              <a:extLst>
                <a:ext uri="{FF2B5EF4-FFF2-40B4-BE49-F238E27FC236}">
                  <a16:creationId xmlns:a16="http://schemas.microsoft.com/office/drawing/2014/main" id="{5329CB36-2C85-3D32-F3F3-0DAC46F2B8FB}"/>
                </a:ext>
              </a:extLst>
            </p:cNvPr>
            <p:cNvSpPr/>
            <p:nvPr/>
          </p:nvSpPr>
          <p:spPr>
            <a:xfrm>
              <a:off x="793763" y="6225911"/>
              <a:ext cx="7850492" cy="282005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31" name="TextBox 11">
              <a:extLst>
                <a:ext uri="{FF2B5EF4-FFF2-40B4-BE49-F238E27FC236}">
                  <a16:creationId xmlns:a16="http://schemas.microsoft.com/office/drawing/2014/main" id="{4E917956-D6B7-F9C6-7BE0-CC58377C986C}"/>
                </a:ext>
              </a:extLst>
            </p:cNvPr>
            <p:cNvSpPr txBox="1"/>
            <p:nvPr/>
          </p:nvSpPr>
          <p:spPr>
            <a:xfrm>
              <a:off x="658584" y="5710507"/>
              <a:ext cx="1427885" cy="1427885"/>
            </a:xfrm>
            <a:prstGeom prst="rect">
              <a:avLst/>
            </a:prstGeom>
          </p:spPr>
          <p:txBody>
            <a:bodyPr lIns="50800" tIns="50800" rIns="50800" bIns="50800" rtlCol="0" anchor="ctr"/>
            <a:lstStyle/>
            <a:p>
              <a:pPr algn="ctr">
                <a:lnSpc>
                  <a:spcPts val="3089"/>
                </a:lnSpc>
              </a:pPr>
              <a:endParaRPr/>
            </a:p>
          </p:txBody>
        </p:sp>
        <p:sp>
          <p:nvSpPr>
            <p:cNvPr id="32" name="TextBox 31">
              <a:extLst>
                <a:ext uri="{FF2B5EF4-FFF2-40B4-BE49-F238E27FC236}">
                  <a16:creationId xmlns:a16="http://schemas.microsoft.com/office/drawing/2014/main" id="{7439D3AF-E9EE-20E0-ABAE-8E9B2390F2A1}"/>
                </a:ext>
              </a:extLst>
            </p:cNvPr>
            <p:cNvSpPr txBox="1"/>
            <p:nvPr/>
          </p:nvSpPr>
          <p:spPr>
            <a:xfrm>
              <a:off x="1016342" y="6631556"/>
              <a:ext cx="7117493"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Luyện tập</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623A449B-D06A-300A-74BC-950C8F834990}"/>
              </a:ext>
            </a:extLst>
          </p:cNvPr>
          <p:cNvGrpSpPr/>
          <p:nvPr/>
        </p:nvGrpSpPr>
        <p:grpSpPr>
          <a:xfrm>
            <a:off x="9627037" y="6224410"/>
            <a:ext cx="7972806" cy="2793898"/>
            <a:chOff x="9470038" y="3002444"/>
            <a:chExt cx="7972806" cy="2793898"/>
          </a:xfrm>
        </p:grpSpPr>
        <p:sp>
          <p:nvSpPr>
            <p:cNvPr id="34" name="Freeform 7">
              <a:extLst>
                <a:ext uri="{FF2B5EF4-FFF2-40B4-BE49-F238E27FC236}">
                  <a16:creationId xmlns:a16="http://schemas.microsoft.com/office/drawing/2014/main" id="{2428ED83-B67F-6D7B-B396-3187365AA97D}"/>
                </a:ext>
              </a:extLst>
            </p:cNvPr>
            <p:cNvSpPr/>
            <p:nvPr/>
          </p:nvSpPr>
          <p:spPr>
            <a:xfrm>
              <a:off x="9470038" y="3002444"/>
              <a:ext cx="7972806" cy="2793898"/>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sp>
          <p:nvSpPr>
            <p:cNvPr id="35" name="TextBox 11">
              <a:extLst>
                <a:ext uri="{FF2B5EF4-FFF2-40B4-BE49-F238E27FC236}">
                  <a16:creationId xmlns:a16="http://schemas.microsoft.com/office/drawing/2014/main" id="{70377669-F023-D7E4-9C60-3D9D57CBCA46}"/>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36" name="TextBox 35">
              <a:extLst>
                <a:ext uri="{FF2B5EF4-FFF2-40B4-BE49-F238E27FC236}">
                  <a16:creationId xmlns:a16="http://schemas.microsoft.com/office/drawing/2014/main" id="{EC7EC970-4C00-9815-938D-B941CEAD324E}"/>
                </a:ext>
              </a:extLst>
            </p:cNvPr>
            <p:cNvSpPr txBox="1"/>
            <p:nvPr/>
          </p:nvSpPr>
          <p:spPr>
            <a:xfrm>
              <a:off x="9769952" y="3381936"/>
              <a:ext cx="7372975"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Vận dụng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1+#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700364" y="4784738"/>
            <a:ext cx="11125898" cy="11004524"/>
          </a:xfrm>
          <a:custGeom>
            <a:avLst/>
            <a:gdLst/>
            <a:ahLst/>
            <a:cxnLst/>
            <a:rect l="l" t="t" r="r" b="b"/>
            <a:pathLst>
              <a:path w="11125898" h="11004524">
                <a:moveTo>
                  <a:pt x="0" y="0"/>
                </a:moveTo>
                <a:lnTo>
                  <a:pt x="11125898" y="0"/>
                </a:lnTo>
                <a:lnTo>
                  <a:pt x="11125898" y="11004524"/>
                </a:lnTo>
                <a:lnTo>
                  <a:pt x="0" y="110045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rot="-1790328">
            <a:off x="9944282" y="8660819"/>
            <a:ext cx="498721" cy="507017"/>
          </a:xfrm>
          <a:custGeom>
            <a:avLst/>
            <a:gdLst/>
            <a:ahLst/>
            <a:cxnLst/>
            <a:rect l="l" t="t" r="r" b="b"/>
            <a:pathLst>
              <a:path w="498721" h="507017">
                <a:moveTo>
                  <a:pt x="0" y="0"/>
                </a:moveTo>
                <a:lnTo>
                  <a:pt x="498720" y="0"/>
                </a:lnTo>
                <a:lnTo>
                  <a:pt x="498720" y="507017"/>
                </a:lnTo>
                <a:lnTo>
                  <a:pt x="0" y="5070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7054847" y="9042303"/>
            <a:ext cx="481942" cy="431995"/>
          </a:xfrm>
          <a:custGeom>
            <a:avLst/>
            <a:gdLst/>
            <a:ahLst/>
            <a:cxnLst/>
            <a:rect l="l" t="t" r="r" b="b"/>
            <a:pathLst>
              <a:path w="481942" h="431995">
                <a:moveTo>
                  <a:pt x="0" y="0"/>
                </a:moveTo>
                <a:lnTo>
                  <a:pt x="481942" y="0"/>
                </a:lnTo>
                <a:lnTo>
                  <a:pt x="481942" y="431995"/>
                </a:lnTo>
                <a:lnTo>
                  <a:pt x="0" y="4319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rot="2595541" flipV="1">
            <a:off x="249135" y="79416"/>
            <a:ext cx="470128" cy="421405"/>
          </a:xfrm>
          <a:custGeom>
            <a:avLst/>
            <a:gdLst/>
            <a:ahLst/>
            <a:cxnLst/>
            <a:rect l="l" t="t" r="r" b="b"/>
            <a:pathLst>
              <a:path w="470128" h="421405">
                <a:moveTo>
                  <a:pt x="0" y="421405"/>
                </a:moveTo>
                <a:lnTo>
                  <a:pt x="470128" y="421405"/>
                </a:lnTo>
                <a:lnTo>
                  <a:pt x="470128" y="0"/>
                </a:lnTo>
                <a:lnTo>
                  <a:pt x="0" y="0"/>
                </a:lnTo>
                <a:lnTo>
                  <a:pt x="0" y="42140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1265729">
            <a:off x="17133103" y="294719"/>
            <a:ext cx="403210" cy="382683"/>
          </a:xfrm>
          <a:custGeom>
            <a:avLst/>
            <a:gdLst/>
            <a:ahLst/>
            <a:cxnLst/>
            <a:rect l="l" t="t" r="r" b="b"/>
            <a:pathLst>
              <a:path w="403210" h="382683">
                <a:moveTo>
                  <a:pt x="0" y="0"/>
                </a:moveTo>
                <a:lnTo>
                  <a:pt x="403211" y="0"/>
                </a:lnTo>
                <a:lnTo>
                  <a:pt x="403211" y="382683"/>
                </a:lnTo>
                <a:lnTo>
                  <a:pt x="0" y="3826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2">
            <a:extLst>
              <a:ext uri="{FF2B5EF4-FFF2-40B4-BE49-F238E27FC236}">
                <a16:creationId xmlns:a16="http://schemas.microsoft.com/office/drawing/2014/main" id="{91C0BA77-491D-3137-F8A7-EB6BCCA067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28800" y="3162300"/>
            <a:ext cx="3726180" cy="4572000"/>
          </a:xfrm>
          <a:prstGeom prst="rect">
            <a:avLst/>
          </a:prstGeom>
        </p:spPr>
      </p:pic>
      <p:sp>
        <p:nvSpPr>
          <p:cNvPr id="16" name="TextBox 20">
            <a:extLst>
              <a:ext uri="{FF2B5EF4-FFF2-40B4-BE49-F238E27FC236}">
                <a16:creationId xmlns:a16="http://schemas.microsoft.com/office/drawing/2014/main" id="{328254EE-29D0-D27B-1453-712DD22F0875}"/>
              </a:ext>
            </a:extLst>
          </p:cNvPr>
          <p:cNvSpPr txBox="1"/>
          <p:nvPr/>
        </p:nvSpPr>
        <p:spPr>
          <a:xfrm>
            <a:off x="6858000" y="2171700"/>
            <a:ext cx="10678789" cy="4382225"/>
          </a:xfrm>
          <a:prstGeom prst="rect">
            <a:avLst/>
          </a:prstGeom>
        </p:spPr>
        <p:txBody>
          <a:bodyPr wrap="square" lIns="0" tIns="0" rIns="0" bIns="0" rtlCol="0" anchor="t">
            <a:spAutoFit/>
          </a:bodyPr>
          <a:lstStyle/>
          <a:p>
            <a:pPr algn="ctr">
              <a:lnSpc>
                <a:spcPct val="150000"/>
              </a:lnSpc>
            </a:pPr>
            <a:r>
              <a:rPr lang="vi-VN" sz="6600" b="1">
                <a:latin typeface="Arial" panose="020B0604020202020204" pitchFamily="34" charset="0"/>
                <a:ea typeface="Calibri" panose="020F0502020204030204" pitchFamily="34" charset="0"/>
                <a:cs typeface="Arial" panose="020B0604020202020204" pitchFamily="34" charset="0"/>
              </a:rPr>
              <a:t>HOẠT ĐỘNG </a:t>
            </a:r>
            <a:r>
              <a:rPr lang="en-US" sz="6600" b="1">
                <a:latin typeface="Arial" panose="020B0604020202020204" pitchFamily="34" charset="0"/>
                <a:ea typeface="Calibri" panose="020F0502020204030204" pitchFamily="34" charset="0"/>
                <a:cs typeface="Arial" panose="020B0604020202020204" pitchFamily="34" charset="0"/>
              </a:rPr>
              <a:t>1</a:t>
            </a:r>
            <a:r>
              <a:rPr lang="vi-VN" sz="6600" b="1">
                <a:latin typeface="Arial" panose="020B0604020202020204" pitchFamily="34" charset="0"/>
                <a:ea typeface="Calibri" panose="020F0502020204030204" pitchFamily="34" charset="0"/>
                <a:cs typeface="Arial" panose="020B0604020202020204" pitchFamily="34" charset="0"/>
              </a:rPr>
              <a:t>: </a:t>
            </a:r>
            <a:endParaRPr lang="en-US" sz="6600" b="1">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600" b="1">
                <a:latin typeface="Arial" panose="020B0604020202020204" pitchFamily="34" charset="0"/>
                <a:ea typeface="Calibri" panose="020F0502020204030204" pitchFamily="34" charset="0"/>
                <a:cs typeface="Arial" panose="020B0604020202020204" pitchFamily="34" charset="0"/>
              </a:rPr>
              <a:t>ĐỌC CÂU CHUYỆN VÀ TRẢ LỜI CÂU HỎI</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1790328">
            <a:off x="-85265" y="9534962"/>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18"/>
          <p:cNvSpPr/>
          <p:nvPr/>
        </p:nvSpPr>
        <p:spPr>
          <a:xfrm rot="1043324">
            <a:off x="17401224" y="-176956"/>
            <a:ext cx="754890" cy="998051"/>
          </a:xfrm>
          <a:custGeom>
            <a:avLst/>
            <a:gdLst/>
            <a:ahLst/>
            <a:cxnLst/>
            <a:rect l="l" t="t" r="r" b="b"/>
            <a:pathLst>
              <a:path w="754890" h="998051">
                <a:moveTo>
                  <a:pt x="0" y="0"/>
                </a:moveTo>
                <a:lnTo>
                  <a:pt x="754890" y="0"/>
                </a:lnTo>
                <a:lnTo>
                  <a:pt x="754890" y="998052"/>
                </a:lnTo>
                <a:lnTo>
                  <a:pt x="0" y="998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1790328">
            <a:off x="73601" y="360947"/>
            <a:ext cx="394361" cy="40092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0" name="Rounded Rectangle 19">
            <a:extLst>
              <a:ext uri="{FF2B5EF4-FFF2-40B4-BE49-F238E27FC236}">
                <a16:creationId xmlns:a16="http://schemas.microsoft.com/office/drawing/2014/main" id="{1FFE7F21-7B1A-53E8-C431-9AD12DC87922}"/>
              </a:ext>
            </a:extLst>
          </p:cNvPr>
          <p:cNvSpPr/>
          <p:nvPr/>
        </p:nvSpPr>
        <p:spPr>
          <a:xfrm>
            <a:off x="8729232" y="4030928"/>
            <a:ext cx="8644368" cy="2454634"/>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b. </a:t>
            </a:r>
            <a:r>
              <a:rPr lang="vi-VN" sz="3600">
                <a:latin typeface="Arial" panose="020B0604020202020204" pitchFamily="34" charset="0"/>
                <a:cs typeface="Arial" panose="020B0604020202020204" pitchFamily="34" charset="0"/>
              </a:rPr>
              <a:t>Vì sao hóa đơn viện phí đã được bác sĩ Ha-uốt Ken-lì thanh toán?</a:t>
            </a:r>
            <a:endParaRPr lang="en-US" sz="3600" dirty="0">
              <a:solidFill>
                <a:schemeClr val="tx1"/>
              </a:solidFill>
              <a:latin typeface="Arial" panose="020B0604020202020204" pitchFamily="34" charset="0"/>
              <a:cs typeface="Arial" panose="020B0604020202020204" pitchFamily="34" charset="0"/>
            </a:endParaRPr>
          </a:p>
        </p:txBody>
      </p:sp>
      <p:sp>
        <p:nvSpPr>
          <p:cNvPr id="41" name="Rounded Rectangle 23">
            <a:extLst>
              <a:ext uri="{FF2B5EF4-FFF2-40B4-BE49-F238E27FC236}">
                <a16:creationId xmlns:a16="http://schemas.microsoft.com/office/drawing/2014/main" id="{A63C0D43-08E4-CDB1-6D71-BC8E8F902BC8}"/>
              </a:ext>
            </a:extLst>
          </p:cNvPr>
          <p:cNvSpPr/>
          <p:nvPr/>
        </p:nvSpPr>
        <p:spPr>
          <a:xfrm>
            <a:off x="8711853" y="7138092"/>
            <a:ext cx="8661745" cy="2159044"/>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c. </a:t>
            </a:r>
            <a:r>
              <a:rPr lang="vi-VN" sz="3600">
                <a:latin typeface="Arial" panose="020B0604020202020204" pitchFamily="34" charset="0"/>
                <a:cs typeface="Arial" panose="020B0604020202020204" pitchFamily="34" charset="0"/>
              </a:rPr>
              <a:t>Em rút ra được bài học gì qua câu chuyện trên?</a:t>
            </a:r>
            <a:endParaRPr lang="en-US" sz="3600" dirty="0">
              <a:solidFill>
                <a:schemeClr val="tx1"/>
              </a:solidFill>
              <a:latin typeface="Arial" panose="020B0604020202020204" pitchFamily="34" charset="0"/>
              <a:cs typeface="Arial" panose="020B0604020202020204" pitchFamily="34" charset="0"/>
            </a:endParaRPr>
          </a:p>
        </p:txBody>
      </p:sp>
      <p:sp>
        <p:nvSpPr>
          <p:cNvPr id="42" name="Rounded Rectangle 19">
            <a:extLst>
              <a:ext uri="{FF2B5EF4-FFF2-40B4-BE49-F238E27FC236}">
                <a16:creationId xmlns:a16="http://schemas.microsoft.com/office/drawing/2014/main" id="{E4B36E5D-6137-EF65-DD23-F6C9B4268EAF}"/>
              </a:ext>
            </a:extLst>
          </p:cNvPr>
          <p:cNvSpPr/>
          <p:nvPr/>
        </p:nvSpPr>
        <p:spPr>
          <a:xfrm>
            <a:off x="8664568" y="1326175"/>
            <a:ext cx="8709032" cy="204103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a. </a:t>
            </a:r>
            <a:r>
              <a:rPr lang="vi-VN" sz="3600">
                <a:latin typeface="Arial" panose="020B0604020202020204" pitchFamily="34" charset="0"/>
                <a:cs typeface="Arial" panose="020B0604020202020204" pitchFamily="34" charset="0"/>
              </a:rPr>
              <a:t>Cô bé đã làm gì khi thấy cậu bé nghèo đòi xin một cốc nước?</a:t>
            </a:r>
            <a:endParaRPr lang="en-US" sz="3600" dirty="0">
              <a:solidFill>
                <a:schemeClr val="tx1"/>
              </a:solidFill>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3A4A0728-895A-46B5-B781-CCD91F992799}"/>
              </a:ext>
            </a:extLst>
          </p:cNvPr>
          <p:cNvGrpSpPr/>
          <p:nvPr/>
        </p:nvGrpSpPr>
        <p:grpSpPr>
          <a:xfrm rot="16200000">
            <a:off x="6940921" y="3460531"/>
            <a:ext cx="2947309" cy="659791"/>
            <a:chOff x="6498137" y="3625822"/>
            <a:chExt cx="558104" cy="973671"/>
          </a:xfrm>
        </p:grpSpPr>
        <p:cxnSp>
          <p:nvCxnSpPr>
            <p:cNvPr id="47" name="Straight Connector 46">
              <a:extLst>
                <a:ext uri="{FF2B5EF4-FFF2-40B4-BE49-F238E27FC236}">
                  <a16:creationId xmlns:a16="http://schemas.microsoft.com/office/drawing/2014/main" id="{6B0E997B-8E95-1F39-57DD-CBCE41BD085C}"/>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CF282BF-D636-19B3-0F6D-D17ECF39CBE5}"/>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A5B2033-30E3-F3E6-7D58-E5C434F787CA}"/>
              </a:ext>
            </a:extLst>
          </p:cNvPr>
          <p:cNvGrpSpPr/>
          <p:nvPr/>
        </p:nvGrpSpPr>
        <p:grpSpPr>
          <a:xfrm rot="16200000" flipH="1">
            <a:off x="5488566" y="4912887"/>
            <a:ext cx="5772115" cy="579887"/>
            <a:chOff x="6498137" y="3625822"/>
            <a:chExt cx="558104" cy="973671"/>
          </a:xfrm>
        </p:grpSpPr>
        <p:cxnSp>
          <p:nvCxnSpPr>
            <p:cNvPr id="50" name="Straight Connector 49">
              <a:extLst>
                <a:ext uri="{FF2B5EF4-FFF2-40B4-BE49-F238E27FC236}">
                  <a16:creationId xmlns:a16="http://schemas.microsoft.com/office/drawing/2014/main" id="{2AD8E8C1-23EB-7A73-7953-6A4EFEF7FB4C}"/>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EEC231-2F18-6A82-D342-A22382916CC0}"/>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702DBD58-FD26-39CE-2ADE-552FA05F5187}"/>
              </a:ext>
            </a:extLst>
          </p:cNvPr>
          <p:cNvGrpSpPr/>
          <p:nvPr/>
        </p:nvGrpSpPr>
        <p:grpSpPr>
          <a:xfrm rot="16200000">
            <a:off x="7011676" y="6698785"/>
            <a:ext cx="2805801" cy="659793"/>
            <a:chOff x="6498137" y="3625822"/>
            <a:chExt cx="558104" cy="973671"/>
          </a:xfrm>
        </p:grpSpPr>
        <p:cxnSp>
          <p:nvCxnSpPr>
            <p:cNvPr id="53" name="Straight Connector 52">
              <a:extLst>
                <a:ext uri="{FF2B5EF4-FFF2-40B4-BE49-F238E27FC236}">
                  <a16:creationId xmlns:a16="http://schemas.microsoft.com/office/drawing/2014/main" id="{316F9EF8-ADD4-196C-D196-2E0A316D4D80}"/>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3D84461-C707-253D-9D1A-D7622BBB0F21}"/>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87DF707F-4623-6290-8E03-354A8B76AEB7}"/>
              </a:ext>
            </a:extLst>
          </p:cNvPr>
          <p:cNvGrpSpPr/>
          <p:nvPr/>
        </p:nvGrpSpPr>
        <p:grpSpPr>
          <a:xfrm>
            <a:off x="914400" y="606016"/>
            <a:ext cx="6149963" cy="3718090"/>
            <a:chOff x="-960915" y="2378826"/>
            <a:chExt cx="6149963" cy="3718090"/>
          </a:xfrm>
        </p:grpSpPr>
        <p:sp>
          <p:nvSpPr>
            <p:cNvPr id="58" name="Line Callout 1 (Border and Accent Bar) 3">
              <a:extLst>
                <a:ext uri="{FF2B5EF4-FFF2-40B4-BE49-F238E27FC236}">
                  <a16:creationId xmlns:a16="http://schemas.microsoft.com/office/drawing/2014/main" id="{D721362E-E765-373A-6028-2C151849FD47}"/>
                </a:ext>
              </a:extLst>
            </p:cNvPr>
            <p:cNvSpPr/>
            <p:nvPr/>
          </p:nvSpPr>
          <p:spPr>
            <a:xfrm>
              <a:off x="-960915" y="2916010"/>
              <a:ext cx="6149963" cy="3180906"/>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1"/>
                  </a:solidFill>
                  <a:latin typeface="Arial" panose="020B0604020202020204" pitchFamily="34" charset="0"/>
                  <a:cs typeface="Arial" panose="020B0604020202020204" pitchFamily="34" charset="0"/>
                </a:rPr>
                <a:t>Các em đọc câu chuyện </a:t>
              </a:r>
              <a:r>
                <a:rPr lang="en-US" sz="3800" b="1" i="1">
                  <a:solidFill>
                    <a:schemeClr val="tx1"/>
                  </a:solidFill>
                  <a:latin typeface="Arial" panose="020B0604020202020204" pitchFamily="34" charset="0"/>
                  <a:cs typeface="Arial" panose="020B0604020202020204" pitchFamily="34" charset="0"/>
                </a:rPr>
                <a:t>Một li sữa (SHS – tr.19) </a:t>
              </a:r>
              <a:r>
                <a:rPr lang="en-US" sz="3800" b="1">
                  <a:solidFill>
                    <a:schemeClr val="tx1"/>
                  </a:solidFill>
                  <a:latin typeface="Arial" panose="020B0604020202020204" pitchFamily="34" charset="0"/>
                  <a:cs typeface="Arial" panose="020B0604020202020204" pitchFamily="34" charset="0"/>
                </a:rPr>
                <a:t>và trả lời câu hỏi:</a:t>
              </a:r>
            </a:p>
          </p:txBody>
        </p:sp>
        <p:pic>
          <p:nvPicPr>
            <p:cNvPr id="59" name="Picture 2">
              <a:extLst>
                <a:ext uri="{FF2B5EF4-FFF2-40B4-BE49-F238E27FC236}">
                  <a16:creationId xmlns:a16="http://schemas.microsoft.com/office/drawing/2014/main" id="{B0A70D64-2B04-7837-ECC4-814448ADF68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7651" y="2378826"/>
              <a:ext cx="752586" cy="773686"/>
            </a:xfrm>
            <a:prstGeom prst="rect">
              <a:avLst/>
            </a:prstGeom>
          </p:spPr>
        </p:pic>
      </p:grpSp>
      <p:pic>
        <p:nvPicPr>
          <p:cNvPr id="61" name="Picture 60" descr="A page with text and cartoon characters&#10;&#10;Description automatically generated">
            <a:extLst>
              <a:ext uri="{FF2B5EF4-FFF2-40B4-BE49-F238E27FC236}">
                <a16:creationId xmlns:a16="http://schemas.microsoft.com/office/drawing/2014/main" id="{D113B433-AC76-9AB2-E2F1-88806EF6C172}"/>
              </a:ext>
            </a:extLst>
          </p:cNvPr>
          <p:cNvPicPr>
            <a:picLocks noChangeAspect="1"/>
          </p:cNvPicPr>
          <p:nvPr/>
        </p:nvPicPr>
        <p:blipFill rotWithShape="1">
          <a:blip r:embed="rId10">
            <a:extLst>
              <a:ext uri="{28A0092B-C50C-407E-A947-70E740481C1C}">
                <a14:useLocalDpi xmlns:a14="http://schemas.microsoft.com/office/drawing/2010/main" val="0"/>
              </a:ext>
            </a:extLst>
          </a:blip>
          <a:srcRect l="56104" t="11113" r="3156" b="71349"/>
          <a:stretch/>
        </p:blipFill>
        <p:spPr>
          <a:xfrm>
            <a:off x="1325903" y="4801584"/>
            <a:ext cx="5209064" cy="4619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arn(inVertical)">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wipe(left)">
                                      <p:cBhvr>
                                        <p:cTn id="15" dur="500"/>
                                        <p:tgtEl>
                                          <p:spTgt spid="49"/>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right)">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500"/>
                                        <p:tgtEl>
                                          <p:spTgt spid="4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righ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left)">
                                      <p:cBhvr>
                                        <p:cTn id="33" dur="500"/>
                                        <p:tgtEl>
                                          <p:spTgt spid="52"/>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right)">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7237189" y="114300"/>
            <a:ext cx="949017" cy="1044640"/>
            <a:chOff x="0" y="0"/>
            <a:chExt cx="5989756" cy="5921194"/>
          </a:xfrm>
        </p:grpSpPr>
        <p:sp>
          <p:nvSpPr>
            <p:cNvPr id="8" name="Freeform 8"/>
            <p:cNvSpPr/>
            <p:nvPr/>
          </p:nvSpPr>
          <p:spPr>
            <a:xfrm>
              <a:off x="1277547" y="295656"/>
              <a:ext cx="4712208" cy="4729406"/>
            </a:xfrm>
            <a:custGeom>
              <a:avLst/>
              <a:gdLst/>
              <a:ahLst/>
              <a:cxnLst/>
              <a:rect l="l" t="t" r="r" b="b"/>
              <a:pathLst>
                <a:path w="4712208" h="4729406">
                  <a:moveTo>
                    <a:pt x="0" y="0"/>
                  </a:moveTo>
                  <a:lnTo>
                    <a:pt x="4712209" y="0"/>
                  </a:lnTo>
                  <a:lnTo>
                    <a:pt x="4712209" y="4729406"/>
                  </a:lnTo>
                  <a:lnTo>
                    <a:pt x="0" y="472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0" y="3572894"/>
              <a:ext cx="3669220" cy="2348301"/>
            </a:xfrm>
            <a:custGeom>
              <a:avLst/>
              <a:gdLst/>
              <a:ahLst/>
              <a:cxnLst/>
              <a:rect l="l" t="t" r="r" b="b"/>
              <a:pathLst>
                <a:path w="3669220" h="2348301">
                  <a:moveTo>
                    <a:pt x="0" y="0"/>
                  </a:moveTo>
                  <a:lnTo>
                    <a:pt x="3669220" y="0"/>
                  </a:lnTo>
                  <a:lnTo>
                    <a:pt x="3669220" y="2348300"/>
                  </a:lnTo>
                  <a:lnTo>
                    <a:pt x="0" y="2348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4114171" y="2687387"/>
              <a:ext cx="1875584" cy="3233808"/>
            </a:xfrm>
            <a:custGeom>
              <a:avLst/>
              <a:gdLst/>
              <a:ahLst/>
              <a:cxnLst/>
              <a:rect l="l" t="t" r="r" b="b"/>
              <a:pathLst>
                <a:path w="1875584" h="3233808">
                  <a:moveTo>
                    <a:pt x="0" y="0"/>
                  </a:moveTo>
                  <a:lnTo>
                    <a:pt x="1875585" y="0"/>
                  </a:lnTo>
                  <a:lnTo>
                    <a:pt x="1875585" y="3233807"/>
                  </a:lnTo>
                  <a:lnTo>
                    <a:pt x="0" y="3233807"/>
                  </a:lnTo>
                  <a:lnTo>
                    <a:pt x="0" y="0"/>
                  </a:lnTo>
                  <a:close/>
                </a:path>
              </a:pathLst>
            </a:custGeom>
            <a:blipFill>
              <a:blip r:embed="rId6">
                <a:extLst>
                  <a:ext uri="{96DAC541-7B7A-43D3-8B79-37D633B846F1}">
                    <asvg:svgBlip xmlns:asvg="http://schemas.microsoft.com/office/drawing/2016/SVG/main" r:embed="rId7"/>
                  </a:ext>
                </a:extLst>
              </a:blip>
              <a:stretch>
                <a:fillRect l="-150869"/>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rot="-780167" flipH="1" flipV="1">
              <a:off x="339755" y="169543"/>
              <a:ext cx="1875584" cy="3233808"/>
            </a:xfrm>
            <a:custGeom>
              <a:avLst/>
              <a:gdLst/>
              <a:ahLst/>
              <a:cxnLst/>
              <a:rect l="l" t="t" r="r" b="b"/>
              <a:pathLst>
                <a:path w="1875584" h="3233808">
                  <a:moveTo>
                    <a:pt x="1875585" y="3233808"/>
                  </a:moveTo>
                  <a:lnTo>
                    <a:pt x="0" y="3233808"/>
                  </a:lnTo>
                  <a:lnTo>
                    <a:pt x="0" y="0"/>
                  </a:lnTo>
                  <a:lnTo>
                    <a:pt x="1875585" y="0"/>
                  </a:lnTo>
                  <a:lnTo>
                    <a:pt x="1875585" y="3233808"/>
                  </a:lnTo>
                  <a:close/>
                </a:path>
              </a:pathLst>
            </a:custGeom>
            <a:blipFill>
              <a:blip r:embed="rId6">
                <a:extLst>
                  <a:ext uri="{96DAC541-7B7A-43D3-8B79-37D633B846F1}">
                    <asvg:svgBlip xmlns:asvg="http://schemas.microsoft.com/office/drawing/2016/SVG/main" r:embed="rId7"/>
                  </a:ext>
                </a:extLst>
              </a:blip>
              <a:stretch>
                <a:fillRect l="-150869"/>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2436112" y="88900"/>
              <a:ext cx="1705539" cy="2186589"/>
            </a:xfrm>
            <a:custGeom>
              <a:avLst/>
              <a:gdLst/>
              <a:ahLst/>
              <a:cxnLst/>
              <a:rect l="l" t="t" r="r" b="b"/>
              <a:pathLst>
                <a:path w="1705539" h="2186589">
                  <a:moveTo>
                    <a:pt x="0" y="0"/>
                  </a:moveTo>
                  <a:lnTo>
                    <a:pt x="1705539" y="0"/>
                  </a:lnTo>
                  <a:lnTo>
                    <a:pt x="1705539" y="2186589"/>
                  </a:lnTo>
                  <a:lnTo>
                    <a:pt x="0" y="21865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a:off x="3958338" y="1526786"/>
              <a:ext cx="579365" cy="519321"/>
            </a:xfrm>
            <a:custGeom>
              <a:avLst/>
              <a:gdLst/>
              <a:ahLst/>
              <a:cxnLst/>
              <a:rect l="l" t="t" r="r" b="b"/>
              <a:pathLst>
                <a:path w="579365" h="519321">
                  <a:moveTo>
                    <a:pt x="0" y="0"/>
                  </a:moveTo>
                  <a:lnTo>
                    <a:pt x="579365" y="0"/>
                  </a:lnTo>
                  <a:lnTo>
                    <a:pt x="579365" y="519322"/>
                  </a:lnTo>
                  <a:lnTo>
                    <a:pt x="0" y="5193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a:off x="2090861" y="1526786"/>
              <a:ext cx="579365" cy="519321"/>
            </a:xfrm>
            <a:custGeom>
              <a:avLst/>
              <a:gdLst/>
              <a:ahLst/>
              <a:cxnLst/>
              <a:rect l="l" t="t" r="r" b="b"/>
              <a:pathLst>
                <a:path w="579365" h="519321">
                  <a:moveTo>
                    <a:pt x="0" y="0"/>
                  </a:moveTo>
                  <a:lnTo>
                    <a:pt x="579364" y="0"/>
                  </a:lnTo>
                  <a:lnTo>
                    <a:pt x="579364" y="519322"/>
                  </a:lnTo>
                  <a:lnTo>
                    <a:pt x="0" y="5193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8" name="Freeform 18"/>
          <p:cNvSpPr/>
          <p:nvPr/>
        </p:nvSpPr>
        <p:spPr>
          <a:xfrm>
            <a:off x="38660" y="63219"/>
            <a:ext cx="600778" cy="538515"/>
          </a:xfrm>
          <a:custGeom>
            <a:avLst/>
            <a:gdLst/>
            <a:ahLst/>
            <a:cxnLst/>
            <a:rect l="l" t="t" r="r" b="b"/>
            <a:pathLst>
              <a:path w="600778" h="538515">
                <a:moveTo>
                  <a:pt x="0" y="0"/>
                </a:moveTo>
                <a:lnTo>
                  <a:pt x="600778" y="0"/>
                </a:lnTo>
                <a:lnTo>
                  <a:pt x="600778" y="538516"/>
                </a:lnTo>
                <a:lnTo>
                  <a:pt x="0" y="5385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3">
            <a:extLst>
              <a:ext uri="{FF2B5EF4-FFF2-40B4-BE49-F238E27FC236}">
                <a16:creationId xmlns:a16="http://schemas.microsoft.com/office/drawing/2014/main" id="{3949DA7D-6766-D8E5-A959-EC7724B610B7}"/>
              </a:ext>
            </a:extLst>
          </p:cNvPr>
          <p:cNvSpPr/>
          <p:nvPr/>
        </p:nvSpPr>
        <p:spPr>
          <a:xfrm>
            <a:off x="1143000" y="1430420"/>
            <a:ext cx="16383000" cy="8078448"/>
          </a:xfrm>
          <a:custGeom>
            <a:avLst/>
            <a:gdLst/>
            <a:ahLst/>
            <a:cxnLst/>
            <a:rect l="l" t="t" r="r" b="b"/>
            <a:pathLst>
              <a:path w="4137329" h="2167467">
                <a:moveTo>
                  <a:pt x="0" y="0"/>
                </a:moveTo>
                <a:lnTo>
                  <a:pt x="4137329" y="0"/>
                </a:lnTo>
                <a:lnTo>
                  <a:pt x="4137329" y="2167467"/>
                </a:lnTo>
                <a:lnTo>
                  <a:pt x="0" y="2167467"/>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9848490D-881E-07D6-D5F3-DB262D7CDF56}"/>
              </a:ext>
            </a:extLst>
          </p:cNvPr>
          <p:cNvSpPr/>
          <p:nvPr/>
        </p:nvSpPr>
        <p:spPr>
          <a:xfrm>
            <a:off x="-288471" y="740849"/>
            <a:ext cx="13783503" cy="2526325"/>
          </a:xfrm>
          <a:prstGeom prst="roundRect">
            <a:avLst/>
          </a:prstGeom>
          <a:solidFill>
            <a:srgbClr val="FFF4D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C00000"/>
                </a:solidFill>
                <a:effectLst/>
                <a:latin typeface="Arial" panose="020B0604020202020204" pitchFamily="34" charset="0"/>
                <a:ea typeface="Calibri" panose="020F0502020204030204" pitchFamily="34" charset="0"/>
                <a:cs typeface="Arial" panose="020B0604020202020204" pitchFamily="34" charset="0"/>
              </a:rPr>
              <a:t>	Câu a: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Cô bé đã làm gì khi thấy cậu bé nghèo đòi xin một cốc nước?</a:t>
            </a:r>
            <a:endParaRPr lang="vi-VN" sz="4000"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69D4E83-029C-7E1C-1E58-D48070DE74F6}"/>
              </a:ext>
            </a:extLst>
          </p:cNvPr>
          <p:cNvSpPr txBox="1"/>
          <p:nvPr/>
        </p:nvSpPr>
        <p:spPr>
          <a:xfrm>
            <a:off x="7379415" y="3594143"/>
            <a:ext cx="9671072" cy="5246949"/>
          </a:xfrm>
          <a:prstGeom prst="rect">
            <a:avLst/>
          </a:prstGeom>
          <a:noFill/>
        </p:spPr>
        <p:txBody>
          <a:bodyPr wrap="square">
            <a:spAutoFit/>
          </a:bodyPr>
          <a:lstStyle/>
          <a:p>
            <a:pPr marR="0" lvl="0" algn="just">
              <a:lnSpc>
                <a:spcPct val="150000"/>
              </a:lnSpc>
              <a:spcBef>
                <a:spcPts val="100"/>
              </a:spcBef>
              <a:spcAft>
                <a:spcPts val="100"/>
              </a:spcAft>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Lời nói và hành động cô bé đã làm khi cậu bé nghèo hỏi xin một cốc nước là</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Cô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bé nhanh chóng đem tới một li sữa và nói rằng: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Ai cũng có lúc khó khăn và cần được giúp đỡ. Mẹ dạy tớ không bao giờ được nhận tiền khi làm một điều tốt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16" name="Freeform 16"/>
          <p:cNvSpPr/>
          <p:nvPr/>
        </p:nvSpPr>
        <p:spPr>
          <a:xfrm rot="-1790328">
            <a:off x="463987" y="8714433"/>
            <a:ext cx="1483782" cy="1248060"/>
          </a:xfrm>
          <a:custGeom>
            <a:avLst/>
            <a:gdLst/>
            <a:ahLst/>
            <a:cxnLst/>
            <a:rect l="l" t="t" r="r" b="b"/>
            <a:pathLst>
              <a:path w="394361" h="400921">
                <a:moveTo>
                  <a:pt x="0" y="0"/>
                </a:moveTo>
                <a:lnTo>
                  <a:pt x="394361" y="0"/>
                </a:lnTo>
                <a:lnTo>
                  <a:pt x="394361" y="400921"/>
                </a:lnTo>
                <a:lnTo>
                  <a:pt x="0" y="4009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1174978">
            <a:off x="16971330" y="8802992"/>
            <a:ext cx="1043469" cy="1070943"/>
          </a:xfrm>
          <a:custGeom>
            <a:avLst/>
            <a:gdLst/>
            <a:ahLst/>
            <a:cxnLst/>
            <a:rect l="l" t="t" r="r" b="b"/>
            <a:pathLst>
              <a:path w="446229" h="423512">
                <a:moveTo>
                  <a:pt x="0" y="0"/>
                </a:moveTo>
                <a:lnTo>
                  <a:pt x="446229" y="0"/>
                </a:lnTo>
                <a:lnTo>
                  <a:pt x="446229" y="423512"/>
                </a:lnTo>
                <a:lnTo>
                  <a:pt x="0" y="4235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7" name="Picture 26" descr="A page with text and cartoon characters&#10;&#10;Description automatically generated">
            <a:extLst>
              <a:ext uri="{FF2B5EF4-FFF2-40B4-BE49-F238E27FC236}">
                <a16:creationId xmlns:a16="http://schemas.microsoft.com/office/drawing/2014/main" id="{3AC9B89E-008C-5F2A-093F-831609819FE7}"/>
              </a:ext>
            </a:extLst>
          </p:cNvPr>
          <p:cNvPicPr>
            <a:picLocks noChangeAspect="1"/>
          </p:cNvPicPr>
          <p:nvPr/>
        </p:nvPicPr>
        <p:blipFill rotWithShape="1">
          <a:blip r:embed="rId18">
            <a:extLst>
              <a:ext uri="{28A0092B-C50C-407E-A947-70E740481C1C}">
                <a14:useLocalDpi xmlns:a14="http://schemas.microsoft.com/office/drawing/2010/main" val="0"/>
              </a:ext>
            </a:extLst>
          </a:blip>
          <a:srcRect l="56104" t="32610" r="3339" b="49260"/>
          <a:stretch/>
        </p:blipFill>
        <p:spPr>
          <a:xfrm>
            <a:off x="1940719" y="4007208"/>
            <a:ext cx="4800600" cy="4420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barn(inVertical)">
                                      <p:cBhvr>
                                        <p:cTn id="15" dur="500"/>
                                        <p:tgtEl>
                                          <p:spTgt spid="22">
                                            <p:txEl>
                                              <p:pRg st="0" end="0"/>
                                            </p:txEl>
                                          </p:spTgt>
                                        </p:tgtEl>
                                      </p:cBhvr>
                                    </p:animEffect>
                                  </p:childTnLst>
                                </p:cTn>
                              </p:par>
                              <p:par>
                                <p:cTn id="16" presetID="16" presetClass="entr" presetSubtype="37"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2209</Words>
  <Application>Microsoft Office PowerPoint</Application>
  <PresentationFormat>Custom</PresentationFormat>
  <Paragraphs>136</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Wingdings</vt:lpstr>
      <vt:lpstr>Courier New</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Minh họa Đốm Nội quy Lớp học Giáo dục Bản thuyết trình</dc:title>
  <cp:lastModifiedBy>Linh Phan</cp:lastModifiedBy>
  <cp:revision>6</cp:revision>
  <dcterms:created xsi:type="dcterms:W3CDTF">2006-08-16T00:00:00Z</dcterms:created>
  <dcterms:modified xsi:type="dcterms:W3CDTF">2023-08-31T04:18:03Z</dcterms:modified>
  <dc:identifier>DAFs6VsURzY</dc:identifier>
</cp:coreProperties>
</file>