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7" r:id="rId12"/>
    <p:sldId id="266" r:id="rId13"/>
    <p:sldId id="272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751B9-05EC-48F7-90E3-AD53E173EF1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C0854-FA17-4ADE-AC53-86428BAF8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7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6FBF-EC2D-4C08-B94F-009EC3BBC83D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0431-E802-49EA-9B53-31A8D583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0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6FBF-EC2D-4C08-B94F-009EC3BBC83D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0431-E802-49EA-9B53-31A8D583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1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6FBF-EC2D-4C08-B94F-009EC3BBC83D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0431-E802-49EA-9B53-31A8D583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8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6FBF-EC2D-4C08-B94F-009EC3BBC83D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0431-E802-49EA-9B53-31A8D583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7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6FBF-EC2D-4C08-B94F-009EC3BBC83D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0431-E802-49EA-9B53-31A8D583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6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6FBF-EC2D-4C08-B94F-009EC3BBC83D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0431-E802-49EA-9B53-31A8D583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0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6FBF-EC2D-4C08-B94F-009EC3BBC83D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0431-E802-49EA-9B53-31A8D583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0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6FBF-EC2D-4C08-B94F-009EC3BBC83D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0431-E802-49EA-9B53-31A8D583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3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6FBF-EC2D-4C08-B94F-009EC3BBC83D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0431-E802-49EA-9B53-31A8D583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7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6FBF-EC2D-4C08-B94F-009EC3BBC83D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0431-E802-49EA-9B53-31A8D583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5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6FBF-EC2D-4C08-B94F-009EC3BBC83D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0431-E802-49EA-9B53-31A8D583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3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B6FBF-EC2D-4C08-B94F-009EC3BBC83D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C0431-E802-49EA-9B53-31A8D583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4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file:///F:\Hai%20VL%20Chuyen%20de%20%205\bai%20ca%20gv1.wma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0" descr="butterflies_flowers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1692" y="5592221"/>
            <a:ext cx="13537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939605"/>
              </p:ext>
            </p:extLst>
          </p:nvPr>
        </p:nvGraphicFramePr>
        <p:xfrm>
          <a:off x="413452" y="304800"/>
          <a:ext cx="1109663" cy="1600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Clip" r:id="rId5" imgW="1278331" imgH="1273759" progId="">
                  <p:embed/>
                </p:oleObj>
              </mc:Choice>
              <mc:Fallback>
                <p:oleObj name="Clip" r:id="rId5" imgW="1278331" imgH="12737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452" y="304800"/>
                        <a:ext cx="1109663" cy="16002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31" descr="butterflies_flowers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5227" y="57150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32" descr="butterflies_flowers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618922"/>
            <a:ext cx="129659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5" name="bai ca gv1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487841" y="5857877"/>
            <a:ext cx="513159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66" name="AutoShape 34"/>
          <p:cNvSpPr>
            <a:spLocks noChangeArrowheads="1"/>
          </p:cNvSpPr>
          <p:nvPr/>
        </p:nvSpPr>
        <p:spPr bwMode="auto">
          <a:xfrm>
            <a:off x="1722455" y="3402013"/>
            <a:ext cx="1835944" cy="2087562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3515" y="4777304"/>
            <a:ext cx="1085850" cy="1905000"/>
            <a:chOff x="1968" y="1152"/>
            <a:chExt cx="1829" cy="2688"/>
          </a:xfrm>
        </p:grpSpPr>
        <p:pic>
          <p:nvPicPr>
            <p:cNvPr id="1073" name="Picture 7" descr="hoahong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1075" name="Picture 9" descr="hoahong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6" name="Picture 10" descr="hoahong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7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8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8018933" y="4973022"/>
            <a:ext cx="1028700" cy="1752600"/>
            <a:chOff x="1968" y="1152"/>
            <a:chExt cx="1829" cy="2688"/>
          </a:xfrm>
        </p:grpSpPr>
        <p:pic>
          <p:nvPicPr>
            <p:cNvPr id="1067" name="Picture 7" descr="hoahong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1069" name="Picture 9" descr="hoahong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0" name="Picture 10" descr="hoahong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1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2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48" name="Text Box 7"/>
          <p:cNvSpPr txBox="1">
            <a:spLocks noChangeArrowheads="1"/>
          </p:cNvSpPr>
          <p:nvPr/>
        </p:nvSpPr>
        <p:spPr bwMode="auto">
          <a:xfrm>
            <a:off x="3795227" y="2057400"/>
            <a:ext cx="123710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en-US" sz="3200" b="1" i="1" dirty="0">
                <a:solidFill>
                  <a:srgbClr val="C00000"/>
                </a:solidFill>
                <a:cs typeface="Times New Roman" pitchFamily="18" charset="0"/>
              </a:rPr>
              <a:t>Lớp: </a:t>
            </a:r>
            <a:r>
              <a:rPr lang="en-US" sz="3200" b="1" i="1" dirty="0" smtClean="0">
                <a:solidFill>
                  <a:srgbClr val="C00000"/>
                </a:solidFill>
                <a:cs typeface="Times New Roman" pitchFamily="18" charset="0"/>
              </a:rPr>
              <a:t>1</a:t>
            </a:r>
            <a:endParaRPr lang="en-US" sz="3200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0" name="TextBox 6"/>
          <p:cNvSpPr txBox="1">
            <a:spLocks noChangeArrowheads="1"/>
          </p:cNvSpPr>
          <p:nvPr/>
        </p:nvSpPr>
        <p:spPr bwMode="auto">
          <a:xfrm>
            <a:off x="1546680" y="1143000"/>
            <a:ext cx="64995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3200" b="1" cap="all" dirty="0">
                <a:solidFill>
                  <a:srgbClr val="FF0000"/>
                </a:solidFill>
                <a:latin typeface="HP-222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ĐỘNG TRẢI NGHIỆM</a:t>
            </a:r>
            <a:endParaRPr lang="zh-CN" altLang="en-US" sz="3200" b="1" cap="all" dirty="0">
              <a:solidFill>
                <a:srgbClr val="FF0000"/>
              </a:solidFill>
              <a:latin typeface="HP-222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0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81" fill="hold"/>
                                        <p:tgtEl>
                                          <p:spTgt spid="44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65"/>
                </p:tgtEl>
              </p:cMediaNode>
            </p:audio>
          </p:childTnLst>
        </p:cTn>
      </p:par>
    </p:tnLst>
    <p:bldLst>
      <p:bldP spid="44066" grpId="0" animBg="1"/>
      <p:bldP spid="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06477"/>
            <a:ext cx="8686800" cy="5166885"/>
          </a:xfrm>
          <a:prstGeom prst="rect">
            <a:avLst/>
          </a:prstGeom>
        </p:spPr>
      </p:pic>
      <p:sp>
        <p:nvSpPr>
          <p:cNvPr id="5" name="矩形 8"/>
          <p:cNvSpPr/>
          <p:nvPr/>
        </p:nvSpPr>
        <p:spPr>
          <a:xfrm>
            <a:off x="152401" y="5373362"/>
            <a:ext cx="8991599" cy="1440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Em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đã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được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đi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trải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nghiệm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thiên</a:t>
            </a:r>
            <a:r>
              <a:rPr lang="en-US" altLang="zh-CN" sz="3600" dirty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nhiên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ở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đâu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?</a:t>
            </a:r>
            <a:endParaRPr lang="zh-CN" altLang="en-US" sz="3600" dirty="0">
              <a:solidFill>
                <a:srgbClr val="002060"/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342901" y="5777030"/>
            <a:ext cx="8305800" cy="6330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Khung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cảnh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thiên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nhiên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ở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đó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có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gì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?</a:t>
            </a:r>
            <a:endParaRPr lang="zh-CN" altLang="en-US" sz="3600" dirty="0">
              <a:solidFill>
                <a:srgbClr val="002060"/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矩形 8"/>
          <p:cNvSpPr/>
          <p:nvPr/>
        </p:nvSpPr>
        <p:spPr>
          <a:xfrm>
            <a:off x="78660" y="5372224"/>
            <a:ext cx="8976851" cy="1440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Cảm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xúc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của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em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khi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được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trải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nghiệm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cảnh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thiên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nhiên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tươi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đẹp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?</a:t>
            </a:r>
            <a:endParaRPr lang="zh-CN" altLang="en-US" sz="3600" dirty="0">
              <a:solidFill>
                <a:srgbClr val="002060"/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8"/>
          <p:cNvSpPr/>
          <p:nvPr/>
        </p:nvSpPr>
        <p:spPr>
          <a:xfrm>
            <a:off x="218768" y="1295400"/>
            <a:ext cx="8686800" cy="36009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KL: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Cảnh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đẹp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thiên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nhiên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mang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lại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cho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con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người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cảm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giác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dễ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chịu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tâm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hồn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thoải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mái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thêm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yêu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cuộc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sống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.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Mỗi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người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cần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chung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tay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bảo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vệ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cảnh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đẹp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thiên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nhiên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3600" dirty="0">
              <a:solidFill>
                <a:srgbClr val="002060"/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13144"/>
            <a:ext cx="179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HP-221" pitchFamily="34" charset="0"/>
                <a:cs typeface="Times New Roman" panose="02020603050405020304" pitchFamily="18" charset="0"/>
              </a:rPr>
              <a:t>TIẾT 3</a:t>
            </a:r>
            <a:endParaRPr lang="en-US" sz="4000" b="1" u="sng" dirty="0">
              <a:solidFill>
                <a:srgbClr val="FF0000"/>
              </a:solidFill>
              <a:latin typeface="HP-221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9"/>
          <p:cNvSpPr txBox="1"/>
          <p:nvPr/>
        </p:nvSpPr>
        <p:spPr>
          <a:xfrm>
            <a:off x="2057400" y="157320"/>
            <a:ext cx="6858000" cy="7325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SINH HOẠT LỚP: </a:t>
            </a:r>
          </a:p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TẬP CHƠI CÁC TRÒ CHƠI DÂN GIAN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7320"/>
            <a:ext cx="8763000" cy="659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/>
          <p:cNvSpPr/>
          <p:nvPr/>
        </p:nvSpPr>
        <p:spPr>
          <a:xfrm>
            <a:off x="196645" y="228600"/>
            <a:ext cx="8686800" cy="1440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Em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hãy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kể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tên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một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vài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trò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chơi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dân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gian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mà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em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biết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?</a:t>
            </a:r>
            <a:endParaRPr lang="zh-CN" altLang="en-US" sz="3600" dirty="0">
              <a:solidFill>
                <a:srgbClr val="002060"/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3349" y="228600"/>
            <a:ext cx="8686800" cy="1440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   Ở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quê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mình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các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em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thường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chơi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các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trò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chơi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dân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gian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nào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?</a:t>
            </a:r>
            <a:endParaRPr lang="zh-CN" altLang="en-US" sz="3600" dirty="0">
              <a:solidFill>
                <a:srgbClr val="002060"/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358876" y="208936"/>
            <a:ext cx="8686800" cy="1440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Em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hãy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nêu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cách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chơi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một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trò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chơi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dân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gian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mà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em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biết</a:t>
            </a: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?</a:t>
            </a:r>
            <a:endParaRPr lang="zh-CN" altLang="en-US" sz="3600" dirty="0">
              <a:solidFill>
                <a:srgbClr val="002060"/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243349" y="208936"/>
            <a:ext cx="8686800" cy="6330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lang="en-US" altLang="zh-CN" sz="36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TẬP CHƠI CÁC TRÒ CHƠI DÂN GIAN</a:t>
            </a:r>
            <a:endParaRPr lang="zh-CN" altLang="en-US" sz="3600" dirty="0">
              <a:solidFill>
                <a:srgbClr val="C00000"/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矩形 8"/>
          <p:cNvSpPr/>
          <p:nvPr/>
        </p:nvSpPr>
        <p:spPr>
          <a:xfrm>
            <a:off x="3239729" y="292265"/>
            <a:ext cx="4709651" cy="6330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TRÒ CHƠI: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Lặc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lò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cò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矩形 8"/>
          <p:cNvSpPr/>
          <p:nvPr/>
        </p:nvSpPr>
        <p:spPr>
          <a:xfrm>
            <a:off x="381000" y="1524000"/>
            <a:ext cx="4557251" cy="5041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Lặc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lò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cò</a:t>
            </a:r>
            <a:endParaRPr lang="en-US" altLang="zh-C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Mò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cuốc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cuốc</a:t>
            </a:r>
            <a:endParaRPr lang="en-US" altLang="zh-C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Cò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chân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trước</a:t>
            </a:r>
            <a:endParaRPr lang="en-US" altLang="zh-C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Cuốc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chân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vàng</a:t>
            </a:r>
            <a:endParaRPr lang="en-US" altLang="zh-C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Sang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đây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chơi</a:t>
            </a:r>
            <a:endParaRPr lang="en-US" altLang="zh-C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Ngồi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đây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hát</a:t>
            </a:r>
            <a:endParaRPr lang="en-US" altLang="zh-C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Mỏ</a:t>
            </a:r>
            <a:r>
              <a: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dín</a:t>
            </a:r>
            <a:r>
              <a: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cát</a:t>
            </a:r>
            <a:endParaRPr lang="en-US" altLang="zh-CN" sz="3600" dirty="0">
              <a:solidFill>
                <a:schemeClr val="tx1">
                  <a:lumMod val="95000"/>
                  <a:lumOff val="5000"/>
                </a:schemeClr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矩形 8"/>
          <p:cNvSpPr/>
          <p:nvPr/>
        </p:nvSpPr>
        <p:spPr>
          <a:xfrm>
            <a:off x="4488425" y="1774817"/>
            <a:ext cx="4557251" cy="4321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Thì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xuống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sông</a:t>
            </a:r>
            <a:endParaRPr lang="en-US" altLang="zh-C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Bùn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dính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lông</a:t>
            </a:r>
            <a:endParaRPr lang="en-US" altLang="zh-C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Thì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đi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rửa</a:t>
            </a:r>
            <a:endParaRPr lang="en-US" altLang="zh-C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Chân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giẫm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lúa</a:t>
            </a:r>
            <a:endParaRPr lang="en-US" altLang="zh-C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Thì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phải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treo</a:t>
            </a:r>
            <a:endParaRPr lang="en-US" altLang="zh-C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Cù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kheo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à </a:t>
            </a:r>
            <a:r>
              <a:rPr lang="en-US" altLang="zh-CN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ập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15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44244" y="76200"/>
            <a:ext cx="8794956" cy="6721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CÁCH 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CHƠI: </a:t>
            </a:r>
          </a:p>
          <a:p>
            <a:pPr algn="just">
              <a:lnSpc>
                <a:spcPct val="130000"/>
              </a:lnSpc>
            </a:pP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Mỗi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đội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chơi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gồm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5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đến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6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em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cân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sức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từng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đội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một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.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Hai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đội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xếp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hàng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ngang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đứng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đối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diện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trước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một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vạch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mốc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Mỗi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đội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cử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một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người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nhảy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lò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cò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sang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hàng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bạn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rồi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trở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về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hàng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của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nhóm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mình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Trong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khi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hai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người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của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hai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đội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nhảy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lò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cò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thì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tất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cả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người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chơi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đứng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sau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vạch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đồng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thanh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hát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bài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đồng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d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ao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.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Khi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hát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hết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bài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đồng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d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ao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một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lượt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mà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người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chơi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đội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nào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chưa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nhảy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lò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cò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được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sang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phía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hàng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đội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bạn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và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quay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trở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về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kịp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hàng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của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đội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mình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thì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bị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coi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là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thua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.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Người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thua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phải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đứng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ngoài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hàng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altLang="zh-CN" sz="2400" dirty="0" err="1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rò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chơi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tiếp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tục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cho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đến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khi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các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thành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viên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mỗi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đội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nhảy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hết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lượt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.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Đội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nào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nhiều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người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thua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là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thua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cuộc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.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Đội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thua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bị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phạt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chạy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quanh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nhóm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kia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một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vòng</a:t>
            </a:r>
            <a:r>
              <a:rPr lang="en-US" altLang="zh-CN" sz="24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en-US" altLang="zh-CN" sz="2400" dirty="0" smtClean="0">
              <a:solidFill>
                <a:srgbClr val="C00000"/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253181" y="146523"/>
            <a:ext cx="8686800" cy="8440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TRÒ CHƠI: </a:t>
            </a:r>
            <a:r>
              <a:rPr lang="en-US" altLang="zh-C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Ô </a:t>
            </a:r>
            <a:r>
              <a:rPr lang="en-US" altLang="zh-CN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ăn</a:t>
            </a:r>
            <a:r>
              <a:rPr lang="en-US" altLang="zh-C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quan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               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0010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5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240"/>
            <a:ext cx="8686800" cy="669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8"/>
          <p:cNvSpPr/>
          <p:nvPr/>
        </p:nvSpPr>
        <p:spPr>
          <a:xfrm>
            <a:off x="381000" y="10240"/>
            <a:ext cx="8686800" cy="8440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dirty="0" smtClean="0">
                <a:solidFill>
                  <a:srgbClr val="C0000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TRÒ CHƠI: </a:t>
            </a:r>
            <a:r>
              <a:rPr lang="en-US" altLang="zh-CN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Bịt</a:t>
            </a:r>
            <a:r>
              <a:rPr lang="en-US" altLang="zh-C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mắt</a:t>
            </a:r>
            <a:r>
              <a:rPr lang="en-US" altLang="zh-C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bắt</a:t>
            </a:r>
            <a:r>
              <a:rPr lang="en-US" altLang="zh-C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dê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5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powerpoint.officeapps.live.com/pods/GetClipboardImage.ashx?Id=bba7fa76-3a2b-4bf7-8868-2acfdd2da607&amp;DC=PHK1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610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6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600200" y="97930"/>
            <a:ext cx="5715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5400" b="1" cap="all" dirty="0" smtClean="0">
                <a:solidFill>
                  <a:srgbClr val="FF0000"/>
                </a:solidFill>
                <a:latin typeface="HP-222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Tuần 18</a:t>
            </a:r>
            <a:endParaRPr lang="zh-CN" altLang="en-US" sz="5400" b="1" cap="all" dirty="0">
              <a:solidFill>
                <a:srgbClr val="FF0000"/>
              </a:solidFill>
              <a:latin typeface="HP-222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" y="891741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HP-222" pitchFamily="34" charset="0"/>
                <a:cs typeface="Times New Roman" panose="02020603050405020304" pitchFamily="18" charset="0"/>
              </a:rPr>
              <a:t>CHỦ ĐỀ </a:t>
            </a:r>
            <a:r>
              <a:rPr lang="en-US" sz="3600" b="1" dirty="0" smtClean="0">
                <a:solidFill>
                  <a:srgbClr val="002060"/>
                </a:solidFill>
                <a:latin typeface="HP-222" pitchFamily="34" charset="0"/>
                <a:cs typeface="Times New Roman" panose="02020603050405020304" pitchFamily="18" charset="0"/>
              </a:rPr>
              <a:t>5: MÙA XUÂN CỦA EM</a:t>
            </a:r>
            <a:endParaRPr lang="en-US" sz="3600" b="1" dirty="0">
              <a:solidFill>
                <a:srgbClr val="002060"/>
              </a:solidFill>
              <a:latin typeface="HP-222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shot (14).png - IrfanView (Zoom: 1632 x 918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6" t="44728" r="17137" b="14302"/>
          <a:stretch/>
        </p:blipFill>
        <p:spPr>
          <a:xfrm>
            <a:off x="333375" y="1752600"/>
            <a:ext cx="8248650" cy="468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90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9"/>
          <p:cNvSpPr txBox="1"/>
          <p:nvPr/>
        </p:nvSpPr>
        <p:spPr>
          <a:xfrm>
            <a:off x="287596" y="238394"/>
            <a:ext cx="8534400" cy="1113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SINH HOẠT DƯỚI CỜ: </a:t>
            </a:r>
          </a:p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TÌM HIỂU TRÒ CHƠI DÂN GIAN TRONG LỄ HỘI</a:t>
            </a:r>
            <a:endParaRPr lang="en-AU" sz="2400" b="1" dirty="0">
              <a:solidFill>
                <a:srgbClr val="0000CC"/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5" y="990600"/>
            <a:ext cx="8514735" cy="545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6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/>
          <p:nvPr/>
        </p:nvSpPr>
        <p:spPr>
          <a:xfrm>
            <a:off x="381000" y="1039914"/>
            <a:ext cx="8534400" cy="1113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AU" sz="2800" b="1" dirty="0">
              <a:solidFill>
                <a:srgbClr val="0000CC"/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9"/>
          <p:cNvSpPr txBox="1"/>
          <p:nvPr/>
        </p:nvSpPr>
        <p:spPr>
          <a:xfrm>
            <a:off x="287596" y="238394"/>
            <a:ext cx="8534400" cy="6010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400" b="1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GV TPT </a:t>
            </a:r>
            <a:r>
              <a:rPr lang="en-AU" sz="2400" b="1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Đội</a:t>
            </a:r>
            <a:r>
              <a:rPr lang="en-AU" sz="2400" b="1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Nêu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khái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quát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ý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nghĩa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giá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trị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truyền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thống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của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văn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hóa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Việt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Nam qua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trò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chơi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dân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gian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Giới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thiệu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một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trò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chơi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dân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gian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thường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thấy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trong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lễ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hội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quê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hương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qua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tài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liệu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sách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báo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,..</a:t>
            </a:r>
          </a:p>
          <a:p>
            <a:pPr marL="342900" indent="-342900" algn="just">
              <a:buFontTx/>
              <a:buChar char="-"/>
            </a:pP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Nêu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kế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hoạch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tổ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chức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trò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chơi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dân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gian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của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nhà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trường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Hướng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dẫn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lớp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tổ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chức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cho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HS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tiến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hành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tìm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hiểu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về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trò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chơi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dân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AU" sz="3600" dirty="0" err="1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gian</a:t>
            </a:r>
            <a:r>
              <a:rPr lang="en-AU" sz="3600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AU" sz="2400" dirty="0" smtClean="0">
              <a:solidFill>
                <a:srgbClr val="0000CC"/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  <a:p>
            <a:pPr marL="342900" indent="-342900" algn="just">
              <a:buFontTx/>
              <a:buChar char="-"/>
            </a:pPr>
            <a:endParaRPr lang="en-AU" sz="2400" b="1" dirty="0">
              <a:solidFill>
                <a:srgbClr val="0000CC"/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59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72" y="12315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9"/>
          <p:cNvSpPr txBox="1"/>
          <p:nvPr/>
        </p:nvSpPr>
        <p:spPr>
          <a:xfrm>
            <a:off x="1270824" y="105662"/>
            <a:ext cx="7374196" cy="7325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HOẠT ĐỘNG GIÁO DỤC THEO CHỦ ĐỀ: 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EM YÊU THIÊN NHIÊN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28" y="1981200"/>
            <a:ext cx="4737301" cy="4043280"/>
          </a:xfrm>
          <a:prstGeom prst="rect">
            <a:avLst/>
          </a:prstGeom>
        </p:spPr>
      </p:pic>
      <p:sp>
        <p:nvSpPr>
          <p:cNvPr id="8" name="文本框 3080"/>
          <p:cNvSpPr txBox="1">
            <a:spLocks noChangeArrowheads="1"/>
          </p:cNvSpPr>
          <p:nvPr/>
        </p:nvSpPr>
        <p:spPr bwMode="auto">
          <a:xfrm>
            <a:off x="919061" y="4343400"/>
            <a:ext cx="258613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9" name="矩形 8"/>
          <p:cNvSpPr/>
          <p:nvPr/>
        </p:nvSpPr>
        <p:spPr>
          <a:xfrm>
            <a:off x="3733800" y="2438400"/>
            <a:ext cx="5410200" cy="204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415" b="1" dirty="0" smtClean="0">
                <a:solidFill>
                  <a:schemeClr val="accent6">
                    <a:lumMod val="7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HOẠT ĐỘNG 1: </a:t>
            </a:r>
          </a:p>
          <a:p>
            <a:pPr algn="ctr">
              <a:lnSpc>
                <a:spcPct val="130000"/>
              </a:lnSpc>
            </a:pPr>
            <a:r>
              <a:rPr lang="en-US" altLang="zh-CN" sz="3415" b="1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Khám</a:t>
            </a:r>
            <a:r>
              <a:rPr lang="en-US" altLang="zh-CN" sz="3415" b="1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b="1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phá</a:t>
            </a:r>
            <a:r>
              <a:rPr lang="en-US" altLang="zh-CN" sz="3415" b="1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b="1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thiên</a:t>
            </a:r>
            <a:r>
              <a:rPr lang="en-US" altLang="zh-CN" sz="3415" b="1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b="1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nhiên</a:t>
            </a:r>
            <a:r>
              <a:rPr lang="en-US" altLang="zh-CN" sz="3415" b="1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b="1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mùa</a:t>
            </a:r>
            <a:r>
              <a:rPr lang="en-US" altLang="zh-CN" sz="3415" b="1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b="1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xuân</a:t>
            </a:r>
            <a:endParaRPr lang="zh-CN" altLang="en-US" sz="3415" b="1" dirty="0">
              <a:solidFill>
                <a:srgbClr val="002060"/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25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762999" cy="6172200"/>
          </a:xfrm>
          <a:prstGeom prst="rect">
            <a:avLst/>
          </a:prstGeom>
        </p:spPr>
      </p:pic>
      <p:sp>
        <p:nvSpPr>
          <p:cNvPr id="3" name="矩形 8"/>
          <p:cNvSpPr/>
          <p:nvPr/>
        </p:nvSpPr>
        <p:spPr>
          <a:xfrm>
            <a:off x="205244" y="5415400"/>
            <a:ext cx="8959649" cy="136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HS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giới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thiệu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về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cảnh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đẹp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thiên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nhiên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qua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bức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tranh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bức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ảnh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đã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sưu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tầm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3415" dirty="0">
              <a:solidFill>
                <a:srgbClr val="002060"/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5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228600" y="0"/>
            <a:ext cx="8731049" cy="341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KL: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Có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nhiều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cảnh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đẹp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thiên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nhiên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như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cảnh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núi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non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hùng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vĩ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cảnh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dòng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sông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uốn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lượn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cảnh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suối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chảy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róc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rách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-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Mỗi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người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đều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phải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có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trách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nhiệm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giữ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gìn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cảnh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đẹp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thiên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15" dirty="0" err="1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nhiên</a:t>
            </a:r>
            <a:r>
              <a:rPr lang="en-US" altLang="zh-CN" sz="3415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3415" dirty="0">
              <a:solidFill>
                <a:srgbClr val="002060"/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2050" name="Picture 2" descr="E:\r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5" y="142568"/>
            <a:ext cx="873104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3080"/>
          <p:cNvSpPr txBox="1">
            <a:spLocks noChangeArrowheads="1"/>
          </p:cNvSpPr>
          <p:nvPr/>
        </p:nvSpPr>
        <p:spPr bwMode="auto">
          <a:xfrm>
            <a:off x="381000" y="5857568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err="1" smtClean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Cảnh</a:t>
            </a:r>
            <a:r>
              <a:rPr lang="en-US" altLang="zh-CN" sz="4800" dirty="0" smtClean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  </a:t>
            </a:r>
            <a:r>
              <a:rPr lang="en-US" altLang="zh-CN" sz="4800" dirty="0" err="1" smtClean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núi</a:t>
            </a:r>
            <a:r>
              <a:rPr lang="en-US" altLang="zh-CN" sz="4800" dirty="0" smtClean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 non </a:t>
            </a:r>
            <a:r>
              <a:rPr lang="en-US" altLang="zh-CN" sz="4800" dirty="0" err="1" smtClean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hùng</a:t>
            </a:r>
            <a:r>
              <a:rPr lang="en-US" altLang="zh-CN" sz="4800" dirty="0" smtClean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vĩ</a:t>
            </a:r>
            <a:endParaRPr lang="en-US" altLang="zh-CN" sz="4800" dirty="0">
              <a:solidFill>
                <a:srgbClr val="00B050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2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88575"/>
            <a:ext cx="8610600" cy="534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3080"/>
          <p:cNvSpPr txBox="1">
            <a:spLocks noChangeArrowheads="1"/>
          </p:cNvSpPr>
          <p:nvPr/>
        </p:nvSpPr>
        <p:spPr bwMode="auto">
          <a:xfrm>
            <a:off x="304800" y="5717460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err="1" smtClean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Cảnh</a:t>
            </a:r>
            <a:r>
              <a:rPr lang="en-US" altLang="zh-CN" sz="4800" dirty="0" smtClean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dòng</a:t>
            </a:r>
            <a:r>
              <a:rPr lang="en-US" altLang="zh-CN" sz="4800" dirty="0" smtClean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sông</a:t>
            </a:r>
            <a:r>
              <a:rPr lang="en-US" altLang="zh-CN" sz="4800" dirty="0" smtClean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uốn</a:t>
            </a:r>
            <a:r>
              <a:rPr lang="en-US" altLang="zh-CN" sz="4800" dirty="0" smtClean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lượn</a:t>
            </a:r>
            <a:endParaRPr lang="en-US" altLang="zh-CN" sz="4800" dirty="0">
              <a:solidFill>
                <a:srgbClr val="00B050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6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4" y="515588"/>
            <a:ext cx="5486400" cy="5482095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1219200" y="4010561"/>
            <a:ext cx="22736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4490145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88228" y="1131198"/>
            <a:ext cx="4803372" cy="17604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400" b="1" dirty="0" smtClean="0">
                <a:solidFill>
                  <a:schemeClr val="accent6">
                    <a:lumMod val="75000"/>
                  </a:schemeClr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HOẠT ĐỘNG 2: </a:t>
            </a:r>
            <a:r>
              <a:rPr lang="en-US" altLang="zh-CN" sz="4400" b="1" dirty="0" smtClean="0">
                <a:solidFill>
                  <a:srgbClr val="002060"/>
                </a:solidFill>
                <a:latin typeface="HP-222" pitchFamily="34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Chia sẻ cảm xúc</a:t>
            </a:r>
            <a:endParaRPr lang="zh-CN" altLang="en-US" sz="4400" b="1" dirty="0">
              <a:solidFill>
                <a:srgbClr val="002060"/>
              </a:solidFill>
              <a:latin typeface="HP-222" pitchFamily="34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0282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577</Words>
  <Application>Microsoft Office PowerPoint</Application>
  <PresentationFormat>On-screen Show (4:3)</PresentationFormat>
  <Paragraphs>59</Paragraphs>
  <Slides>16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39</cp:revision>
  <dcterms:created xsi:type="dcterms:W3CDTF">2020-09-01T10:02:04Z</dcterms:created>
  <dcterms:modified xsi:type="dcterms:W3CDTF">2020-09-01T14:26:10Z</dcterms:modified>
</cp:coreProperties>
</file>