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6" r:id="rId3"/>
    <p:sldId id="256" r:id="rId4"/>
    <p:sldId id="267" r:id="rId5"/>
    <p:sldId id="262" r:id="rId6"/>
    <p:sldId id="258" r:id="rId7"/>
    <p:sldId id="268" r:id="rId8"/>
    <p:sldId id="261" r:id="rId9"/>
    <p:sldId id="271" r:id="rId10"/>
    <p:sldId id="270" r:id="rId11"/>
    <p:sldId id="273" r:id="rId12"/>
    <p:sldId id="274" r:id="rId13"/>
    <p:sldId id="275" r:id="rId14"/>
    <p:sldId id="272" r:id="rId15"/>
    <p:sldId id="265"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4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B9FC04-D309-43BE-83DF-09004E39676E}" type="datetimeFigureOut">
              <a:rPr lang="en-US" smtClean="0"/>
              <a:t>8/20/2020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346DF-BAB2-45AB-91F5-C0C462BD9AD0}" type="slidenum">
              <a:rPr lang="en-US" smtClean="0"/>
              <a:t>‹#›</a:t>
            </a:fld>
            <a:endParaRPr lang="en-US"/>
          </a:p>
        </p:txBody>
      </p:sp>
    </p:spTree>
    <p:extLst>
      <p:ext uri="{BB962C8B-B14F-4D97-AF65-F5344CB8AC3E}">
        <p14:creationId xmlns:p14="http://schemas.microsoft.com/office/powerpoint/2010/main" val="404645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346DF-BAB2-45AB-91F5-C0C462BD9AD0}" type="slidenum">
              <a:rPr lang="en-US" smtClean="0"/>
              <a:t>3</a:t>
            </a:fld>
            <a:endParaRPr lang="en-US"/>
          </a:p>
        </p:txBody>
      </p:sp>
    </p:spTree>
    <p:extLst>
      <p:ext uri="{BB962C8B-B14F-4D97-AF65-F5344CB8AC3E}">
        <p14:creationId xmlns:p14="http://schemas.microsoft.com/office/powerpoint/2010/main" val="307882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556346DF-BAB2-45AB-91F5-C0C462BD9AD0}" type="slidenum">
              <a:rPr lang="en-US" smtClean="0"/>
              <a:t>6</a:t>
            </a:fld>
            <a:endParaRPr lang="en-US"/>
          </a:p>
        </p:txBody>
      </p:sp>
    </p:spTree>
    <p:extLst>
      <p:ext uri="{BB962C8B-B14F-4D97-AF65-F5344CB8AC3E}">
        <p14:creationId xmlns:p14="http://schemas.microsoft.com/office/powerpoint/2010/main" val="273563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E3B5DC-9520-4629-924D-E3C04C888945}"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77604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3B5DC-9520-4629-924D-E3C04C888945}"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265876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3B5DC-9520-4629-924D-E3C04C888945}"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105578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3B5DC-9520-4629-924D-E3C04C888945}"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293445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E3B5DC-9520-4629-924D-E3C04C888945}"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399821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E3B5DC-9520-4629-924D-E3C04C888945}"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342204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E3B5DC-9520-4629-924D-E3C04C888945}" type="datetimeFigureOut">
              <a:rPr lang="en-US" smtClean="0"/>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141983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E3B5DC-9520-4629-924D-E3C04C888945}"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423333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3B5DC-9520-4629-924D-E3C04C888945}" type="datetimeFigureOut">
              <a:rPr lang="en-US" smtClean="0"/>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66826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3B5DC-9520-4629-924D-E3C04C888945}"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55665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3B5DC-9520-4629-924D-E3C04C888945}"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77147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8E3B5DC-9520-4629-924D-E3C04C888945}" type="datetimeFigureOut">
              <a:rPr lang="en-US" smtClean="0"/>
              <a:t>8/20/2020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778CBE3-0B44-491F-887D-8CB18AD4FB34}" type="slidenum">
              <a:rPr lang="en-US" smtClean="0"/>
              <a:t>‹#›</a:t>
            </a:fld>
            <a:endParaRPr lang="en-US"/>
          </a:p>
        </p:txBody>
      </p:sp>
    </p:spTree>
    <p:extLst>
      <p:ext uri="{BB962C8B-B14F-4D97-AF65-F5344CB8AC3E}">
        <p14:creationId xmlns:p14="http://schemas.microsoft.com/office/powerpoint/2010/main" val="2316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9220200" cy="5143500"/>
          </a:xfrm>
        </p:spPr>
      </p:pic>
    </p:spTree>
    <p:extLst>
      <p:ext uri="{BB962C8B-B14F-4D97-AF65-F5344CB8AC3E}">
        <p14:creationId xmlns:p14="http://schemas.microsoft.com/office/powerpoint/2010/main" val="1599043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2" cy="646331"/>
          </a:xfrm>
          <a:prstGeom prst="rect">
            <a:avLst/>
          </a:prstGeom>
          <a:solidFill>
            <a:srgbClr val="FFFF00"/>
          </a:solidFill>
        </p:spPr>
        <p:txBody>
          <a:bodyPr wrap="square">
            <a:spAutoFit/>
          </a:bodyPr>
          <a:lstStyle/>
          <a:p>
            <a:r>
              <a:rPr lang="en-US" sz="2800" b="1" err="1" smtClean="0">
                <a:solidFill>
                  <a:srgbClr val="0070C0"/>
                </a:solidFill>
              </a:rPr>
              <a:t>Hoạt</a:t>
            </a:r>
            <a:r>
              <a:rPr lang="en-US" sz="2800" b="1" smtClean="0">
                <a:solidFill>
                  <a:srgbClr val="0070C0"/>
                </a:solidFill>
              </a:rPr>
              <a:t> động 2: Quan sát tranh và chọn☺ hoặc </a:t>
            </a:r>
            <a:r>
              <a:rPr lang="en-US" sz="3600" b="1" smtClean="0">
                <a:solidFill>
                  <a:srgbClr val="0070C0"/>
                </a:solidFill>
              </a:rPr>
              <a:t>☹</a:t>
            </a:r>
            <a:endParaRPr lang="en-US" sz="2800" b="1" dirty="0" smtClean="0">
              <a:solidFill>
                <a:srgbClr val="0070C0"/>
              </a:solidFill>
            </a:endParaRPr>
          </a:p>
        </p:txBody>
      </p:sp>
      <p:pic>
        <p:nvPicPr>
          <p:cNvPr id="4098" name="Picture 2" descr="D:\DOAN THI LUU\lop 1(19-20)\GIÁO ÁN HĐTN(20-21)\trang 12- 27\tr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90550"/>
            <a:ext cx="4495801" cy="21170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DOAN THI LUU\lop 1(19-20)\GIÁO ÁN HĐTN(20-21)\trang 12- 27\tr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590550"/>
            <a:ext cx="4383741" cy="21170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DOAN THI LUU\lop 1(19-20)\GIÁO ÁN HĐTN(20-21)\trang 12- 27\tr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7" y="2763371"/>
            <a:ext cx="4558553" cy="23431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DOAN THI LUU\lop 1(19-20)\GIÁO ÁN HĐTN(20-21)\trang 12- 27\tr1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763371"/>
            <a:ext cx="4307540" cy="2343150"/>
          </a:xfrm>
          <a:prstGeom prst="rect">
            <a:avLst/>
          </a:prstGeom>
          <a:noFill/>
          <a:extLst>
            <a:ext uri="{909E8E84-426E-40DD-AFC4-6F175D3DCCD1}">
              <a14:hiddenFill xmlns:a14="http://schemas.microsoft.com/office/drawing/2010/main">
                <a:solidFill>
                  <a:srgbClr val="FFFFFF"/>
                </a:solidFill>
              </a14:hiddenFill>
            </a:ext>
          </a:extLst>
        </p:spPr>
      </p:pic>
      <p:sp>
        <p:nvSpPr>
          <p:cNvPr id="9" name="Cloud 8"/>
          <p:cNvSpPr/>
          <p:nvPr/>
        </p:nvSpPr>
        <p:spPr>
          <a:xfrm>
            <a:off x="2857500" y="2174190"/>
            <a:ext cx="3429000" cy="10668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Thảo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luận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đôi</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4428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par>
                                <p:cTn id="13" presetID="10"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500"/>
                                        <p:tgtEl>
                                          <p:spTgt spid="4099"/>
                                        </p:tgtEl>
                                      </p:cBhvr>
                                    </p:animEffect>
                                  </p:childTnLst>
                                </p:cTn>
                              </p:par>
                              <p:par>
                                <p:cTn id="16" presetID="10"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500"/>
                                        <p:tgtEl>
                                          <p:spTgt spid="4100"/>
                                        </p:tgtEl>
                                      </p:cBhvr>
                                    </p:animEffect>
                                  </p:childTnLst>
                                </p:cTn>
                              </p:par>
                              <p:par>
                                <p:cTn id="19" presetID="10" presetClass="entr" presetSubtype="0" fill="hold" nodeType="withEffect">
                                  <p:stCondLst>
                                    <p:cond delay="0"/>
                                  </p:stCondLst>
                                  <p:childTnLst>
                                    <p:set>
                                      <p:cBhvr>
                                        <p:cTn id="20" dur="1" fill="hold">
                                          <p:stCondLst>
                                            <p:cond delay="0"/>
                                          </p:stCondLst>
                                        </p:cTn>
                                        <p:tgtEl>
                                          <p:spTgt spid="4101"/>
                                        </p:tgtEl>
                                        <p:attrNameLst>
                                          <p:attrName>style.visibility</p:attrName>
                                        </p:attrNameLst>
                                      </p:cBhvr>
                                      <p:to>
                                        <p:strVal val="visible"/>
                                      </p:to>
                                    </p:set>
                                    <p:animEffect transition="in" filter="fade">
                                      <p:cBhvr>
                                        <p:cTn id="21" dur="500"/>
                                        <p:tgtEl>
                                          <p:spTgt spid="410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FF0000"/>
                </a:solidFill>
              </a:rPr>
              <a:t>Câu hỏi thảo luận:</a:t>
            </a:r>
            <a:endParaRPr lang="vi-VN" b="1">
              <a:solidFill>
                <a:srgbClr val="FF0000"/>
              </a:solidFill>
            </a:endParaRPr>
          </a:p>
        </p:txBody>
      </p:sp>
      <p:sp>
        <p:nvSpPr>
          <p:cNvPr id="5" name="Rounded Rectangle 4"/>
          <p:cNvSpPr/>
          <p:nvPr/>
        </p:nvSpPr>
        <p:spPr>
          <a:xfrm>
            <a:off x="381000" y="1123950"/>
            <a:ext cx="8458200" cy="3733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000" smtClean="0">
                <a:solidFill>
                  <a:srgbClr val="002060"/>
                </a:solidFill>
              </a:rPr>
              <a:t>1. Các </a:t>
            </a:r>
            <a:r>
              <a:rPr lang="en-US" sz="3000">
                <a:solidFill>
                  <a:srgbClr val="002060"/>
                </a:solidFill>
              </a:rPr>
              <a:t>bạn trong mỗi tranh đang tham gia trò chơi gì?</a:t>
            </a:r>
            <a:endParaRPr lang="vi-VN" sz="3000">
              <a:solidFill>
                <a:srgbClr val="002060"/>
              </a:solidFill>
            </a:endParaRPr>
          </a:p>
          <a:p>
            <a:r>
              <a:rPr lang="en-US" sz="3000" smtClean="0">
                <a:solidFill>
                  <a:srgbClr val="002060"/>
                </a:solidFill>
              </a:rPr>
              <a:t>2. Em </a:t>
            </a:r>
            <a:r>
              <a:rPr lang="en-US" sz="3000">
                <a:solidFill>
                  <a:srgbClr val="002060"/>
                </a:solidFill>
              </a:rPr>
              <a:t>có đồng tình với các bạn trong tranh không? Vì sao? Chọn mặt cười dưới trò chơi em đồng tình và chọn mặt mếu dưới trò chơi em không đồng </a:t>
            </a:r>
            <a:r>
              <a:rPr lang="en-US" sz="3000" smtClean="0">
                <a:solidFill>
                  <a:srgbClr val="002060"/>
                </a:solidFill>
              </a:rPr>
              <a:t>tình.</a:t>
            </a:r>
            <a:endParaRPr lang="vi-VN" sz="3000">
              <a:solidFill>
                <a:srgbClr val="002060"/>
              </a:solidFill>
            </a:endParaRPr>
          </a:p>
          <a:p>
            <a:r>
              <a:rPr lang="en-US" sz="3000" smtClean="0">
                <a:solidFill>
                  <a:srgbClr val="002060"/>
                </a:solidFill>
              </a:rPr>
              <a:t>3. Chúng </a:t>
            </a:r>
            <a:r>
              <a:rPr lang="en-US" sz="3000">
                <a:solidFill>
                  <a:srgbClr val="002060"/>
                </a:solidFill>
              </a:rPr>
              <a:t>ta nên làm gì và không nên làm gì để đảm bảo an toàn khi vui chơi?</a:t>
            </a:r>
            <a:endParaRPr lang="vi-VN" sz="3000">
              <a:solidFill>
                <a:srgbClr val="002060"/>
              </a:solidFill>
            </a:endParaRPr>
          </a:p>
        </p:txBody>
      </p:sp>
      <p:sp>
        <p:nvSpPr>
          <p:cNvPr id="12" name="Title 1"/>
          <p:cNvSpPr txBox="1">
            <a:spLocks/>
          </p:cNvSpPr>
          <p:nvPr/>
        </p:nvSpPr>
        <p:spPr>
          <a:xfrm>
            <a:off x="381000" y="1123949"/>
            <a:ext cx="8458200" cy="3733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vi-VN" sz="4000"/>
          </a:p>
        </p:txBody>
      </p:sp>
    </p:spTree>
    <p:extLst>
      <p:ext uri="{BB962C8B-B14F-4D97-AF65-F5344CB8AC3E}">
        <p14:creationId xmlns:p14="http://schemas.microsoft.com/office/powerpoint/2010/main" val="230722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0+ Hình nền Powerpoint đẹp và chất lượng nhấ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552700"/>
            <a:ext cx="9144000" cy="1619250"/>
          </a:xfrm>
        </p:spPr>
        <p:txBody>
          <a:bodyPr>
            <a:noAutofit/>
          </a:bodyPr>
          <a:lstStyle/>
          <a:p>
            <a:pPr fontAlgn="t"/>
            <a:r>
              <a:rPr lang="en-US" sz="3200" b="1" i="1">
                <a:solidFill>
                  <a:srgbClr val="0070C0"/>
                </a:solidFill>
              </a:rPr>
              <a:t>Em đã từng tham gia trò chơi giống bạn chưa? Nếu em có mặt ở đó, em sẽ nói với các bạn điều </a:t>
            </a:r>
            <a:r>
              <a:rPr lang="en-US" sz="3200" b="1" i="1" smtClean="0">
                <a:solidFill>
                  <a:srgbClr val="0070C0"/>
                </a:solidFill>
              </a:rPr>
              <a:t>gì</a:t>
            </a:r>
            <a:r>
              <a:rPr lang="vi-VN" sz="3600" i="1" smtClean="0">
                <a:solidFill>
                  <a:schemeClr val="accent1">
                    <a:lumMod val="75000"/>
                  </a:schemeClr>
                </a:solidFill>
              </a:rPr>
              <a:t>?</a:t>
            </a:r>
            <a:r>
              <a:rPr lang="vi-VN" sz="3600"/>
              <a:t/>
            </a:r>
            <a:br>
              <a:rPr lang="vi-VN" sz="3600"/>
            </a:br>
            <a:r>
              <a:rPr lang="en-US" sz="3400" dirty="0">
                <a:solidFill>
                  <a:srgbClr val="0070C0"/>
                </a:solidFill>
                <a:latin typeface="Times New Roman" pitchFamily="18" charset="0"/>
                <a:cs typeface="Times New Roman" pitchFamily="18" charset="0"/>
              </a:rPr>
              <a:t/>
            </a:r>
            <a:br>
              <a:rPr lang="en-US" sz="3400" dirty="0">
                <a:solidFill>
                  <a:srgbClr val="0070C0"/>
                </a:solidFill>
                <a:latin typeface="Times New Roman" pitchFamily="18" charset="0"/>
                <a:cs typeface="Times New Roman" pitchFamily="18" charset="0"/>
              </a:rPr>
            </a:br>
            <a:endParaRPr lang="en-US" sz="3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58854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FF0000"/>
                </a:solidFill>
              </a:rPr>
              <a:t>Kết luận:</a:t>
            </a:r>
            <a:endParaRPr lang="vi-VN" b="1">
              <a:solidFill>
                <a:srgbClr val="FF0000"/>
              </a:solidFill>
            </a:endParaRPr>
          </a:p>
        </p:txBody>
      </p:sp>
      <p:sp>
        <p:nvSpPr>
          <p:cNvPr id="5" name="Rounded Rectangle 4"/>
          <p:cNvSpPr/>
          <p:nvPr/>
        </p:nvSpPr>
        <p:spPr>
          <a:xfrm>
            <a:off x="381000" y="1123950"/>
            <a:ext cx="8458200" cy="3733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vi-VN" i="1">
              <a:solidFill>
                <a:srgbClr val="002060"/>
              </a:solidFill>
            </a:endParaRPr>
          </a:p>
        </p:txBody>
      </p:sp>
      <p:sp>
        <p:nvSpPr>
          <p:cNvPr id="12" name="Title 1"/>
          <p:cNvSpPr txBox="1">
            <a:spLocks/>
          </p:cNvSpPr>
          <p:nvPr/>
        </p:nvSpPr>
        <p:spPr>
          <a:xfrm>
            <a:off x="381000" y="1123949"/>
            <a:ext cx="8458200" cy="3733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smtClean="0"/>
              <a:t>     </a:t>
            </a:r>
            <a:r>
              <a:rPr lang="en-US" sz="3200" i="1" smtClean="0"/>
              <a:t>Khi </a:t>
            </a:r>
            <a:r>
              <a:rPr lang="en-US" sz="3200" i="1"/>
              <a:t>ở trường hoặc những nơi công cộng, đông người, em không nên chơi những trò chơi đuổi bắt. Khi tham gia trò chơi, em nên lưu ý: chọn chỗ chơi an toàn, không chơi vỉa hè, lòng đường; tránh chạy nhảy quá nhanh có thể gây ngã, bị thường; không nên chơi dưới trời nắng to hoặc trời mưa vì có thể bị </a:t>
            </a:r>
            <a:r>
              <a:rPr lang="en-US" sz="3200" i="1" smtClean="0"/>
              <a:t>ốm.</a:t>
            </a:r>
            <a:endParaRPr lang="vi-VN" sz="3200" i="1"/>
          </a:p>
        </p:txBody>
      </p:sp>
    </p:spTree>
    <p:extLst>
      <p:ext uri="{BB962C8B-B14F-4D97-AF65-F5344CB8AC3E}">
        <p14:creationId xmlns:p14="http://schemas.microsoft.com/office/powerpoint/2010/main" val="314674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23220"/>
          </a:xfrm>
          <a:prstGeom prst="rect">
            <a:avLst/>
          </a:prstGeom>
          <a:solidFill>
            <a:srgbClr val="FFFF00"/>
          </a:solidFill>
        </p:spPr>
        <p:txBody>
          <a:bodyPr wrap="square">
            <a:spAutoFit/>
          </a:bodyPr>
          <a:lstStyle/>
          <a:p>
            <a:r>
              <a:rPr lang="en-US" sz="2800" b="1" err="1" smtClean="0">
                <a:solidFill>
                  <a:srgbClr val="0070C0"/>
                </a:solidFill>
              </a:rPr>
              <a:t>Hoạt</a:t>
            </a:r>
            <a:r>
              <a:rPr lang="en-US" sz="2800" b="1" smtClean="0">
                <a:solidFill>
                  <a:srgbClr val="0070C0"/>
                </a:solidFill>
              </a:rPr>
              <a:t> động 3: </a:t>
            </a:r>
            <a:r>
              <a:rPr lang="en-US" sz="2800" b="1">
                <a:solidFill>
                  <a:srgbClr val="0070C0"/>
                </a:solidFill>
              </a:rPr>
              <a:t>Thực hành cam kết “ Vui chơi an toàn”</a:t>
            </a:r>
            <a:endParaRPr lang="en-US" sz="2800" b="1" dirty="0" smtClean="0">
              <a:solidFill>
                <a:srgbClr val="0070C0"/>
              </a:solidFill>
            </a:endParaRPr>
          </a:p>
        </p:txBody>
      </p:sp>
      <p:pic>
        <p:nvPicPr>
          <p:cNvPr id="5122" name="Picture 2" descr="D:\DOAN THI LUU\lop 1(19-20)\GIÁO ÁN HĐTN(20-21)\trang 12- 27\tr13,.PNG"/>
          <p:cNvPicPr>
            <a:picLocks noChangeAspect="1" noChangeArrowheads="1"/>
          </p:cNvPicPr>
          <p:nvPr/>
        </p:nvPicPr>
        <p:blipFill rotWithShape="1">
          <a:blip r:embed="rId2">
            <a:extLst>
              <a:ext uri="{28A0092B-C50C-407E-A947-70E740481C1C}">
                <a14:useLocalDpi xmlns:a14="http://schemas.microsoft.com/office/drawing/2010/main" val="0"/>
              </a:ext>
            </a:extLst>
          </a:blip>
          <a:srcRect l="1912" r="37794"/>
          <a:stretch/>
        </p:blipFill>
        <p:spPr bwMode="auto">
          <a:xfrm>
            <a:off x="860612" y="623232"/>
            <a:ext cx="7292788" cy="35487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90600" y="4255353"/>
            <a:ext cx="7010400" cy="830997"/>
          </a:xfrm>
          <a:prstGeom prst="rect">
            <a:avLst/>
          </a:prstGeom>
          <a:solidFill>
            <a:schemeClr val="accent3">
              <a:lumMod val="40000"/>
              <a:lumOff val="60000"/>
            </a:schemeClr>
          </a:solidFill>
        </p:spPr>
        <p:txBody>
          <a:bodyPr wrap="square">
            <a:spAutoFit/>
          </a:bodyPr>
          <a:lstStyle/>
          <a:p>
            <a:r>
              <a:rPr lang="en-US" sz="2400" b="1" smtClean="0">
                <a:solidFill>
                  <a:srgbClr val="0070C0"/>
                </a:solidFill>
              </a:rPr>
              <a:t>- Chọn một bông hoa có hình ảnh em muốn làm.</a:t>
            </a:r>
          </a:p>
          <a:p>
            <a:r>
              <a:rPr lang="en-US" sz="2400" b="1" smtClean="0">
                <a:solidFill>
                  <a:srgbClr val="0070C0"/>
                </a:solidFill>
              </a:rPr>
              <a:t>- Dán hoa lên cây </a:t>
            </a:r>
            <a:r>
              <a:rPr lang="en-US" sz="2400" b="1" i="1" smtClean="0">
                <a:solidFill>
                  <a:srgbClr val="0070C0"/>
                </a:solidFill>
              </a:rPr>
              <a:t>Cam kết vui chơi an toàn </a:t>
            </a:r>
            <a:r>
              <a:rPr lang="en-US" sz="2400" b="1" smtClean="0">
                <a:solidFill>
                  <a:srgbClr val="0070C0"/>
                </a:solidFill>
              </a:rPr>
              <a:t>của lớp.</a:t>
            </a:r>
            <a:endParaRPr lang="en-US" sz="2400" b="1" dirty="0" smtClean="0">
              <a:solidFill>
                <a:srgbClr val="0070C0"/>
              </a:solidFill>
            </a:endParaRPr>
          </a:p>
        </p:txBody>
      </p:sp>
    </p:spTree>
    <p:extLst>
      <p:ext uri="{BB962C8B-B14F-4D97-AF65-F5344CB8AC3E}">
        <p14:creationId xmlns:p14="http://schemas.microsoft.com/office/powerpoint/2010/main" val="169086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ổng hợp một số hình nền Powerpoint đẹp cho máy tính vanhienblog.info"/>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Tổng hợp một số hình nền Powerpoint đẹp cho máy tính vanhienblog.info"/>
          <p:cNvSpPr>
            <a:spLocks noChangeAspect="1" noChangeArrowheads="1"/>
          </p:cNvSpPr>
          <p:nvPr/>
        </p:nvSpPr>
        <p:spPr bwMode="auto">
          <a:xfrm>
            <a:off x="307975" y="158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ổng hợp một số hình nền Powerpoint đẹp cho máy tính vanhienblog.info"/>
          <p:cNvSpPr>
            <a:spLocks noChangeAspect="1" noChangeArrowheads="1"/>
          </p:cNvSpPr>
          <p:nvPr/>
        </p:nvSpPr>
        <p:spPr bwMode="auto">
          <a:xfrm>
            <a:off x="460375" y="1682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descr="Tổng hợp hình nền powerpoint đẹp mê ly cho máy tí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66"/>
            <a:ext cx="9144000" cy="51276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43200" y="1809750"/>
            <a:ext cx="4419600" cy="1569660"/>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CỦNG CỐ:</a:t>
            </a:r>
          </a:p>
          <a:p>
            <a:endParaRPr lang="en-US" sz="3200" b="1" dirty="0">
              <a:solidFill>
                <a:srgbClr val="FF0000"/>
              </a:solidFill>
              <a:latin typeface="Times New Roman" pitchFamily="18" charset="0"/>
              <a:cs typeface="Times New Roman" pitchFamily="18" charset="0"/>
            </a:endParaRPr>
          </a:p>
          <a:p>
            <a:r>
              <a:rPr lang="en-US" sz="3200" b="1" dirty="0" smtClean="0">
                <a:solidFill>
                  <a:srgbClr val="FF0000"/>
                </a:solidFill>
                <a:latin typeface="Times New Roman" pitchFamily="18" charset="0"/>
                <a:cs typeface="Times New Roman" pitchFamily="18" charset="0"/>
              </a:rPr>
              <a:t>DẶN DÒ:</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3416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7650"/>
            <a:ext cx="10591800"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9600" y="1428750"/>
            <a:ext cx="7848600" cy="3394472"/>
          </a:xfrm>
        </p:spPr>
        <p:txBody>
          <a:bodyPr>
            <a:normAutofit/>
          </a:bodyPr>
          <a:lstStyle/>
          <a:p>
            <a:r>
              <a:rPr lang="en-US" sz="2800" dirty="0" err="1" smtClean="0">
                <a:solidFill>
                  <a:srgbClr val="0070C0"/>
                </a:solidFill>
              </a:rPr>
              <a:t>Hoạt</a:t>
            </a:r>
            <a:r>
              <a:rPr lang="en-US" sz="2800" dirty="0" smtClean="0">
                <a:solidFill>
                  <a:srgbClr val="0070C0"/>
                </a:solidFill>
              </a:rPr>
              <a:t> </a:t>
            </a:r>
            <a:r>
              <a:rPr lang="en-US" sz="2800" err="1" smtClean="0">
                <a:solidFill>
                  <a:srgbClr val="0070C0"/>
                </a:solidFill>
              </a:rPr>
              <a:t>động</a:t>
            </a:r>
            <a:r>
              <a:rPr lang="en-US" sz="2800" smtClean="0">
                <a:solidFill>
                  <a:srgbClr val="0070C0"/>
                </a:solidFill>
              </a:rPr>
              <a:t> 1: Cùng vui chơi</a:t>
            </a:r>
            <a:endParaRPr lang="en-US" sz="2800" dirty="0" smtClean="0">
              <a:solidFill>
                <a:srgbClr val="0070C0"/>
              </a:solidFill>
            </a:endParaRPr>
          </a:p>
          <a:p>
            <a:r>
              <a:rPr lang="en-US" sz="2800" dirty="0" err="1" smtClean="0">
                <a:solidFill>
                  <a:srgbClr val="0070C0"/>
                </a:solidFill>
              </a:rPr>
              <a:t>Hoạt</a:t>
            </a:r>
            <a:r>
              <a:rPr lang="en-US" sz="2800" dirty="0" smtClean="0">
                <a:solidFill>
                  <a:srgbClr val="0070C0"/>
                </a:solidFill>
              </a:rPr>
              <a:t> </a:t>
            </a:r>
            <a:r>
              <a:rPr lang="en-US" sz="2800" dirty="0" err="1" smtClean="0">
                <a:solidFill>
                  <a:srgbClr val="0070C0"/>
                </a:solidFill>
              </a:rPr>
              <a:t>động</a:t>
            </a:r>
            <a:r>
              <a:rPr lang="en-US" sz="2800" dirty="0" smtClean="0">
                <a:solidFill>
                  <a:srgbClr val="0070C0"/>
                </a:solidFill>
              </a:rPr>
              <a:t> </a:t>
            </a:r>
            <a:r>
              <a:rPr lang="en-US" sz="2800" smtClean="0">
                <a:solidFill>
                  <a:srgbClr val="0070C0"/>
                </a:solidFill>
              </a:rPr>
              <a:t>2: Quan sát tranh và chọn ☺ </a:t>
            </a:r>
            <a:r>
              <a:rPr lang="en-US" sz="2800">
                <a:solidFill>
                  <a:srgbClr val="0070C0"/>
                </a:solidFill>
              </a:rPr>
              <a:t>hoặc ☹</a:t>
            </a:r>
            <a:endParaRPr lang="vi-VN" sz="2800">
              <a:solidFill>
                <a:srgbClr val="0070C0"/>
              </a:solidFill>
            </a:endParaRPr>
          </a:p>
          <a:p>
            <a:r>
              <a:rPr lang="en-US" sz="2800" smtClean="0">
                <a:solidFill>
                  <a:srgbClr val="0070C0"/>
                </a:solidFill>
              </a:rPr>
              <a:t>Hoạt </a:t>
            </a:r>
            <a:r>
              <a:rPr lang="en-US" sz="2800" dirty="0" err="1" smtClean="0">
                <a:solidFill>
                  <a:srgbClr val="0070C0"/>
                </a:solidFill>
              </a:rPr>
              <a:t>động</a:t>
            </a:r>
            <a:r>
              <a:rPr lang="en-US" sz="2800" dirty="0" smtClean="0">
                <a:solidFill>
                  <a:srgbClr val="0070C0"/>
                </a:solidFill>
              </a:rPr>
              <a:t> 3</a:t>
            </a:r>
            <a:r>
              <a:rPr lang="en-US" sz="2800" smtClean="0">
                <a:solidFill>
                  <a:srgbClr val="0070C0"/>
                </a:solidFill>
              </a:rPr>
              <a:t>: </a:t>
            </a:r>
            <a:r>
              <a:rPr lang="en-US" sz="2800">
                <a:solidFill>
                  <a:srgbClr val="0070C0"/>
                </a:solidFill>
              </a:rPr>
              <a:t>Thực hành cam kết “ Vui chơi an toàn”</a:t>
            </a:r>
            <a:endParaRPr lang="en-US" sz="2800" dirty="0">
              <a:solidFill>
                <a:srgbClr val="0070C0"/>
              </a:solidFill>
            </a:endParaRPr>
          </a:p>
        </p:txBody>
      </p:sp>
      <p:sp>
        <p:nvSpPr>
          <p:cNvPr id="4" name="Title 1"/>
          <p:cNvSpPr>
            <a:spLocks noGrp="1"/>
          </p:cNvSpPr>
          <p:nvPr>
            <p:ph type="title"/>
          </p:nvPr>
        </p:nvSpPr>
        <p:spPr>
          <a:xfrm>
            <a:off x="762000" y="819150"/>
            <a:ext cx="8229600" cy="857250"/>
          </a:xfrm>
        </p:spPr>
        <p:txBody>
          <a:bodyPr>
            <a:normAutofit/>
          </a:bodyPr>
          <a:lstStyle/>
          <a:p>
            <a:r>
              <a:rPr lang="en-US" sz="3200" b="1" smtClean="0">
                <a:solidFill>
                  <a:srgbClr val="FF0000"/>
                </a:solidFill>
                <a:latin typeface="Times New Roman" pitchFamily="18" charset="0"/>
                <a:cs typeface="Times New Roman" pitchFamily="18" charset="0"/>
              </a:rPr>
              <a:t>An toàn khi vui chơi</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717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088" y="-74144"/>
            <a:ext cx="7772400" cy="685800"/>
          </a:xfrm>
        </p:spPr>
        <p:txBody>
          <a:bodyPr>
            <a:normAutofit/>
          </a:bodyPr>
          <a:lstStyle/>
          <a:p>
            <a:r>
              <a:rPr lang="en-US" sz="3200" b="1">
                <a:solidFill>
                  <a:srgbClr val="FF0000"/>
                </a:solidFill>
                <a:latin typeface="Times New Roman" pitchFamily="18" charset="0"/>
                <a:cs typeface="Times New Roman" pitchFamily="18" charset="0"/>
              </a:rPr>
              <a:t>An toàn khi vui chơi</a:t>
            </a:r>
            <a:endParaRPr lang="en-US" sz="3200" b="1" dirty="0">
              <a:solidFill>
                <a:srgbClr val="FF0000"/>
              </a:solidFill>
              <a:latin typeface="Times New Roman" pitchFamily="18" charset="0"/>
              <a:cs typeface="Times New Roman" pitchFamily="18" charset="0"/>
            </a:endParaRPr>
          </a:p>
        </p:txBody>
      </p:sp>
      <p:sp>
        <p:nvSpPr>
          <p:cNvPr id="8" name="Rectangle 7"/>
          <p:cNvSpPr/>
          <p:nvPr/>
        </p:nvSpPr>
        <p:spPr>
          <a:xfrm>
            <a:off x="533398" y="470600"/>
            <a:ext cx="4885767" cy="523220"/>
          </a:xfrm>
          <a:prstGeom prst="rect">
            <a:avLst/>
          </a:prstGeom>
          <a:solidFill>
            <a:srgbClr val="FFFF00"/>
          </a:solidFill>
        </p:spPr>
        <p:txBody>
          <a:bodyPr wrap="square">
            <a:spAutoFit/>
          </a:bodyPr>
          <a:lstStyle/>
          <a:p>
            <a:r>
              <a:rPr lang="en-US" sz="2800" b="1" dirty="0" err="1" smtClean="0">
                <a:solidFill>
                  <a:srgbClr val="0070C0"/>
                </a:solidFill>
              </a:rPr>
              <a:t>Hoạt</a:t>
            </a:r>
            <a:r>
              <a:rPr lang="en-US" sz="2800" b="1" dirty="0" smtClean="0">
                <a:solidFill>
                  <a:srgbClr val="0070C0"/>
                </a:solidFill>
              </a:rPr>
              <a:t> </a:t>
            </a:r>
            <a:r>
              <a:rPr lang="en-US" sz="2800" b="1" dirty="0" err="1" smtClean="0">
                <a:solidFill>
                  <a:srgbClr val="0070C0"/>
                </a:solidFill>
              </a:rPr>
              <a:t>động</a:t>
            </a:r>
            <a:r>
              <a:rPr lang="en-US" sz="2800" b="1" dirty="0" smtClean="0">
                <a:solidFill>
                  <a:srgbClr val="0070C0"/>
                </a:solidFill>
              </a:rPr>
              <a:t> 1</a:t>
            </a:r>
            <a:r>
              <a:rPr lang="en-US" sz="2800" b="1" smtClean="0">
                <a:solidFill>
                  <a:srgbClr val="0070C0"/>
                </a:solidFill>
              </a:rPr>
              <a:t>: Cùng vui chơi</a:t>
            </a:r>
            <a:endParaRPr lang="en-US" sz="2800" b="1" dirty="0" smtClean="0">
              <a:solidFill>
                <a:srgbClr val="0070C0"/>
              </a:solidFill>
            </a:endParaRPr>
          </a:p>
        </p:txBody>
      </p:sp>
      <p:pic>
        <p:nvPicPr>
          <p:cNvPr id="1027" name="Picture 3" descr="D:\DOAN THI LUU\lop 1(19-20)\GIÁO ÁN HĐTN(20-21)\trang 12- 27\tr12.PNG"/>
          <p:cNvPicPr>
            <a:picLocks noChangeAspect="1" noChangeArrowheads="1"/>
          </p:cNvPicPr>
          <p:nvPr/>
        </p:nvPicPr>
        <p:blipFill rotWithShape="1">
          <a:blip r:embed="rId3">
            <a:extLst>
              <a:ext uri="{28A0092B-C50C-407E-A947-70E740481C1C}">
                <a14:useLocalDpi xmlns:a14="http://schemas.microsoft.com/office/drawing/2010/main" val="0"/>
              </a:ext>
            </a:extLst>
          </a:blip>
          <a:srcRect l="5829" t="7892"/>
          <a:stretch/>
        </p:blipFill>
        <p:spPr bwMode="auto">
          <a:xfrm>
            <a:off x="381000" y="1123950"/>
            <a:ext cx="8382000" cy="3759574"/>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4531658" y="3486150"/>
            <a:ext cx="4002741" cy="1397374"/>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Thảo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luận</a:t>
            </a:r>
            <a:r>
              <a:rPr lang="en-US" sz="2800" b="1" dirty="0" smtClean="0">
                <a:solidFill>
                  <a:srgbClr val="FF0000"/>
                </a:solidFill>
                <a:latin typeface="Times New Roman" pitchFamily="18" charset="0"/>
                <a:cs typeface="Times New Roman" pitchFamily="18" charset="0"/>
              </a:rPr>
              <a:t> </a:t>
            </a:r>
            <a:r>
              <a:rPr lang="en-US" sz="2800" b="1" err="1" smtClean="0">
                <a:solidFill>
                  <a:srgbClr val="FF0000"/>
                </a:solidFill>
                <a:latin typeface="Times New Roman" pitchFamily="18" charset="0"/>
                <a:cs typeface="Times New Roman" pitchFamily="18" charset="0"/>
              </a:rPr>
              <a:t>nhóm</a:t>
            </a:r>
            <a:r>
              <a:rPr lang="en-US" sz="2800" b="1" smtClean="0">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4</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1093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1000"/>
                                        <p:tgtEl>
                                          <p:spTgt spid="1027"/>
                                        </p:tgtEl>
                                      </p:cBhvr>
                                    </p:animEffect>
                                    <p:anim calcmode="lin" valueType="num">
                                      <p:cBhvr>
                                        <p:cTn id="17" dur="1000" fill="hold"/>
                                        <p:tgtEl>
                                          <p:spTgt spid="1027"/>
                                        </p:tgtEl>
                                        <p:attrNameLst>
                                          <p:attrName>ppt_x</p:attrName>
                                        </p:attrNameLst>
                                      </p:cBhvr>
                                      <p:tavLst>
                                        <p:tav tm="0">
                                          <p:val>
                                            <p:strVal val="#ppt_x"/>
                                          </p:val>
                                        </p:tav>
                                        <p:tav tm="100000">
                                          <p:val>
                                            <p:strVal val="#ppt_x"/>
                                          </p:val>
                                        </p:tav>
                                      </p:tavLst>
                                    </p:anim>
                                    <p:anim calcmode="lin" valueType="num">
                                      <p:cBhvr>
                                        <p:cTn id="18"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rPr>
              <a:t>Câu hỏi thảo luận </a:t>
            </a:r>
            <a:r>
              <a:rPr lang="en-US" smtClean="0">
                <a:solidFill>
                  <a:srgbClr val="FF0000"/>
                </a:solidFill>
              </a:rPr>
              <a:t>:</a:t>
            </a:r>
            <a:endParaRPr lang="vi-VN">
              <a:solidFill>
                <a:srgbClr val="FF0000"/>
              </a:solidFill>
            </a:endParaRPr>
          </a:p>
        </p:txBody>
      </p:sp>
      <p:sp>
        <p:nvSpPr>
          <p:cNvPr id="5" name="Rounded Rectangle 4"/>
          <p:cNvSpPr/>
          <p:nvPr/>
        </p:nvSpPr>
        <p:spPr>
          <a:xfrm>
            <a:off x="381000" y="1095934"/>
            <a:ext cx="8458200" cy="3733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vi-VN" i="1">
              <a:solidFill>
                <a:srgbClr val="002060"/>
              </a:solidFill>
            </a:endParaRPr>
          </a:p>
        </p:txBody>
      </p:sp>
      <p:sp>
        <p:nvSpPr>
          <p:cNvPr id="12" name="Title 1"/>
          <p:cNvSpPr txBox="1">
            <a:spLocks/>
          </p:cNvSpPr>
          <p:nvPr/>
        </p:nvSpPr>
        <p:spPr>
          <a:xfrm>
            <a:off x="381000" y="1123949"/>
            <a:ext cx="8458200" cy="3733799"/>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002060"/>
                </a:solidFill>
              </a:rPr>
              <a:t>1</a:t>
            </a:r>
            <a:r>
              <a:rPr lang="en-US" b="1">
                <a:solidFill>
                  <a:srgbClr val="002060"/>
                </a:solidFill>
              </a:rPr>
              <a:t>. Mỗi nhóm chọn 1 trò chơi cùng nhau tham gia</a:t>
            </a:r>
            <a:r>
              <a:rPr lang="en-US" b="1" smtClean="0">
                <a:solidFill>
                  <a:srgbClr val="002060"/>
                </a:solidFill>
              </a:rPr>
              <a:t>. 2</a:t>
            </a:r>
            <a:r>
              <a:rPr lang="en-US" b="1">
                <a:solidFill>
                  <a:srgbClr val="002060"/>
                </a:solidFill>
              </a:rPr>
              <a:t>. Chia sẻ với bạn về cảm xúc của bản thân sau khi tham gia trò chơi.</a:t>
            </a:r>
          </a:p>
          <a:p>
            <a:pPr algn="l"/>
            <a:r>
              <a:rPr lang="en-US" i="1">
                <a:solidFill>
                  <a:srgbClr val="002060"/>
                </a:solidFill>
              </a:rPr>
              <a:t>   </a:t>
            </a:r>
            <a:r>
              <a:rPr lang="en-US" i="1" smtClean="0">
                <a:solidFill>
                  <a:srgbClr val="002060"/>
                </a:solidFill>
              </a:rPr>
              <a:t>+ </a:t>
            </a:r>
            <a:r>
              <a:rPr lang="en-US" i="1">
                <a:solidFill>
                  <a:srgbClr val="002060"/>
                </a:solidFill>
              </a:rPr>
              <a:t>Bạn vừa tham gia trò chơi nào?</a:t>
            </a:r>
            <a:endParaRPr lang="vi-VN" i="1">
              <a:solidFill>
                <a:srgbClr val="002060"/>
              </a:solidFill>
            </a:endParaRPr>
          </a:p>
          <a:p>
            <a:pPr algn="l"/>
            <a:r>
              <a:rPr lang="en-US" i="1" smtClean="0">
                <a:solidFill>
                  <a:srgbClr val="002060"/>
                </a:solidFill>
              </a:rPr>
              <a:t>   + </a:t>
            </a:r>
            <a:r>
              <a:rPr lang="en-US" i="1">
                <a:solidFill>
                  <a:srgbClr val="002060"/>
                </a:solidFill>
              </a:rPr>
              <a:t>Khi tham gia trò chơi, bạn cảm thấy như thế nào?</a:t>
            </a:r>
            <a:endParaRPr lang="vi-VN" i="1">
              <a:solidFill>
                <a:srgbClr val="002060"/>
              </a:solidFill>
            </a:endParaRPr>
          </a:p>
          <a:p>
            <a:pPr algn="l"/>
            <a:r>
              <a:rPr lang="en-US" i="1">
                <a:solidFill>
                  <a:srgbClr val="002060"/>
                </a:solidFill>
              </a:rPr>
              <a:t>   </a:t>
            </a:r>
            <a:r>
              <a:rPr lang="en-US" i="1" smtClean="0">
                <a:solidFill>
                  <a:srgbClr val="002060"/>
                </a:solidFill>
              </a:rPr>
              <a:t>+ </a:t>
            </a:r>
            <a:r>
              <a:rPr lang="en-US" i="1">
                <a:solidFill>
                  <a:srgbClr val="002060"/>
                </a:solidFill>
              </a:rPr>
              <a:t>Theo bạn, nên làm gì và không nên làm gì để đảm bảo an toàn khi tham gia giao trò chơi đó?</a:t>
            </a:r>
            <a:endParaRPr lang="vi-VN" i="1">
              <a:solidFill>
                <a:srgbClr val="002060"/>
              </a:solidFill>
            </a:endParaRPr>
          </a:p>
        </p:txBody>
      </p:sp>
    </p:spTree>
    <p:extLst>
      <p:ext uri="{BB962C8B-B14F-4D97-AF65-F5344CB8AC3E}">
        <p14:creationId xmlns:p14="http://schemas.microsoft.com/office/powerpoint/2010/main" val="100044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00150"/>
            <a:ext cx="9144000" cy="1200329"/>
          </a:xfrm>
          <a:prstGeom prst="rect">
            <a:avLst/>
          </a:prstGeom>
          <a:noFill/>
        </p:spPr>
        <p:txBody>
          <a:bodyPr wrap="square">
            <a:spAutoFit/>
          </a:bodyPr>
          <a:lstStyle/>
          <a:p>
            <a:pPr fontAlgn="t"/>
            <a:r>
              <a:rPr lang="en-US" sz="3600" b="1" i="1" smtClean="0">
                <a:solidFill>
                  <a:schemeClr val="tx2">
                    <a:lumMod val="60000"/>
                    <a:lumOff val="40000"/>
                  </a:schemeClr>
                </a:solidFill>
              </a:rPr>
              <a:t>Ngoài </a:t>
            </a:r>
            <a:r>
              <a:rPr lang="en-US" sz="3600" b="1" i="1">
                <a:solidFill>
                  <a:schemeClr val="tx2">
                    <a:lumMod val="60000"/>
                    <a:lumOff val="40000"/>
                  </a:schemeClr>
                </a:solidFill>
              </a:rPr>
              <a:t>những trò chơi vừa được tham gia, các em còn tham gia các trò chơi nào khác?</a:t>
            </a:r>
            <a:endParaRPr lang="en-US" sz="3600" b="1" i="1" dirty="0">
              <a:solidFill>
                <a:schemeClr val="tx2">
                  <a:lumMod val="60000"/>
                  <a:lumOff val="40000"/>
                </a:schemeClr>
              </a:solidFill>
            </a:endParaRPr>
          </a:p>
        </p:txBody>
      </p:sp>
      <p:sp>
        <p:nvSpPr>
          <p:cNvPr id="6" name="Rectangle 5"/>
          <p:cNvSpPr/>
          <p:nvPr/>
        </p:nvSpPr>
        <p:spPr>
          <a:xfrm>
            <a:off x="533398" y="470600"/>
            <a:ext cx="4885767" cy="523220"/>
          </a:xfrm>
          <a:prstGeom prst="rect">
            <a:avLst/>
          </a:prstGeom>
          <a:solidFill>
            <a:srgbClr val="FFFF00"/>
          </a:solidFill>
        </p:spPr>
        <p:txBody>
          <a:bodyPr wrap="square">
            <a:spAutoFit/>
          </a:bodyPr>
          <a:lstStyle/>
          <a:p>
            <a:r>
              <a:rPr lang="en-US" sz="2800" b="1" dirty="0" err="1" smtClean="0">
                <a:solidFill>
                  <a:srgbClr val="0070C0"/>
                </a:solidFill>
              </a:rPr>
              <a:t>Hoạt</a:t>
            </a:r>
            <a:r>
              <a:rPr lang="en-US" sz="2800" b="1" dirty="0" smtClean="0">
                <a:solidFill>
                  <a:srgbClr val="0070C0"/>
                </a:solidFill>
              </a:rPr>
              <a:t> </a:t>
            </a:r>
            <a:r>
              <a:rPr lang="en-US" sz="2800" b="1" dirty="0" err="1" smtClean="0">
                <a:solidFill>
                  <a:srgbClr val="0070C0"/>
                </a:solidFill>
              </a:rPr>
              <a:t>động</a:t>
            </a:r>
            <a:r>
              <a:rPr lang="en-US" sz="2800" b="1" dirty="0" smtClean="0">
                <a:solidFill>
                  <a:srgbClr val="0070C0"/>
                </a:solidFill>
              </a:rPr>
              <a:t> 1</a:t>
            </a:r>
            <a:r>
              <a:rPr lang="en-US" sz="2800" b="1" smtClean="0">
                <a:solidFill>
                  <a:srgbClr val="0070C0"/>
                </a:solidFill>
              </a:rPr>
              <a:t>: Cùng vui chơi</a:t>
            </a:r>
            <a:endParaRPr lang="en-US" sz="2800" b="1" dirty="0" smtClean="0">
              <a:solidFill>
                <a:srgbClr val="0070C0"/>
              </a:solidFill>
            </a:endParaRPr>
          </a:p>
        </p:txBody>
      </p:sp>
    </p:spTree>
    <p:extLst>
      <p:ext uri="{BB962C8B-B14F-4D97-AF65-F5344CB8AC3E}">
        <p14:creationId xmlns:p14="http://schemas.microsoft.com/office/powerpoint/2010/main" val="13003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6" y="-1"/>
            <a:ext cx="4235824" cy="28003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Desktop\tải xuố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9050"/>
            <a:ext cx="48768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istrator\Desktop\tải xuống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647950"/>
            <a:ext cx="4419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istrator\Desktop\tải xuống (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647950"/>
            <a:ext cx="3810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47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barn(inVertical)">
                                      <p:cBhvr>
                                        <p:cTn id="21" dur="500"/>
                                        <p:tgtEl>
                                          <p:spTgt spid="205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barn(inVertical)">
                                      <p:cBhvr>
                                        <p:cTn id="2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1290"/>
            <a:ext cx="4231341" cy="243952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istrato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343" y="21290"/>
            <a:ext cx="4281486" cy="24395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istrator\Desktop\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647950"/>
            <a:ext cx="4231342"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istrator\Desktop\tải xuống (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2344" y="2647950"/>
            <a:ext cx="4281486"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286000" y="4552950"/>
            <a:ext cx="2514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FF0000"/>
                </a:solidFill>
                <a:latin typeface="Times New Roman" pitchFamily="18" charset="0"/>
                <a:cs typeface="Times New Roman" pitchFamily="18" charset="0"/>
              </a:rPr>
              <a:t>Mèo đuổi chuột</a:t>
            </a:r>
            <a:endParaRPr lang="en-US" sz="2000" b="1" dirty="0">
              <a:solidFill>
                <a:srgbClr val="FF0000"/>
              </a:solidFill>
              <a:latin typeface="Times New Roman" pitchFamily="18" charset="0"/>
              <a:cs typeface="Times New Roman" pitchFamily="18" charset="0"/>
            </a:endParaRPr>
          </a:p>
        </p:txBody>
      </p:sp>
      <p:sp>
        <p:nvSpPr>
          <p:cNvPr id="9" name="Title 1"/>
          <p:cNvSpPr txBox="1">
            <a:spLocks/>
          </p:cNvSpPr>
          <p:nvPr/>
        </p:nvSpPr>
        <p:spPr>
          <a:xfrm>
            <a:off x="4953000" y="4483474"/>
            <a:ext cx="2514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FF0000"/>
                </a:solidFill>
                <a:latin typeface="Times New Roman" pitchFamily="18" charset="0"/>
                <a:cs typeface="Times New Roman" pitchFamily="18" charset="0"/>
              </a:rPr>
              <a:t>Banh chuyền</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2442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Effect transition="in" filter="fade">
                                      <p:cBhvr>
                                        <p:cTn id="25" dur="500"/>
                                        <p:tgtEl>
                                          <p:spTgt spid="307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0+ Hình nền Powerpoint đẹp và chất lượng nhấ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247900"/>
            <a:ext cx="9144000" cy="1619250"/>
          </a:xfrm>
        </p:spPr>
        <p:txBody>
          <a:bodyPr>
            <a:noAutofit/>
          </a:bodyPr>
          <a:lstStyle/>
          <a:p>
            <a:pPr fontAlgn="t"/>
            <a:r>
              <a:rPr lang="en-US" sz="3400" b="1" i="1">
                <a:solidFill>
                  <a:schemeClr val="tx2">
                    <a:lumMod val="60000"/>
                    <a:lumOff val="40000"/>
                  </a:schemeClr>
                </a:solidFill>
              </a:rPr>
              <a:t>Những trò chơi nào chúng ta nên chơi ở trường? </a:t>
            </a:r>
            <a:r>
              <a:rPr lang="en-US" sz="3400" b="1" i="1" smtClean="0">
                <a:solidFill>
                  <a:schemeClr val="tx2">
                    <a:lumMod val="60000"/>
                    <a:lumOff val="40000"/>
                  </a:schemeClr>
                </a:solidFill>
              </a:rPr>
              <a:t/>
            </a:r>
            <a:br>
              <a:rPr lang="en-US" sz="3400" b="1" i="1" smtClean="0">
                <a:solidFill>
                  <a:schemeClr val="tx2">
                    <a:lumMod val="60000"/>
                    <a:lumOff val="40000"/>
                  </a:schemeClr>
                </a:solidFill>
              </a:rPr>
            </a:br>
            <a:r>
              <a:rPr lang="en-US" sz="3400" b="1" i="1" smtClean="0">
                <a:solidFill>
                  <a:schemeClr val="tx2">
                    <a:lumMod val="60000"/>
                    <a:lumOff val="40000"/>
                  </a:schemeClr>
                </a:solidFill>
              </a:rPr>
              <a:t>Vì </a:t>
            </a:r>
            <a:r>
              <a:rPr lang="en-US" sz="3400" b="1" i="1">
                <a:solidFill>
                  <a:schemeClr val="tx2">
                    <a:lumMod val="60000"/>
                    <a:lumOff val="40000"/>
                  </a:schemeClr>
                </a:solidFill>
              </a:rPr>
              <a:t>sao?</a:t>
            </a:r>
            <a:r>
              <a:rPr lang="en-US" sz="3400" dirty="0">
                <a:solidFill>
                  <a:srgbClr val="0070C0"/>
                </a:solidFill>
                <a:latin typeface="Times New Roman" pitchFamily="18" charset="0"/>
                <a:cs typeface="Times New Roman" pitchFamily="18" charset="0"/>
              </a:rPr>
              <a:t/>
            </a:r>
            <a:br>
              <a:rPr lang="en-US" sz="3400" dirty="0">
                <a:solidFill>
                  <a:srgbClr val="0070C0"/>
                </a:solidFill>
                <a:latin typeface="Times New Roman" pitchFamily="18" charset="0"/>
                <a:cs typeface="Times New Roman" pitchFamily="18" charset="0"/>
              </a:rPr>
            </a:br>
            <a:endParaRPr lang="en-US" sz="3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80833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FF0000"/>
                </a:solidFill>
              </a:rPr>
              <a:t>Kết luận:</a:t>
            </a:r>
            <a:endParaRPr lang="vi-VN" b="1">
              <a:solidFill>
                <a:srgbClr val="FF0000"/>
              </a:solidFill>
            </a:endParaRPr>
          </a:p>
        </p:txBody>
      </p:sp>
      <p:sp>
        <p:nvSpPr>
          <p:cNvPr id="5" name="Rounded Rectangle 4"/>
          <p:cNvSpPr/>
          <p:nvPr/>
        </p:nvSpPr>
        <p:spPr>
          <a:xfrm>
            <a:off x="381000" y="1123950"/>
            <a:ext cx="8458200" cy="3733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vi-VN" i="1">
              <a:solidFill>
                <a:srgbClr val="002060"/>
              </a:solidFill>
            </a:endParaRPr>
          </a:p>
        </p:txBody>
      </p:sp>
      <p:sp>
        <p:nvSpPr>
          <p:cNvPr id="12" name="Title 1"/>
          <p:cNvSpPr txBox="1">
            <a:spLocks/>
          </p:cNvSpPr>
          <p:nvPr/>
        </p:nvSpPr>
        <p:spPr>
          <a:xfrm>
            <a:off x="381000" y="1123949"/>
            <a:ext cx="8458200" cy="3733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smtClean="0"/>
              <a:t>   </a:t>
            </a:r>
            <a:r>
              <a:rPr lang="en-US" sz="4000" i="1" smtClean="0"/>
              <a:t>Có </a:t>
            </a:r>
            <a:r>
              <a:rPr lang="en-US" sz="4000" i="1"/>
              <a:t>rất nhiều trò chơi khác nhau, vui chơi giúp chúng ta giải toả căng thẳng, mệt mỏi. Tuỳ từng thời gian và địa điểm mà em nên chọn những trò chơi phù hợp đề đảm bảo an </a:t>
            </a:r>
            <a:r>
              <a:rPr lang="en-US" sz="4000" i="1" smtClean="0"/>
              <a:t>toàn.</a:t>
            </a:r>
            <a:endParaRPr lang="vi-VN" sz="4000" i="1"/>
          </a:p>
        </p:txBody>
      </p:sp>
    </p:spTree>
    <p:extLst>
      <p:ext uri="{BB962C8B-B14F-4D97-AF65-F5344CB8AC3E}">
        <p14:creationId xmlns:p14="http://schemas.microsoft.com/office/powerpoint/2010/main" val="99288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2003</TotalTime>
  <Words>480</Words>
  <Application>Microsoft Office PowerPoint</Application>
  <PresentationFormat>On-screen Show (16:9)</PresentationFormat>
  <Paragraphs>36</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An toàn khi vui chơi</vt:lpstr>
      <vt:lpstr>An toàn khi vui chơi</vt:lpstr>
      <vt:lpstr>Câu hỏi thảo luận :</vt:lpstr>
      <vt:lpstr>PowerPoint Presentation</vt:lpstr>
      <vt:lpstr>PowerPoint Presentation</vt:lpstr>
      <vt:lpstr>PowerPoint Presentation</vt:lpstr>
      <vt:lpstr>Những trò chơi nào chúng ta nên chơi ở trường?  Vì sao? </vt:lpstr>
      <vt:lpstr>Kết luận:</vt:lpstr>
      <vt:lpstr>PowerPoint Presentation</vt:lpstr>
      <vt:lpstr>Câu hỏi thảo luận:</vt:lpstr>
      <vt:lpstr>Em đã từng tham gia trò chơi giống bạn chưa? Nếu em có mặt ở đó, em sẽ nói với các bạn điều gì?  </vt:lpstr>
      <vt:lpstr>Kết luận: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dc:creator>
  <cp:lastModifiedBy>A</cp:lastModifiedBy>
  <cp:revision>51</cp:revision>
  <dcterms:created xsi:type="dcterms:W3CDTF">2020-08-18T05:53:59Z</dcterms:created>
  <dcterms:modified xsi:type="dcterms:W3CDTF">2020-08-20T12:31:05Z</dcterms:modified>
</cp:coreProperties>
</file>