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47" r:id="rId4"/>
    <p:sldMasterId id="2147483783" r:id="rId5"/>
    <p:sldMasterId id="2147483795" r:id="rId6"/>
    <p:sldMasterId id="2147483823" r:id="rId7"/>
  </p:sldMasterIdLst>
  <p:notesMasterIdLst>
    <p:notesMasterId r:id="rId31"/>
  </p:notesMasterIdLst>
  <p:sldIdLst>
    <p:sldId id="257" r:id="rId8"/>
    <p:sldId id="287" r:id="rId9"/>
    <p:sldId id="288" r:id="rId10"/>
    <p:sldId id="289" r:id="rId11"/>
    <p:sldId id="291" r:id="rId12"/>
    <p:sldId id="263" r:id="rId13"/>
    <p:sldId id="264" r:id="rId14"/>
    <p:sldId id="260" r:id="rId15"/>
    <p:sldId id="265" r:id="rId16"/>
    <p:sldId id="292" r:id="rId17"/>
    <p:sldId id="293" r:id="rId18"/>
    <p:sldId id="294" r:id="rId19"/>
    <p:sldId id="261" r:id="rId20"/>
    <p:sldId id="280" r:id="rId21"/>
    <p:sldId id="335" r:id="rId22"/>
    <p:sldId id="336" r:id="rId23"/>
    <p:sldId id="295" r:id="rId24"/>
    <p:sldId id="296" r:id="rId25"/>
    <p:sldId id="297" r:id="rId26"/>
    <p:sldId id="299" r:id="rId27"/>
    <p:sldId id="298" r:id="rId28"/>
    <p:sldId id="300"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28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3936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1014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533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137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6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682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214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314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1648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593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97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944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82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432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867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33667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6018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2781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4741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403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614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990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69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550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545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93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20529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019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50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091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292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8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391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775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952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2521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38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165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232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3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3617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6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6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99" name="Google Shape;99;p6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6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157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6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05" name="Google Shape;105;p6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763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6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1" name="Google Shape;111;p6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12" name="Google Shape;112;p6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673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789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6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18" name="Google Shape;118;p6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19" name="Google Shape;119;p6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20" name="Google Shape;120;p6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21" name="Google Shape;121;p6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5413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6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354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7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132" name="Google Shape;132;p7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33" name="Google Shape;133;p7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879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7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71"/>
          <p:cNvSpPr>
            <a:spLocks noGrp="1"/>
          </p:cNvSpPr>
          <p:nvPr>
            <p:ph type="pic" idx="2"/>
          </p:nvPr>
        </p:nvSpPr>
        <p:spPr>
          <a:xfrm>
            <a:off x="1194859" y="408517"/>
            <a:ext cx="3657600" cy="2743200"/>
          </a:xfrm>
          <a:prstGeom prst="rect">
            <a:avLst/>
          </a:prstGeom>
          <a:noFill/>
          <a:ln>
            <a:noFill/>
          </a:ln>
        </p:spPr>
      </p:sp>
      <p:sp>
        <p:nvSpPr>
          <p:cNvPr id="139" name="Google Shape;139;p7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140" name="Google Shape;140;p7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7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7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7659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7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7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46" name="Google Shape;146;p7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800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7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52" name="Google Shape;152;p7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40386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5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1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86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324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170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27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38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96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4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356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72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109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5905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208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025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 name="Picture 2" descr="A white circle with leaves and blue text&#10;&#10;Description automatically generated">
            <a:extLst>
              <a:ext uri="{FF2B5EF4-FFF2-40B4-BE49-F238E27FC236}">
                <a16:creationId xmlns:a16="http://schemas.microsoft.com/office/drawing/2014/main" id="{A38D8817-6643-7DA6-E6E6-150DF47A12F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9650" y="161925"/>
            <a:ext cx="1181100" cy="1181100"/>
          </a:xfrm>
          <a:prstGeom prst="rect">
            <a:avLst/>
          </a:prstGeom>
        </p:spPr>
      </p:pic>
    </p:spTree>
    <p:extLst>
      <p:ext uri="{BB962C8B-B14F-4D97-AF65-F5344CB8AC3E}">
        <p14:creationId xmlns:p14="http://schemas.microsoft.com/office/powerpoint/2010/main" val="5215934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white circle with leaves and blue text&#10;&#10;Description automatically generated">
            <a:extLst>
              <a:ext uri="{FF2B5EF4-FFF2-40B4-BE49-F238E27FC236}">
                <a16:creationId xmlns:a16="http://schemas.microsoft.com/office/drawing/2014/main" id="{7B24356C-8B25-C19D-5517-98FF3159A70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9650" y="161925"/>
            <a:ext cx="1181100" cy="1181100"/>
          </a:xfrm>
          <a:prstGeom prst="rect">
            <a:avLst/>
          </a:prstGeom>
        </p:spPr>
      </p:pic>
    </p:spTree>
    <p:extLst>
      <p:ext uri="{BB962C8B-B14F-4D97-AF65-F5344CB8AC3E}">
        <p14:creationId xmlns:p14="http://schemas.microsoft.com/office/powerpoint/2010/main" val="327521589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059236359"/>
      </p:ext>
    </p:extLst>
  </p:cSld>
  <p:clrMap bg1="lt1" tx1="dk1" bg2="dk2" tx2="lt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796559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 name="Picture 2" descr="A white circle with leaves and blue text&#10;&#10;Description automatically generated">
            <a:extLst>
              <a:ext uri="{FF2B5EF4-FFF2-40B4-BE49-F238E27FC236}">
                <a16:creationId xmlns:a16="http://schemas.microsoft.com/office/drawing/2014/main" id="{5D2D58CB-F94B-D2D8-7977-78F35B3E75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72976" y="123825"/>
            <a:ext cx="1304924" cy="1304924"/>
          </a:xfrm>
          <a:prstGeom prst="rect">
            <a:avLst/>
          </a:prstGeom>
        </p:spPr>
      </p:pic>
    </p:spTree>
    <p:extLst>
      <p:ext uri="{BB962C8B-B14F-4D97-AF65-F5344CB8AC3E}">
        <p14:creationId xmlns:p14="http://schemas.microsoft.com/office/powerpoint/2010/main" val="4223134845"/>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3"/>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0770912"/>
      </p:ext>
    </p:extLst>
  </p:cSld>
  <p:clrMap bg1="lt1" tx1="dk1" bg2="dk2" tx2="lt2" accent1="accent1" accent2="accent2" accent3="accent3" accent4="accent4" accent5="accent5" accent6="accent6" hlink="hlink" folHlink="folHlink"/>
  <p:sldLayoutIdLst>
    <p:sldLayoutId id="2147483796"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5339327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6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6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3.svg"/><Relationship Id="rId4" Type="http://schemas.openxmlformats.org/officeDocument/2006/relationships/image" Target="../media/image34.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489899" y="4512152"/>
            <a:ext cx="5302467" cy="2978098"/>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9694251" y="5233892"/>
            <a:ext cx="2200147" cy="1624109"/>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211F2D-36DE-8692-0FA2-768C70630B7E}"/>
              </a:ext>
            </a:extLst>
          </p:cNvPr>
          <p:cNvPicPr>
            <a:picLocks noChangeAspect="1"/>
          </p:cNvPicPr>
          <p:nvPr/>
        </p:nvPicPr>
        <p:blipFill>
          <a:blip r:embed="rId7"/>
          <a:stretch>
            <a:fillRect/>
          </a:stretch>
        </p:blipFill>
        <p:spPr>
          <a:xfrm>
            <a:off x="4652850" y="892060"/>
            <a:ext cx="5828281" cy="1774090"/>
          </a:xfrm>
          <a:prstGeom prst="rect">
            <a:avLst/>
          </a:prstGeom>
        </p:spPr>
      </p:pic>
      <p:pic>
        <p:nvPicPr>
          <p:cNvPr id="5" name="Picture 4">
            <a:extLst>
              <a:ext uri="{FF2B5EF4-FFF2-40B4-BE49-F238E27FC236}">
                <a16:creationId xmlns:a16="http://schemas.microsoft.com/office/drawing/2014/main" id="{26913E0F-1216-17B8-C8F4-67208D59DCBC}"/>
              </a:ext>
            </a:extLst>
          </p:cNvPr>
          <p:cNvPicPr>
            <a:picLocks noChangeAspect="1"/>
          </p:cNvPicPr>
          <p:nvPr/>
        </p:nvPicPr>
        <p:blipFill>
          <a:blip r:embed="rId8"/>
          <a:stretch>
            <a:fillRect/>
          </a:stretch>
        </p:blipFill>
        <p:spPr>
          <a:xfrm>
            <a:off x="3338384" y="2269071"/>
            <a:ext cx="8516850" cy="2280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657225" y="76200"/>
            <a:ext cx="11116202" cy="1688743"/>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904751" y="491071"/>
                <a:ext cx="9656959" cy="105456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2: Quan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kết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quan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chép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ngoại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động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thói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quen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 </a:t>
                </a:r>
                <a:endParaRPr kumimoji="0" sz="1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3733670247"/>
              </p:ext>
            </p:extLst>
          </p:nvPr>
        </p:nvGraphicFramePr>
        <p:xfrm>
          <a:off x="2762250" y="2171700"/>
          <a:ext cx="6677025" cy="2012630"/>
        </p:xfrm>
        <a:graphic>
          <a:graphicData uri="http://schemas.openxmlformats.org/drawingml/2006/table">
            <a:tbl>
              <a:tblPr firstRow="1" firstCol="1" bandRow="1">
                <a:tableStyleId>{00A15C55-8517-42AA-B614-E9B94910E393}</a:tableStyleId>
              </a:tblPr>
              <a:tblGrid>
                <a:gridCol w="2225675">
                  <a:extLst>
                    <a:ext uri="{9D8B030D-6E8A-4147-A177-3AD203B41FA5}">
                      <a16:colId xmlns:a16="http://schemas.microsoft.com/office/drawing/2014/main" val="633531922"/>
                    </a:ext>
                  </a:extLst>
                </a:gridCol>
                <a:gridCol w="2225675">
                  <a:extLst>
                    <a:ext uri="{9D8B030D-6E8A-4147-A177-3AD203B41FA5}">
                      <a16:colId xmlns:a16="http://schemas.microsoft.com/office/drawing/2014/main" val="459974232"/>
                    </a:ext>
                  </a:extLst>
                </a:gridCol>
                <a:gridCol w="2225675">
                  <a:extLst>
                    <a:ext uri="{9D8B030D-6E8A-4147-A177-3AD203B41FA5}">
                      <a16:colId xmlns:a16="http://schemas.microsoft.com/office/drawing/2014/main" val="519648245"/>
                    </a:ext>
                  </a:extLst>
                </a:gridCol>
              </a:tblGrid>
              <a:tr h="370466">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5138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266825" y="499481"/>
            <a:ext cx="8543671" cy="1418904"/>
            <a:chOff x="152400" y="6272"/>
            <a:chExt cx="10791443" cy="2128355"/>
          </a:xfrm>
        </p:grpSpPr>
        <p:grpSp>
          <p:nvGrpSpPr>
            <p:cNvPr id="876" name="Google Shape;876;p9"/>
            <p:cNvGrpSpPr/>
            <p:nvPr/>
          </p:nvGrpSpPr>
          <p:grpSpPr>
            <a:xfrm>
              <a:off x="152400" y="195017"/>
              <a:ext cx="10791443" cy="1939610"/>
              <a:chOff x="609600" y="357281"/>
              <a:chExt cx="10791443" cy="1939610"/>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4" y="542603"/>
                <a:ext cx="10210799" cy="175428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Bước 3: Lựa chọn trình tự miêu tả.</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1: </a:t>
              </a:r>
              <a:r>
                <a:rPr lang="nl-NL" sz="4000" dirty="0">
                  <a:solidFill>
                    <a:srgbClr val="000000"/>
                  </a:solidFill>
                  <a:effectLst/>
                  <a:latin typeface="Cambria" panose="02040503050406030204" pitchFamily="18" charset="0"/>
                  <a:ea typeface="Cambria" panose="02040503050406030204" pitchFamily="18" charset="0"/>
                </a:rPr>
                <a:t>Miêu tả lần lượt từ đặc điểm bên ngoài đến hoạt động của con vật</a:t>
              </a:r>
              <a:endParaRPr lang="en-US" sz="4000" dirty="0">
                <a:effectLst/>
                <a:latin typeface="Cambria" panose="02040503050406030204" pitchFamily="18" charset="0"/>
                <a:ea typeface="Cambria" panose="020405030504060302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2: </a:t>
              </a:r>
              <a:r>
                <a:rPr lang="nl-NL" sz="4000" dirty="0">
                  <a:solidFill>
                    <a:srgbClr val="000000"/>
                  </a:solidFill>
                  <a:effectLst/>
                  <a:latin typeface="Cambria" panose="02040503050406030204" pitchFamily="18" charset="0"/>
                  <a:ea typeface="Cambria" panose="02040503050406030204" pitchFamily="18" charset="0"/>
                </a:rPr>
                <a:t>Miêu tả đặc điểm ngoại hình kết hợp miêu tả hoạt động của con vật</a:t>
              </a:r>
              <a:endParaRPr lang="en-US" sz="40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2. </a:t>
            </a:r>
            <a:r>
              <a:rPr kumimoji="0" lang="en-US" sz="6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Lập</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a:t>
            </a:r>
            <a:r>
              <a:rPr kumimoji="0" lang="en-US" sz="6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dàn</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ý</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extLst>
      <p:ext uri="{BB962C8B-B14F-4D97-AF65-F5344CB8AC3E}">
        <p14:creationId xmlns:p14="http://schemas.microsoft.com/office/powerpoint/2010/main" val="44223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885825" y="1485032"/>
            <a:ext cx="1828800" cy="25908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4" name="Google Shape;834;p6"/>
          <p:cNvGrpSpPr/>
          <p:nvPr/>
        </p:nvGrpSpPr>
        <p:grpSpPr>
          <a:xfrm>
            <a:off x="4123169" y="2556309"/>
            <a:ext cx="1879600" cy="7112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7" name="Google Shape;837;p6"/>
          <p:cNvGrpSpPr/>
          <p:nvPr/>
        </p:nvGrpSpPr>
        <p:grpSpPr>
          <a:xfrm>
            <a:off x="4114899" y="4495439"/>
            <a:ext cx="1879600" cy="7112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626225" y="1108069"/>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2" name="Google Shape;842;p6"/>
          <p:cNvSpPr txBox="1"/>
          <p:nvPr/>
        </p:nvSpPr>
        <p:spPr>
          <a:xfrm>
            <a:off x="6214895" y="3480860"/>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3" name="Google Shape;843;p6"/>
          <p:cNvSpPr txBox="1"/>
          <p:nvPr/>
        </p:nvSpPr>
        <p:spPr>
          <a:xfrm>
            <a:off x="6143625" y="2097616"/>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4" name="Google Shape;844;p6"/>
          <p:cNvSpPr txBox="1"/>
          <p:nvPr/>
        </p:nvSpPr>
        <p:spPr>
          <a:xfrm>
            <a:off x="6648450" y="4371634"/>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5" name="Google Shape;845;p6"/>
          <p:cNvSpPr txBox="1"/>
          <p:nvPr/>
        </p:nvSpPr>
        <p:spPr>
          <a:xfrm>
            <a:off x="7989819" y="1741534"/>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6" name="Google Shape;846;p6"/>
          <p:cNvSpPr txBox="1"/>
          <p:nvPr/>
        </p:nvSpPr>
        <p:spPr>
          <a:xfrm>
            <a:off x="8294496" y="2623304"/>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1" y="2624080"/>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82274" y="3500808"/>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1. </a:t>
            </a:r>
            <a:r>
              <a:rPr lang="en-US" sz="3600" b="1" dirty="0" err="1">
                <a:solidFill>
                  <a:srgbClr val="FF0000"/>
                </a:solidFill>
                <a:latin typeface="Cambria" panose="02040503050406030204" pitchFamily="18" charset="0"/>
                <a:ea typeface="Cambria" panose="02040503050406030204" pitchFamily="18" charset="0"/>
              </a:rPr>
              <a:t>Mở</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609973" y="1509633"/>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Trực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479773" y="505089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Gián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7871871" y="432192"/>
            <a:ext cx="4116929" cy="2890282"/>
            <a:chOff x="11807806" y="648287"/>
            <a:chExt cx="6175393" cy="4335423"/>
          </a:xfrm>
        </p:grpSpPr>
        <p:sp>
          <p:nvSpPr>
            <p:cNvPr id="34" name="TextBox 33"/>
            <p:cNvSpPr txBox="1"/>
            <p:nvPr/>
          </p:nvSpPr>
          <p:spPr>
            <a:xfrm>
              <a:off x="11845906" y="648287"/>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5" name="TextBox 34"/>
            <p:cNvSpPr txBox="1"/>
            <p:nvPr/>
          </p:nvSpPr>
          <p:spPr>
            <a:xfrm>
              <a:off x="11845906" y="1873553"/>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Tên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6" name="TextBox 35"/>
            <p:cNvSpPr txBox="1"/>
            <p:nvPr/>
          </p:nvSpPr>
          <p:spPr>
            <a:xfrm>
              <a:off x="11807806" y="3089006"/>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Do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ai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7" name="TextBox 36"/>
            <p:cNvSpPr txBox="1"/>
            <p:nvPr/>
          </p:nvSpPr>
          <p:spPr>
            <a:xfrm>
              <a:off x="11818988" y="4229561"/>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43" name="Group 42"/>
          <p:cNvGrpSpPr/>
          <p:nvPr/>
        </p:nvGrpSpPr>
        <p:grpSpPr>
          <a:xfrm>
            <a:off x="7931929" y="4008420"/>
            <a:ext cx="4127153" cy="2714272"/>
            <a:chOff x="11792469" y="5960176"/>
            <a:chExt cx="6190730" cy="4071408"/>
          </a:xfrm>
        </p:grpSpPr>
        <p:sp>
          <p:nvSpPr>
            <p:cNvPr id="38" name="TextBox 37"/>
            <p:cNvSpPr txBox="1"/>
            <p:nvPr/>
          </p:nvSpPr>
          <p:spPr>
            <a:xfrm>
              <a:off x="11818988" y="596017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hát</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845907" y="69829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thơ</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792469" y="8180398"/>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792469" y="9277435"/>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chuyện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601200" y="5421089"/>
            <a:ext cx="10758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771800" y="4979943"/>
            <a:ext cx="1420200" cy="91319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p>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bao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quát</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8175737" y="-6383"/>
            <a:ext cx="4091529" cy="2186942"/>
            <a:chOff x="11083764" y="18946"/>
            <a:chExt cx="6137293" cy="3280413"/>
          </a:xfrm>
        </p:grpSpPr>
        <p:sp>
          <p:nvSpPr>
            <p:cNvPr id="34" name="TextBox 33"/>
            <p:cNvSpPr txBox="1"/>
            <p:nvPr/>
          </p:nvSpPr>
          <p:spPr>
            <a:xfrm>
              <a:off x="11083764" y="189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Giống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loài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11083764" y="8447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Màu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sắc</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35"/>
            <p:cNvSpPr txBox="1"/>
            <p:nvPr/>
          </p:nvSpPr>
          <p:spPr>
            <a:xfrm>
              <a:off x="11083764" y="16596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Thời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gian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083764" y="254521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p:cNvGrpSpPr/>
          <p:nvPr/>
        </p:nvGrpSpPr>
        <p:grpSpPr>
          <a:xfrm>
            <a:off x="8127333" y="2416777"/>
            <a:ext cx="4091529" cy="2172723"/>
            <a:chOff x="11005148" y="3794546"/>
            <a:chExt cx="6137293" cy="3259085"/>
          </a:xfrm>
        </p:grpSpPr>
        <p:sp>
          <p:nvSpPr>
            <p:cNvPr id="38" name="TextBox 37"/>
            <p:cNvSpPr txBox="1"/>
            <p:nvPr/>
          </p:nvSpPr>
          <p:spPr>
            <a:xfrm>
              <a:off x="11005148" y="37945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Đầu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tai,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miệng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mũi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005148" y="467233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Tiếng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kêu</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005148" y="629948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005148" y="549634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lông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0061" y="4867315"/>
            <a:ext cx="2794793" cy="1750239"/>
          </a:xfrm>
          <a:prstGeom prst="rect">
            <a:avLst/>
          </a:prstGeom>
        </p:spPr>
      </p:pic>
      <p:sp>
        <p:nvSpPr>
          <p:cNvPr id="69" name="TextBox 68"/>
          <p:cNvSpPr txBox="1"/>
          <p:nvPr/>
        </p:nvSpPr>
        <p:spPr>
          <a:xfrm>
            <a:off x="3989142" y="3174234"/>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chi </a:t>
            </a:r>
            <a:r>
              <a:rPr lang="en-US" sz="3200" b="1" dirty="0" err="1">
                <a:solidFill>
                  <a:prstClr val="black"/>
                </a:solidFill>
                <a:latin typeface="Cambria" panose="02040503050406030204" pitchFamily="18" charset="0"/>
                <a:ea typeface="Cambria" panose="02040503050406030204" pitchFamily="18" charset="0"/>
              </a:rPr>
              <a:t>tiết</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797428"/>
            <a:ext cx="4091529" cy="2122459"/>
            <a:chOff x="11083763" y="7447850"/>
            <a:chExt cx="6137293" cy="3183689"/>
          </a:xfrm>
        </p:grpSpPr>
        <p:sp>
          <p:nvSpPr>
            <p:cNvPr id="78" name="TextBox 77"/>
            <p:cNvSpPr txBox="1"/>
            <p:nvPr/>
          </p:nvSpPr>
          <p:spPr>
            <a:xfrm>
              <a:off x="11083763" y="744785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ngủ</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a:off x="11083763" y="825008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đứng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p:nvPr/>
          </p:nvSpPr>
          <p:spPr>
            <a:xfrm>
              <a:off x="11083763" y="910481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Thói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quen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1" name="TextBox 80"/>
            <p:cNvSpPr txBox="1"/>
            <p:nvPr/>
          </p:nvSpPr>
          <p:spPr>
            <a:xfrm>
              <a:off x="11083763" y="987739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mồi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7"/>
          <a:srcRect/>
          <a:stretch>
            <a:fillRect/>
          </a:stretch>
        </p:blipFill>
        <p:spPr>
          <a:xfrm>
            <a:off x="163138" y="3838042"/>
            <a:ext cx="2491361" cy="2912453"/>
          </a:xfrm>
          <a:prstGeom prst="rect">
            <a:avLst/>
          </a:prstGeom>
        </p:spPr>
      </p:pic>
    </p:spTree>
    <p:extLst>
      <p:ext uri="{BB962C8B-B14F-4D97-AF65-F5344CB8AC3E}">
        <p14:creationId xmlns:p14="http://schemas.microsoft.com/office/powerpoint/2010/main" val="29977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4203" y="3405114"/>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Cambria" panose="02040503050406030204" pitchFamily="18" charset="0"/>
                <a:ea typeface="Cambria" panose="020405030504060302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495782" y="638897"/>
            <a:ext cx="4091529" cy="2586628"/>
            <a:chOff x="11243673" y="958344"/>
            <a:chExt cx="6137293" cy="3879942"/>
          </a:xfrm>
        </p:grpSpPr>
        <p:sp>
          <p:nvSpPr>
            <p:cNvPr id="34" name="TextBox 33"/>
            <p:cNvSpPr txBox="1"/>
            <p:nvPr/>
          </p:nvSpPr>
          <p:spPr>
            <a:xfrm>
              <a:off x="11243673" y="958344"/>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Tình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cảm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243673" y="408413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Mong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muốn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p:cNvGrpSpPr/>
          <p:nvPr/>
        </p:nvGrpSpPr>
        <p:grpSpPr>
          <a:xfrm>
            <a:off x="7643745" y="3839911"/>
            <a:ext cx="4548255" cy="2851659"/>
            <a:chOff x="11465617" y="5759866"/>
            <a:chExt cx="6822383" cy="4277489"/>
          </a:xfrm>
        </p:grpSpPr>
        <p:sp>
          <p:nvSpPr>
            <p:cNvPr id="38" name="TextBox 37"/>
            <p:cNvSpPr txBox="1"/>
            <p:nvPr/>
          </p:nvSpPr>
          <p:spPr>
            <a:xfrm>
              <a:off x="11465617" y="5759866"/>
              <a:ext cx="682238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Vị</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465617" y="7637893"/>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danh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465617" y="92832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8"/>
            <a:ext cx="861727" cy="3352513"/>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3072" y="913763"/>
            <a:ext cx="2059328" cy="2015567"/>
          </a:xfrm>
          <a:prstGeom prst="rect">
            <a:avLst/>
          </a:prstGeom>
        </p:spPr>
      </p:pic>
    </p:spTree>
    <p:extLst>
      <p:ext uri="{BB962C8B-B14F-4D97-AF65-F5344CB8AC3E}">
        <p14:creationId xmlns:p14="http://schemas.microsoft.com/office/powerpoint/2010/main" val="28346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1015167"/>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dụ</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5553251"/>
          </a:xfrm>
          <a:prstGeom prst="rect">
            <a:avLst/>
          </a:prstGeom>
          <a:noFill/>
        </p:spPr>
        <p:txBody>
          <a:bodyPr wrap="square" rtlCol="0">
            <a:spAutoFit/>
          </a:bodyPr>
          <a:lstStyle/>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1. </a:t>
            </a:r>
            <a:r>
              <a:rPr lang="en-US" sz="1800" b="1" dirty="0" err="1">
                <a:solidFill>
                  <a:srgbClr val="000000"/>
                </a:solidFill>
                <a:effectLst/>
                <a:latin typeface="Cambria" panose="02040503050406030204" pitchFamily="18" charset="0"/>
                <a:ea typeface="Cambria" panose="02040503050406030204" pitchFamily="18" charset="0"/>
              </a:rPr>
              <a:t>Mở</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Mẹ</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được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khá</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lâu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rồi</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2. </a:t>
            </a:r>
            <a:r>
              <a:rPr lang="en-US" sz="1800" b="1" dirty="0" err="1">
                <a:solidFill>
                  <a:srgbClr val="000000"/>
                </a:solidFill>
                <a:effectLst/>
                <a:latin typeface="Cambria" panose="02040503050406030204" pitchFamily="18" charset="0"/>
                <a:ea typeface="Cambria" panose="02040503050406030204" pitchFamily="18" charset="0"/>
              </a:rPr>
              <a:t>Thân</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bao </a:t>
            </a:r>
            <a:r>
              <a:rPr lang="en-US" sz="1800" dirty="0" err="1">
                <a:solidFill>
                  <a:srgbClr val="000000"/>
                </a:solidFill>
                <a:effectLst/>
                <a:latin typeface="Cambria" panose="02040503050406030204" pitchFamily="18" charset="0"/>
                <a:ea typeface="Cambria" panose="02040503050406030204" pitchFamily="18" charset="0"/>
              </a:rPr>
              <a:t>quát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trắng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tía</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to.</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chi </a:t>
            </a:r>
            <a:r>
              <a:rPr lang="en-US" sz="1800" dirty="0" err="1">
                <a:solidFill>
                  <a:srgbClr val="000000"/>
                </a:solidFill>
                <a:effectLst/>
                <a:latin typeface="Cambria" panose="02040503050406030204" pitchFamily="18" charset="0"/>
                <a:ea typeface="Cambria" panose="02040503050406030204" pitchFamily="18" charset="0"/>
              </a:rPr>
              <a:t>tiết</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Bộ</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úp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ở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Đầu</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oai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vệ</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Mắt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tròn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sậm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nhẹn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chót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xoăn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đóa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Đùi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mập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mạp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nịch</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cựa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vảy</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sừng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vồng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lẫn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nhiều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đẹp</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động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quen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Mỗi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buổi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gáy</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gọi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cả</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dậy</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loanh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vườn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bới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giun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3. </a:t>
            </a:r>
            <a:r>
              <a:rPr lang="en-US" sz="1800" b="1" dirty="0" err="1">
                <a:solidFill>
                  <a:srgbClr val="000000"/>
                </a:solidFill>
                <a:effectLst/>
                <a:latin typeface="Cambria" panose="02040503050406030204" pitchFamily="18" charset="0"/>
                <a:ea typeface="Cambria" panose="02040503050406030204" pitchFamily="18" charset="0"/>
              </a:rPr>
              <a:t>Kết</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yêu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người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bạn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của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endParaRPr lang="en-US" sz="1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067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5"/>
          <a:stretch>
            <a:fillRect/>
          </a:stretch>
        </p:blipFill>
        <p:spPr>
          <a:xfrm>
            <a:off x="5429107" y="2253809"/>
            <a:ext cx="5867898" cy="4523501"/>
          </a:xfrm>
          <a:prstGeom prst="rect">
            <a:avLst/>
          </a:prstGeom>
        </p:spPr>
      </p:pic>
    </p:spTree>
    <p:extLst>
      <p:ext uri="{BB962C8B-B14F-4D97-AF65-F5344CB8AC3E}">
        <p14:creationId xmlns:p14="http://schemas.microsoft.com/office/powerpoint/2010/main" val="419347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743200" y="194681"/>
            <a:ext cx="5819522" cy="1015167"/>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923290"/>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Gợi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ý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chỉnh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sửa</a:t>
                </a:r>
                <a:r>
                  <a:rPr lang="en-US" sz="3600" b="1" kern="0" dirty="0">
                    <a:solidFill>
                      <a:srgbClr val="00206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2060"/>
                    </a:solidFill>
                    <a:latin typeface="Cambria" panose="02040503050406030204" pitchFamily="18" charset="0"/>
                    <a:ea typeface="Cambria" panose="02040503050406030204" pitchFamily="18" charset="0"/>
                    <a:cs typeface="Lobster"/>
                    <a:sym typeface="Lobster"/>
                  </a:rPr>
                  <a:t>dàn</a:t>
                </a:r>
                <a:r>
                  <a:rPr lang="en-US" sz="3600" b="1" kern="0" dirty="0">
                    <a:solidFill>
                      <a:srgbClr val="002060"/>
                    </a:solidFill>
                    <a:latin typeface="Cambria" panose="02040503050406030204" pitchFamily="18" charset="0"/>
                    <a:ea typeface="Cambria" panose="02040503050406030204" pitchFamily="18" charset="0"/>
                    <a:cs typeface="Lobster"/>
                    <a:sym typeface="Lobster"/>
                  </a:rPr>
                  <a:t> ý</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Lựa chọn được các đặc điểm 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bật của con vật.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ý trong phần thân bài được sắp xếp hợp lí.</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721909" y="0"/>
            <a:ext cx="5344709" cy="6858000"/>
          </a:xfrm>
          <a:prstGeom prst="rect">
            <a:avLst/>
          </a:prstGeom>
          <a:noFill/>
          <a:ln>
            <a:noFill/>
          </a:ln>
        </p:spPr>
      </p:pic>
      <p:grpSp>
        <p:nvGrpSpPr>
          <p:cNvPr id="779" name="Google Shape;779;p2"/>
          <p:cNvGrpSpPr/>
          <p:nvPr/>
        </p:nvGrpSpPr>
        <p:grpSpPr>
          <a:xfrm>
            <a:off x="4085405" y="1372782"/>
            <a:ext cx="8034436" cy="1741894"/>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3"/>
              <a:ext cx="8264492" cy="2250052"/>
            </a:xfrm>
            <a:prstGeom prst="rect">
              <a:avLst/>
            </a:prstGeom>
            <a:noFill/>
            <a:ln>
              <a:noFill/>
            </a:ln>
          </p:spPr>
          <p:txBody>
            <a:bodyPr spcFirstLastPara="1" wrap="square" lIns="0" tIns="0" rIns="0" bIns="0" anchor="t" anchorCtr="0">
              <a:spAutoFit/>
            </a:bodyPr>
            <a:lstStyle/>
            <a:p>
              <a:pPr marR="0" algn="just">
                <a:lnSpc>
                  <a:spcPct val="110000"/>
                </a:lnSpc>
                <a:spcBef>
                  <a:spcPts val="0"/>
                </a:spcBef>
                <a:spcAft>
                  <a:spcPts val="0"/>
                </a:spcAft>
              </a:pPr>
              <a:r>
                <a:rPr lang="en-US" sz="3200" b="1" dirty="0" err="1">
                  <a:solidFill>
                    <a:srgbClr val="FFFF00"/>
                  </a:solidFill>
                  <a:effectLst/>
                  <a:latin typeface="Cambria" panose="02040503050406030204" pitchFamily="18" charset="0"/>
                  <a:ea typeface="Cambria" panose="02040503050406030204" pitchFamily="18" charset="0"/>
                </a:rPr>
                <a:t>Biết</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lập</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dàn</a:t>
              </a:r>
              <a:r>
                <a:rPr lang="en-US" sz="3200" b="1" dirty="0">
                  <a:solidFill>
                    <a:srgbClr val="FFFF00"/>
                  </a:solidFill>
                  <a:effectLst/>
                  <a:latin typeface="Cambria" panose="02040503050406030204" pitchFamily="18" charset="0"/>
                  <a:ea typeface="Cambria" panose="02040503050406030204" pitchFamily="18" charset="0"/>
                </a:rPr>
                <a:t> ý </a:t>
              </a:r>
              <a:r>
                <a:rPr lang="en-US" sz="3200" b="1" dirty="0" err="1">
                  <a:solidFill>
                    <a:srgbClr val="FFFF00"/>
                  </a:solidFill>
                  <a:effectLst/>
                  <a:latin typeface="Cambria" panose="02040503050406030204" pitchFamily="18" charset="0"/>
                  <a:ea typeface="Cambria" panose="02040503050406030204" pitchFamily="18" charset="0"/>
                </a:rPr>
                <a:t>cho</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bài</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văn</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miêu</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tả</a:t>
              </a:r>
              <a:r>
                <a:rPr lang="en-US" sz="3200" b="1" dirty="0">
                  <a:solidFill>
                    <a:srgbClr val="FFFF00"/>
                  </a:solidFill>
                  <a:effectLst/>
                  <a:latin typeface="Cambria" panose="02040503050406030204" pitchFamily="18" charset="0"/>
                  <a:ea typeface="Cambria" panose="02040503050406030204" pitchFamily="18" charset="0"/>
                </a:rPr>
                <a:t> con </a:t>
              </a:r>
              <a:r>
                <a:rPr lang="en-US" sz="3200" b="1" dirty="0" err="1">
                  <a:solidFill>
                    <a:srgbClr val="FFFF00"/>
                  </a:solidFill>
                  <a:effectLst/>
                  <a:latin typeface="Cambria" panose="02040503050406030204" pitchFamily="18" charset="0"/>
                  <a:ea typeface="Cambria" panose="02040503050406030204" pitchFamily="18" charset="0"/>
                </a:rPr>
                <a:t>vật</a:t>
              </a:r>
              <a:endParaRPr lang="en-US" sz="3200" b="1" dirty="0">
                <a:solidFill>
                  <a:srgbClr val="FFFF00"/>
                </a:solidFill>
                <a:effectLst/>
                <a:latin typeface="Cambria" panose="02040503050406030204" pitchFamily="18" charset="0"/>
                <a:ea typeface="Cambria" panose="02040503050406030204" pitchFamily="18" charset="0"/>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pic>
        <p:nvPicPr>
          <p:cNvPr id="2" name="Picture 1">
            <a:extLst>
              <a:ext uri="{FF2B5EF4-FFF2-40B4-BE49-F238E27FC236}">
                <a16:creationId xmlns:a16="http://schemas.microsoft.com/office/drawing/2014/main" id="{EDF0872C-8DC3-8BE9-38C4-095DF3E0E55B}"/>
              </a:ext>
            </a:extLst>
          </p:cNvPr>
          <p:cNvPicPr>
            <a:picLocks noChangeAspect="1"/>
          </p:cNvPicPr>
          <p:nvPr/>
        </p:nvPicPr>
        <p:blipFill>
          <a:blip r:embed="rId5"/>
          <a:stretch>
            <a:fillRect/>
          </a:stretch>
        </p:blipFill>
        <p:spPr>
          <a:xfrm>
            <a:off x="6381525" y="0"/>
            <a:ext cx="5182049" cy="1609483"/>
          </a:xfrm>
          <a:prstGeom prst="rect">
            <a:avLst/>
          </a:prstGeom>
        </p:spPr>
      </p:pic>
      <p:grpSp>
        <p:nvGrpSpPr>
          <p:cNvPr id="3" name="Google Shape;785;p2">
            <a:extLst>
              <a:ext uri="{FF2B5EF4-FFF2-40B4-BE49-F238E27FC236}">
                <a16:creationId xmlns:a16="http://schemas.microsoft.com/office/drawing/2014/main" id="{4E59835A-A7B9-09E6-4987-261703A1D5EE}"/>
              </a:ext>
            </a:extLst>
          </p:cNvPr>
          <p:cNvGrpSpPr/>
          <p:nvPr/>
        </p:nvGrpSpPr>
        <p:grpSpPr>
          <a:xfrm>
            <a:off x="4236359" y="3780016"/>
            <a:ext cx="7792772" cy="2235200"/>
            <a:chOff x="6583138" y="6198661"/>
            <a:chExt cx="11689158" cy="3352800"/>
          </a:xfrm>
        </p:grpSpPr>
        <p:pic>
          <p:nvPicPr>
            <p:cNvPr id="4" name="Google Shape;786;p2">
              <a:extLst>
                <a:ext uri="{FF2B5EF4-FFF2-40B4-BE49-F238E27FC236}">
                  <a16:creationId xmlns:a16="http://schemas.microsoft.com/office/drawing/2014/main" id="{A6445E81-DD2D-3241-CB88-CDBC9C9DB29B}"/>
                </a:ext>
              </a:extLst>
            </p:cNvPr>
            <p:cNvPicPr preferRelativeResize="0"/>
            <p:nvPr/>
          </p:nvPicPr>
          <p:blipFill rotWithShape="1">
            <a:blip r:embed="rId6">
              <a:alphaModFix/>
            </a:blip>
            <a:srcRect/>
            <a:stretch/>
          </p:blipFill>
          <p:spPr>
            <a:xfrm>
              <a:off x="6583138" y="6678398"/>
              <a:ext cx="2098903" cy="2240925"/>
            </a:xfrm>
            <a:prstGeom prst="rect">
              <a:avLst/>
            </a:prstGeom>
            <a:noFill/>
            <a:ln>
              <a:noFill/>
            </a:ln>
          </p:spPr>
        </p:pic>
        <p:sp>
          <p:nvSpPr>
            <p:cNvPr id="5" name="Google Shape;787;p2">
              <a:extLst>
                <a:ext uri="{FF2B5EF4-FFF2-40B4-BE49-F238E27FC236}">
                  <a16:creationId xmlns:a16="http://schemas.microsoft.com/office/drawing/2014/main" id="{D24E0B4C-EF8C-BA55-BCBD-2886DD7145D5}"/>
                </a:ext>
              </a:extLst>
            </p:cNvPr>
            <p:cNvSpPr txBox="1"/>
            <p:nvPr/>
          </p:nvSpPr>
          <p:spPr>
            <a:xfrm>
              <a:off x="9301164" y="6678398"/>
              <a:ext cx="8672511" cy="2243691"/>
            </a:xfrm>
            <a:prstGeom prst="rect">
              <a:avLst/>
            </a:prstGeom>
            <a:noFill/>
            <a:ln>
              <a:noFill/>
            </a:ln>
          </p:spPr>
          <p:txBody>
            <a:bodyPr spcFirstLastPara="1" wrap="square" lIns="0" tIns="0" rIns="0" bIns="0" anchor="t" anchorCtr="0">
              <a:spAutoFit/>
            </a:bodyPr>
            <a:lstStyle/>
            <a:p>
              <a:pPr marL="0" marR="0" algn="just">
                <a:lnSpc>
                  <a:spcPct val="135000"/>
                </a:lnSpc>
                <a:spcBef>
                  <a:spcPts val="0"/>
                </a:spcBef>
                <a:spcAft>
                  <a:spcPts val="0"/>
                </a:spcAft>
              </a:pPr>
              <a:r>
                <a:rPr lang="en-US" sz="3600" b="1" dirty="0" err="1">
                  <a:solidFill>
                    <a:srgbClr val="FFFF00"/>
                  </a:solidFill>
                  <a:effectLst/>
                  <a:latin typeface="Cambria" panose="02040503050406030204" pitchFamily="18" charset="0"/>
                  <a:ea typeface="Cambria" panose="02040503050406030204" pitchFamily="18" charset="0"/>
                </a:rPr>
                <a:t>Biết</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chỉnh</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sửa</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đoạn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văn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cho</a:t>
              </a:r>
              <a:r>
                <a:rPr lang="en-US" sz="3600" b="1" dirty="0">
                  <a:solidFill>
                    <a:srgbClr val="FFFF00"/>
                  </a:solidFill>
                  <a:effectLst/>
                  <a:latin typeface="Cambria" panose="02040503050406030204" pitchFamily="18" charset="0"/>
                  <a:ea typeface="Cambria" panose="02040503050406030204" pitchFamily="18" charset="0"/>
                </a:rPr>
                <a:t> hay </a:t>
              </a:r>
              <a:r>
                <a:rPr lang="en-US" sz="3600" b="1" dirty="0" err="1">
                  <a:solidFill>
                    <a:srgbClr val="FFFF00"/>
                  </a:solidFill>
                  <a:effectLst/>
                  <a:latin typeface="Cambria" panose="02040503050406030204" pitchFamily="18" charset="0"/>
                  <a:ea typeface="Cambria" panose="02040503050406030204" pitchFamily="18" charset="0"/>
                </a:rPr>
                <a:t>hơn</a:t>
              </a:r>
              <a:r>
                <a:rPr lang="en-US" sz="3600" b="1" dirty="0">
                  <a:solidFill>
                    <a:srgbClr val="FFFF00"/>
                  </a:solidFill>
                  <a:effectLst/>
                  <a:latin typeface="Cambria" panose="02040503050406030204" pitchFamily="18" charset="0"/>
                  <a:ea typeface="Cambria" panose="02040503050406030204" pitchFamily="18" charset="0"/>
                </a:rPr>
                <a:t>.</a:t>
              </a:r>
            </a:p>
          </p:txBody>
        </p:sp>
        <p:grpSp>
          <p:nvGrpSpPr>
            <p:cNvPr id="6" name="Google Shape;788;p2">
              <a:extLst>
                <a:ext uri="{FF2B5EF4-FFF2-40B4-BE49-F238E27FC236}">
                  <a16:creationId xmlns:a16="http://schemas.microsoft.com/office/drawing/2014/main" id="{2E663339-D8E2-0A5F-45C9-8EE59A2E3FF2}"/>
                </a:ext>
              </a:extLst>
            </p:cNvPr>
            <p:cNvGrpSpPr/>
            <p:nvPr/>
          </p:nvGrpSpPr>
          <p:grpSpPr>
            <a:xfrm>
              <a:off x="8935926" y="6198661"/>
              <a:ext cx="9336370" cy="3352800"/>
              <a:chOff x="8843392" y="2324100"/>
              <a:chExt cx="9336370" cy="3352800"/>
            </a:xfrm>
          </p:grpSpPr>
          <p:sp>
            <p:nvSpPr>
              <p:cNvPr id="7" name="Google Shape;789;p2">
                <a:extLst>
                  <a:ext uri="{FF2B5EF4-FFF2-40B4-BE49-F238E27FC236}">
                    <a16:creationId xmlns:a16="http://schemas.microsoft.com/office/drawing/2014/main" id="{86BCCD24-E252-21C0-3D56-34EA07833B21}"/>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sp>
            <p:nvSpPr>
              <p:cNvPr id="8" name="Google Shape;790;p2">
                <a:extLst>
                  <a:ext uri="{FF2B5EF4-FFF2-40B4-BE49-F238E27FC236}">
                    <a16:creationId xmlns:a16="http://schemas.microsoft.com/office/drawing/2014/main" id="{9317CEC2-BC1F-910F-856A-9B00066CFB5E}"/>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txBody>
            <a:bodyPr/>
            <a:lstStyle/>
            <a:p>
              <a:endParaRPr lang="en-US"/>
            </a:p>
          </p:txBody>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Cambria" panose="02040503050406030204" pitchFamily="18" charset="0"/>
                <a:ea typeface="Cambria" panose="02040503050406030204" pitchFamily="18" charset="0"/>
              </a:rPr>
              <a:t>Nghe </a:t>
            </a:r>
            <a:r>
              <a:rPr lang="en-US" sz="4000" b="1" dirty="0" err="1">
                <a:solidFill>
                  <a:srgbClr val="C00000"/>
                </a:solidFill>
                <a:latin typeface="Cambria" panose="02040503050406030204" pitchFamily="18" charset="0"/>
                <a:ea typeface="Cambria" panose="02040503050406030204" pitchFamily="18" charset="0"/>
              </a:rPr>
              <a:t>thầy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cô</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sửa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endParaRPr lang="en-US" sz="4000" b="1" dirty="0">
              <a:solidFill>
                <a:srgbClr val="C0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0861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Vận</a:t>
            </a:r>
            <a:r>
              <a:rPr kumimoji="0" lang="en-US"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 </a:t>
            </a: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dụng</a:t>
            </a:r>
            <a:endParaRPr kumimoji="0"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endParaRPr>
          </a:p>
        </p:txBody>
      </p:sp>
    </p:spTree>
    <p:extLst>
      <p:ext uri="{BB962C8B-B14F-4D97-AF65-F5344CB8AC3E}">
        <p14:creationId xmlns:p14="http://schemas.microsoft.com/office/powerpoint/2010/main" val="239412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509286" y="451413"/>
            <a:ext cx="7935056" cy="3815787"/>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031911" y="1741665"/>
              <a:ext cx="6194711" cy="1888310"/>
            </a:xfrm>
            <a:prstGeom prst="rect">
              <a:avLst/>
            </a:prstGeom>
            <a:noFill/>
          </p:spPr>
          <p:txBody>
            <a:bodyPr wrap="square" rtlCol="0">
              <a:spAutoFit/>
            </a:bodyPr>
            <a:lstStyle/>
            <a:p>
              <a:pPr algn="ctr">
                <a:defRPr/>
              </a:pP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Bắt</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chước</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hành</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động</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con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vật</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mà</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thích</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gáy</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gà</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bới</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thóc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sủa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chó</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hoặc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rình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chuột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extLst>
      <p:ext uri="{BB962C8B-B14F-4D97-AF65-F5344CB8AC3E}">
        <p14:creationId xmlns:p14="http://schemas.microsoft.com/office/powerpoint/2010/main" val="270480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8"/>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9"/>
          <a:stretch>
            <a:fillRect/>
          </a:stretch>
        </p:blipFill>
        <p:spPr>
          <a:xfrm>
            <a:off x="4534365" y="733331"/>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4"/>
          <a:stretch>
            <a:fillRect/>
          </a:stretch>
        </p:blipFill>
        <p:spPr>
          <a:xfrm>
            <a:off x="4231123" y="3868985"/>
            <a:ext cx="6053853" cy="1615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thường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gồm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mấy</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Đó</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những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nào</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846101" y="2422111"/>
            <a:ext cx="6298149" cy="1492664"/>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Cambria" panose="02040503050406030204" pitchFamily="18" charset="0"/>
                <a:ea typeface="Cambria" panose="02040503050406030204" pitchFamily="18" charset="0"/>
                <a:cs typeface="Lobster"/>
                <a:sym typeface="Lobster"/>
              </a:rPr>
              <a:t>Gồm</a:t>
            </a:r>
            <a:r>
              <a:rPr lang="en-US" sz="4000" b="1" kern="0" dirty="0">
                <a:solidFill>
                  <a:srgbClr val="002060"/>
                </a:solidFill>
                <a:latin typeface="Cambria" panose="02040503050406030204" pitchFamily="18" charset="0"/>
                <a:ea typeface="Cambria" panose="02040503050406030204" pitchFamily="18" charset="0"/>
                <a:cs typeface="Lobster"/>
                <a:sym typeface="Lobster"/>
              </a:rPr>
              <a:t> 3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phần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Mở</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thân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kết</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endParaRPr kumimoji="0"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pic>
        <p:nvPicPr>
          <p:cNvPr id="1106" name="Google Shape;1106;p25"/>
          <p:cNvPicPr preferRelativeResize="0"/>
          <p:nvPr/>
        </p:nvPicPr>
        <p:blipFill rotWithShape="1">
          <a:blip r:embed="rId5">
            <a:alphaModFix/>
          </a:blip>
          <a:srcRect/>
          <a:stretch/>
        </p:blipFill>
        <p:spPr>
          <a:xfrm>
            <a:off x="7026777" y="4784977"/>
            <a:ext cx="2104592" cy="2073023"/>
          </a:xfrm>
          <a:prstGeom prst="rect">
            <a:avLst/>
          </a:prstGeom>
          <a:noFill/>
          <a:ln>
            <a:noFill/>
          </a:ln>
        </p:spPr>
      </p:pic>
    </p:spTree>
    <p:extLst>
      <p:ext uri="{BB962C8B-B14F-4D97-AF65-F5344CB8AC3E}">
        <p14:creationId xmlns:p14="http://schemas.microsoft.com/office/powerpoint/2010/main" val="252111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Điểm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cần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lưu</a:t>
                </a:r>
                <a:r>
                  <a:rPr lang="en-US" sz="2800" b="1" i="1" dirty="0">
                    <a:solidFill>
                      <a:srgbClr val="000000"/>
                    </a:solidFill>
                    <a:effectLst/>
                    <a:latin typeface="Cambria" panose="02040503050406030204" pitchFamily="18" charset="0"/>
                    <a:ea typeface="Cambria" panose="02040503050406030204" pitchFamily="18" charset="0"/>
                  </a:rPr>
                  <a:t> ý </a:t>
                </a:r>
                <a:r>
                  <a:rPr lang="en-US" sz="2800" b="1" i="1" dirty="0" err="1">
                    <a:solidFill>
                      <a:srgbClr val="000000"/>
                    </a:solidFill>
                    <a:effectLst/>
                    <a:latin typeface="Cambria" panose="02040503050406030204" pitchFamily="18" charset="0"/>
                    <a:ea typeface="Cambria" panose="02040503050406030204" pitchFamily="18" charset="0"/>
                  </a:rPr>
                  <a:t>khi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viết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gì</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3590926" y="2009776"/>
            <a:ext cx="7658100" cy="314324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Bố cục bài viết: 3 phần: mở bài, thân bài, kết bài.</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T</a:t>
            </a:r>
            <a:r>
              <a:rPr lang="en-US" sz="2400" dirty="0">
                <a:latin typeface="Cambria" panose="02040503050406030204" pitchFamily="18" charset="0"/>
                <a:ea typeface="Cambria" panose="02040503050406030204" pitchFamily="18" charset="0"/>
              </a:rPr>
              <a:t>r</a:t>
            </a:r>
            <a:r>
              <a:rPr lang="vi-VN" sz="2400" dirty="0">
                <a:latin typeface="Cambria" panose="02040503050406030204" pitchFamily="18" charset="0"/>
                <a:ea typeface="Cambria" panose="02040503050406030204" pitchFamily="18" charset="0"/>
              </a:rPr>
              <a:t>ình bày bài viết đủ 3 phần, rõ sàng, sạch đẹp.</a:t>
            </a:r>
            <a:endParaRPr lang="en-US" sz="2400" b="1" i="1" dirty="0">
              <a:latin typeface="Cambria" panose="02040503050406030204" pitchFamily="18" charset="0"/>
              <a:ea typeface="Cambria" panose="02040503050406030204" pitchFamily="18" charset="0"/>
            </a:endParaRPr>
          </a:p>
        </p:txBody>
      </p:sp>
      <p:pic>
        <p:nvPicPr>
          <p:cNvPr id="1106" name="Google Shape;1106;p25"/>
          <p:cNvPicPr preferRelativeResize="0"/>
          <p:nvPr/>
        </p:nvPicPr>
        <p:blipFill rotWithShape="1">
          <a:blip r:embed="rId5">
            <a:alphaModFix/>
          </a:blip>
          <a:srcRect/>
          <a:stretch/>
        </p:blipFill>
        <p:spPr>
          <a:xfrm>
            <a:off x="9989052" y="4604002"/>
            <a:ext cx="2104592" cy="2073023"/>
          </a:xfrm>
          <a:prstGeom prst="rect">
            <a:avLst/>
          </a:prstGeom>
          <a:noFill/>
          <a:ln>
            <a:noFill/>
          </a:ln>
        </p:spPr>
      </p:pic>
    </p:spTree>
    <p:extLst>
      <p:ext uri="{BB962C8B-B14F-4D97-AF65-F5344CB8AC3E}">
        <p14:creationId xmlns:p14="http://schemas.microsoft.com/office/powerpoint/2010/main" val="125760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3"/>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4"/>
          <a:srcRect t="23464" r="71083" b="46860"/>
          <a:stretch>
            <a:fillRect/>
          </a:stretch>
        </p:blipFill>
        <p:spPr>
          <a:xfrm>
            <a:off x="8874068" y="-718729"/>
            <a:ext cx="3406282" cy="3495660"/>
          </a:xfrm>
          <a:prstGeom prst="rect">
            <a:avLst/>
          </a:prstGeom>
          <a:noFill/>
          <a:ln>
            <a:noFill/>
          </a:ln>
        </p:spPr>
      </p:pic>
      <p:grpSp>
        <p:nvGrpSpPr>
          <p:cNvPr id="9" name="Group 2">
            <a:extLst>
              <a:ext uri="{FF2B5EF4-FFF2-40B4-BE49-F238E27FC236}">
                <a16:creationId xmlns:a16="http://schemas.microsoft.com/office/drawing/2014/main" id="{7FBF103D-4F1B-80C7-517D-7FDE8222198B}"/>
              </a:ext>
            </a:extLst>
          </p:cNvPr>
          <p:cNvGrpSpPr>
            <a:grpSpLocks noChangeAspect="1"/>
          </p:cNvGrpSpPr>
          <p:nvPr/>
        </p:nvGrpSpPr>
        <p:grpSpPr>
          <a:xfrm rot="139861">
            <a:off x="5216328" y="322884"/>
            <a:ext cx="2914589" cy="1347201"/>
            <a:chOff x="31755" y="-81945"/>
            <a:chExt cx="1844040" cy="2447955"/>
          </a:xfrm>
        </p:grpSpPr>
        <p:sp>
          <p:nvSpPr>
            <p:cNvPr id="10" name="Freeform 3">
              <a:extLst>
                <a:ext uri="{FF2B5EF4-FFF2-40B4-BE49-F238E27FC236}">
                  <a16:creationId xmlns:a16="http://schemas.microsoft.com/office/drawing/2014/main" id="{A4E67675-8F97-E6D2-6392-866EC1264A86}"/>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11" name="Freeform 4">
              <a:extLst>
                <a:ext uri="{FF2B5EF4-FFF2-40B4-BE49-F238E27FC236}">
                  <a16:creationId xmlns:a16="http://schemas.microsoft.com/office/drawing/2014/main" id="{1E2D2A40-2600-4424-DCEF-FE3CA901DD9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txBody>
            <a:bodyPr/>
            <a:lstStyle/>
            <a:p>
              <a:endParaRPr lang="en-US"/>
            </a:p>
          </p:txBody>
        </p:sp>
      </p:grpSp>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6"/>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17143" y="1904024"/>
            <a:ext cx="94014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ED7D31">
                    <a:lumMod val="50000"/>
                  </a:srgbClr>
                </a:solidFill>
                <a:latin typeface="Cambria" panose="02040503050406030204" pitchFamily="18" charset="0"/>
                <a:ea typeface="Cambria" panose="02040503050406030204" pitchFamily="18" charset="0"/>
              </a:rPr>
              <a:t>Chọn</a:t>
            </a:r>
            <a:r>
              <a:rPr lang="en-US" sz="3600" b="1" dirty="0">
                <a:solidFill>
                  <a:srgbClr val="ED7D31">
                    <a:lumMod val="50000"/>
                  </a:srgbClr>
                </a:solidFill>
                <a:latin typeface="Cambria" panose="02040503050406030204" pitchFamily="18" charset="0"/>
                <a:ea typeface="Cambria" panose="02040503050406030204" pitchFamily="18" charset="0"/>
              </a:rPr>
              <a:t> 1 </a:t>
            </a:r>
            <a:r>
              <a:rPr lang="en-US" sz="3600" b="1" dirty="0" err="1">
                <a:solidFill>
                  <a:srgbClr val="ED7D31">
                    <a:lumMod val="50000"/>
                  </a:srgbClr>
                </a:solidFill>
                <a:latin typeface="Cambria" panose="02040503050406030204" pitchFamily="18" charset="0"/>
                <a:ea typeface="Cambria" panose="02040503050406030204" pitchFamily="18" charset="0"/>
              </a:rPr>
              <a:t>trong</a:t>
            </a:r>
            <a:r>
              <a:rPr lang="en-US" sz="3600" b="1" dirty="0">
                <a:solidFill>
                  <a:srgbClr val="ED7D31">
                    <a:lumMod val="50000"/>
                  </a:srgbClr>
                </a:solidFill>
                <a:latin typeface="Cambria" panose="02040503050406030204" pitchFamily="18" charset="0"/>
                <a:ea typeface="Cambria" panose="02040503050406030204" pitchFamily="18" charset="0"/>
              </a:rPr>
              <a:t> 2 </a:t>
            </a:r>
            <a:r>
              <a:rPr lang="en-US" sz="3600" b="1" dirty="0" err="1">
                <a:solidFill>
                  <a:srgbClr val="ED7D31">
                    <a:lumMod val="50000"/>
                  </a:srgbClr>
                </a:solidFill>
                <a:latin typeface="Cambria" panose="02040503050406030204" pitchFamily="18" charset="0"/>
                <a:ea typeface="Cambria" panose="02040503050406030204" pitchFamily="18" charset="0"/>
              </a:rPr>
              <a:t>đề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dưới</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đây</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a:t>
            </a:r>
            <a:r>
              <a:rPr lang="en-US" sz="3600" dirty="0">
                <a:latin typeface="Cambria" panose="02040503050406030204" pitchFamily="18" charset="0"/>
                <a:ea typeface="Cambria" panose="02040503050406030204" pitchFamily="18" charset="0"/>
              </a:rPr>
              <a:t>.</a:t>
            </a: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a:t>
            </a:r>
            <a:r>
              <a:rPr lang="en-US" sz="3600" dirty="0">
                <a:latin typeface="Cambria" panose="02040503050406030204" pitchFamily="18" charset="0"/>
                <a:ea typeface="Cambria" panose="02040503050406030204" pitchFamily="18" charset="0"/>
              </a:rPr>
              <a:t> vi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123950" y="276226"/>
            <a:ext cx="9424767" cy="1362248"/>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1022994" y="457426"/>
                <a:ext cx="9399251" cy="1032088"/>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dirty="0" err="1">
                    <a:effectLst/>
                    <a:latin typeface="Cambria" panose="02040503050406030204" pitchFamily="18" charset="0"/>
                    <a:ea typeface="Cambria" panose="02040503050406030204" pitchFamily="18" charset="0"/>
                  </a:rPr>
                  <a:t>Bước</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Suy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r>
                  <a:rPr lang="en-US" sz="2800" b="1" dirty="0">
                    <a:effectLst/>
                    <a:latin typeface="Cambria" panose="02040503050406030204" pitchFamily="18" charset="0"/>
                    <a:ea typeface="Cambria" panose="02040503050406030204" pitchFamily="18" charset="0"/>
                  </a:rPr>
                  <a:t> 1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endParaRPr sz="16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4"/>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8">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9">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591101" y="380259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Hổ</a:t>
            </a: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Thỏ</a:t>
            </a:r>
          </a:p>
        </p:txBody>
      </p:sp>
      <p:sp>
        <p:nvSpPr>
          <p:cNvPr id="15" name="TextBox 14">
            <a:extLst>
              <a:ext uri="{FF2B5EF4-FFF2-40B4-BE49-F238E27FC236}">
                <a16:creationId xmlns:a16="http://schemas.microsoft.com/office/drawing/2014/main" id="{9ECE4A4D-4A55-4389-F47C-581DBF23EAE1}"/>
              </a:ext>
            </a:extLst>
          </p:cNvPr>
          <p:cNvSpPr txBox="1"/>
          <p:nvPr/>
        </p:nvSpPr>
        <p:spPr>
          <a:xfrm>
            <a:off x="4814387" y="392528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Chó</a:t>
            </a: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Chim</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sáo</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Cá chép vàng</a:t>
            </a: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Gà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894</Words>
  <Application>Microsoft Office PowerPoint</Application>
  <PresentationFormat>Màn hình rộng</PresentationFormat>
  <Paragraphs>119</Paragraphs>
  <Slides>23</Slides>
  <Notes>20</Notes>
  <HiddenSlides>0</HiddenSlides>
  <MMClips>0</MMClips>
  <ScaleCrop>false</ScaleCrop>
  <HeadingPairs>
    <vt:vector size="6" baseType="variant">
      <vt:variant>
        <vt:lpstr>Phông được Dùng</vt:lpstr>
      </vt:variant>
      <vt:variant>
        <vt:i4>3</vt:i4>
      </vt:variant>
      <vt:variant>
        <vt:lpstr>Chủ đề</vt:lpstr>
      </vt:variant>
      <vt:variant>
        <vt:i4>7</vt:i4>
      </vt:variant>
      <vt:variant>
        <vt:lpstr>Tiêu đề Bản chiếu</vt:lpstr>
      </vt:variant>
      <vt:variant>
        <vt:i4>23</vt:i4>
      </vt:variant>
    </vt:vector>
  </HeadingPairs>
  <TitlesOfParts>
    <vt:vector size="33" baseType="lpstr">
      <vt:lpstr>Arial</vt:lpstr>
      <vt:lpstr>Calibri</vt:lpstr>
      <vt:lpstr>Cambria</vt:lpstr>
      <vt:lpstr>1_Office Theme</vt:lpstr>
      <vt:lpstr>3_Office Theme</vt:lpstr>
      <vt:lpstr>4_Office Theme</vt:lpstr>
      <vt:lpstr>9_Office Theme</vt:lpstr>
      <vt:lpstr>12_Office Theme</vt:lpstr>
      <vt:lpstr>2_Office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42</cp:revision>
  <dcterms:created xsi:type="dcterms:W3CDTF">2023-10-10T01:58:50Z</dcterms:created>
  <dcterms:modified xsi:type="dcterms:W3CDTF">2025-02-20T13:17:20Z</dcterms:modified>
</cp:coreProperties>
</file>