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sldIdLst>
    <p:sldId id="343" r:id="rId2"/>
    <p:sldId id="305" r:id="rId3"/>
    <p:sldId id="304" r:id="rId4"/>
    <p:sldId id="307" r:id="rId5"/>
    <p:sldId id="310" r:id="rId6"/>
    <p:sldId id="311" r:id="rId7"/>
    <p:sldId id="312" r:id="rId8"/>
    <p:sldId id="264" r:id="rId9"/>
    <p:sldId id="277" r:id="rId10"/>
    <p:sldId id="333" r:id="rId11"/>
    <p:sldId id="375" r:id="rId12"/>
    <p:sldId id="315" r:id="rId13"/>
    <p:sldId id="374" r:id="rId14"/>
    <p:sldId id="332" r:id="rId15"/>
    <p:sldId id="313" r:id="rId16"/>
    <p:sldId id="336" r:id="rId17"/>
    <p:sldId id="293" r:id="rId18"/>
    <p:sldId id="299" r:id="rId19"/>
    <p:sldId id="339" r:id="rId20"/>
    <p:sldId id="353" r:id="rId21"/>
    <p:sldId id="342" r:id="rId22"/>
    <p:sldId id="345" r:id="rId23"/>
    <p:sldId id="347" r:id="rId24"/>
    <p:sldId id="346" r:id="rId25"/>
    <p:sldId id="338" r:id="rId26"/>
    <p:sldId id="350" r:id="rId27"/>
    <p:sldId id="348" r:id="rId28"/>
    <p:sldId id="349" r:id="rId29"/>
    <p:sldId id="355" r:id="rId30"/>
    <p:sldId id="351" r:id="rId31"/>
    <p:sldId id="356" r:id="rId32"/>
    <p:sldId id="357" r:id="rId33"/>
    <p:sldId id="358" r:id="rId34"/>
    <p:sldId id="372" r:id="rId35"/>
    <p:sldId id="364" r:id="rId36"/>
    <p:sldId id="362" r:id="rId37"/>
    <p:sldId id="360" r:id="rId38"/>
    <p:sldId id="278" r:id="rId39"/>
    <p:sldId id="366" r:id="rId40"/>
    <p:sldId id="367" r:id="rId41"/>
    <p:sldId id="371" r:id="rId42"/>
    <p:sldId id="369" r:id="rId43"/>
    <p:sldId id="270" r:id="rId44"/>
    <p:sldId id="285" r:id="rId45"/>
    <p:sldId id="296" r:id="rId46"/>
  </p:sldIdLst>
  <p:sldSz cx="12192000" cy="6858000"/>
  <p:notesSz cx="6858000" cy="9144000"/>
  <p:embeddedFontLst>
    <p:embeddedFont>
      <p:font typeface="VNI-Helve-Condense" panose="020B0604020202020204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等线 Light" panose="020B0604020202020204" charset="-122"/>
      <p:regular r:id="rId56"/>
    </p:embeddedFont>
    <p:embeddedFont>
      <p:font typeface="Open Sans" panose="020B0604020202020204" charset="0"/>
      <p:regular r:id="rId57"/>
      <p:bold r:id="rId58"/>
      <p:italic r:id="rId59"/>
      <p:boldItalic r:id="rId60"/>
    </p:embeddedFont>
    <p:embeddedFont>
      <p:font typeface="微软雅黑" panose="020B0503020204020204" pitchFamily="34" charset="-122"/>
      <p:regular r:id="rId61"/>
      <p:bold r:id="rId62"/>
    </p:embeddedFont>
    <p:embeddedFont>
      <p:font typeface="等线" panose="020B0604020202020204" charset="-122"/>
      <p:regular r:id="rId63"/>
      <p:bold r:id="rId64"/>
    </p:embeddedFont>
  </p:embeddedFontLst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BC3"/>
    <a:srgbClr val="BBE1EA"/>
    <a:srgbClr val="FFF8FF"/>
    <a:srgbClr val="2C9AC6"/>
    <a:srgbClr val="39A7D3"/>
    <a:srgbClr val="5DB7DB"/>
    <a:srgbClr val="FEF5EF"/>
    <a:srgbClr val="EB6C15"/>
    <a:srgbClr val="BCBEF1"/>
    <a:srgbClr val="72B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85" autoAdjust="0"/>
    <p:restoredTop sz="87933" autoAdjust="0"/>
  </p:normalViewPr>
  <p:slideViewPr>
    <p:cSldViewPr snapToGrid="0">
      <p:cViewPr varScale="1">
        <p:scale>
          <a:sx n="56" d="100"/>
          <a:sy n="56" d="100"/>
        </p:scale>
        <p:origin x="84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34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262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868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1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54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11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90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99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3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 -&gt;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biển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47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.</a:t>
            </a:r>
            <a:endParaRPr lang="en-US" altLang="zh-CN" dirty="0"/>
          </a:p>
          <a:p>
            <a:r>
              <a:rPr lang="en-US" altLang="zh-CN" dirty="0"/>
              <a:t>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travel </a:t>
            </a:r>
            <a:r>
              <a:rPr lang="en-US" altLang="zh-CN" baseline="0" dirty="0" err="1"/>
              <a:t>bên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góc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lưu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06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2AB379-AC5D-4F04-9B8B-02545E06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C4F83E-9D99-4804-BE4A-D4D0E5708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44769-D2D7-48A9-9EA2-22C5BDC20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3C60-BC11-41AC-873C-A41CFB2E832E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44FC32-ADB6-4687-944B-19CBF60E6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8D36AC-60DE-4B55-8531-CD1E8A03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5" Type="http://schemas.openxmlformats.org/officeDocument/2006/relationships/image" Target="../media/image68.png"/><Relationship Id="rId4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g"/><Relationship Id="rId18" Type="http://schemas.openxmlformats.org/officeDocument/2006/relationships/image" Target="../media/image25.jpe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21.svg"/><Relationship Id="rId12" Type="http://schemas.openxmlformats.org/officeDocument/2006/relationships/image" Target="../media/image21.jpg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slide" Target="slide7.xml"/><Relationship Id="rId15" Type="http://schemas.openxmlformats.org/officeDocument/2006/relationships/slide" Target="slide4.xml"/><Relationship Id="rId23" Type="http://schemas.openxmlformats.org/officeDocument/2006/relationships/image" Target="../media/image18.svg"/><Relationship Id="rId10" Type="http://schemas.openxmlformats.org/officeDocument/2006/relationships/image" Target="../media/image20.png"/><Relationship Id="rId19" Type="http://schemas.openxmlformats.org/officeDocument/2006/relationships/slide" Target="slide6.xml"/><Relationship Id="rId4" Type="http://schemas.openxmlformats.org/officeDocument/2006/relationships/image" Target="../media/image17.jpg"/><Relationship Id="rId9" Type="http://schemas.openxmlformats.org/officeDocument/2006/relationships/image" Target="../media/image23.svg"/><Relationship Id="rId14" Type="http://schemas.openxmlformats.org/officeDocument/2006/relationships/image" Target="../media/image23.jpg"/><Relationship Id="rId22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9.png"/><Relationship Id="rId3" Type="http://schemas.openxmlformats.org/officeDocument/2006/relationships/image" Target="../media/image88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9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FAF21E-9EA6-41F0-A821-71C297C641F7}"/>
              </a:ext>
            </a:extLst>
          </p:cNvPr>
          <p:cNvSpPr txBox="1"/>
          <p:nvPr/>
        </p:nvSpPr>
        <p:spPr>
          <a:xfrm>
            <a:off x="7928612" y="5926546"/>
            <a:ext cx="3864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GV: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Nguyễn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Thái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Bình</a:t>
            </a:r>
            <a:endParaRPr 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955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1173610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图片 27">
            <a:extLst>
              <a:ext uri="{FF2B5EF4-FFF2-40B4-BE49-F238E27FC236}">
                <a16:creationId xmlns:a16="http://schemas.microsoft.com/office/drawing/2014/main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623004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2096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9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6377" y="685785"/>
            <a:ext cx="8978637" cy="587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Freeform 10"/>
          <p:cNvSpPr>
            <a:spLocks/>
          </p:cNvSpPr>
          <p:nvPr/>
        </p:nvSpPr>
        <p:spPr bwMode="auto">
          <a:xfrm rot="287098">
            <a:off x="5369749" y="1632584"/>
            <a:ext cx="4730700" cy="3279661"/>
          </a:xfrm>
          <a:custGeom>
            <a:avLst/>
            <a:gdLst>
              <a:gd name="T0" fmla="*/ 2147483647 w 1976"/>
              <a:gd name="T1" fmla="*/ 0 h 2112"/>
              <a:gd name="T2" fmla="*/ 2147483647 w 1976"/>
              <a:gd name="T3" fmla="*/ 2147483647 h 2112"/>
              <a:gd name="T4" fmla="*/ 2147483647 w 1976"/>
              <a:gd name="T5" fmla="*/ 2147483647 h 2112"/>
              <a:gd name="T6" fmla="*/ 2147483647 w 1976"/>
              <a:gd name="T7" fmla="*/ 2147483647 h 2112"/>
              <a:gd name="T8" fmla="*/ 2147483647 w 1976"/>
              <a:gd name="T9" fmla="*/ 2147483647 h 2112"/>
              <a:gd name="T10" fmla="*/ 2147483647 w 1976"/>
              <a:gd name="T11" fmla="*/ 2147483647 h 2112"/>
              <a:gd name="T12" fmla="*/ 2147483647 w 1976"/>
              <a:gd name="T13" fmla="*/ 2147483647 h 2112"/>
              <a:gd name="T14" fmla="*/ 2147483647 w 1976"/>
              <a:gd name="T15" fmla="*/ 2147483647 h 2112"/>
              <a:gd name="T16" fmla="*/ 2147483647 w 1976"/>
              <a:gd name="T17" fmla="*/ 2147483647 h 2112"/>
              <a:gd name="T18" fmla="*/ 2147483647 w 1976"/>
              <a:gd name="T19" fmla="*/ 2147483647 h 2112"/>
              <a:gd name="T20" fmla="*/ 2147483647 w 1976"/>
              <a:gd name="T21" fmla="*/ 2147483647 h 2112"/>
              <a:gd name="T22" fmla="*/ 2147483647 w 1976"/>
              <a:gd name="T23" fmla="*/ 2147483647 h 21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76"/>
              <a:gd name="T37" fmla="*/ 0 h 2112"/>
              <a:gd name="T38" fmla="*/ 1976 w 1976"/>
              <a:gd name="T39" fmla="*/ 2112 h 21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76" h="2112">
                <a:moveTo>
                  <a:pt x="744" y="0"/>
                </a:moveTo>
                <a:cubicBezTo>
                  <a:pt x="736" y="100"/>
                  <a:pt x="728" y="200"/>
                  <a:pt x="744" y="288"/>
                </a:cubicBezTo>
                <a:cubicBezTo>
                  <a:pt x="760" y="376"/>
                  <a:pt x="736" y="480"/>
                  <a:pt x="840" y="528"/>
                </a:cubicBezTo>
                <a:cubicBezTo>
                  <a:pt x="944" y="576"/>
                  <a:pt x="1224" y="528"/>
                  <a:pt x="1368" y="576"/>
                </a:cubicBezTo>
                <a:cubicBezTo>
                  <a:pt x="1512" y="624"/>
                  <a:pt x="1608" y="664"/>
                  <a:pt x="1704" y="816"/>
                </a:cubicBezTo>
                <a:cubicBezTo>
                  <a:pt x="1800" y="968"/>
                  <a:pt x="1976" y="1296"/>
                  <a:pt x="1944" y="1488"/>
                </a:cubicBezTo>
                <a:cubicBezTo>
                  <a:pt x="1912" y="1680"/>
                  <a:pt x="1704" y="1864"/>
                  <a:pt x="1512" y="1968"/>
                </a:cubicBezTo>
                <a:cubicBezTo>
                  <a:pt x="1320" y="2072"/>
                  <a:pt x="1008" y="2112"/>
                  <a:pt x="792" y="2112"/>
                </a:cubicBezTo>
                <a:cubicBezTo>
                  <a:pt x="576" y="2112"/>
                  <a:pt x="344" y="2048"/>
                  <a:pt x="216" y="1968"/>
                </a:cubicBezTo>
                <a:cubicBezTo>
                  <a:pt x="88" y="1888"/>
                  <a:pt x="48" y="1712"/>
                  <a:pt x="24" y="1632"/>
                </a:cubicBezTo>
                <a:cubicBezTo>
                  <a:pt x="0" y="1552"/>
                  <a:pt x="32" y="1520"/>
                  <a:pt x="72" y="1488"/>
                </a:cubicBezTo>
                <a:cubicBezTo>
                  <a:pt x="112" y="1456"/>
                  <a:pt x="188" y="1448"/>
                  <a:pt x="264" y="144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>
              <a:buFont typeface="Arial" pitchFamily="34" charset="0"/>
              <a:buNone/>
            </a:pPr>
            <a:endParaRPr lang="vi-VN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7682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229994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1272" y="2076834"/>
            <a:ext cx="962123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latin typeface="UTM Magnesium" pitchFamily="18" charset="0"/>
              </a:rPr>
              <a:t>Đông</a:t>
            </a:r>
            <a:endParaRPr lang="en-US" dirty="0">
              <a:latin typeface="UTM Magnesium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2385" y="4901681"/>
            <a:ext cx="819455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UTM Magnesium" pitchFamily="18" charset="0"/>
              </a:rPr>
              <a:t>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83" y="4541607"/>
            <a:ext cx="137569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lt1"/>
                </a:solidFill>
                <a:latin typeface="UTM Magnesium" pitchFamily="18" charset="0"/>
              </a:rPr>
              <a:t>Tây</a:t>
            </a:r>
            <a:r>
              <a:rPr lang="en-US" dirty="0">
                <a:solidFill>
                  <a:schemeClr val="lt1"/>
                </a:solidFill>
                <a:latin typeface="UTM Magnesium" pitchFamily="18" charset="0"/>
              </a:rPr>
              <a:t> Nam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23118" y="2261500"/>
            <a:ext cx="84815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V="1">
            <a:off x="2452113" y="4226767"/>
            <a:ext cx="0" cy="6749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840332" y="4133461"/>
            <a:ext cx="867170" cy="4081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图片 27">
            <a:extLst>
              <a:ext uri="{FF2B5EF4-FFF2-40B4-BE49-F238E27FC236}">
                <a16:creationId xmlns:a16="http://schemas.microsoft.com/office/drawing/2014/main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107420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712668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0" y="1219200"/>
            <a:ext cx="8128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Freeform 10"/>
          <p:cNvSpPr>
            <a:spLocks/>
          </p:cNvSpPr>
          <p:nvPr/>
        </p:nvSpPr>
        <p:spPr bwMode="auto">
          <a:xfrm rot="252621">
            <a:off x="5960944" y="2137240"/>
            <a:ext cx="4371846" cy="2993295"/>
          </a:xfrm>
          <a:custGeom>
            <a:avLst/>
            <a:gdLst>
              <a:gd name="T0" fmla="*/ 2147483647 w 1976"/>
              <a:gd name="T1" fmla="*/ 0 h 2112"/>
              <a:gd name="T2" fmla="*/ 2147483647 w 1976"/>
              <a:gd name="T3" fmla="*/ 2147483647 h 2112"/>
              <a:gd name="T4" fmla="*/ 2147483647 w 1976"/>
              <a:gd name="T5" fmla="*/ 2147483647 h 2112"/>
              <a:gd name="T6" fmla="*/ 2147483647 w 1976"/>
              <a:gd name="T7" fmla="*/ 2147483647 h 2112"/>
              <a:gd name="T8" fmla="*/ 2147483647 w 1976"/>
              <a:gd name="T9" fmla="*/ 2147483647 h 2112"/>
              <a:gd name="T10" fmla="*/ 2147483647 w 1976"/>
              <a:gd name="T11" fmla="*/ 2147483647 h 2112"/>
              <a:gd name="T12" fmla="*/ 2147483647 w 1976"/>
              <a:gd name="T13" fmla="*/ 2147483647 h 2112"/>
              <a:gd name="T14" fmla="*/ 2147483647 w 1976"/>
              <a:gd name="T15" fmla="*/ 2147483647 h 2112"/>
              <a:gd name="T16" fmla="*/ 2147483647 w 1976"/>
              <a:gd name="T17" fmla="*/ 2147483647 h 2112"/>
              <a:gd name="T18" fmla="*/ 2147483647 w 1976"/>
              <a:gd name="T19" fmla="*/ 2147483647 h 2112"/>
              <a:gd name="T20" fmla="*/ 2147483647 w 1976"/>
              <a:gd name="T21" fmla="*/ 2147483647 h 2112"/>
              <a:gd name="T22" fmla="*/ 2147483647 w 1976"/>
              <a:gd name="T23" fmla="*/ 2147483647 h 21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76"/>
              <a:gd name="T37" fmla="*/ 0 h 2112"/>
              <a:gd name="T38" fmla="*/ 1976 w 1976"/>
              <a:gd name="T39" fmla="*/ 2112 h 21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76" h="2112">
                <a:moveTo>
                  <a:pt x="744" y="0"/>
                </a:moveTo>
                <a:cubicBezTo>
                  <a:pt x="736" y="100"/>
                  <a:pt x="728" y="200"/>
                  <a:pt x="744" y="288"/>
                </a:cubicBezTo>
                <a:cubicBezTo>
                  <a:pt x="760" y="376"/>
                  <a:pt x="736" y="480"/>
                  <a:pt x="840" y="528"/>
                </a:cubicBezTo>
                <a:cubicBezTo>
                  <a:pt x="944" y="576"/>
                  <a:pt x="1224" y="528"/>
                  <a:pt x="1368" y="576"/>
                </a:cubicBezTo>
                <a:cubicBezTo>
                  <a:pt x="1512" y="624"/>
                  <a:pt x="1608" y="664"/>
                  <a:pt x="1704" y="816"/>
                </a:cubicBezTo>
                <a:cubicBezTo>
                  <a:pt x="1800" y="968"/>
                  <a:pt x="1976" y="1296"/>
                  <a:pt x="1944" y="1488"/>
                </a:cubicBezTo>
                <a:cubicBezTo>
                  <a:pt x="1912" y="1680"/>
                  <a:pt x="1704" y="1864"/>
                  <a:pt x="1512" y="1968"/>
                </a:cubicBezTo>
                <a:cubicBezTo>
                  <a:pt x="1320" y="2072"/>
                  <a:pt x="1008" y="2112"/>
                  <a:pt x="792" y="2112"/>
                </a:cubicBezTo>
                <a:cubicBezTo>
                  <a:pt x="576" y="2112"/>
                  <a:pt x="344" y="2048"/>
                  <a:pt x="216" y="1968"/>
                </a:cubicBezTo>
                <a:cubicBezTo>
                  <a:pt x="88" y="1888"/>
                  <a:pt x="48" y="1712"/>
                  <a:pt x="24" y="1632"/>
                </a:cubicBezTo>
                <a:cubicBezTo>
                  <a:pt x="0" y="1552"/>
                  <a:pt x="32" y="1520"/>
                  <a:pt x="72" y="1488"/>
                </a:cubicBezTo>
                <a:cubicBezTo>
                  <a:pt x="112" y="1456"/>
                  <a:pt x="188" y="1448"/>
                  <a:pt x="264" y="144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0058400" y="3657600"/>
            <a:ext cx="2133600" cy="457200"/>
          </a:xfrm>
          <a:prstGeom prst="wedgeRoundRectCallout">
            <a:avLst>
              <a:gd name="adj1" fmla="val -90773"/>
              <a:gd name="adj2" fmla="val -2326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pt-B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đông</a:t>
            </a:r>
            <a:endParaRPr lang="en-US" sz="2400" b="1" dirty="0">
              <a:solidFill>
                <a:srgbClr val="FFFF00"/>
              </a:solidFill>
              <a:latin typeface="VNI-Helve-Condense" pitchFamily="2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10800000">
            <a:off x="6299200" y="5257800"/>
            <a:ext cx="2540000" cy="457200"/>
          </a:xfrm>
          <a:prstGeom prst="wedgeRoundRectCallout">
            <a:avLst>
              <a:gd name="adj1" fmla="val 33329"/>
              <a:gd name="adj2" fmla="val 24305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 eaLnBrk="0" hangingPunct="0"/>
            <a:r>
              <a:rPr lang="en-US" sz="2400" b="1" dirty="0" err="1">
                <a:latin typeface="VNI-Helve-Condense" pitchFamily="2" charset="0"/>
              </a:rPr>
              <a:t>Phía</a:t>
            </a:r>
            <a:r>
              <a:rPr lang="en-US" sz="2400" b="1" dirty="0">
                <a:latin typeface="VNI-Helve-Condense" pitchFamily="2" charset="0"/>
              </a:rPr>
              <a:t> </a:t>
            </a:r>
            <a:r>
              <a:rPr lang="en-US" sz="2400" b="1" dirty="0" err="1">
                <a:latin typeface="VNI-Helve-Condense" pitchFamily="2" charset="0"/>
              </a:rPr>
              <a:t>nam</a:t>
            </a:r>
            <a:endParaRPr lang="en-US" sz="2400" b="1" dirty="0">
              <a:latin typeface="VNI-Helve-Condense" pitchFamily="2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10800000">
            <a:off x="4064000" y="2590800"/>
            <a:ext cx="1930400" cy="914400"/>
          </a:xfrm>
          <a:prstGeom prst="wedgeRoundRectCallout">
            <a:avLst>
              <a:gd name="adj1" fmla="val -77245"/>
              <a:gd name="adj2" fmla="val -11786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 eaLnBrk="0" hangingPunct="0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>
              <a:buFont typeface="Arial" pitchFamily="34" charset="0"/>
              <a:buNone/>
            </a:pPr>
            <a:endParaRPr lang="vi-VN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3251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484015" y="2960854"/>
            <a:ext cx="9109419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484016" y="1419766"/>
            <a:ext cx="9109418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spcAft>
                <a:spcPts val="24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6838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6000" y="2460620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02.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8955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84936" y="168201"/>
            <a:ext cx="11846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tin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2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78 (SGK)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trả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lời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câu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hỏi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sau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đây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-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Đặc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nước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ta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</a:p>
          <a:p>
            <a:pPr marL="171450" lvl="0" indent="-171450" algn="just">
              <a:buFontTx/>
              <a:buChar char="-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đặc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đó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tác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động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như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thế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nào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đến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người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pPr algn="just"/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64" y="1982909"/>
            <a:ext cx="7652976" cy="45337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344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 flipV="1">
            <a:off x="13288" y="3822"/>
            <a:ext cx="12192000" cy="6858000"/>
          </a:xfrm>
          <a:prstGeom prst="rect">
            <a:avLst/>
          </a:prstGeom>
          <a:solidFill>
            <a:srgbClr val="FE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918682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737827" y="959778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5F60824-6446-4F7C-BC73-B8B21714D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42" y="2891066"/>
            <a:ext cx="2920161" cy="2336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38">
            <a:extLst>
              <a:ext uri="{FF2B5EF4-FFF2-40B4-BE49-F238E27FC236}">
                <a16:creationId xmlns:a16="http://schemas.microsoft.com/office/drawing/2014/main" id="{4416CD2F-99FA-4905-8709-548AC4A7E128}"/>
              </a:ext>
            </a:extLst>
          </p:cNvPr>
          <p:cNvSpPr/>
          <p:nvPr/>
        </p:nvSpPr>
        <p:spPr>
          <a:xfrm>
            <a:off x="3328975" y="2153326"/>
            <a:ext cx="5353076" cy="3569180"/>
          </a:xfrm>
          <a:prstGeom prst="rect">
            <a:avLst/>
          </a:prstGeom>
          <a:ln>
            <a:noFill/>
          </a:ln>
        </p:spPr>
      </p:sp>
      <p:sp>
        <p:nvSpPr>
          <p:cNvPr id="11" name="Block Arc 33">
            <a:extLst>
              <a:ext uri="{FF2B5EF4-FFF2-40B4-BE49-F238E27FC236}">
                <a16:creationId xmlns:a16="http://schemas.microsoft.com/office/drawing/2014/main" id="{C6C9E174-ECA9-4299-8919-B8A04FBDC066}"/>
              </a:ext>
            </a:extLst>
          </p:cNvPr>
          <p:cNvSpPr/>
          <p:nvPr/>
        </p:nvSpPr>
        <p:spPr>
          <a:xfrm rot="5400000">
            <a:off x="4460545" y="2381537"/>
            <a:ext cx="3297486" cy="3297915"/>
          </a:xfrm>
          <a:prstGeom prst="blockArc">
            <a:avLst>
              <a:gd name="adj1" fmla="val 1401153"/>
              <a:gd name="adj2" fmla="val 20548867"/>
              <a:gd name="adj3" fmla="val 621"/>
            </a:avLst>
          </a:prstGeom>
          <a:solidFill>
            <a:srgbClr val="BDECFE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4" name="Rectangle 70">
            <a:extLst>
              <a:ext uri="{FF2B5EF4-FFF2-40B4-BE49-F238E27FC236}">
                <a16:creationId xmlns:a16="http://schemas.microsoft.com/office/drawing/2014/main" id="{0F3D0BDF-E684-48A9-AA66-817B9C533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075" y="3619909"/>
            <a:ext cx="24938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buNone/>
              <a:defRPr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 ngày, nước biển có lúc dâng lên, có lúc hạ xuống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91BBF4F-CAB8-4D18-8E56-4E41E85AE627}"/>
              </a:ext>
            </a:extLst>
          </p:cNvPr>
          <p:cNvGrpSpPr/>
          <p:nvPr/>
        </p:nvGrpSpPr>
        <p:grpSpPr>
          <a:xfrm>
            <a:off x="1518105" y="3700128"/>
            <a:ext cx="2493818" cy="646331"/>
            <a:chOff x="821138" y="4382237"/>
            <a:chExt cx="2493818" cy="646331"/>
          </a:xfrm>
        </p:grpSpPr>
        <p:sp>
          <p:nvSpPr>
            <p:cNvPr id="19" name="Rectangle 70">
              <a:extLst>
                <a:ext uri="{FF2B5EF4-FFF2-40B4-BE49-F238E27FC236}">
                  <a16:creationId xmlns:a16="http://schemas.microsoft.com/office/drawing/2014/main" id="{52110787-6748-4B1E-A452-64861FE49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138" y="4382237"/>
              <a:ext cx="2493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ctr">
                <a:buNone/>
                <a:defRPr/>
              </a:pPr>
              <a:r>
                <a:rPr lang="vi-VN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 biển không bao giờ đóng băng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1BAADEFD-561A-427C-AE2C-2C2D32AB1B58}"/>
                </a:ext>
              </a:extLst>
            </p:cNvPr>
            <p:cNvSpPr/>
            <p:nvPr/>
          </p:nvSpPr>
          <p:spPr>
            <a:xfrm>
              <a:off x="821139" y="4619033"/>
              <a:ext cx="249381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noProof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6CAB2CF-CFAC-4EA6-9998-6509EED1263C}"/>
              </a:ext>
            </a:extLst>
          </p:cNvPr>
          <p:cNvGrpSpPr/>
          <p:nvPr/>
        </p:nvGrpSpPr>
        <p:grpSpPr>
          <a:xfrm>
            <a:off x="3964845" y="3689798"/>
            <a:ext cx="906541" cy="738664"/>
            <a:chOff x="3964845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BAEB8BDD-47E1-4EEE-9898-1C36A3FCB4EA}"/>
                </a:ext>
              </a:extLst>
            </p:cNvPr>
            <p:cNvSpPr/>
            <p:nvPr/>
          </p:nvSpPr>
          <p:spPr>
            <a:xfrm>
              <a:off x="4088174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59">
              <a:extLst>
                <a:ext uri="{FF2B5EF4-FFF2-40B4-BE49-F238E27FC236}">
                  <a16:creationId xmlns:a16="http://schemas.microsoft.com/office/drawing/2014/main" id="{2FC137E8-A831-4724-9B9F-681284EDD9C2}"/>
                </a:ext>
              </a:extLst>
            </p:cNvPr>
            <p:cNvSpPr/>
            <p:nvPr/>
          </p:nvSpPr>
          <p:spPr>
            <a:xfrm>
              <a:off x="3964845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E5987AE-9F74-437A-A26C-26EFA48FA2F4}"/>
              </a:ext>
            </a:extLst>
          </p:cNvPr>
          <p:cNvGrpSpPr/>
          <p:nvPr/>
        </p:nvGrpSpPr>
        <p:grpSpPr>
          <a:xfrm>
            <a:off x="7335311" y="3689798"/>
            <a:ext cx="906541" cy="738664"/>
            <a:chOff x="7335311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39F0877-7E7E-4B68-9FA9-22F45DFFD66F}"/>
                </a:ext>
              </a:extLst>
            </p:cNvPr>
            <p:cNvSpPr/>
            <p:nvPr/>
          </p:nvSpPr>
          <p:spPr>
            <a:xfrm>
              <a:off x="7458640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59">
              <a:extLst>
                <a:ext uri="{FF2B5EF4-FFF2-40B4-BE49-F238E27FC236}">
                  <a16:creationId xmlns:a16="http://schemas.microsoft.com/office/drawing/2014/main" id="{3DBFD76D-90C5-4612-A17F-347D3AD7D7E1}"/>
                </a:ext>
              </a:extLst>
            </p:cNvPr>
            <p:cNvSpPr/>
            <p:nvPr/>
          </p:nvSpPr>
          <p:spPr>
            <a:xfrm>
              <a:off x="7335311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E0B5536-C5C6-471B-9505-E9151237BD49}"/>
              </a:ext>
            </a:extLst>
          </p:cNvPr>
          <p:cNvGrpSpPr/>
          <p:nvPr/>
        </p:nvGrpSpPr>
        <p:grpSpPr>
          <a:xfrm>
            <a:off x="5652253" y="2069032"/>
            <a:ext cx="906541" cy="738664"/>
            <a:chOff x="5652253" y="2069032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9C5D51F-5808-41C2-88D9-26B3A2E434B9}"/>
                </a:ext>
              </a:extLst>
            </p:cNvPr>
            <p:cNvSpPr/>
            <p:nvPr/>
          </p:nvSpPr>
          <p:spPr>
            <a:xfrm>
              <a:off x="5766058" y="2117967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59">
              <a:extLst>
                <a:ext uri="{FF2B5EF4-FFF2-40B4-BE49-F238E27FC236}">
                  <a16:creationId xmlns:a16="http://schemas.microsoft.com/office/drawing/2014/main" id="{46D28ABE-3684-42B1-826F-DD372A686945}"/>
                </a:ext>
              </a:extLst>
            </p:cNvPr>
            <p:cNvSpPr/>
            <p:nvPr/>
          </p:nvSpPr>
          <p:spPr>
            <a:xfrm>
              <a:off x="5652253" y="2069032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1" name="Rectangle 70">
            <a:extLst>
              <a:ext uri="{FF2B5EF4-FFF2-40B4-BE49-F238E27FC236}">
                <a16:creationId xmlns:a16="http://schemas.microsoft.com/office/drawing/2014/main" id="{D3423857-3AA6-4D7E-AB4B-B023D35B9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034" y="1309538"/>
            <a:ext cx="2944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 Bắc và miền Trung hay có bão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000" b="1" noProof="1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17FBF52-E28A-4C9B-AC20-5ED37FA86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22361" r="21144" b="12187"/>
          <a:stretch/>
        </p:blipFill>
        <p:spPr>
          <a:xfrm>
            <a:off x="9044876" y="232954"/>
            <a:ext cx="2139042" cy="2282710"/>
          </a:xfrm>
          <a:prstGeom prst="rect">
            <a:avLst/>
          </a:prstGeom>
        </p:spPr>
      </p:pic>
      <p:pic>
        <p:nvPicPr>
          <p:cNvPr id="34" name="Picture 4" descr="10004015438746072987">
            <a:extLst>
              <a:ext uri="{FF2B5EF4-FFF2-40B4-BE49-F238E27FC236}">
                <a16:creationId xmlns:a16="http://schemas.microsoft.com/office/drawing/2014/main" id="{2FE2B82D-65D6-4735-9EDF-C83D82FD1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851721" y="1663481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256197" y="144037"/>
            <a:ext cx="7872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ta: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6861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31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9CD571-AEDF-446C-BA78-881934B7F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" y="3354902"/>
            <a:ext cx="12184688" cy="350309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 flipV="1">
            <a:off x="-3656" y="0"/>
            <a:ext cx="12192000" cy="6858001"/>
          </a:xfrm>
          <a:prstGeom prst="rect">
            <a:avLst/>
          </a:prstGeom>
          <a:gradFill>
            <a:gsLst>
              <a:gs pos="36000">
                <a:srgbClr val="FEF5EF"/>
              </a:gs>
              <a:gs pos="0">
                <a:srgbClr val="FEF5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31" y="3562449"/>
            <a:ext cx="4632001" cy="308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8" y="3429000"/>
            <a:ext cx="5151994" cy="322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54" y="221788"/>
            <a:ext cx="4793152" cy="313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2" y="198659"/>
            <a:ext cx="5582548" cy="315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70">
            <a:extLst>
              <a:ext uri="{FF2B5EF4-FFF2-40B4-BE49-F238E27FC236}">
                <a16:creationId xmlns:a16="http://schemas.microsoft.com/office/drawing/2014/main" id="{894455A2-0210-445C-8313-BBF8BCD1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62" y="2803766"/>
            <a:ext cx="6684579" cy="1255728"/>
          </a:xfrm>
          <a:prstGeom prst="rect">
            <a:avLst/>
          </a:prstGeom>
          <a:ln/>
          <a:scene3d>
            <a:camera prst="obliqueBottomLeft"/>
            <a:lightRig rig="threePt" dir="t"/>
          </a:scene3d>
          <a:sp3d>
            <a:bevelT w="165100" prst="coolSlant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61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8020631A-4C88-4B69-AC83-16090AB8C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082"/>
            <a:ext cx="7364075" cy="506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8138597" y="2554928"/>
            <a:ext cx="394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0902803"/>
      </p:ext>
    </p:extLst>
  </p:cSld>
  <p:clrMapOvr>
    <a:masterClrMapping/>
  </p:clrMapOvr>
  <p:transition spd="med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D9C0BB7-918C-4EE9-B2BB-489A7868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9" y="0"/>
            <a:ext cx="12192000" cy="6858000"/>
          </a:xfrm>
          <a:prstGeom prst="rect">
            <a:avLst/>
          </a:prstGeom>
        </p:spPr>
      </p:pic>
      <p:sp>
        <p:nvSpPr>
          <p:cNvPr id="37" name="矩形 5">
            <a:extLst>
              <a:ext uri="{FF2B5EF4-FFF2-40B4-BE49-F238E27FC236}">
                <a16:creationId xmlns:a16="http://schemas.microsoft.com/office/drawing/2014/main" id="{A5950F06-D423-4A24-BCF7-ADD9B12AC39F}"/>
              </a:ext>
            </a:extLst>
          </p:cNvPr>
          <p:cNvSpPr/>
          <p:nvPr/>
        </p:nvSpPr>
        <p:spPr>
          <a:xfrm>
            <a:off x="6549848" y="1068977"/>
            <a:ext cx="487680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dist">
              <a:lnSpc>
                <a:spcPct val="100000"/>
              </a:lnSpc>
              <a:buNone/>
            </a:pP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Du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lịch</a:t>
            </a: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miền</a:t>
            </a: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sóng</a:t>
            </a: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nước</a:t>
            </a:r>
            <a:endParaRPr lang="zh-CN" altLang="en-US" sz="6600" b="1" dirty="0">
              <a:solidFill>
                <a:schemeClr val="accent1">
                  <a:lumMod val="75000"/>
                </a:schemeClr>
              </a:solidFill>
              <a:latin typeface="UTM A&amp;S Heartbeat" pitchFamily="18" charset="0"/>
              <a:ea typeface="黄彦文行书字体" panose="02010601030101010101" pitchFamily="2" charset="-122"/>
              <a:sym typeface="+mn-ea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6A8C4A6-E556-4F39-8227-8526E77E877B}"/>
              </a:ext>
            </a:extLst>
          </p:cNvPr>
          <p:cNvCxnSpPr/>
          <p:nvPr/>
        </p:nvCxnSpPr>
        <p:spPr>
          <a:xfrm>
            <a:off x="6507480" y="1990096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661B332-7E46-4C7C-B30A-189E6275DC87}"/>
              </a:ext>
            </a:extLst>
          </p:cNvPr>
          <p:cNvCxnSpPr/>
          <p:nvPr/>
        </p:nvCxnSpPr>
        <p:spPr>
          <a:xfrm>
            <a:off x="11426648" y="2006630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30751" y="3511426"/>
            <a:ext cx="13114182" cy="33465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8045" y="266614"/>
            <a:ext cx="6774275" cy="58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6120023" y="668569"/>
            <a:ext cx="4611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13" y="2672951"/>
            <a:ext cx="5370932" cy="30435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4" y="557989"/>
            <a:ext cx="5353709" cy="30145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319234" y="4391338"/>
            <a:ext cx="5571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ra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</a:p>
          <a:p>
            <a:pPr lvl="0" algn="ctr">
              <a:defRPr/>
            </a:pP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quả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zh-CN" altLang="en-US" sz="4800" b="1" dirty="0">
              <a:solidFill>
                <a:srgbClr val="893B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72223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5" y="614961"/>
            <a:ext cx="5682930" cy="312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72" y="1491746"/>
            <a:ext cx="5005659" cy="375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5384800" y="5473005"/>
            <a:ext cx="5511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nhiều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thiệt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hại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tàu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thuyền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ven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" y="3831602"/>
            <a:ext cx="4991963" cy="2828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1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Hằng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ngày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dâng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lên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hạ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xuống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gọi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38866"/>
            <a:ext cx="10058400" cy="4177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2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982199" y="2368343"/>
            <a:ext cx="2057401" cy="2504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lấy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muối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99" y="412381"/>
            <a:ext cx="4176009" cy="278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3835678"/>
            <a:ext cx="4176008" cy="278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102"/>
            <a:ext cx="6045199" cy="4205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3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227" y="631825"/>
            <a:ext cx="62611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ra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khơi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đánh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hải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</a:p>
        </p:txBody>
      </p:sp>
      <p:grpSp>
        <p:nvGrpSpPr>
          <p:cNvPr id="5" name="Group 2"/>
          <p:cNvGrpSpPr>
            <a:grpSpLocks noChangeAspect="1"/>
          </p:cNvGrpSpPr>
          <p:nvPr/>
        </p:nvGrpSpPr>
        <p:grpSpPr>
          <a:xfrm>
            <a:off x="186601" y="1037719"/>
            <a:ext cx="4385930" cy="3771900"/>
            <a:chOff x="0" y="0"/>
            <a:chExt cx="6350000" cy="5461000"/>
          </a:xfrm>
          <a:blipFill dpi="0" rotWithShape="1">
            <a:blip r:embed="rId3"/>
            <a:srcRect/>
            <a:stretch>
              <a:fillRect l="-13000" r="-4000"/>
            </a:stretch>
          </a:blipFill>
        </p:grpSpPr>
        <p:sp>
          <p:nvSpPr>
            <p:cNvPr id="6" name="Freeform 3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4"/>
          <p:cNvGrpSpPr>
            <a:grpSpLocks noChangeAspect="1"/>
          </p:cNvGrpSpPr>
          <p:nvPr/>
        </p:nvGrpSpPr>
        <p:grpSpPr>
          <a:xfrm>
            <a:off x="3960006" y="2782304"/>
            <a:ext cx="4355543" cy="3771900"/>
            <a:chOff x="0" y="0"/>
            <a:chExt cx="6350000" cy="5499100"/>
          </a:xfrm>
          <a:blipFill dpi="0" rotWithShape="1">
            <a:blip r:embed="rId4"/>
            <a:srcRect/>
            <a:stretch>
              <a:fillRect l="-28000" t="-28000" r="-6000" b="6000"/>
            </a:stretch>
          </a:blipFill>
        </p:grpSpPr>
        <p:sp>
          <p:nvSpPr>
            <p:cNvPr id="8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6"/>
          <p:cNvGrpSpPr>
            <a:grpSpLocks noChangeAspect="1"/>
          </p:cNvGrpSpPr>
          <p:nvPr/>
        </p:nvGrpSpPr>
        <p:grpSpPr>
          <a:xfrm>
            <a:off x="7704470" y="1037719"/>
            <a:ext cx="4385930" cy="3771900"/>
            <a:chOff x="0" y="0"/>
            <a:chExt cx="6350000" cy="5461000"/>
          </a:xfrm>
          <a:blipFill dpi="0" rotWithShape="1">
            <a:blip r:embed="rId5"/>
            <a:srcRect/>
            <a:stretch>
              <a:fillRect l="6000" t="17000" r="-12000" b="-4000"/>
            </a:stretch>
          </a:blipFill>
        </p:grpSpPr>
        <p:sp>
          <p:nvSpPr>
            <p:cNvPr id="10" name="Freeform 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26775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6000" y="2627356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03.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Vai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trò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67125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84936" y="384101"/>
            <a:ext cx="11846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tin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78, 79 (SGK)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trò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041524"/>
            <a:ext cx="9862893" cy="340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69880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251" y="2386714"/>
            <a:ext cx="2983165" cy="3698198"/>
            <a:chOff x="201542" y="2450284"/>
            <a:chExt cx="3502991" cy="2762984"/>
          </a:xfrm>
        </p:grpSpPr>
        <p:pic>
          <p:nvPicPr>
            <p:cNvPr id="1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22302" y="2996467"/>
              <a:ext cx="27178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Điều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hoà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khí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hậu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80179" y="2368630"/>
            <a:ext cx="3094944" cy="3597128"/>
            <a:chOff x="201542" y="2450284"/>
            <a:chExt cx="3502991" cy="2762984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22301" y="2815091"/>
              <a:ext cx="27178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Đường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giao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thông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quan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trọng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7555" y="2386714"/>
            <a:ext cx="3138559" cy="3520662"/>
            <a:chOff x="201542" y="2450284"/>
            <a:chExt cx="3502991" cy="276298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22302" y="2996467"/>
              <a:ext cx="2717800" cy="1376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Nguồn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tài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nguyên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lớn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046113" y="2368630"/>
            <a:ext cx="2998741" cy="3538746"/>
            <a:chOff x="201542" y="2450284"/>
            <a:chExt cx="3502991" cy="2929359"/>
          </a:xfrm>
        </p:grpSpPr>
        <p:pic>
          <p:nvPicPr>
            <p:cNvPr id="3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92935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31969" y="2697709"/>
              <a:ext cx="2717800" cy="2369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khu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95433" y="311462"/>
            <a:ext cx="7315200" cy="1296621"/>
            <a:chOff x="2249955" y="1270174"/>
            <a:chExt cx="7315200" cy="1371600"/>
          </a:xfrm>
        </p:grpSpPr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49955" y="1270174"/>
              <a:ext cx="7315200" cy="13716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814467" y="1298342"/>
              <a:ext cx="4277133" cy="813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Vai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trò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biển</a:t>
              </a:r>
              <a:endParaRPr lang="en-US" sz="44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stCxn id="32" idx="2"/>
            <a:endCxn id="18" idx="0"/>
          </p:cNvCxnSpPr>
          <p:nvPr/>
        </p:nvCxnSpPr>
        <p:spPr>
          <a:xfrm flipH="1">
            <a:off x="1472332" y="1608083"/>
            <a:ext cx="4480701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2" idx="2"/>
            <a:endCxn id="24" idx="0"/>
          </p:cNvCxnSpPr>
          <p:nvPr/>
        </p:nvCxnSpPr>
        <p:spPr>
          <a:xfrm flipH="1">
            <a:off x="4427651" y="1608083"/>
            <a:ext cx="1525382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2"/>
            <a:endCxn id="27" idx="0"/>
          </p:cNvCxnSpPr>
          <p:nvPr/>
        </p:nvCxnSpPr>
        <p:spPr>
          <a:xfrm>
            <a:off x="5953033" y="1608083"/>
            <a:ext cx="1523802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2" idx="2"/>
            <a:endCxn id="30" idx="0"/>
          </p:cNvCxnSpPr>
          <p:nvPr/>
        </p:nvCxnSpPr>
        <p:spPr>
          <a:xfrm>
            <a:off x="5953033" y="1608083"/>
            <a:ext cx="4592451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3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93410"/>
            <a:ext cx="5336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hoà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khí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hậu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86" y="748593"/>
            <a:ext cx="9161285" cy="4580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16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545" y="26421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trọng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07062" y="2159941"/>
            <a:ext cx="2837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schemeClr val="tx2"/>
                </a:solidFill>
                <a:latin typeface="UTM Isadora" pitchFamily="18" charset="0"/>
              </a:rPr>
              <a:t>Tuyến đường ven biển Long Hải - Bình Châu - La Gi - Mũi Né là cung đường biển dài nhất Việt Nam</a:t>
            </a:r>
            <a:r>
              <a:rPr lang="en-US" sz="2400" b="1" dirty="0">
                <a:solidFill>
                  <a:schemeClr val="tx2"/>
                </a:solidFill>
                <a:latin typeface="UTM Isadora" pitchFamily="18" charset="0"/>
              </a:rPr>
              <a:t>.</a:t>
            </a:r>
            <a:endParaRPr lang="vi-VN" sz="24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50EA28D-FE7C-410E-9B65-4E0CC6CBD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07" y="1491063"/>
            <a:ext cx="6659368" cy="4436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47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026321" y="5529"/>
            <a:ext cx="3169664" cy="2743200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72080" y="3990290"/>
            <a:ext cx="2324862" cy="27432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41514" y="4077839"/>
            <a:ext cx="2922184" cy="2743200"/>
          </a:xfrm>
          <a:prstGeom prst="rect">
            <a:avLst/>
          </a:prstGeom>
        </p:spPr>
      </p:pic>
      <p:grpSp>
        <p:nvGrpSpPr>
          <p:cNvPr id="14" name="Group 2"/>
          <p:cNvGrpSpPr>
            <a:grpSpLocks noChangeAspect="1"/>
          </p:cNvGrpSpPr>
          <p:nvPr/>
        </p:nvGrpSpPr>
        <p:grpSpPr>
          <a:xfrm>
            <a:off x="204595" y="210109"/>
            <a:ext cx="4384694" cy="3216238"/>
            <a:chOff x="0" y="0"/>
            <a:chExt cx="4198620" cy="3079750"/>
          </a:xfrm>
          <a:blipFill>
            <a:blip r:embed="rId12"/>
            <a:stretch>
              <a:fillRect/>
            </a:stretch>
          </a:blipFill>
        </p:grpSpPr>
        <p:sp>
          <p:nvSpPr>
            <p:cNvPr id="15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"/>
          <p:cNvGrpSpPr>
            <a:grpSpLocks noChangeAspect="1"/>
          </p:cNvGrpSpPr>
          <p:nvPr/>
        </p:nvGrpSpPr>
        <p:grpSpPr>
          <a:xfrm>
            <a:off x="3942724" y="2016976"/>
            <a:ext cx="4384694" cy="3216238"/>
            <a:chOff x="0" y="0"/>
            <a:chExt cx="4198620" cy="3079750"/>
          </a:xfrm>
          <a:blipFill>
            <a:blip r:embed="rId13"/>
            <a:stretch>
              <a:fillRect/>
            </a:stretch>
          </a:blipFill>
        </p:grpSpPr>
        <p:sp>
          <p:nvSpPr>
            <p:cNvPr id="2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"/>
          <p:cNvGrpSpPr>
            <a:grpSpLocks noChangeAspect="1"/>
          </p:cNvGrpSpPr>
          <p:nvPr/>
        </p:nvGrpSpPr>
        <p:grpSpPr>
          <a:xfrm>
            <a:off x="7787400" y="3639112"/>
            <a:ext cx="4401935" cy="3220217"/>
            <a:chOff x="-854720" y="2986776"/>
            <a:chExt cx="4215129" cy="3083560"/>
          </a:xfrm>
          <a:solidFill>
            <a:srgbClr val="FFF8FF"/>
          </a:solidFill>
        </p:grpSpPr>
        <p:sp>
          <p:nvSpPr>
            <p:cNvPr id="27" name="Freeform 3"/>
            <p:cNvSpPr/>
            <p:nvPr/>
          </p:nvSpPr>
          <p:spPr>
            <a:xfrm>
              <a:off x="-854720" y="2986776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5974" y="207455"/>
            <a:ext cx="4401935" cy="3220217"/>
            <a:chOff x="178071" y="208782"/>
            <a:chExt cx="4401935" cy="3220217"/>
          </a:xfrm>
        </p:grpSpPr>
        <p:grpSp>
          <p:nvGrpSpPr>
            <p:cNvPr id="5" name="Group 2"/>
            <p:cNvGrpSpPr>
              <a:grpSpLocks noChangeAspect="1"/>
            </p:cNvGrpSpPr>
            <p:nvPr/>
          </p:nvGrpSpPr>
          <p:grpSpPr>
            <a:xfrm>
              <a:off x="178071" y="208782"/>
              <a:ext cx="4401935" cy="3220217"/>
              <a:chOff x="-12699" y="-2540"/>
              <a:chExt cx="4215129" cy="3083560"/>
            </a:xfrm>
          </p:grpSpPr>
          <p:sp>
            <p:nvSpPr>
              <p:cNvPr id="6" name="Freeform 3">
                <a:hlinkClick r:id="rId15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8725" r="-8685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223833" y="1106548"/>
              <a:ext cx="5677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UTM Showcard" pitchFamily="18" charset="0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29462" y="2010785"/>
            <a:ext cx="4391318" cy="3221097"/>
            <a:chOff x="3956006" y="2010789"/>
            <a:chExt cx="4391318" cy="3221097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>
            <a:xfrm>
              <a:off x="3956006" y="2010789"/>
              <a:ext cx="4391318" cy="3221097"/>
              <a:chOff x="0" y="0"/>
              <a:chExt cx="4198620" cy="3079750"/>
            </a:xfrm>
          </p:grpSpPr>
          <p:sp>
            <p:nvSpPr>
              <p:cNvPr id="8" name="Freeform 5">
                <a:hlinkClick r:id="rId17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11342" r="-11302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934267" y="2705128"/>
              <a:ext cx="6094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FF00"/>
                  </a:solidFill>
                  <a:latin typeface="UTM Showcard" pitchFamily="18" charset="0"/>
                </a:rPr>
                <a:t>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942174" y="3623991"/>
            <a:ext cx="4391318" cy="3221097"/>
            <a:chOff x="7800682" y="3636904"/>
            <a:chExt cx="4391318" cy="3221097"/>
          </a:xfrm>
        </p:grpSpPr>
        <p:grpSp>
          <p:nvGrpSpPr>
            <p:cNvPr id="9" name="Group 6"/>
            <p:cNvGrpSpPr>
              <a:grpSpLocks noChangeAspect="1"/>
            </p:cNvGrpSpPr>
            <p:nvPr/>
          </p:nvGrpSpPr>
          <p:grpSpPr>
            <a:xfrm>
              <a:off x="7800682" y="3636904"/>
              <a:ext cx="4391318" cy="3221097"/>
              <a:chOff x="0" y="0"/>
              <a:chExt cx="4198620" cy="3079750"/>
            </a:xfrm>
          </p:grpSpPr>
          <p:sp>
            <p:nvSpPr>
              <p:cNvPr id="10" name="Freeform 7">
                <a:hlinkClick r:id="rId19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3583" r="-3543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789398" y="4400068"/>
              <a:ext cx="6383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EF5EF"/>
                  </a:solidFill>
                  <a:latin typeface="UTM Showcard" pitchFamily="18" charset="0"/>
                </a:rPr>
                <a:t>3</a:t>
              </a:r>
            </a:p>
          </p:txBody>
        </p:sp>
      </p:grpSp>
      <p:pic>
        <p:nvPicPr>
          <p:cNvPr id="24" name="Picture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03684" y="294551"/>
            <a:ext cx="711942" cy="10009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5043992" y="-76690"/>
            <a:ext cx="3162302" cy="23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20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917E-6 -2.22222E-6 L 0.17869 0.0967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5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69 0.09676 L 0.36064 0.328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173421" y="273452"/>
            <a:ext cx="4288221" cy="4912064"/>
          </a:xfrm>
          <a:custGeom>
            <a:avLst/>
            <a:gdLst/>
            <a:ahLst/>
            <a:cxnLst/>
            <a:rect l="l" t="t" r="r" b="b"/>
            <a:pathLst>
              <a:path w="1637030" h="2387600">
                <a:moveTo>
                  <a:pt x="1637030" y="2387600"/>
                </a:moveTo>
                <a:lnTo>
                  <a:pt x="0" y="2307590"/>
                </a:lnTo>
                <a:lnTo>
                  <a:pt x="0" y="80010"/>
                </a:lnTo>
                <a:lnTo>
                  <a:pt x="1637030" y="0"/>
                </a:lnTo>
                <a:close/>
              </a:path>
            </a:pathLst>
          </a:custGeom>
          <a:blipFill>
            <a:blip r:embed="rId3"/>
            <a:stretch>
              <a:fillRect l="6000" t="17000" r="-12000" b="-4000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004442" y="273452"/>
            <a:ext cx="4256690" cy="4912064"/>
          </a:xfrm>
          <a:custGeom>
            <a:avLst/>
            <a:gdLst/>
            <a:ahLst/>
            <a:cxnLst/>
            <a:rect l="l" t="t" r="r" b="b"/>
            <a:pathLst>
              <a:path w="1637030" h="2387600">
                <a:moveTo>
                  <a:pt x="1637030" y="2387600"/>
                </a:moveTo>
                <a:lnTo>
                  <a:pt x="0" y="2307590"/>
                </a:lnTo>
                <a:lnTo>
                  <a:pt x="0" y="80010"/>
                </a:lnTo>
                <a:lnTo>
                  <a:pt x="1637030" y="0"/>
                </a:lnTo>
                <a:close/>
              </a:path>
            </a:pathLst>
          </a:custGeom>
          <a:blipFill>
            <a:blip r:embed="rId4"/>
            <a:stretch>
              <a:fillRect l="6000" t="17000" r="-12000" b="-4000"/>
            </a:stretch>
          </a:blipFill>
        </p:spPr>
      </p:sp>
      <p:sp>
        <p:nvSpPr>
          <p:cNvPr id="20" name="Rectangle 19"/>
          <p:cNvSpPr/>
          <p:nvPr/>
        </p:nvSpPr>
        <p:spPr>
          <a:xfrm>
            <a:off x="656731" y="5608363"/>
            <a:ext cx="10861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2"/>
                </a:solidFill>
                <a:latin typeface="UTM Isadora" pitchFamily="18" charset="0"/>
              </a:rPr>
              <a:t>Hệ thống cảng biển ở Việt Nam đã và đang phát triển mạnh mẽ, với mục tiêu mũi nhọn trong ngành xuất nhập khẩu hàng hóa.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38019" y="1059610"/>
            <a:ext cx="3235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UTM Isadora" pitchFamily="18" charset="0"/>
              </a:rPr>
              <a:t>Cảng</a:t>
            </a:r>
            <a:r>
              <a:rPr lang="en-US" sz="2800" b="1" dirty="0">
                <a:solidFill>
                  <a:srgbClr val="7030A0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Isadora" pitchFamily="18" charset="0"/>
              </a:rPr>
              <a:t>Sài</a:t>
            </a:r>
            <a:r>
              <a:rPr lang="en-US" sz="2800" b="1" dirty="0">
                <a:solidFill>
                  <a:srgbClr val="7030A0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UTM Isadora" pitchFamily="18" charset="0"/>
              </a:rPr>
              <a:t>Gòn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97177" y="4353839"/>
            <a:ext cx="2612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Cảng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Đà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Nẵng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90" y="1059610"/>
            <a:ext cx="3820510" cy="41259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07517" y="1059610"/>
            <a:ext cx="2927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Isadora" pitchFamily="18" charset="0"/>
              </a:rPr>
              <a:t>Cảng</a:t>
            </a:r>
            <a:r>
              <a:rPr lang="en-US" sz="28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Isadora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Isadora" pitchFamily="18" charset="0"/>
              </a:rPr>
              <a:t>Nhơn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2968" y="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lớn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89" y="879795"/>
            <a:ext cx="3211045" cy="266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69" y="3750862"/>
            <a:ext cx="3211045" cy="276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AB5A055-CBEC-4005-9A48-C75CE3B95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79" y="879795"/>
            <a:ext cx="3207380" cy="2662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4" descr="images716797_1">
            <a:extLst>
              <a:ext uri="{FF2B5EF4-FFF2-40B4-BE49-F238E27FC236}">
                <a16:creationId xmlns:a16="http://schemas.microsoft.com/office/drawing/2014/main" id="{21C38078-F524-4780-8682-72E24A60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86" y="879795"/>
            <a:ext cx="3322612" cy="266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095531ED-2D10-4F31-A446-85216985B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39" y="3750862"/>
            <a:ext cx="3401224" cy="276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68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DA2E3E0-3A18-443B-BA0C-717CA1A79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6" y="137421"/>
            <a:ext cx="10153928" cy="571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E756D272-3EB0-469A-AB97-CD7F5167E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762298"/>
            <a:ext cx="12192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Mỏ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dầu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Bạch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Hổ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-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được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xem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là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mỏ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dầu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khí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lớn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nhất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thềm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lục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địa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Việt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6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9544" y="383495"/>
            <a:ext cx="6763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Ven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nơi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du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nghỉ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hấp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dẫn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B7995F0-7A90-4101-A8DC-D9698E6AC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6" y="2283455"/>
            <a:ext cx="5909049" cy="354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B01EA-05CC-4DE6-93F2-5EB1DBF9A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0" y="383495"/>
            <a:ext cx="5642555" cy="57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32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2593" y="2505494"/>
            <a:ext cx="4713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bãi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4E36F37-FB65-4967-8585-23210C171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" y="523936"/>
            <a:ext cx="5696796" cy="40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C12FD-42B8-460F-A3CE-52A79461C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40" y="523936"/>
            <a:ext cx="5423340" cy="40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078013" y="5575308"/>
            <a:ext cx="4445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UTM Isadora" pitchFamily="18" charset="0"/>
              </a:rPr>
              <a:t>Vũng</a:t>
            </a:r>
            <a:r>
              <a:rPr lang="en-US" sz="28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UTM Isadora" pitchFamily="18" charset="0"/>
              </a:rPr>
              <a:t>Tàu</a:t>
            </a:r>
            <a:endParaRPr lang="en-US" sz="28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61838" y="2557690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Bãi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biển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Mỹ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Khê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022C69B-D510-417D-8AD0-5DC16BA00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6" y="787289"/>
            <a:ext cx="7299498" cy="4525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54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AEE4B63-D94C-40F8-A50D-781F46685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79" y="512334"/>
            <a:ext cx="5640755" cy="459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89B77-2DCC-4E2F-B513-A6FFE3A0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2" y="512334"/>
            <a:ext cx="5615330" cy="459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058307" y="5941173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Phú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Quốc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833E3C8B-7C26-424C-A119-96DCC454C3AF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E1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Picture 234">
            <a:extLst>
              <a:ext uri="{FF2B5EF4-FFF2-40B4-BE49-F238E27FC236}">
                <a16:creationId xmlns:a16="http://schemas.microsoft.com/office/drawing/2014/main" id="{F3A64D77-55CF-42F5-903F-51E74A7AF83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/>
          </a:blip>
          <a:srcRect l="-1" t="33881" r="48114" b="25108"/>
          <a:stretch/>
        </p:blipFill>
        <p:spPr>
          <a:xfrm flipH="1">
            <a:off x="737827" y="866876"/>
            <a:ext cx="5769395" cy="50282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68464" y="326995"/>
            <a:ext cx="4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UTM Isadora" pitchFamily="18" charset="0"/>
              </a:rPr>
              <a:t>Ghi</a:t>
            </a:r>
            <a:r>
              <a:rPr lang="en-US" sz="4000" b="1" u="sng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UTM Isadora" pitchFamily="18" charset="0"/>
              </a:rPr>
              <a:t>nhớ</a:t>
            </a:r>
            <a:endParaRPr lang="en-US" sz="4000" b="1" u="sng" dirty="0">
              <a:solidFill>
                <a:srgbClr val="FF0000"/>
              </a:solidFill>
              <a:latin typeface="UTM Isadora" pitchFamily="18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1797283" y="1242921"/>
            <a:ext cx="8560676" cy="1232530"/>
            <a:chOff x="6711671" y="1402991"/>
            <a:chExt cx="3791919" cy="123253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solidFill>
              <a:srgbClr val="BBE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Vùng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nước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ta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là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một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bộ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phận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của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Đông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5BD97AC-C96F-4DD4-A10D-96C1F0224AAB}"/>
              </a:ext>
            </a:extLst>
          </p:cNvPr>
          <p:cNvGrpSpPr/>
          <p:nvPr/>
        </p:nvGrpSpPr>
        <p:grpSpPr>
          <a:xfrm>
            <a:off x="1797283" y="2753729"/>
            <a:ext cx="8808550" cy="1232530"/>
            <a:chOff x="6711671" y="2816046"/>
            <a:chExt cx="3905730" cy="123253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CA964993-EFBF-4129-93CE-CB147AA16F18}"/>
                </a:ext>
              </a:extLst>
            </p:cNvPr>
            <p:cNvSpPr/>
            <p:nvPr/>
          </p:nvSpPr>
          <p:spPr>
            <a:xfrm>
              <a:off x="6711671" y="2816046"/>
              <a:ext cx="3791919" cy="1232530"/>
            </a:xfrm>
            <a:prstGeom prst="rect">
              <a:avLst/>
            </a:prstGeom>
            <a:solidFill>
              <a:srgbClr val="D9E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Subtitle 2">
              <a:extLst>
                <a:ext uri="{FF2B5EF4-FFF2-40B4-BE49-F238E27FC236}">
                  <a16:creationId xmlns:a16="http://schemas.microsoft.com/office/drawing/2014/main" id="{A6F44298-4EE0-4020-84E3-CEEFC009900C}"/>
                </a:ext>
              </a:extLst>
            </p:cNvPr>
            <p:cNvSpPr txBox="1">
              <a:spLocks/>
            </p:cNvSpPr>
            <p:nvPr/>
          </p:nvSpPr>
          <p:spPr>
            <a:xfrm>
              <a:off x="6791345" y="2822528"/>
              <a:ext cx="3826056" cy="109469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Biển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điều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hòa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khí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hậu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,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nguồn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tài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nguyên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và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đường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giao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thông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quan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trọng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.</a:t>
              </a:r>
              <a:endParaRPr lang="en-US" sz="3200" b="1" dirty="0">
                <a:latin typeface="UTM Isadora" pitchFamily="18" charset="0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25F5BBF-2DC0-44F6-BA76-C108BB4C4A85}"/>
              </a:ext>
            </a:extLst>
          </p:cNvPr>
          <p:cNvGrpSpPr/>
          <p:nvPr/>
        </p:nvGrpSpPr>
        <p:grpSpPr>
          <a:xfrm>
            <a:off x="1797283" y="4444816"/>
            <a:ext cx="8551873" cy="1232530"/>
            <a:chOff x="6711671" y="4229101"/>
            <a:chExt cx="3791919" cy="1232530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73676D9-7CFC-4C5D-A62E-4B584741BA7A}"/>
                </a:ext>
              </a:extLst>
            </p:cNvPr>
            <p:cNvSpPr/>
            <p:nvPr/>
          </p:nvSpPr>
          <p:spPr>
            <a:xfrm>
              <a:off x="6711671" y="4229101"/>
              <a:ext cx="3791919" cy="1232530"/>
            </a:xfrm>
            <a:prstGeom prst="rect">
              <a:avLst/>
            </a:prstGeom>
            <a:solidFill>
              <a:srgbClr val="FF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548BB02B-08F4-46CC-8BFC-AA5CA87666E5}"/>
                </a:ext>
              </a:extLst>
            </p:cNvPr>
            <p:cNvSpPr/>
            <p:nvPr/>
          </p:nvSpPr>
          <p:spPr>
            <a:xfrm>
              <a:off x="6791415" y="4306757"/>
              <a:ext cx="3644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nơi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hấp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dẫn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  <a:endParaRPr lang="zh-CN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6770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2538264" y="3055956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10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(Video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môi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trường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0038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mạng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lưới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85603" y="2078626"/>
            <a:ext cx="838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Dày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đặc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nhưng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ít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75873" y="2838054"/>
            <a:ext cx="691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Dày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đặc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5331" y="3614141"/>
            <a:ext cx="796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Thưa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thớt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6965" y="4448596"/>
            <a:ext cx="910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Thưa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thớt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2734620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4" y="1482013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38" y="3526262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4352625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458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FCBCB26-6ED9-4C33-942D-6D6D034B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7197" y="902926"/>
            <a:ext cx="5015604" cy="334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s558231_DSC07302[1]">
            <a:extLst>
              <a:ext uri="{FF2B5EF4-FFF2-40B4-BE49-F238E27FC236}">
                <a16:creationId xmlns:a16="http://schemas.microsoft.com/office/drawing/2014/main" id="{4D4E349C-65BD-401A-8A6F-7076314A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02" y="3547127"/>
            <a:ext cx="4984955" cy="313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48AA964-CC2A-48B2-A9DC-A7A2B8BC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201" y="2098709"/>
            <a:ext cx="4732673" cy="2911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189201" y="281225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Ta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cần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làm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gì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để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môi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trường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xanh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–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sạch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–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đẹp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7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2538264" y="3055956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(Video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chủ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quyền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2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4857857" y="5234382"/>
            <a:ext cx="6668798" cy="1232530"/>
            <a:chOff x="9366298" y="6371914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9366298" y="6371914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9767502" y="6686052"/>
              <a:ext cx="3390715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quê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hương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!</a:t>
              </a:r>
            </a:p>
          </p:txBody>
        </p:sp>
      </p:grpSp>
      <p:pic>
        <p:nvPicPr>
          <p:cNvPr id="4098" name="Picture 2" descr="Thiếu nhi vẽ tranh thể hiện tình yêu biển đảo - Tuổi Tr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4" y="695118"/>
            <a:ext cx="8288506" cy="4351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168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5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57">
            <a:extLst>
              <a:ext uri="{FF2B5EF4-FFF2-40B4-BE49-F238E27FC236}">
                <a16:creationId xmlns:a16="http://schemas.microsoft.com/office/drawing/2014/main" id="{685E083C-6706-47AA-A251-E4EBA0F0AB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629" y="3857026"/>
            <a:ext cx="2390203" cy="28323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8627ADB-BF09-452D-B6C6-BF8146D95417}"/>
              </a:ext>
            </a:extLst>
          </p:cNvPr>
          <p:cNvSpPr txBox="1"/>
          <p:nvPr/>
        </p:nvSpPr>
        <p:spPr>
          <a:xfrm>
            <a:off x="2514863" y="1806266"/>
            <a:ext cx="7162273" cy="1945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dirty="0" err="1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Củng</a:t>
            </a:r>
            <a:r>
              <a:rPr lang="en-US" altLang="zh-CN" sz="9600" dirty="0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 </a:t>
            </a:r>
            <a:r>
              <a:rPr lang="en-US" altLang="zh-CN" sz="9600" dirty="0" err="1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cố</a:t>
            </a:r>
            <a:endParaRPr lang="zh-CN" altLang="en-US" sz="9600" dirty="0">
              <a:solidFill>
                <a:srgbClr val="893BC3"/>
              </a:solidFill>
              <a:latin typeface="UTM Atlas" pitchFamily="18" charset="0"/>
              <a:ea typeface="黄彦文行书字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18800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2 -0.00232 C 0.05731 -0.00139 0.1003 -0.00139 0.14341 0.00023 C 0.1567 0.00069 0.16842 0.01597 0.18041 0.02477 C 0.19265 0.0338 0.17428 0.01968 0.18718 0.03218 C 0.18926 0.03449 0.19369 0.03727 0.19369 0.0375 C 0.20463 0.06088 0.19096 0.03287 0.2006 0.04699 C 0.20411 0.05231 0.20711 0.05903 0.21063 0.06435 C 0.21453 0.06991 0.21584 0.07847 0.21961 0.08403 C 0.22561 0.10301 0.21766 0.07986 0.22652 0.09653 C 0.22782 0.0993 0.2286 0.10347 0.22991 0.10625 C 0.23069 0.10856 0.23199 0.10949 0.23329 0.11134 C 0.23759 0.11991 0.24098 0.1331 0.24541 0.14097 C 0.25478 0.15694 0.26508 0.17245 0.27589 0.18287 C 0.2824 0.18912 0.28943 0.19143 0.29595 0.19514 C 0.34636 0.19421 0.39638 0.19421 0.44692 0.19282 C 0.45955 0.19236 0.47336 0.18125 0.48626 0.17801 C 0.49772 0.16921 0.50983 0.16366 0.52195 0.16065 C 0.53263 0.15301 0.52611 0.15625 0.54096 0.15324 C 0.54917 0.14745 0.55633 0.14305 0.5648 0.14097 C 0.57431 0.1338 0.58577 0.12917 0.59606 0.12616 C 0.60766 0.11343 0.61977 0.10393 0.6311 0.09143 C 0.63892 0.08287 0.64895 0.08287 0.65689 0.0743 C 0.66484 0.06528 0.67318 0.05671 0.68164 0.04954 C 0.69076 0.0419 0.70144 0.04005 0.71095 0.03472 C 0.78246 0.03565 0.85398 0.03565 0.92536 0.03727 C 0.93304 0.0375 0.9393 0.04768 0.94685 0.04954 C 0.96261 0.05347 0.97746 0.0625 0.9927 0.06921 C 0.99817 0.07708 1.00404 0.07917 1.0099 0.08403 C 1.02188 0.09398 1.03517 0.10116 1.04806 0.10393 C 1.05588 0.1081 1.06343 0.1118 1.07164 0.11366 C 1.08323 0.12014 1.07451 0.1162 1.0986 0.116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4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FEF5E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3528090-A5C9-4544-902B-B11FD3B09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2" r="-1" b="59153"/>
          <a:stretch/>
        </p:blipFill>
        <p:spPr>
          <a:xfrm flipH="1">
            <a:off x="0" y="712198"/>
            <a:ext cx="3715657" cy="28012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760145" y="0"/>
            <a:ext cx="16056717" cy="3200401"/>
          </a:xfrm>
          <a:prstGeom prst="rect">
            <a:avLst/>
          </a:prstGeom>
        </p:spPr>
      </p:pic>
      <p:sp>
        <p:nvSpPr>
          <p:cNvPr id="140" name="任意多边形: 形状 139">
            <a:extLst>
              <a:ext uri="{FF2B5EF4-FFF2-40B4-BE49-F238E27FC236}">
                <a16:creationId xmlns:a16="http://schemas.microsoft.com/office/drawing/2014/main" id="{B8A8B0FE-703F-4E2A-8D11-DFE15541A3C0}"/>
              </a:ext>
            </a:extLst>
          </p:cNvPr>
          <p:cNvSpPr/>
          <p:nvPr/>
        </p:nvSpPr>
        <p:spPr>
          <a:xfrm>
            <a:off x="1603091" y="2129972"/>
            <a:ext cx="8420100" cy="2532403"/>
          </a:xfrm>
          <a:custGeom>
            <a:avLst/>
            <a:gdLst>
              <a:gd name="connsiteX0" fmla="*/ 0 w 8420100"/>
              <a:gd name="connsiteY0" fmla="*/ 2133600 h 2532403"/>
              <a:gd name="connsiteX1" fmla="*/ 1854200 w 8420100"/>
              <a:gd name="connsiteY1" fmla="*/ 2489200 h 2532403"/>
              <a:gd name="connsiteX2" fmla="*/ 3416300 w 8420100"/>
              <a:gd name="connsiteY2" fmla="*/ 1257300 h 2532403"/>
              <a:gd name="connsiteX3" fmla="*/ 5702300 w 8420100"/>
              <a:gd name="connsiteY3" fmla="*/ 1790700 h 2532403"/>
              <a:gd name="connsiteX4" fmla="*/ 8420100 w 8420100"/>
              <a:gd name="connsiteY4" fmla="*/ 0 h 253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0100" h="2532403">
                <a:moveTo>
                  <a:pt x="0" y="2133600"/>
                </a:moveTo>
                <a:cubicBezTo>
                  <a:pt x="642408" y="2384425"/>
                  <a:pt x="1284817" y="2635250"/>
                  <a:pt x="1854200" y="2489200"/>
                </a:cubicBezTo>
                <a:cubicBezTo>
                  <a:pt x="2423583" y="2343150"/>
                  <a:pt x="2774950" y="1373717"/>
                  <a:pt x="3416300" y="1257300"/>
                </a:cubicBezTo>
                <a:cubicBezTo>
                  <a:pt x="4057650" y="1140883"/>
                  <a:pt x="4868333" y="2000250"/>
                  <a:pt x="5702300" y="1790700"/>
                </a:cubicBezTo>
                <a:cubicBezTo>
                  <a:pt x="6536267" y="1581150"/>
                  <a:pt x="7478183" y="790575"/>
                  <a:pt x="8420100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1" name="图片 140">
            <a:extLst>
              <a:ext uri="{FF2B5EF4-FFF2-40B4-BE49-F238E27FC236}">
                <a16:creationId xmlns:a16="http://schemas.microsoft.com/office/drawing/2014/main" id="{1716BFF8-B837-45C0-BC47-FCCD47763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83" y="996460"/>
            <a:ext cx="1512891" cy="1540804"/>
          </a:xfrm>
          <a:prstGeom prst="rect">
            <a:avLst/>
          </a:prstGeom>
        </p:spPr>
      </p:pic>
      <p:sp>
        <p:nvSpPr>
          <p:cNvPr id="145" name="椭圆 144">
            <a:extLst>
              <a:ext uri="{FF2B5EF4-FFF2-40B4-BE49-F238E27FC236}">
                <a16:creationId xmlns:a16="http://schemas.microsoft.com/office/drawing/2014/main" id="{5F47C380-B3CC-4306-8D3A-5DD0A68C4B2D}"/>
              </a:ext>
            </a:extLst>
          </p:cNvPr>
          <p:cNvSpPr/>
          <p:nvPr/>
        </p:nvSpPr>
        <p:spPr>
          <a:xfrm>
            <a:off x="2476349" y="4139061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E55DC202-5963-4D8D-BE4D-C79A9620B7AD}"/>
              </a:ext>
            </a:extLst>
          </p:cNvPr>
          <p:cNvSpPr/>
          <p:nvPr/>
        </p:nvSpPr>
        <p:spPr>
          <a:xfrm>
            <a:off x="5356589" y="3176554"/>
            <a:ext cx="795559" cy="795559"/>
          </a:xfrm>
          <a:prstGeom prst="ellipse">
            <a:avLst/>
          </a:prstGeom>
          <a:solidFill>
            <a:srgbClr val="4EC1C2">
              <a:alpha val="69804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353BB5F3-8124-45C2-9068-DD84D1B2F207}"/>
              </a:ext>
            </a:extLst>
          </p:cNvPr>
          <p:cNvSpPr/>
          <p:nvPr/>
        </p:nvSpPr>
        <p:spPr>
          <a:xfrm>
            <a:off x="8476345" y="2792455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TextBox 37">
            <a:extLst>
              <a:ext uri="{FF2B5EF4-FFF2-40B4-BE49-F238E27FC236}">
                <a16:creationId xmlns:a16="http://schemas.microsoft.com/office/drawing/2014/main" id="{E90CD15D-91E6-4750-9D02-FEC0893FF4B0}"/>
              </a:ext>
            </a:extLst>
          </p:cNvPr>
          <p:cNvSpPr txBox="1"/>
          <p:nvPr/>
        </p:nvSpPr>
        <p:spPr>
          <a:xfrm>
            <a:off x="1573470" y="5076364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Vị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trí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  <p:sp>
        <p:nvSpPr>
          <p:cNvPr id="149" name="TextBox 38">
            <a:extLst>
              <a:ext uri="{FF2B5EF4-FFF2-40B4-BE49-F238E27FC236}">
                <a16:creationId xmlns:a16="http://schemas.microsoft.com/office/drawing/2014/main" id="{F5FEE1C2-FDC3-4B66-AB63-24223CE2582B}"/>
              </a:ext>
            </a:extLst>
          </p:cNvPr>
          <p:cNvSpPr txBox="1"/>
          <p:nvPr/>
        </p:nvSpPr>
        <p:spPr>
          <a:xfrm>
            <a:off x="4425920" y="4333913"/>
            <a:ext cx="2656896" cy="156963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Đặc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điểm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  <p:sp>
        <p:nvSpPr>
          <p:cNvPr id="150" name="TextBox 39">
            <a:extLst>
              <a:ext uri="{FF2B5EF4-FFF2-40B4-BE49-F238E27FC236}">
                <a16:creationId xmlns:a16="http://schemas.microsoft.com/office/drawing/2014/main" id="{82B03E51-82C7-4B5C-A73D-E9738A17CE64}"/>
              </a:ext>
            </a:extLst>
          </p:cNvPr>
          <p:cNvSpPr txBox="1"/>
          <p:nvPr/>
        </p:nvSpPr>
        <p:spPr>
          <a:xfrm>
            <a:off x="7591646" y="3948265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Vai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trò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5872997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987BFA7-AF35-48F3-B2D2-7F5E9EBD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736720" y="66753"/>
            <a:ext cx="6886550" cy="7132498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E36AEE3A-629E-4BBD-9408-2069345C7BEB}"/>
              </a:ext>
            </a:extLst>
          </p:cNvPr>
          <p:cNvSpPr txBox="1"/>
          <p:nvPr/>
        </p:nvSpPr>
        <p:spPr>
          <a:xfrm>
            <a:off x="3667127" y="2267359"/>
            <a:ext cx="4831767" cy="1336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Thank you!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70B9298-2856-45E5-990F-8B14E4D5AD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8293070" y="3603943"/>
            <a:ext cx="429347" cy="7924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4F1483B-B01C-4CC9-970B-7976045AC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8867198" y="4464991"/>
            <a:ext cx="429347" cy="7924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5" y="4345017"/>
            <a:ext cx="2512307" cy="245703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E93C072-AC03-49EA-A4CD-DC4CD51E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9" t="7219" r="13481" b="72446"/>
          <a:stretch/>
        </p:blipFill>
        <p:spPr>
          <a:xfrm rot="16200000" flipV="1">
            <a:off x="7684710" y="-350928"/>
            <a:ext cx="748569" cy="14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15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đặc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85603" y="2078626"/>
            <a:ext cx="9465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quanh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năm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5873" y="2838054"/>
            <a:ext cx="969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có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sa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5331" y="3614141"/>
            <a:ext cx="967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Lượng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sa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36965" y="4448596"/>
            <a:ext cx="983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Lượng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ít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sa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2734620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7" y="2986751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9" y="1944415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4352625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27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vai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82874" y="4579664"/>
            <a:ext cx="838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Tất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cả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các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ý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trên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đều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đúng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82876" y="2104935"/>
            <a:ext cx="1000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Cung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cấp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cho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sản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xuất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đời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sống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02332" y="2881022"/>
            <a:ext cx="796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Cung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cấp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thủy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sản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phong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phú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43966" y="3715477"/>
            <a:ext cx="910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đường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giao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quan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trọng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48" y="2001501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5" y="3983051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39" y="2793143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48" y="3619506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132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678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FEC126-E74D-4E79-9BC0-66972B58033D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DE4FD0F-0F69-4ED4-BE9B-264287664611}"/>
              </a:ext>
            </a:extLst>
          </p:cNvPr>
          <p:cNvSpPr/>
          <p:nvPr/>
        </p:nvSpPr>
        <p:spPr>
          <a:xfrm>
            <a:off x="737828" y="836022"/>
            <a:ext cx="10537669" cy="5028281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53000">
                <a:srgbClr val="A2ECDB"/>
              </a:gs>
              <a:gs pos="82000">
                <a:srgbClr val="BDECF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1A0D44E-2393-4C0E-B105-DAD2D7AA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739620" y="1845247"/>
            <a:ext cx="429347" cy="79249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F815DEF-3CB2-4B8E-A950-18F40199B4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2313748" y="2706295"/>
            <a:ext cx="429347" cy="7924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F75808A-AA17-46C2-BDEF-EBEDDFDC9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575527" y="3542785"/>
            <a:ext cx="429347" cy="7924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CF73F8B2-983C-4EA3-B5D2-4475E6345D8C}"/>
              </a:ext>
            </a:extLst>
          </p:cNvPr>
          <p:cNvGrpSpPr/>
          <p:nvPr/>
        </p:nvGrpSpPr>
        <p:grpSpPr>
          <a:xfrm>
            <a:off x="1980312" y="1916988"/>
            <a:ext cx="5297556" cy="584775"/>
            <a:chOff x="8053711" y="1394801"/>
            <a:chExt cx="3491167" cy="745162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6B8311C-13A0-4163-A5F9-8DDCF0324A12}"/>
                </a:ext>
              </a:extLst>
            </p:cNvPr>
            <p:cNvSpPr txBox="1"/>
            <p:nvPr/>
          </p:nvSpPr>
          <p:spPr>
            <a:xfrm>
              <a:off x="8907563" y="1394801"/>
              <a:ext cx="2637315" cy="745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0070C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Vùng biển nước ta</a:t>
              </a:r>
              <a:endParaRPr lang="zh-CN" altLang="en-US" sz="3200" b="1" dirty="0">
                <a:solidFill>
                  <a:srgbClr val="0070C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57B52A33-831C-4EF0-B2BB-5D05AC849584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70C0"/>
                  </a:solidFill>
                  <a:latin typeface="UTM Showcard" pitchFamily="18" charset="0"/>
                  <a:ea typeface="微软雅黑" panose="020B0503020204020204" pitchFamily="34" charset="-122"/>
                </a:rPr>
                <a:t>01.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7A56E9F-FFC5-419D-9C54-1D3FCF8D2DC1}"/>
              </a:ext>
            </a:extLst>
          </p:cNvPr>
          <p:cNvGrpSpPr/>
          <p:nvPr/>
        </p:nvGrpSpPr>
        <p:grpSpPr>
          <a:xfrm>
            <a:off x="2484677" y="2832609"/>
            <a:ext cx="8506784" cy="584775"/>
            <a:chOff x="8053711" y="1394801"/>
            <a:chExt cx="6184172" cy="584775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00B10FCD-E6E9-42F8-A46C-C17DFE942DE9}"/>
                </a:ext>
              </a:extLst>
            </p:cNvPr>
            <p:cNvSpPr txBox="1"/>
            <p:nvPr/>
          </p:nvSpPr>
          <p:spPr>
            <a:xfrm>
              <a:off x="8928030" y="1394801"/>
              <a:ext cx="530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EB6C15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Đặc điểm của vùng biển nước ta</a:t>
              </a:r>
              <a:endParaRPr lang="zh-CN" altLang="en-US" sz="3200" b="1" dirty="0">
                <a:solidFill>
                  <a:srgbClr val="EB6C15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4BC7563C-A217-4AD2-984F-DC89DE84B998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2</a:t>
              </a:r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5380A4C-3DF1-4AD5-B004-BAEC47A3E8AF}"/>
              </a:ext>
            </a:extLst>
          </p:cNvPr>
          <p:cNvGrpSpPr/>
          <p:nvPr/>
        </p:nvGrpSpPr>
        <p:grpSpPr>
          <a:xfrm>
            <a:off x="2006907" y="3700378"/>
            <a:ext cx="4916378" cy="584775"/>
            <a:chOff x="8053711" y="1394801"/>
            <a:chExt cx="3511634" cy="584775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64ACF88-3FE1-4578-ACD2-D92F2B95E980}"/>
                </a:ext>
              </a:extLst>
            </p:cNvPr>
            <p:cNvSpPr txBox="1"/>
            <p:nvPr/>
          </p:nvSpPr>
          <p:spPr>
            <a:xfrm>
              <a:off x="8928030" y="1394801"/>
              <a:ext cx="2637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00B05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Vai trò của biển</a:t>
              </a:r>
              <a:endParaRPr lang="zh-CN" altLang="en-US" sz="3200" b="1" dirty="0">
                <a:solidFill>
                  <a:srgbClr val="00B05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152B5F5C-BD11-4047-85A9-A565081A9B4F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3</a:t>
              </a:r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sp>
        <p:nvSpPr>
          <p:cNvPr id="35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737827" y="836021"/>
            <a:ext cx="701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vấn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đề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cần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:</a:t>
            </a:r>
            <a:endParaRPr lang="zh-CN" altLang="en-US" sz="4000" b="1" dirty="0">
              <a:solidFill>
                <a:srgbClr val="FF0000"/>
              </a:solidFill>
              <a:effectLst>
                <a:outerShdw blurRad="101600" dist="152400" dir="15600000" sy="30000" kx="-1800000" algn="bl" rotWithShape="0">
                  <a:prstClr val="black">
                    <a:alpha val="32000"/>
                  </a:prstClr>
                </a:outerShdw>
              </a:effectLst>
              <a:latin typeface="UTM French Vanilla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37" name="Group 2"/>
          <p:cNvGrpSpPr>
            <a:grpSpLocks noChangeAspect="1"/>
          </p:cNvGrpSpPr>
          <p:nvPr/>
        </p:nvGrpSpPr>
        <p:grpSpPr>
          <a:xfrm>
            <a:off x="9004917" y="3598260"/>
            <a:ext cx="2745654" cy="2961729"/>
            <a:chOff x="-105409" y="-67310"/>
            <a:chExt cx="5615941" cy="6057900"/>
          </a:xfrm>
        </p:grpSpPr>
        <p:sp>
          <p:nvSpPr>
            <p:cNvPr id="50" name="Freeform 3"/>
            <p:cNvSpPr/>
            <p:nvPr/>
          </p:nvSpPr>
          <p:spPr>
            <a:xfrm>
              <a:off x="-105409" y="-66040"/>
              <a:ext cx="5292090" cy="6009639"/>
            </a:xfrm>
            <a:custGeom>
              <a:avLst/>
              <a:gdLst/>
              <a:ahLst/>
              <a:cxnLst/>
              <a:rect l="l" t="t" r="r" b="b"/>
              <a:pathLst>
                <a:path w="5292090" h="6009640">
                  <a:moveTo>
                    <a:pt x="2914650" y="6009640"/>
                  </a:moveTo>
                  <a:cubicBezTo>
                    <a:pt x="2731770" y="5850890"/>
                    <a:pt x="4304030" y="3863340"/>
                    <a:pt x="4425950" y="3705860"/>
                  </a:cubicBezTo>
                  <a:cubicBezTo>
                    <a:pt x="4779010" y="3218180"/>
                    <a:pt x="5292090" y="2669540"/>
                    <a:pt x="5266690" y="2047240"/>
                  </a:cubicBezTo>
                  <a:cubicBezTo>
                    <a:pt x="5242560" y="1413510"/>
                    <a:pt x="4986020" y="645160"/>
                    <a:pt x="4425950" y="292100"/>
                  </a:cubicBezTo>
                  <a:cubicBezTo>
                    <a:pt x="3950970" y="0"/>
                    <a:pt x="3402330" y="218440"/>
                    <a:pt x="3023870" y="572770"/>
                  </a:cubicBezTo>
                  <a:cubicBezTo>
                    <a:pt x="2670810" y="914400"/>
                    <a:pt x="2523490" y="1328420"/>
                    <a:pt x="2451100" y="1804670"/>
                  </a:cubicBezTo>
                  <a:cubicBezTo>
                    <a:pt x="2414270" y="1987550"/>
                    <a:pt x="2487930" y="2231390"/>
                    <a:pt x="2438400" y="2401570"/>
                  </a:cubicBezTo>
                  <a:cubicBezTo>
                    <a:pt x="2438400" y="1974850"/>
                    <a:pt x="2255520" y="1535430"/>
                    <a:pt x="1841500" y="1365250"/>
                  </a:cubicBezTo>
                  <a:cubicBezTo>
                    <a:pt x="1158240" y="1073150"/>
                    <a:pt x="0" y="1487170"/>
                    <a:pt x="121920" y="2377440"/>
                  </a:cubicBezTo>
                  <a:cubicBezTo>
                    <a:pt x="243840" y="3255010"/>
                    <a:pt x="1341120" y="3596640"/>
                    <a:pt x="1950720" y="4047490"/>
                  </a:cubicBezTo>
                  <a:cubicBezTo>
                    <a:pt x="2414270" y="4376420"/>
                    <a:pt x="2780030" y="5401310"/>
                    <a:pt x="2889250" y="5949950"/>
                  </a:cubicBezTo>
                </a:path>
              </a:pathLst>
            </a:custGeom>
            <a:blipFill>
              <a:blip r:embed="rId4"/>
              <a:stretch>
                <a:fillRect l="-46240" t="1509" r="-41439" b="489"/>
              </a:stretch>
            </a:blipFill>
          </p:spPr>
        </p:sp>
        <p:sp>
          <p:nvSpPr>
            <p:cNvPr id="51" name="Freeform 4"/>
            <p:cNvSpPr/>
            <p:nvPr/>
          </p:nvSpPr>
          <p:spPr>
            <a:xfrm>
              <a:off x="-76199" y="-67310"/>
              <a:ext cx="5586731" cy="6057900"/>
            </a:xfrm>
            <a:custGeom>
              <a:avLst/>
              <a:gdLst/>
              <a:ahLst/>
              <a:cxnLst/>
              <a:rect l="l" t="t" r="r" b="b"/>
              <a:pathLst>
                <a:path w="5586730" h="6057900">
                  <a:moveTo>
                    <a:pt x="2926080" y="5990590"/>
                  </a:moveTo>
                  <a:cubicBezTo>
                    <a:pt x="2896870" y="5961380"/>
                    <a:pt x="2947670" y="5863590"/>
                    <a:pt x="2959100" y="5836920"/>
                  </a:cubicBezTo>
                  <a:cubicBezTo>
                    <a:pt x="3004820" y="5732780"/>
                    <a:pt x="3063240" y="5634990"/>
                    <a:pt x="3122930" y="5538470"/>
                  </a:cubicBezTo>
                  <a:cubicBezTo>
                    <a:pt x="3289300" y="5267960"/>
                    <a:pt x="3474720" y="5007610"/>
                    <a:pt x="3661410" y="4751070"/>
                  </a:cubicBezTo>
                  <a:cubicBezTo>
                    <a:pt x="3973830" y="4321810"/>
                    <a:pt x="4376420" y="3947160"/>
                    <a:pt x="4697730" y="3524250"/>
                  </a:cubicBezTo>
                  <a:cubicBezTo>
                    <a:pt x="4993640" y="3135630"/>
                    <a:pt x="5317490" y="2959100"/>
                    <a:pt x="5477510" y="2170430"/>
                  </a:cubicBezTo>
                  <a:cubicBezTo>
                    <a:pt x="5586730" y="1634490"/>
                    <a:pt x="5351780" y="930910"/>
                    <a:pt x="5246370" y="731520"/>
                  </a:cubicBezTo>
                  <a:cubicBezTo>
                    <a:pt x="5039360" y="344170"/>
                    <a:pt x="4502150" y="0"/>
                    <a:pt x="3966210" y="78740"/>
                  </a:cubicBezTo>
                  <a:cubicBezTo>
                    <a:pt x="3496310" y="147320"/>
                    <a:pt x="3032760" y="445770"/>
                    <a:pt x="2769870" y="815340"/>
                  </a:cubicBezTo>
                  <a:cubicBezTo>
                    <a:pt x="2613660" y="1035050"/>
                    <a:pt x="2519680" y="1292860"/>
                    <a:pt x="2458720" y="1554480"/>
                  </a:cubicBezTo>
                  <a:cubicBezTo>
                    <a:pt x="2428240" y="1684020"/>
                    <a:pt x="2401570" y="1817370"/>
                    <a:pt x="2401570" y="1950720"/>
                  </a:cubicBezTo>
                  <a:cubicBezTo>
                    <a:pt x="2402840" y="2098040"/>
                    <a:pt x="2437130" y="2247900"/>
                    <a:pt x="2400300" y="2393950"/>
                  </a:cubicBezTo>
                  <a:lnTo>
                    <a:pt x="2457450" y="2401570"/>
                  </a:lnTo>
                  <a:cubicBezTo>
                    <a:pt x="2453640" y="1974850"/>
                    <a:pt x="2275840" y="1540510"/>
                    <a:pt x="1871980" y="1351280"/>
                  </a:cubicBezTo>
                  <a:cubicBezTo>
                    <a:pt x="1564640" y="1206500"/>
                    <a:pt x="1193800" y="1217930"/>
                    <a:pt x="872490" y="1315720"/>
                  </a:cubicBezTo>
                  <a:cubicBezTo>
                    <a:pt x="565150" y="1409700"/>
                    <a:pt x="261620" y="1616710"/>
                    <a:pt x="138430" y="1924050"/>
                  </a:cubicBezTo>
                  <a:cubicBezTo>
                    <a:pt x="0" y="2268220"/>
                    <a:pt x="105410" y="2650490"/>
                    <a:pt x="321310" y="2937510"/>
                  </a:cubicBezTo>
                  <a:cubicBezTo>
                    <a:pt x="718820" y="3465830"/>
                    <a:pt x="1389380" y="3685540"/>
                    <a:pt x="1910080" y="4060190"/>
                  </a:cubicBezTo>
                  <a:cubicBezTo>
                    <a:pt x="2195830" y="4265930"/>
                    <a:pt x="2371090" y="4605020"/>
                    <a:pt x="2513330" y="4918710"/>
                  </a:cubicBezTo>
                  <a:cubicBezTo>
                    <a:pt x="2663190" y="5248910"/>
                    <a:pt x="2780030" y="5601970"/>
                    <a:pt x="2852420" y="5957570"/>
                  </a:cubicBezTo>
                  <a:cubicBezTo>
                    <a:pt x="2860040" y="5994400"/>
                    <a:pt x="2915920" y="5979160"/>
                    <a:pt x="2908300" y="5942330"/>
                  </a:cubicBezTo>
                  <a:cubicBezTo>
                    <a:pt x="2825750" y="5535930"/>
                    <a:pt x="2684780" y="5137150"/>
                    <a:pt x="2504440" y="4765040"/>
                  </a:cubicBezTo>
                  <a:cubicBezTo>
                    <a:pt x="2414270" y="4578349"/>
                    <a:pt x="2307590" y="4398010"/>
                    <a:pt x="2176780" y="4235449"/>
                  </a:cubicBezTo>
                  <a:cubicBezTo>
                    <a:pt x="2065020" y="4097019"/>
                    <a:pt x="1925320" y="3996690"/>
                    <a:pt x="1776730" y="3901440"/>
                  </a:cubicBezTo>
                  <a:cubicBezTo>
                    <a:pt x="1155700" y="3502660"/>
                    <a:pt x="157480" y="3138170"/>
                    <a:pt x="133350" y="2261870"/>
                  </a:cubicBezTo>
                  <a:cubicBezTo>
                    <a:pt x="118110" y="1689100"/>
                    <a:pt x="695960" y="1360170"/>
                    <a:pt x="1198880" y="1308100"/>
                  </a:cubicBezTo>
                  <a:cubicBezTo>
                    <a:pt x="1470660" y="1280160"/>
                    <a:pt x="1758950" y="1327150"/>
                    <a:pt x="1987550" y="1483360"/>
                  </a:cubicBezTo>
                  <a:cubicBezTo>
                    <a:pt x="2282190" y="1684020"/>
                    <a:pt x="2397760" y="2061210"/>
                    <a:pt x="2400300" y="2401570"/>
                  </a:cubicBezTo>
                  <a:cubicBezTo>
                    <a:pt x="2400300" y="2434590"/>
                    <a:pt x="2449830" y="2442210"/>
                    <a:pt x="2457450" y="2409190"/>
                  </a:cubicBezTo>
                  <a:cubicBezTo>
                    <a:pt x="2484120" y="2299970"/>
                    <a:pt x="2475230" y="2186940"/>
                    <a:pt x="2466340" y="2075180"/>
                  </a:cubicBezTo>
                  <a:cubicBezTo>
                    <a:pt x="2456180" y="1931670"/>
                    <a:pt x="2468880" y="1799590"/>
                    <a:pt x="2495550" y="1658620"/>
                  </a:cubicBezTo>
                  <a:cubicBezTo>
                    <a:pt x="2543810" y="1408430"/>
                    <a:pt x="2625090" y="1164590"/>
                    <a:pt x="2754630" y="943610"/>
                  </a:cubicBezTo>
                  <a:cubicBezTo>
                    <a:pt x="3017520" y="499110"/>
                    <a:pt x="3554730" y="111760"/>
                    <a:pt x="4093210" y="199390"/>
                  </a:cubicBezTo>
                  <a:cubicBezTo>
                    <a:pt x="4591050" y="280670"/>
                    <a:pt x="4913630" y="793750"/>
                    <a:pt x="5071110" y="1229360"/>
                  </a:cubicBezTo>
                  <a:cubicBezTo>
                    <a:pt x="5151120" y="1450340"/>
                    <a:pt x="5198110" y="1684020"/>
                    <a:pt x="5219700" y="1918970"/>
                  </a:cubicBezTo>
                  <a:cubicBezTo>
                    <a:pt x="5243830" y="2184400"/>
                    <a:pt x="5198110" y="2428240"/>
                    <a:pt x="5086350" y="2669540"/>
                  </a:cubicBezTo>
                  <a:cubicBezTo>
                    <a:pt x="4908550" y="3054350"/>
                    <a:pt x="4618990" y="3399790"/>
                    <a:pt x="4361180" y="3729990"/>
                  </a:cubicBezTo>
                  <a:cubicBezTo>
                    <a:pt x="4226560" y="3902710"/>
                    <a:pt x="4091940" y="4076700"/>
                    <a:pt x="3959860" y="4251960"/>
                  </a:cubicBezTo>
                  <a:cubicBezTo>
                    <a:pt x="3760470" y="4514851"/>
                    <a:pt x="3563620" y="4780280"/>
                    <a:pt x="3375660" y="5050790"/>
                  </a:cubicBezTo>
                  <a:cubicBezTo>
                    <a:pt x="3216910" y="5278120"/>
                    <a:pt x="3055620" y="5507990"/>
                    <a:pt x="2932430" y="5756910"/>
                  </a:cubicBezTo>
                  <a:cubicBezTo>
                    <a:pt x="2900680" y="5820410"/>
                    <a:pt x="2816860" y="5967730"/>
                    <a:pt x="2884170" y="6033770"/>
                  </a:cubicBezTo>
                  <a:cubicBezTo>
                    <a:pt x="2912110" y="6057900"/>
                    <a:pt x="2952750" y="6015990"/>
                    <a:pt x="2926080" y="5990590"/>
                  </a:cubicBezTo>
                  <a:close/>
                </a:path>
              </a:pathLst>
            </a:custGeom>
            <a:solidFill>
              <a:srgbClr val="EC1E79"/>
            </a:solidFill>
          </p:spPr>
        </p:sp>
      </p:grpSp>
    </p:spTree>
    <p:extLst>
      <p:ext uri="{BB962C8B-B14F-4D97-AF65-F5344CB8AC3E}">
        <p14:creationId xmlns:p14="http://schemas.microsoft.com/office/powerpoint/2010/main" val="9252980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4989" y="3044279"/>
            <a:ext cx="5004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01.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70032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1935</TotalTime>
  <Words>917</Words>
  <Application>Microsoft Office PowerPoint</Application>
  <PresentationFormat>Widescreen</PresentationFormat>
  <Paragraphs>133</Paragraphs>
  <Slides>45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5" baseType="lpstr">
      <vt:lpstr>VNI-Helve-Condense</vt:lpstr>
      <vt:lpstr>黄彦文行书字体</vt:lpstr>
      <vt:lpstr>Times New Roman</vt:lpstr>
      <vt:lpstr>Century Gothic</vt:lpstr>
      <vt:lpstr>Arial</vt:lpstr>
      <vt:lpstr>等线 Light</vt:lpstr>
      <vt:lpstr>Open Sans Light</vt:lpstr>
      <vt:lpstr>UTM Aristote</vt:lpstr>
      <vt:lpstr>UTM A&amp;S Heartbeat</vt:lpstr>
      <vt:lpstr>UTM Showcard</vt:lpstr>
      <vt:lpstr>UTM Magnesium</vt:lpstr>
      <vt:lpstr>Open Sans</vt:lpstr>
      <vt:lpstr>UTM Atlas</vt:lpstr>
      <vt:lpstr>UTM Isadora</vt:lpstr>
      <vt:lpstr>UTM Beautiful Caps</vt:lpstr>
      <vt:lpstr>经典中圆简</vt:lpstr>
      <vt:lpstr>微软雅黑</vt:lpstr>
      <vt:lpstr>UTM French Vanilla</vt:lpstr>
      <vt:lpstr>等线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Hằng ngày nước biển có lúc dâng lên, có lúc hạ xuống gọi là thủy triều.</vt:lpstr>
      <vt:lpstr>PowerPoint Presentation</vt:lpstr>
      <vt:lpstr>Tận dụng thủy triều ra khơi đánh bắt hải sản.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hp</cp:lastModifiedBy>
  <cp:revision>322</cp:revision>
  <dcterms:created xsi:type="dcterms:W3CDTF">2018-07-11T14:17:32Z</dcterms:created>
  <dcterms:modified xsi:type="dcterms:W3CDTF">2024-05-06T00:48:03Z</dcterms:modified>
</cp:coreProperties>
</file>