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8" r:id="rId2"/>
    <p:sldId id="261" r:id="rId3"/>
    <p:sldId id="265" r:id="rId4"/>
    <p:sldId id="293" r:id="rId5"/>
    <p:sldId id="294" r:id="rId6"/>
    <p:sldId id="274" r:id="rId7"/>
    <p:sldId id="299" r:id="rId8"/>
    <p:sldId id="276" r:id="rId9"/>
    <p:sldId id="277" r:id="rId10"/>
    <p:sldId id="29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210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90" autoAdjust="0"/>
    <p:restoredTop sz="94660"/>
  </p:normalViewPr>
  <p:slideViewPr>
    <p:cSldViewPr>
      <p:cViewPr varScale="1">
        <p:scale>
          <a:sx n="60" d="100"/>
          <a:sy n="60" d="100"/>
        </p:scale>
        <p:origin x="756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A0BAF-4F55-4990-9EB9-CA2E11610F7F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0AB57-8470-48B0-B0B4-EEBAA506ED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991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0AB57-8470-48B0-B0B4-EEBAA506EDB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92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0AB57-8470-48B0-B0B4-EEBAA506EDB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81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0AB57-8470-48B0-B0B4-EEBAA506EDB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333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0AB57-8470-48B0-B0B4-EEBAA506EDB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52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E232-569B-44FC-818E-7C6C65251491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CAE3-821B-48D1-A96F-B25FA09F9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633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E232-569B-44FC-818E-7C6C65251491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CAE3-821B-48D1-A96F-B25FA09F9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60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E232-569B-44FC-818E-7C6C65251491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CAE3-821B-48D1-A96F-B25FA09F9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49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E232-569B-44FC-818E-7C6C65251491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CAE3-821B-48D1-A96F-B25FA09F9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073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E232-569B-44FC-818E-7C6C65251491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CAE3-821B-48D1-A96F-B25FA09F9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110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E232-569B-44FC-818E-7C6C65251491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CAE3-821B-48D1-A96F-B25FA09F9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490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E232-569B-44FC-818E-7C6C65251491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CAE3-821B-48D1-A96F-B25FA09F9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218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E232-569B-44FC-818E-7C6C65251491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CAE3-821B-48D1-A96F-B25FA09F9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611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E232-569B-44FC-818E-7C6C65251491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CAE3-821B-48D1-A96F-B25FA09F9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18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E232-569B-44FC-818E-7C6C65251491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CAE3-821B-48D1-A96F-B25FA09F9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2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E232-569B-44FC-818E-7C6C65251491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CAE3-821B-48D1-A96F-B25FA09F9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64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AE232-569B-44FC-818E-7C6C65251491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8CAE3-821B-48D1-A96F-B25FA09F9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996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6.gif"/><Relationship Id="rId7" Type="http://schemas.openxmlformats.org/officeDocument/2006/relationships/image" Target="../media/image9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istrator\Desktop\dong%20mau%20lac%20hong%20ppt.MP3" TargetMode="External"/><Relationship Id="rId6" Type="http://schemas.openxmlformats.org/officeDocument/2006/relationships/slide" Target="slide6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D88CD6-DB97-4B12-8E7F-E4E7E86A6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74" name="WordArt 4">
            <a:extLst>
              <a:ext uri="{FF2B5EF4-FFF2-40B4-BE49-F238E27FC236}">
                <a16:creationId xmlns:a16="http://schemas.microsoft.com/office/drawing/2014/main" id="{FC1C4120-EB72-4004-8728-E6AEE8892E6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00600" y="1689883"/>
            <a:ext cx="1981200" cy="584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CB829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ĐẠO ĐỨC</a:t>
            </a:r>
          </a:p>
        </p:txBody>
      </p:sp>
      <p:sp>
        <p:nvSpPr>
          <p:cNvPr id="3075" name="Text Box 9">
            <a:extLst>
              <a:ext uri="{FF2B5EF4-FFF2-40B4-BE49-F238E27FC236}">
                <a16:creationId xmlns:a16="http://schemas.microsoft.com/office/drawing/2014/main" id="{DEFC4C09-AF11-480A-B07E-4DF07A068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258690"/>
            <a:ext cx="66294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600" b="1" dirty="0" err="1">
                <a:solidFill>
                  <a:srgbClr val="FF0000"/>
                </a:solidFill>
              </a:rPr>
              <a:t>Biết</a:t>
            </a:r>
            <a:r>
              <a:rPr lang="en-US" altLang="en-US" sz="6600" b="1" dirty="0">
                <a:solidFill>
                  <a:srgbClr val="FF0000"/>
                </a:solidFill>
              </a:rPr>
              <a:t> </a:t>
            </a:r>
            <a:r>
              <a:rPr lang="en-US" altLang="en-US" sz="6600" b="1" dirty="0" err="1">
                <a:solidFill>
                  <a:srgbClr val="FF0000"/>
                </a:solidFill>
              </a:rPr>
              <a:t>bày</a:t>
            </a:r>
            <a:r>
              <a:rPr lang="en-US" altLang="en-US" sz="6600" b="1" dirty="0">
                <a:solidFill>
                  <a:srgbClr val="FF0000"/>
                </a:solidFill>
              </a:rPr>
              <a:t> </a:t>
            </a:r>
            <a:r>
              <a:rPr lang="en-US" altLang="en-US" sz="6600" b="1" dirty="0" err="1">
                <a:solidFill>
                  <a:srgbClr val="FF0000"/>
                </a:solidFill>
              </a:rPr>
              <a:t>tỏ</a:t>
            </a:r>
            <a:r>
              <a:rPr lang="en-US" altLang="en-US" sz="6600" b="1" dirty="0">
                <a:solidFill>
                  <a:srgbClr val="FF0000"/>
                </a:solidFill>
              </a:rPr>
              <a:t> ý </a:t>
            </a:r>
            <a:r>
              <a:rPr lang="en-US" altLang="en-US" sz="6600" b="1" dirty="0" err="1">
                <a:solidFill>
                  <a:srgbClr val="FF0000"/>
                </a:solidFill>
              </a:rPr>
              <a:t>kiến</a:t>
            </a:r>
            <a:endParaRPr lang="en-US" altLang="en-US" sz="66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E4A1CA-192D-4EAC-8898-C265A2C1BCD5}"/>
              </a:ext>
            </a:extLst>
          </p:cNvPr>
          <p:cNvSpPr txBox="1"/>
          <p:nvPr/>
        </p:nvSpPr>
        <p:spPr>
          <a:xfrm>
            <a:off x="2590800" y="1030069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lower-rose-013_0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019440">
            <a:off x="4862513" y="4673600"/>
            <a:ext cx="1676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701" name="dong mau lac hong pp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0439400" y="655320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8229600" y="6400801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.</a:t>
            </a:r>
          </a:p>
        </p:txBody>
      </p:sp>
      <p:pic>
        <p:nvPicPr>
          <p:cNvPr id="30725" name="Picture 4" descr="659204qfhni5vgxw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8616950" y="-768350"/>
            <a:ext cx="4445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4" descr="659204qfhni5vgxw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98650" y="538164"/>
            <a:ext cx="539750" cy="250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4" descr="659204qfhni5vgxw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 flipV="1">
            <a:off x="3124200" y="-685800"/>
            <a:ext cx="381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4" descr="659204qfhni5vgxw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9753600" y="533400"/>
            <a:ext cx="533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4" descr="659204qfhni5vgxw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2927351" y="5002214"/>
            <a:ext cx="550863" cy="243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4" descr="659204qfhni5vgxw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V="1">
            <a:off x="1852614" y="3810000"/>
            <a:ext cx="50958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4" descr="659204qfhni5vgxw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46599" flipV="1">
            <a:off x="8836820" y="5179220"/>
            <a:ext cx="534987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2" name="Picture 4" descr="659204qfhni5vgxw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 flipV="1">
            <a:off x="9672638" y="3657600"/>
            <a:ext cx="61436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3" name="Picture 2" descr="flower-rose-013_0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4572000"/>
            <a:ext cx="1676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4" name="Picture 2" descr="flower-rose-013_0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19955">
            <a:off x="6313488" y="4687888"/>
            <a:ext cx="15240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5" name="Picture 17" descr="Obst100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19400" y="44196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6" name="Picture 24" descr="33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67400" y="5486400"/>
            <a:ext cx="91598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7" name="WordArt 17"/>
          <p:cNvSpPr>
            <a:spLocks noChangeArrowheads="1" noChangeShapeType="1" noTextEdit="1"/>
          </p:cNvSpPr>
          <p:nvPr/>
        </p:nvSpPr>
        <p:spPr bwMode="auto">
          <a:xfrm>
            <a:off x="2133600" y="1295400"/>
            <a:ext cx="7086600" cy="4343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CHÀO</a:t>
            </a:r>
          </a:p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CÁC</a:t>
            </a:r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EM</a:t>
            </a:r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!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7701"/>
                </p:tgtEl>
              </p:cMediaNode>
            </p:audio>
          </p:childTnLst>
        </p:cTn>
      </p:par>
    </p:tnLst>
    <p:bldLst>
      <p:bldP spid="15770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3" descr="Untitled-2">
            <a:extLst>
              <a:ext uri="{FF2B5EF4-FFF2-40B4-BE49-F238E27FC236}">
                <a16:creationId xmlns:a16="http://schemas.microsoft.com/office/drawing/2014/main" id="{EE95C316-6792-403C-83EC-F9A870971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228600"/>
            <a:ext cx="10439400" cy="944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16" name="Text Box 20">
            <a:extLst>
              <a:ext uri="{FF2B5EF4-FFF2-40B4-BE49-F238E27FC236}">
                <a16:creationId xmlns:a16="http://schemas.microsoft.com/office/drawing/2014/main" id="{7CF7F8DF-C2C0-4ECB-A322-027C938D6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360610"/>
            <a:ext cx="3048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dirty="0">
                <a:solidFill>
                  <a:srgbClr val="000000"/>
                </a:solidFill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</a:rPr>
              <a:t>Tranh</a:t>
            </a:r>
            <a:r>
              <a:rPr lang="en-US" altLang="en-US" sz="4000" dirty="0">
                <a:solidFill>
                  <a:srgbClr val="000000"/>
                </a:solidFill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</a:rPr>
              <a:t>vẽ</a:t>
            </a:r>
            <a:r>
              <a:rPr lang="en-US" altLang="en-US" sz="4000" dirty="0">
                <a:solidFill>
                  <a:srgbClr val="000000"/>
                </a:solidFill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</a:rPr>
              <a:t>gì</a:t>
            </a:r>
            <a:r>
              <a:rPr lang="en-US" altLang="en-US" sz="4000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80917" name="Text Box 21">
            <a:extLst>
              <a:ext uri="{FF2B5EF4-FFF2-40B4-BE49-F238E27FC236}">
                <a16:creationId xmlns:a16="http://schemas.microsoft.com/office/drawing/2014/main" id="{78F71FB1-26CD-4620-8176-193E92822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361025"/>
            <a:ext cx="11125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dirty="0" err="1">
                <a:solidFill>
                  <a:srgbClr val="000000"/>
                </a:solidFill>
              </a:rPr>
              <a:t>Việc</a:t>
            </a:r>
            <a:r>
              <a:rPr lang="en-US" altLang="en-US" sz="4000" dirty="0">
                <a:solidFill>
                  <a:srgbClr val="000000"/>
                </a:solidFill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</a:rPr>
              <a:t>làm</a:t>
            </a:r>
            <a:r>
              <a:rPr lang="en-US" altLang="en-US" sz="4000" dirty="0">
                <a:solidFill>
                  <a:srgbClr val="000000"/>
                </a:solidFill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</a:rPr>
              <a:t>của</a:t>
            </a:r>
            <a:r>
              <a:rPr lang="en-US" altLang="en-US" sz="4000" dirty="0">
                <a:solidFill>
                  <a:srgbClr val="000000"/>
                </a:solidFill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</a:rPr>
              <a:t>các</a:t>
            </a:r>
            <a:r>
              <a:rPr lang="en-US" altLang="en-US" sz="4000" dirty="0">
                <a:solidFill>
                  <a:srgbClr val="000000"/>
                </a:solidFill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</a:rPr>
              <a:t>bạn</a:t>
            </a:r>
            <a:r>
              <a:rPr lang="en-US" altLang="en-US" sz="4000" dirty="0">
                <a:solidFill>
                  <a:srgbClr val="000000"/>
                </a:solidFill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</a:rPr>
              <a:t>trong</a:t>
            </a:r>
            <a:r>
              <a:rPr lang="en-US" altLang="en-US" sz="4000" dirty="0">
                <a:solidFill>
                  <a:srgbClr val="000000"/>
                </a:solidFill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</a:rPr>
              <a:t>tranh</a:t>
            </a:r>
            <a:r>
              <a:rPr lang="en-US" altLang="en-US" sz="4000" dirty="0">
                <a:solidFill>
                  <a:srgbClr val="000000"/>
                </a:solidFill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</a:rPr>
              <a:t>thể</a:t>
            </a:r>
            <a:r>
              <a:rPr lang="en-US" altLang="en-US" sz="4000" dirty="0">
                <a:solidFill>
                  <a:srgbClr val="000000"/>
                </a:solidFill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</a:rPr>
              <a:t>hiện</a:t>
            </a:r>
            <a:r>
              <a:rPr lang="en-US" altLang="en-US" sz="4000" dirty="0">
                <a:solidFill>
                  <a:srgbClr val="000000"/>
                </a:solidFill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</a:rPr>
              <a:t>điều</a:t>
            </a:r>
            <a:r>
              <a:rPr lang="en-US" altLang="en-US" sz="4000" dirty="0">
                <a:solidFill>
                  <a:srgbClr val="000000"/>
                </a:solidFill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</a:rPr>
              <a:t>gì</a:t>
            </a:r>
            <a:r>
              <a:rPr lang="en-US" altLang="en-US" sz="4000" dirty="0">
                <a:solidFill>
                  <a:srgbClr val="00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09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09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09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809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809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809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809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809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16" grpId="0"/>
      <p:bldP spid="80916" grpId="1"/>
      <p:bldP spid="80917" grpId="0"/>
      <p:bldP spid="8091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D20DC0-DC5B-4DFC-A0D0-98E611240D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" y="-1066800"/>
            <a:ext cx="12192000" cy="7924800"/>
          </a:xfrm>
          <a:prstGeom prst="rect">
            <a:avLst/>
          </a:prstGeom>
        </p:spPr>
      </p:pic>
      <p:sp>
        <p:nvSpPr>
          <p:cNvPr id="11268" name="TextBox 2"/>
          <p:cNvSpPr txBox="1">
            <a:spLocks noChangeArrowheads="1"/>
          </p:cNvSpPr>
          <p:nvPr/>
        </p:nvSpPr>
        <p:spPr bwMode="auto">
          <a:xfrm>
            <a:off x="1049311" y="1916800"/>
            <a:ext cx="10304489" cy="111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1066800" y="3038287"/>
            <a:ext cx="9144000" cy="580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lầm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phê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1066800" y="3657536"/>
            <a:ext cx="10287000" cy="111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xiếc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271" name="TextBox 6"/>
          <p:cNvSpPr txBox="1">
            <a:spLocks noChangeArrowheads="1"/>
          </p:cNvSpPr>
          <p:nvPr/>
        </p:nvSpPr>
        <p:spPr bwMode="auto">
          <a:xfrm>
            <a:off x="1066800" y="4781995"/>
            <a:ext cx="10287000" cy="111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4.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24400" y="121126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123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69" grpId="0"/>
      <p:bldP spid="11270" grpId="0"/>
      <p:bldP spid="11271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FC2F46F-D04B-4B31-8306-A69F341A08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3400"/>
            <a:ext cx="12192000" cy="7383067"/>
          </a:xfrm>
          <a:prstGeom prst="rect">
            <a:avLst/>
          </a:prstGeom>
        </p:spPr>
      </p:pic>
      <p:sp>
        <p:nvSpPr>
          <p:cNvPr id="11268" name="TextBox 2"/>
          <p:cNvSpPr txBox="1">
            <a:spLocks noChangeArrowheads="1"/>
          </p:cNvSpPr>
          <p:nvPr/>
        </p:nvSpPr>
        <p:spPr bwMode="auto">
          <a:xfrm>
            <a:off x="1143000" y="2197663"/>
            <a:ext cx="10363200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1066800" y="4218102"/>
            <a:ext cx="9144000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lầm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phê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52600" y="1351808"/>
            <a:ext cx="9144000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66800" y="3441297"/>
            <a:ext cx="8915400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LU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* </a:t>
            </a:r>
            <a:r>
              <a:rPr lang="fr-L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fr-L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fr-L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fr-L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fr-L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fr-L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fr-L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fr-L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fr-L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fr-L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fr-L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fr-L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fr-L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fr-L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fr-L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93922" y="4884313"/>
            <a:ext cx="9144000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L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fr-L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fr-L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fr-L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fr-L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fr-L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fr-L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fr-L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fr-L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fr-L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lầm</a:t>
            </a:r>
            <a:r>
              <a:rPr lang="fr-L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23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A0C8A45-4CDE-419C-8A61-1AA9F2F25E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3400"/>
            <a:ext cx="12192000" cy="7383067"/>
          </a:xfrm>
          <a:prstGeom prst="rect">
            <a:avLst/>
          </a:prstGeom>
        </p:spPr>
      </p:pic>
      <p:sp>
        <p:nvSpPr>
          <p:cNvPr id="11271" name="TextBox 6"/>
          <p:cNvSpPr txBox="1">
            <a:spLocks noChangeArrowheads="1"/>
          </p:cNvSpPr>
          <p:nvPr/>
        </p:nvSpPr>
        <p:spPr bwMode="auto">
          <a:xfrm>
            <a:off x="1097796" y="3529908"/>
            <a:ext cx="10287000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F863CA42-9DE2-4351-A829-541E9EDB1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382" y="1604442"/>
            <a:ext cx="10436817" cy="1220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3. </a:t>
            </a:r>
            <a:r>
              <a:rPr lang="en-US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xiếc</a:t>
            </a:r>
            <a:r>
              <a:rPr lang="en-US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B897C6-2AB7-4DD1-A7D5-0E9AA4338BF5}"/>
              </a:ext>
            </a:extLst>
          </p:cNvPr>
          <p:cNvSpPr txBox="1"/>
          <p:nvPr/>
        </p:nvSpPr>
        <p:spPr>
          <a:xfrm>
            <a:off x="1524000" y="2744605"/>
            <a:ext cx="9144000" cy="620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LU" sz="2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fr-LU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fr-LU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fr-LU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fr-LU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fr-LU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fr-LU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fr-LU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fr-LU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fr-LU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xiếc</a:t>
            </a:r>
            <a:r>
              <a:rPr lang="fr-LU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82BF9F-07C5-4305-B62A-43DDB250605D}"/>
              </a:ext>
            </a:extLst>
          </p:cNvPr>
          <p:cNvSpPr txBox="1"/>
          <p:nvPr/>
        </p:nvSpPr>
        <p:spPr>
          <a:xfrm>
            <a:off x="1524000" y="5104891"/>
            <a:ext cx="97535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123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0B84C1-8065-44E8-AFA1-4267CAD1B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0"/>
            <a:ext cx="13944600" cy="8534400"/>
          </a:xfrm>
          <a:prstGeom prst="rect">
            <a:avLst/>
          </a:prstGeom>
        </p:spPr>
      </p:pic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1371600" y="1803975"/>
            <a:ext cx="10210800" cy="464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25000"/>
              </a:spcBef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algn="just" eaLnBrk="1" hangingPunct="1">
              <a:lnSpc>
                <a:spcPct val="150000"/>
              </a:lnSpc>
              <a:spcBef>
                <a:spcPct val="25000"/>
              </a:spcBef>
            </a:pPr>
            <a:endParaRPr lang="fr-LU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46248" y="1219200"/>
            <a:ext cx="16995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5000"/>
              </a:spcBef>
            </a:pPr>
            <a:r>
              <a:rPr lang="fr-LU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Kết</a:t>
            </a:r>
            <a:r>
              <a:rPr lang="fr-L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fr-L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85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EFDEA6E-7F72-48D8-939B-C5EE25DBA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731"/>
            <a:ext cx="12192000" cy="6858000"/>
          </a:xfrm>
          <a:prstGeom prst="rect">
            <a:avLst/>
          </a:prstGeom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F5D094D7-40D6-477F-9BAC-BA1E5B306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068665"/>
            <a:ext cx="3352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GHI NHỚ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A82B7D-0BEF-4F08-A80B-457D90626B1C}"/>
              </a:ext>
            </a:extLst>
          </p:cNvPr>
          <p:cNvSpPr txBox="1"/>
          <p:nvPr/>
        </p:nvSpPr>
        <p:spPr>
          <a:xfrm>
            <a:off x="1447800" y="2045356"/>
            <a:ext cx="9677400" cy="3706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            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Mỗi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trẻ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em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đều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quyền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mong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muốn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ý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kiến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riêng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về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những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việc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liên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quan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đến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trẻ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em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Em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cần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mạnh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dạn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chia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sẻ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bày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tỏ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những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ý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kiến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mong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muốn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mình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với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những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xung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quanh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một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cách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rõ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ràng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lễ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độ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.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51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B3927D7-BD06-49AA-8DB6-CB45B54187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0"/>
            <a:ext cx="12192000" cy="8534400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219200" y="1219200"/>
            <a:ext cx="10210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vi,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400" b="1" dirty="0">
              <a:solidFill>
                <a:srgbClr val="2108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219200" y="2057400"/>
            <a:ext cx="10058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 dirty="0">
              <a:solidFill>
                <a:srgbClr val="2108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219200" y="2895600"/>
            <a:ext cx="10058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dám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 dirty="0">
              <a:solidFill>
                <a:srgbClr val="2108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219200" y="4114800"/>
            <a:ext cx="10210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Khánh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 dirty="0">
              <a:solidFill>
                <a:srgbClr val="2108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219200" y="76200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1" hangingPunct="1">
              <a:spcBef>
                <a:spcPct val="30000"/>
              </a:spcBef>
            </a:pPr>
            <a:r>
              <a:rPr lang="fr-LU" sz="2400" b="1" u="sng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fr-LU" sz="24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u="sng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fr-LU" sz="24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219200" y="4979525"/>
            <a:ext cx="9982200" cy="1133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fr-LU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fr-LU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fr-LU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fr-LU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LU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fr-LU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fr-LU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LU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fr-LU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là </a:t>
            </a:r>
            <a:r>
              <a:rPr lang="fr-LU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fr-LU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fr-LU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fr-LU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fr-LU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fr-LU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fr-LU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fr-LU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fr-LU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LU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fr-LU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fr-LU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LU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fr-LU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LU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fr-LU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fr-LU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fr-LU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LU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fr-LU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fr-LU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LU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Khánh</a:t>
            </a:r>
            <a:r>
              <a:rPr lang="fr-LU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fr-LU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fr-LU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fr-LU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39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DDC4C1FF-73CC-46D7-AF0D-4985D407D5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32" y="-675771"/>
            <a:ext cx="12192000" cy="8209541"/>
          </a:xfrm>
          <a:prstGeom prst="rect">
            <a:avLst/>
          </a:prstGeom>
        </p:spPr>
      </p:pic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4201977" y="465731"/>
            <a:ext cx="457200" cy="1246187"/>
            <a:chOff x="1295400" y="2667000"/>
            <a:chExt cx="457200" cy="1905000"/>
          </a:xfrm>
          <a:solidFill>
            <a:srgbClr val="00B0F0"/>
          </a:solidFill>
        </p:grpSpPr>
        <p:sp>
          <p:nvSpPr>
            <p:cNvPr id="8" name="Rectangle 7"/>
            <p:cNvSpPr/>
            <p:nvPr/>
          </p:nvSpPr>
          <p:spPr>
            <a:xfrm>
              <a:off x="1295400" y="2667000"/>
              <a:ext cx="457200" cy="1143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9" name="Flowchart: Process 8"/>
            <p:cNvSpPr/>
            <p:nvPr/>
          </p:nvSpPr>
          <p:spPr>
            <a:xfrm>
              <a:off x="1524000" y="3810000"/>
              <a:ext cx="46038" cy="762000"/>
            </a:xfrm>
            <a:prstGeom prst="flowChartProces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</p:grpSp>
      <p:grpSp>
        <p:nvGrpSpPr>
          <p:cNvPr id="10" name="Group 11"/>
          <p:cNvGrpSpPr>
            <a:grpSpLocks/>
          </p:cNvGrpSpPr>
          <p:nvPr/>
        </p:nvGrpSpPr>
        <p:grpSpPr bwMode="auto">
          <a:xfrm>
            <a:off x="7298136" y="429693"/>
            <a:ext cx="431074" cy="1398587"/>
            <a:chOff x="2805590" y="2819400"/>
            <a:chExt cx="457200" cy="1905000"/>
          </a:xfrm>
          <a:solidFill>
            <a:srgbClr val="FF0000"/>
          </a:solidFill>
        </p:grpSpPr>
        <p:sp>
          <p:nvSpPr>
            <p:cNvPr id="11" name="Rectangle 10"/>
            <p:cNvSpPr/>
            <p:nvPr/>
          </p:nvSpPr>
          <p:spPr>
            <a:xfrm>
              <a:off x="2805590" y="2819400"/>
              <a:ext cx="457200" cy="1143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12" name="Flowchart: Process 11"/>
            <p:cNvSpPr/>
            <p:nvPr/>
          </p:nvSpPr>
          <p:spPr>
            <a:xfrm>
              <a:off x="3034190" y="3962400"/>
              <a:ext cx="46038" cy="762000"/>
            </a:xfrm>
            <a:prstGeom prst="flowChartProces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</p:grp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3478076" y="1848915"/>
            <a:ext cx="1905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6324600" y="1848915"/>
            <a:ext cx="32414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50"/>
          <p:cNvSpPr txBox="1">
            <a:spLocks noChangeArrowheads="1"/>
          </p:cNvSpPr>
          <p:nvPr/>
        </p:nvSpPr>
        <p:spPr bwMode="auto">
          <a:xfrm>
            <a:off x="986292" y="2738363"/>
            <a:ext cx="103960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 a.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Trẻ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em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có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quyền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mong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muốn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có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ý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kiến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riêng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về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các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vấn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đề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có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liên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quan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đến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trẻ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em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.</a:t>
            </a:r>
            <a:endParaRPr lang="vi-VN" sz="2800" b="1" dirty="0">
              <a:solidFill>
                <a:srgbClr val="2108B8"/>
              </a:solidFill>
              <a:latin typeface="Times New Roman" pitchFamily="18" charset="0"/>
            </a:endParaRPr>
          </a:p>
        </p:txBody>
      </p:sp>
      <p:sp>
        <p:nvSpPr>
          <p:cNvPr id="16" name="Text Box 51"/>
          <p:cNvSpPr txBox="1">
            <a:spLocks noChangeArrowheads="1"/>
          </p:cNvSpPr>
          <p:nvPr/>
        </p:nvSpPr>
        <p:spPr bwMode="auto">
          <a:xfrm>
            <a:off x="1126708" y="3818302"/>
            <a:ext cx="110415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b.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Cách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chia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sẻ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bày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tỏ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ý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kiến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phải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rõ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ràng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và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tôn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trọng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người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nghe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.</a:t>
            </a:r>
            <a:endParaRPr lang="vi-VN" sz="2800" b="1" dirty="0">
              <a:solidFill>
                <a:srgbClr val="2108B8"/>
              </a:solidFill>
              <a:latin typeface="Times New Roman" pitchFamily="18" charset="0"/>
            </a:endParaRPr>
          </a:p>
        </p:txBody>
      </p:sp>
      <p:sp>
        <p:nvSpPr>
          <p:cNvPr id="17" name="Text Box 52"/>
          <p:cNvSpPr txBox="1">
            <a:spLocks noChangeArrowheads="1"/>
          </p:cNvSpPr>
          <p:nvPr/>
        </p:nvSpPr>
        <p:spPr bwMode="auto">
          <a:xfrm>
            <a:off x="1126708" y="4440672"/>
            <a:ext cx="90852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c.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Trẻ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em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cần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lắng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nghe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tôn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trọng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ý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kiến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của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người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khác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.</a:t>
            </a:r>
            <a:endParaRPr lang="vi-VN" sz="2800" b="1" dirty="0">
              <a:solidFill>
                <a:srgbClr val="2108B8"/>
              </a:solidFill>
              <a:latin typeface="Times New Roman" pitchFamily="18" charset="0"/>
            </a:endParaRPr>
          </a:p>
        </p:txBody>
      </p:sp>
      <p:sp>
        <p:nvSpPr>
          <p:cNvPr id="18" name="Text Box 53"/>
          <p:cNvSpPr txBox="1">
            <a:spLocks noChangeArrowheads="1"/>
          </p:cNvSpPr>
          <p:nvPr/>
        </p:nvSpPr>
        <p:spPr bwMode="auto">
          <a:xfrm>
            <a:off x="1070771" y="5185183"/>
            <a:ext cx="72250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d.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Người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lớn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cần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lắng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nghe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ý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kiến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của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trẻ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em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.</a:t>
            </a:r>
            <a:endParaRPr lang="vi-VN" sz="2800" b="1" dirty="0">
              <a:solidFill>
                <a:srgbClr val="2108B8"/>
              </a:solidFill>
              <a:latin typeface="Times New Roman" pitchFamily="18" charset="0"/>
            </a:endParaRPr>
          </a:p>
        </p:txBody>
      </p:sp>
      <p:sp>
        <p:nvSpPr>
          <p:cNvPr id="19" name="Text Box 5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094505" y="5876578"/>
            <a:ext cx="81293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đ.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Mọi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ý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muốn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của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trẻ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em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đều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phải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được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thực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108B8"/>
                </a:solidFill>
                <a:latin typeface="Times New Roman" pitchFamily="18" charset="0"/>
              </a:rPr>
              <a:t>hiện</a:t>
            </a:r>
            <a:r>
              <a:rPr lang="en-US" sz="2800" b="1" dirty="0">
                <a:solidFill>
                  <a:srgbClr val="2108B8"/>
                </a:solidFill>
                <a:latin typeface="Times New Roman" pitchFamily="18" charset="0"/>
              </a:rPr>
              <a:t>.</a:t>
            </a:r>
            <a:endParaRPr lang="vi-VN" sz="2800" b="1" dirty="0">
              <a:solidFill>
                <a:srgbClr val="2108B8"/>
              </a:solidFill>
              <a:latin typeface="Times New Roman" pitchFamily="18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1061393" y="1885130"/>
            <a:ext cx="7342534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fr-LU" sz="2800" b="1" u="sng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fr-LU" sz="28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fr-LU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21" name="Group 12"/>
          <p:cNvGrpSpPr>
            <a:grpSpLocks/>
          </p:cNvGrpSpPr>
          <p:nvPr/>
        </p:nvGrpSpPr>
        <p:grpSpPr bwMode="auto">
          <a:xfrm>
            <a:off x="798884" y="2895600"/>
            <a:ext cx="152400" cy="533400"/>
            <a:chOff x="1295400" y="2667000"/>
            <a:chExt cx="457200" cy="1905000"/>
          </a:xfrm>
          <a:solidFill>
            <a:srgbClr val="00B0F0"/>
          </a:solidFill>
        </p:grpSpPr>
        <p:sp>
          <p:nvSpPr>
            <p:cNvPr id="22" name="Rectangle 21"/>
            <p:cNvSpPr/>
            <p:nvPr/>
          </p:nvSpPr>
          <p:spPr>
            <a:xfrm>
              <a:off x="1295400" y="2667000"/>
              <a:ext cx="457200" cy="1143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dirty="0"/>
            </a:p>
          </p:txBody>
        </p:sp>
        <p:sp>
          <p:nvSpPr>
            <p:cNvPr id="23" name="Flowchart: Process 22"/>
            <p:cNvSpPr/>
            <p:nvPr/>
          </p:nvSpPr>
          <p:spPr>
            <a:xfrm>
              <a:off x="1524000" y="3810000"/>
              <a:ext cx="46038" cy="762000"/>
            </a:xfrm>
            <a:prstGeom prst="flowChartProces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</p:grpSp>
      <p:grpSp>
        <p:nvGrpSpPr>
          <p:cNvPr id="24" name="Group 12"/>
          <p:cNvGrpSpPr>
            <a:grpSpLocks/>
          </p:cNvGrpSpPr>
          <p:nvPr/>
        </p:nvGrpSpPr>
        <p:grpSpPr bwMode="auto">
          <a:xfrm>
            <a:off x="787070" y="3878800"/>
            <a:ext cx="152400" cy="523220"/>
            <a:chOff x="1295400" y="2667000"/>
            <a:chExt cx="457200" cy="1905000"/>
          </a:xfrm>
          <a:solidFill>
            <a:srgbClr val="00B0F0"/>
          </a:solidFill>
        </p:grpSpPr>
        <p:sp>
          <p:nvSpPr>
            <p:cNvPr id="25" name="Rectangle 24"/>
            <p:cNvSpPr/>
            <p:nvPr/>
          </p:nvSpPr>
          <p:spPr>
            <a:xfrm>
              <a:off x="1295400" y="2667000"/>
              <a:ext cx="457200" cy="1143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6" name="Flowchart: Process 25"/>
            <p:cNvSpPr/>
            <p:nvPr/>
          </p:nvSpPr>
          <p:spPr>
            <a:xfrm>
              <a:off x="1524000" y="3810000"/>
              <a:ext cx="46038" cy="762000"/>
            </a:xfrm>
            <a:prstGeom prst="flowChartProces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</p:grpSp>
      <p:grpSp>
        <p:nvGrpSpPr>
          <p:cNvPr id="27" name="Group 12"/>
          <p:cNvGrpSpPr>
            <a:grpSpLocks/>
          </p:cNvGrpSpPr>
          <p:nvPr/>
        </p:nvGrpSpPr>
        <p:grpSpPr bwMode="auto">
          <a:xfrm>
            <a:off x="787069" y="4576682"/>
            <a:ext cx="174809" cy="579148"/>
            <a:chOff x="1295400" y="2667000"/>
            <a:chExt cx="457200" cy="1905000"/>
          </a:xfrm>
          <a:solidFill>
            <a:srgbClr val="00B0F0"/>
          </a:solidFill>
        </p:grpSpPr>
        <p:sp>
          <p:nvSpPr>
            <p:cNvPr id="28" name="Rectangle 27"/>
            <p:cNvSpPr/>
            <p:nvPr/>
          </p:nvSpPr>
          <p:spPr>
            <a:xfrm>
              <a:off x="1295400" y="2667000"/>
              <a:ext cx="457200" cy="1143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9" name="Flowchart: Process 28"/>
            <p:cNvSpPr/>
            <p:nvPr/>
          </p:nvSpPr>
          <p:spPr>
            <a:xfrm>
              <a:off x="1524000" y="3810000"/>
              <a:ext cx="46038" cy="762000"/>
            </a:xfrm>
            <a:prstGeom prst="flowChartProces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</p:grp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787069" y="5998473"/>
            <a:ext cx="166511" cy="622612"/>
            <a:chOff x="2805590" y="2819400"/>
            <a:chExt cx="457200" cy="1905000"/>
          </a:xfrm>
          <a:solidFill>
            <a:srgbClr val="FF0000"/>
          </a:solidFill>
        </p:grpSpPr>
        <p:sp>
          <p:nvSpPr>
            <p:cNvPr id="34" name="Rectangle 33"/>
            <p:cNvSpPr/>
            <p:nvPr/>
          </p:nvSpPr>
          <p:spPr>
            <a:xfrm>
              <a:off x="2805590" y="2819400"/>
              <a:ext cx="457200" cy="1143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35" name="Flowchart: Process 34"/>
            <p:cNvSpPr/>
            <p:nvPr/>
          </p:nvSpPr>
          <p:spPr>
            <a:xfrm>
              <a:off x="3034190" y="3962400"/>
              <a:ext cx="46038" cy="762000"/>
            </a:xfrm>
            <a:prstGeom prst="flowChartProces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</p:grpSp>
      <p:grpSp>
        <p:nvGrpSpPr>
          <p:cNvPr id="37" name="Group 12">
            <a:extLst>
              <a:ext uri="{FF2B5EF4-FFF2-40B4-BE49-F238E27FC236}">
                <a16:creationId xmlns:a16="http://schemas.microsoft.com/office/drawing/2014/main" id="{22B60A0B-DA23-4D0E-AF8C-2C3FC61EB05D}"/>
              </a:ext>
            </a:extLst>
          </p:cNvPr>
          <p:cNvGrpSpPr>
            <a:grpSpLocks/>
          </p:cNvGrpSpPr>
          <p:nvPr/>
        </p:nvGrpSpPr>
        <p:grpSpPr bwMode="auto">
          <a:xfrm>
            <a:off x="787069" y="5271659"/>
            <a:ext cx="171317" cy="605679"/>
            <a:chOff x="1295400" y="2667000"/>
            <a:chExt cx="457200" cy="1905000"/>
          </a:xfrm>
          <a:solidFill>
            <a:srgbClr val="00B0F0"/>
          </a:solidFill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BB7A5B4-6AD1-4B57-B6CD-C9F4C902B6D7}"/>
                </a:ext>
              </a:extLst>
            </p:cNvPr>
            <p:cNvSpPr/>
            <p:nvPr/>
          </p:nvSpPr>
          <p:spPr>
            <a:xfrm>
              <a:off x="1295400" y="2667000"/>
              <a:ext cx="457200" cy="1143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39" name="Flowchart: Process 38">
              <a:extLst>
                <a:ext uri="{FF2B5EF4-FFF2-40B4-BE49-F238E27FC236}">
                  <a16:creationId xmlns:a16="http://schemas.microsoft.com/office/drawing/2014/main" id="{61AAA5E8-16AC-4D59-A405-BD02E1228B15}"/>
                </a:ext>
              </a:extLst>
            </p:cNvPr>
            <p:cNvSpPr/>
            <p:nvPr/>
          </p:nvSpPr>
          <p:spPr>
            <a:xfrm>
              <a:off x="1524000" y="3810000"/>
              <a:ext cx="46038" cy="762000"/>
            </a:xfrm>
            <a:prstGeom prst="flowChartProces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160214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690</Words>
  <Application>Microsoft Office PowerPoint</Application>
  <PresentationFormat>Widescreen</PresentationFormat>
  <Paragraphs>44</Paragraphs>
  <Slides>10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Impact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41</cp:revision>
  <dcterms:created xsi:type="dcterms:W3CDTF">2016-09-21T02:25:25Z</dcterms:created>
  <dcterms:modified xsi:type="dcterms:W3CDTF">2024-05-03T07:38:53Z</dcterms:modified>
</cp:coreProperties>
</file>