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702" r:id="rId3"/>
    <p:sldMasterId id="2147483726" r:id="rId4"/>
    <p:sldMasterId id="2147483738" r:id="rId5"/>
    <p:sldMasterId id="2147483846" r:id="rId6"/>
    <p:sldMasterId id="2147483906" r:id="rId7"/>
    <p:sldMasterId id="2147483942" r:id="rId8"/>
    <p:sldMasterId id="2147483954" r:id="rId9"/>
  </p:sldMasterIdLst>
  <p:notesMasterIdLst>
    <p:notesMasterId r:id="rId29"/>
  </p:notesMasterIdLst>
  <p:handoutMasterIdLst>
    <p:handoutMasterId r:id="rId30"/>
  </p:handoutMasterIdLst>
  <p:sldIdLst>
    <p:sldId id="952" r:id="rId10"/>
    <p:sldId id="263" r:id="rId11"/>
    <p:sldId id="969" r:id="rId12"/>
    <p:sldId id="971" r:id="rId13"/>
    <p:sldId id="1038" r:id="rId14"/>
    <p:sldId id="973" r:id="rId15"/>
    <p:sldId id="1030" r:id="rId16"/>
    <p:sldId id="992" r:id="rId17"/>
    <p:sldId id="1013" r:id="rId18"/>
    <p:sldId id="1024" r:id="rId19"/>
    <p:sldId id="991" r:id="rId20"/>
    <p:sldId id="1023" r:id="rId21"/>
    <p:sldId id="1034" r:id="rId22"/>
    <p:sldId id="1033" r:id="rId23"/>
    <p:sldId id="1012" r:id="rId24"/>
    <p:sldId id="1039" r:id="rId25"/>
    <p:sldId id="1025" r:id="rId26"/>
    <p:sldId id="1035" r:id="rId27"/>
    <p:sldId id="9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AE0FA"/>
    <a:srgbClr val="E25A74"/>
    <a:srgbClr val="FFFAC2"/>
    <a:srgbClr val="51CF6F"/>
    <a:srgbClr val="EC8AB5"/>
    <a:srgbClr val="FDD1B0"/>
    <a:srgbClr val="4F0E0E"/>
    <a:srgbClr val="FABEA7"/>
    <a:srgbClr val="4FC1E9"/>
    <a:srgbClr val="BF4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131" autoAdjust="0"/>
  </p:normalViewPr>
  <p:slideViewPr>
    <p:cSldViewPr showGuides="1">
      <p:cViewPr varScale="1">
        <p:scale>
          <a:sx n="64" d="100"/>
          <a:sy n="64" d="100"/>
        </p:scale>
        <p:origin x="680" y="56"/>
      </p:cViewPr>
      <p:guideLst>
        <p:guide orient="horz" pos="2176"/>
        <p:guide pos="3840"/>
      </p:guideLst>
    </p:cSldViewPr>
  </p:slideViewPr>
  <p:notesTextViewPr>
    <p:cViewPr>
      <p:scale>
        <a:sx n="1" d="1"/>
        <a:sy n="1" d="1"/>
      </p:scale>
      <p:origin x="0" y="0"/>
    </p:cViewPr>
  </p:notesTextViewPr>
  <p:sorterViewPr>
    <p:cViewPr>
      <p:scale>
        <a:sx n="80" d="100"/>
        <a:sy n="80" d="100"/>
      </p:scale>
      <p:origin x="0" y="-6566"/>
    </p:cViewPr>
  </p:sorterViewPr>
  <p:notesViewPr>
    <p:cSldViewPr>
      <p:cViewPr varScale="1">
        <p:scale>
          <a:sx n="58" d="100"/>
          <a:sy n="58" d="100"/>
        </p:scale>
        <p:origin x="3317"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56EDC5-F49D-431F-805E-5DF4CF5A5683}" type="datetimeFigureOut">
              <a:rPr lang="en-US" smtClean="0"/>
              <a:t>5/3/2024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25FBE-6C81-4ECE-905D-E7A592EE030B}" type="slidenum">
              <a:rPr lang="en-US" smtClean="0"/>
              <a:t>‹#›</a:t>
            </a:fld>
            <a:endParaRPr lang="en-US"/>
          </a:p>
        </p:txBody>
      </p:sp>
    </p:spTree>
    <p:extLst>
      <p:ext uri="{BB962C8B-B14F-4D97-AF65-F5344CB8AC3E}">
        <p14:creationId xmlns:p14="http://schemas.microsoft.com/office/powerpoint/2010/main" val="2315872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324B7-CDDC-4706-8B48-7B0C2C18B5EA}"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424F6-C12E-4C4F-A9F8-356FA58734EC}" type="slidenum">
              <a:rPr lang="en-US" smtClean="0"/>
              <a:t>‹#›</a:t>
            </a:fld>
            <a:endParaRPr lang="en-US"/>
          </a:p>
        </p:txBody>
      </p:sp>
    </p:spTree>
    <p:extLst>
      <p:ext uri="{BB962C8B-B14F-4D97-AF65-F5344CB8AC3E}">
        <p14:creationId xmlns:p14="http://schemas.microsoft.com/office/powerpoint/2010/main" val="1457445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bình</a:t>
            </a:r>
            <a:r>
              <a:rPr lang="en-US" baseline="0" dirty="0"/>
              <a:t> </a:t>
            </a:r>
            <a:r>
              <a:rPr lang="en-US" baseline="0" dirty="0" err="1"/>
              <a:t>cá</a:t>
            </a:r>
            <a:r>
              <a:rPr lang="en-US" baseline="0" dirty="0"/>
              <a:t> </a:t>
            </a:r>
            <a:r>
              <a:rPr lang="en-US" baseline="0" dirty="0" err="1"/>
              <a:t>bên</a:t>
            </a:r>
            <a:r>
              <a:rPr lang="en-US" baseline="0" dirty="0"/>
              <a:t> </a:t>
            </a:r>
            <a:r>
              <a:rPr lang="en-US" baseline="0" dirty="0" err="1"/>
              <a:t>dưới</a:t>
            </a:r>
            <a:r>
              <a:rPr lang="en-US" baseline="0" dirty="0"/>
              <a:t> con </a:t>
            </a:r>
            <a:r>
              <a:rPr lang="en-US" baseline="0" dirty="0" err="1"/>
              <a:t>cá</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br>
              <a:rPr lang="en-US" baseline="0" dirty="0"/>
            </a:b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con </a:t>
            </a:r>
            <a:r>
              <a:rPr lang="en-US" baseline="0" dirty="0" err="1"/>
              <a:t>cá</a:t>
            </a:r>
            <a:r>
              <a:rPr lang="en-US" baseline="0" dirty="0"/>
              <a:t> </a:t>
            </a:r>
            <a:r>
              <a:rPr lang="en-US" baseline="0" dirty="0" err="1"/>
              <a:t>đế</a:t>
            </a:r>
            <a:r>
              <a:rPr lang="en-US" baseline="0" dirty="0"/>
              <a:t> </a:t>
            </a:r>
            <a:r>
              <a:rPr lang="en-US" baseline="0" dirty="0" err="1"/>
              <a:t>nuôi</a:t>
            </a:r>
            <a:r>
              <a:rPr lang="en-US" baseline="0" dirty="0"/>
              <a:t> </a:t>
            </a:r>
            <a:r>
              <a:rPr lang="en-US" baseline="0" dirty="0" err="1"/>
              <a:t>cá</a:t>
            </a:r>
            <a:r>
              <a:rPr lang="en-US" baseline="0" dirty="0"/>
              <a:t> </a:t>
            </a:r>
            <a:r>
              <a:rPr lang="en-US" baseline="0" dirty="0" err="1"/>
              <a:t>trong</a:t>
            </a:r>
            <a:r>
              <a:rPr lang="en-US" baseline="0" dirty="0"/>
              <a:t> </a:t>
            </a:r>
            <a:r>
              <a:rPr lang="en-US" baseline="0" dirty="0" err="1"/>
              <a:t>bình</a:t>
            </a:r>
            <a:r>
              <a:rPr lang="en-US" baseline="0" dirty="0"/>
              <a:t> </a:t>
            </a:r>
            <a:r>
              <a:rPr lang="en-US" baseline="0" dirty="0" err="1"/>
              <a:t>tương</a:t>
            </a:r>
            <a:r>
              <a:rPr lang="en-US" baseline="0" dirty="0"/>
              <a:t> </a:t>
            </a:r>
            <a:r>
              <a:rPr lang="en-US" baseline="0" dirty="0" err="1"/>
              <a:t>ứng</a:t>
            </a:r>
            <a:r>
              <a:rPr lang="en-US" baseline="0" dirty="0"/>
              <a:t>.</a:t>
            </a:r>
          </a:p>
          <a:p>
            <a:r>
              <a:rPr lang="en-US" dirty="0"/>
              <a:t>Sau </a:t>
            </a:r>
            <a:r>
              <a:rPr lang="en-US" dirty="0" err="1"/>
              <a:t>khi</a:t>
            </a:r>
            <a:r>
              <a:rPr lang="en-US" dirty="0"/>
              <a:t> </a:t>
            </a:r>
            <a:r>
              <a:rPr lang="en-US" dirty="0" err="1"/>
              <a:t>hết</a:t>
            </a:r>
            <a:r>
              <a:rPr lang="en-US" dirty="0"/>
              <a:t> </a:t>
            </a:r>
            <a:r>
              <a:rPr lang="en-US" dirty="0" err="1"/>
              <a:t>trò</a:t>
            </a:r>
            <a:r>
              <a:rPr lang="en-US" dirty="0"/>
              <a:t> </a:t>
            </a:r>
            <a:r>
              <a:rPr lang="en-US" dirty="0" err="1"/>
              <a:t>chơi</a:t>
            </a:r>
            <a:r>
              <a:rPr lang="en-US" dirty="0"/>
              <a:t> </a:t>
            </a:r>
            <a:r>
              <a:rPr lang="en-US" dirty="0" err="1"/>
              <a:t>ấn</a:t>
            </a:r>
            <a:r>
              <a:rPr lang="en-US" dirty="0"/>
              <a:t>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E68DB8F-766E-4037-BF33-02F5815E2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34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nuôi</a:t>
            </a:r>
            <a:r>
              <a:rPr lang="en-US" baseline="0" dirty="0"/>
              <a:t> </a:t>
            </a:r>
            <a:r>
              <a:rPr lang="en-US" baseline="0" dirty="0" err="1"/>
              <a:t>cá</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E68DB8F-766E-4037-BF33-02F5815E2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41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nuôi</a:t>
            </a:r>
            <a:r>
              <a:rPr lang="en-US" baseline="0" dirty="0"/>
              <a:t> </a:t>
            </a:r>
            <a:r>
              <a:rPr lang="en-US" baseline="0" dirty="0" err="1"/>
              <a:t>cá</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8DB8F-766E-4037-BF33-02F5815E2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45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nuôi</a:t>
            </a:r>
            <a:r>
              <a:rPr lang="en-US" baseline="0" dirty="0"/>
              <a:t> </a:t>
            </a:r>
            <a:r>
              <a:rPr lang="en-US" baseline="0" dirty="0" err="1"/>
              <a:t>cá</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E68DB8F-766E-4037-BF33-02F5815E2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38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nuôi</a:t>
            </a:r>
            <a:r>
              <a:rPr lang="en-US" baseline="0" dirty="0"/>
              <a:t> </a:t>
            </a:r>
            <a:r>
              <a:rPr lang="en-US" baseline="0" dirty="0" err="1"/>
              <a:t>cá</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8DB8F-766E-4037-BF33-02F5815E2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99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6D0650-74F7-481E-B225-E1AD8BAB7F30}"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D0650-74F7-481E-B225-E1AD8BAB7F30}"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6D0650-74F7-481E-B225-E1AD8BAB7F30}"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6D0650-74F7-481E-B225-E1AD8BAB7F30}"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6D0650-74F7-481E-B225-E1AD8BAB7F30}"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6D0650-74F7-481E-B225-E1AD8BAB7F30}"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D0650-74F7-481E-B225-E1AD8BAB7F30}"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6D0650-74F7-481E-B225-E1AD8BAB7F30}"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6D0650-74F7-481E-B225-E1AD8BAB7F30}"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D0650-74F7-481E-B225-E1AD8BAB7F30}"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D0650-74F7-481E-B225-E1AD8BAB7F30}"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F1457-B746-4C8E-935E-D795D944179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56336D-55A5-4ED2-98A8-758E645981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F1FD55-FAF6-4F9B-AF19-F7B5F733A6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24AC2D-2915-421D-A980-13408D4CBC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363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F16E-692B-44B8-AD71-E2772DCD0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0C1F6-EDF0-4E4E-953F-A09ABFC16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F9C4D3-64C9-4EC7-8A90-98543AD65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385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D3E21-D063-4F22-81CF-EF987E4A5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3105B8-CEFF-4B0D-9412-4C8A7DCA97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BD16DE-806B-41C0-A941-2B66ADAC6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890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DBE129-BAFB-4DB8-A059-BF8133B6B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44BC0-2C7B-4B12-A34C-B7364E1E2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F0AE30E-FAD0-43B9-B2F1-829A2E21E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570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BDF60-DFC7-48DD-B2DB-B9F3A5A5B4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8F14F8C-BA00-4141-83DD-A441A3BD86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50235D8-80D2-4DE2-9CC7-2B01295CB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957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8EEA3C-11E7-490A-B624-CA8F033146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ED2406E-048F-48B6-9482-825DC2EE5A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BCD2FD7-F310-4580-BC08-465B9868A8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686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120B2-A948-4725-B6B9-3B00BE9EE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76D111C-084C-4314-84E6-5224B80659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AB2CE1A-5607-4F02-ACD9-1142CCFA6B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75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2011C-27C6-44AD-B3F7-8B56B62DEA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41FD29-519F-4370-BCD3-F924B949D3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F260AF-34E1-41B5-988A-CD2EA084A8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701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7A29B-234A-47D6-B121-5188D5EBEA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5382ED-FDD3-4B39-BD62-4E62C317EA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9729BE5-C887-45C4-96A4-F30291966C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803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93E42-DF4E-461D-ADDD-36924241F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1F4C4B-427A-4FD0-A428-B62945A958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5FB5CD-076E-4250-A1A1-80216A04B0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4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A59B0-1BDF-4556-854F-7A8FB3E1F9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F6B231-1224-4AE2-A453-AB7EB3A6B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72B0DF-A875-4D50-BEBD-ABE5758FAF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297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56336D-55A5-4ED2-98A8-758E645981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F1FD55-FAF6-4F9B-AF19-F7B5F733A6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24AC2D-2915-421D-A980-13408D4CBC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03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F16E-692B-44B8-AD71-E2772DCD0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0C1F6-EDF0-4E4E-953F-A09ABFC16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F9C4D3-64C9-4EC7-8A90-98543AD65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718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D3E21-D063-4F22-81CF-EF987E4A5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3105B8-CEFF-4B0D-9412-4C8A7DCA97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BD16DE-806B-41C0-A941-2B66ADAC6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844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DBE129-BAFB-4DB8-A059-BF8133B6B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44BC0-2C7B-4B12-A34C-B7364E1E2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F0AE30E-FAD0-43B9-B2F1-829A2E21E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2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BDF60-DFC7-48DD-B2DB-B9F3A5A5B4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8F14F8C-BA00-4141-83DD-A441A3BD86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50235D8-80D2-4DE2-9CC7-2B01295CB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876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8EEA3C-11E7-490A-B624-CA8F033146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ED2406E-048F-48B6-9482-825DC2EE5A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BCD2FD7-F310-4580-BC08-465B9868A8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7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120B2-A948-4725-B6B9-3B00BE9EE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76D111C-084C-4314-84E6-5224B80659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AB2CE1A-5607-4F02-ACD9-1142CCFA6B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017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2011C-27C6-44AD-B3F7-8B56B62DEA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41FD29-519F-4370-BCD3-F924B949D3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F260AF-34E1-41B5-988A-CD2EA084A8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0491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7A29B-234A-47D6-B121-5188D5EBEA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5382ED-FDD3-4B39-BD62-4E62C317EA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9729BE5-C887-45C4-96A4-F30291966C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5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93E42-DF4E-461D-ADDD-36924241F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1F4C4B-427A-4FD0-A428-B62945A958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5FB5CD-076E-4250-A1A1-80216A04B0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261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A59B0-1BDF-4556-854F-7A8FB3E1F9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F6B231-1224-4AE2-A453-AB7EB3A6B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72B0DF-A875-4D50-BEBD-ABE5758FAF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830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56336D-55A5-4ED2-98A8-758E645981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F1FD55-FAF6-4F9B-AF19-F7B5F733A6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24AC2D-2915-421D-A980-13408D4CBC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52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F16E-692B-44B8-AD71-E2772DCD0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0C1F6-EDF0-4E4E-953F-A09ABFC16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F9C4D3-64C9-4EC7-8A90-98543AD65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714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D3E21-D063-4F22-81CF-EF987E4A5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3105B8-CEFF-4B0D-9412-4C8A7DCA97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BD16DE-806B-41C0-A941-2B66ADAC6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860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DBE129-BAFB-4DB8-A059-BF8133B6B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44BC0-2C7B-4B12-A34C-B7364E1E2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F0AE30E-FAD0-43B9-B2F1-829A2E21E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0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BDF60-DFC7-48DD-B2DB-B9F3A5A5B4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8F14F8C-BA00-4141-83DD-A441A3BD86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50235D8-80D2-4DE2-9CC7-2B01295CB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59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8EEA3C-11E7-490A-B624-CA8F033146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ED2406E-048F-48B6-9482-825DC2EE5A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BCD2FD7-F310-4580-BC08-465B9868A8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822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120B2-A948-4725-B6B9-3B00BE9EE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76D111C-084C-4314-84E6-5224B80659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AB2CE1A-5607-4F02-ACD9-1142CCFA6B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163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2011C-27C6-44AD-B3F7-8B56B62DEA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41FD29-519F-4370-BCD3-F924B949D3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F260AF-34E1-41B5-988A-CD2EA084A8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59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7A29B-234A-47D6-B121-5188D5EBEA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5382ED-FDD3-4B39-BD62-4E62C317EA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9729BE5-C887-45C4-96A4-F30291966C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63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93E42-DF4E-461D-ADDD-36924241F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1F4C4B-427A-4FD0-A428-B62945A958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5FB5CD-076E-4250-A1A1-80216A04B0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70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A59B0-1BDF-4556-854F-7A8FB3E1F9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F6B231-1224-4AE2-A453-AB7EB3A6B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72B0DF-A875-4D50-BEBD-ABE5758FAF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70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56336D-55A5-4ED2-98A8-758E645981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F1FD55-FAF6-4F9B-AF19-F7B5F733A6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24AC2D-2915-421D-A980-13408D4CBC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545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F16E-692B-44B8-AD71-E2772DCD0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0C1F6-EDF0-4E4E-953F-A09ABFC16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F9C4D3-64C9-4EC7-8A90-98543AD65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62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D3E21-D063-4F22-81CF-EF987E4A5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3105B8-CEFF-4B0D-9412-4C8A7DCA97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BD16DE-806B-41C0-A941-2B66ADAC6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36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DBE129-BAFB-4DB8-A059-BF8133B6B2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44BC0-2C7B-4B12-A34C-B7364E1E2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F0AE30E-FAD0-43B9-B2F1-829A2E21E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759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BDF60-DFC7-48DD-B2DB-B9F3A5A5B4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8F14F8C-BA00-4141-83DD-A441A3BD86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50235D8-80D2-4DE2-9CC7-2B01295CB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636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8EEA3C-11E7-490A-B624-CA8F033146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ED2406E-048F-48B6-9482-825DC2EE5A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BCD2FD7-F310-4580-BC08-465B9868A8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450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120B2-A948-4725-B6B9-3B00BE9EE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76D111C-084C-4314-84E6-5224B80659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AB2CE1A-5607-4F02-ACD9-1142CCFA6B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47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2011C-27C6-44AD-B3F7-8B56B62DEA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41FD29-519F-4370-BCD3-F924B949D3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F260AF-34E1-41B5-988A-CD2EA084A8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6329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7A29B-234A-47D6-B121-5188D5EBEA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5382ED-FDD3-4B39-BD62-4E62C317EA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9729BE5-C887-45C4-96A4-F30291966C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019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93E42-DF4E-461D-ADDD-36924241F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1F4C4B-427A-4FD0-A428-B62945A958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5FB5CD-076E-4250-A1A1-80216A04B0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6474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A59B0-1BDF-4556-854F-7A8FB3E1F9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F6B231-1224-4AE2-A453-AB7EB3A6B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72B0DF-A875-4D50-BEBD-ABE5758FAF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89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D0650-74F7-481E-B225-E1AD8BAB7F30}" type="datetimeFigureOut">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F1457-B746-4C8E-935E-D795D944179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D036D4F-28BD-4681-A639-DA0BA181CD65}"/>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92910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500C41F-750F-4906-8F97-1D86F6BFDE98}"/>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0798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500C41F-750F-4906-8F97-1D86F6BFDE98}"/>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0784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500C41F-750F-4906-8F97-1D86F6BFDE98}"/>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608E17-4647-4A7D-8A4F-E34FC229D3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712C8B-08E7-462E-907E-029E5E1458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876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emf"/><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56.xml"/><Relationship Id="rId6" Type="http://schemas.microsoft.com/office/2007/relationships/hdphoto" Target="../media/hdphoto1.wdp"/><Relationship Id="rId5" Type="http://schemas.openxmlformats.org/officeDocument/2006/relationships/image" Target="../media/image39.png"/><Relationship Id="rId10" Type="http://schemas.openxmlformats.org/officeDocument/2006/relationships/audio" Target="../media/audio4.wav"/><Relationship Id="rId4" Type="http://schemas.openxmlformats.org/officeDocument/2006/relationships/image" Target="../media/image33.emf"/><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audio" Target="../media/audio3.wav"/><Relationship Id="rId1" Type="http://schemas.openxmlformats.org/officeDocument/2006/relationships/slideLayout" Target="../slideLayouts/slideLayout78.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5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5.wav"/><Relationship Id="rId1" Type="http://schemas.openxmlformats.org/officeDocument/2006/relationships/slideLayout" Target="../slideLayouts/slideLayout39.xml"/><Relationship Id="rId5" Type="http://schemas.microsoft.com/office/2007/relationships/hdphoto" Target="../media/hdphoto3.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8.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8.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9.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9.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6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51117" y="25082"/>
            <a:ext cx="12242800" cy="686054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Text Box 17"/>
          <p:cNvSpPr txBox="1">
            <a:spLocks noChangeArrowheads="1"/>
          </p:cNvSpPr>
          <p:nvPr/>
        </p:nvSpPr>
        <p:spPr bwMode="auto">
          <a:xfrm>
            <a:off x="1143000" y="2057400"/>
            <a:ext cx="10558145" cy="175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rPr>
              <a:t>CHÀO MỪNG CÁC EM ĐẾN VỚI TIẾT HỌC</a:t>
            </a:r>
          </a:p>
        </p:txBody>
      </p:sp>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88600" y="-394970"/>
            <a:ext cx="1383030" cy="222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0800" y="4347845"/>
            <a:ext cx="2863215" cy="251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513C81F-7761-0AED-72D9-0A5F5D146278}"/>
              </a:ext>
            </a:extLst>
          </p:cNvPr>
          <p:cNvSpPr txBox="1"/>
          <p:nvPr/>
        </p:nvSpPr>
        <p:spPr>
          <a:xfrm>
            <a:off x="5105400" y="347265"/>
            <a:ext cx="5767387" cy="369332"/>
          </a:xfrm>
          <a:prstGeom prst="rect">
            <a:avLst/>
          </a:prstGeom>
          <a:noFill/>
        </p:spPr>
        <p:txBody>
          <a:bodyPr wrap="square" lIns="0" tIns="0" rIns="0" bIns="0" rtlCol="0">
            <a:spAutoFit/>
          </a:bodyPr>
          <a:lstStyle/>
          <a:p>
            <a:pPr algn="l"/>
            <a:r>
              <a:rPr lang="vi-VN" sz="2400" b="1" dirty="0">
                <a:solidFill>
                  <a:srgbClr val="FF0000"/>
                </a:solidFill>
                <a:latin typeface="HP001 4 hàng" panose="020B0603050302020204" pitchFamily="34" charset="0"/>
              </a:rPr>
              <a:t>Thứ Năm ngày 21 tháng 3 năm 2024</a:t>
            </a:r>
            <a:endParaRPr lang="en-US" sz="2400" b="1" dirty="0">
              <a:solidFill>
                <a:srgbClr val="FF0000"/>
              </a:solidFill>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2DCA108-62E0-44C7-9B47-C608D5CEFE73}"/>
              </a:ext>
            </a:extLst>
          </p:cNvPr>
          <p:cNvPicPr>
            <a:picLocks noChangeAspect="1"/>
          </p:cNvPicPr>
          <p:nvPr/>
        </p:nvPicPr>
        <p:blipFill rotWithShape="1">
          <a:blip r:embed="rId4"/>
          <a:srcRect b="18919"/>
          <a:stretch>
            <a:fillRect/>
          </a:stretch>
        </p:blipFill>
        <p:spPr>
          <a:xfrm>
            <a:off x="0" y="0"/>
            <a:ext cx="12192000" cy="6858000"/>
          </a:xfrm>
          <a:prstGeom prst="rect">
            <a:avLst/>
          </a:prstGeom>
        </p:spPr>
      </p:pic>
      <p:sp>
        <p:nvSpPr>
          <p:cNvPr id="31" name="矩形: 圆角 7">
            <a:extLst>
              <a:ext uri="{FF2B5EF4-FFF2-40B4-BE49-F238E27FC236}">
                <a16:creationId xmlns:a16="http://schemas.microsoft.com/office/drawing/2014/main"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id="{5C0E97F4-ED5C-4B2F-A648-B4876F91CCE8}"/>
              </a:ext>
            </a:extLst>
          </p:cNvPr>
          <p:cNvGrpSpPr/>
          <p:nvPr/>
        </p:nvGrpSpPr>
        <p:grpSpPr>
          <a:xfrm>
            <a:off x="4992943" y="8229600"/>
            <a:ext cx="1066800" cy="707886"/>
            <a:chOff x="6162612" y="199556"/>
            <a:chExt cx="2513588" cy="1286803"/>
          </a:xfrm>
        </p:grpSpPr>
        <p:sp>
          <p:nvSpPr>
            <p:cNvPr id="61" name="Rectangle: Rounded Corners 60">
              <a:extLst>
                <a:ext uri="{FF2B5EF4-FFF2-40B4-BE49-F238E27FC236}">
                  <a16:creationId xmlns:a16="http://schemas.microsoft.com/office/drawing/2014/main"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636432DC-E910-4178-9D27-EA69416DC896}"/>
                </a:ext>
              </a:extLst>
            </p:cNvPr>
            <p:cNvSpPr txBox="1"/>
            <p:nvPr/>
          </p:nvSpPr>
          <p:spPr>
            <a:xfrm>
              <a:off x="6184756" y="199556"/>
              <a:ext cx="2469301" cy="1286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DF0155"/>
                  </a:solidFill>
                  <a:effectLst/>
                  <a:uLnTx/>
                  <a:uFillTx/>
                  <a:latin typeface="Times New Roman" panose="02020603050405020304" pitchFamily="18" charset="0"/>
                  <a:ea typeface="+mn-ea"/>
                  <a:cs typeface="Times New Roman" panose="02020603050405020304" pitchFamily="18" charset="0"/>
                </a:rPr>
                <a:t>H</a:t>
              </a:r>
              <a:endParaRPr kumimoji="0" lang="en-US" sz="4000" b="1" i="0" u="none" strike="noStrike" kern="1200" cap="none" spc="0" normalizeH="0" baseline="0" noProof="0" dirty="0">
                <a:ln>
                  <a:noFill/>
                </a:ln>
                <a:solidFill>
                  <a:srgbClr val="DF0155"/>
                </a:solidFill>
                <a:effectLst/>
                <a:uLnTx/>
                <a:uFillTx/>
                <a:latin typeface="Times New Roman" panose="02020603050405020304" pitchFamily="18" charset="0"/>
                <a:ea typeface="+mn-ea"/>
                <a:cs typeface="Times New Roman" panose="02020603050405020304" pitchFamily="18" charset="0"/>
              </a:endParaRPr>
            </a:p>
          </p:txBody>
        </p:sp>
      </p:grpSp>
      <p:graphicFrame>
        <p:nvGraphicFramePr>
          <p:cNvPr id="2" name="Table 1">
            <a:extLst>
              <a:ext uri="{FF2B5EF4-FFF2-40B4-BE49-F238E27FC236}">
                <a16:creationId xmlns:a16="http://schemas.microsoft.com/office/drawing/2014/main" id="{08401CB5-68A6-1EA8-4E95-28292E03D928}"/>
              </a:ext>
            </a:extLst>
          </p:cNvPr>
          <p:cNvGraphicFramePr>
            <a:graphicFrameLocks noGrp="1"/>
          </p:cNvGraphicFramePr>
          <p:nvPr>
            <p:extLst>
              <p:ext uri="{D42A27DB-BD31-4B8C-83A1-F6EECF244321}">
                <p14:modId xmlns:p14="http://schemas.microsoft.com/office/powerpoint/2010/main" val="70101660"/>
              </p:ext>
            </p:extLst>
          </p:nvPr>
        </p:nvGraphicFramePr>
        <p:xfrm>
          <a:off x="584199" y="479355"/>
          <a:ext cx="11023601" cy="5899290"/>
        </p:xfrm>
        <a:graphic>
          <a:graphicData uri="http://schemas.openxmlformats.org/drawingml/2006/table">
            <a:tbl>
              <a:tblPr firstRow="1" bandRow="1">
                <a:tableStyleId>{5940675A-B579-460E-94D1-54222C63F5DA}</a:tableStyleId>
              </a:tblPr>
              <a:tblGrid>
                <a:gridCol w="2249522">
                  <a:extLst>
                    <a:ext uri="{9D8B030D-6E8A-4147-A177-3AD203B41FA5}">
                      <a16:colId xmlns:a16="http://schemas.microsoft.com/office/drawing/2014/main" val="334054417"/>
                    </a:ext>
                  </a:extLst>
                </a:gridCol>
                <a:gridCol w="2924693">
                  <a:extLst>
                    <a:ext uri="{9D8B030D-6E8A-4147-A177-3AD203B41FA5}">
                      <a16:colId xmlns:a16="http://schemas.microsoft.com/office/drawing/2014/main" val="96089521"/>
                    </a:ext>
                  </a:extLst>
                </a:gridCol>
                <a:gridCol w="2924693">
                  <a:extLst>
                    <a:ext uri="{9D8B030D-6E8A-4147-A177-3AD203B41FA5}">
                      <a16:colId xmlns:a16="http://schemas.microsoft.com/office/drawing/2014/main" val="2366469823"/>
                    </a:ext>
                  </a:extLst>
                </a:gridCol>
                <a:gridCol w="2924693">
                  <a:extLst>
                    <a:ext uri="{9D8B030D-6E8A-4147-A177-3AD203B41FA5}">
                      <a16:colId xmlns:a16="http://schemas.microsoft.com/office/drawing/2014/main" val="1563192048"/>
                    </a:ext>
                  </a:extLst>
                </a:gridCol>
              </a:tblGrid>
              <a:tr h="1022490">
                <a:tc>
                  <a:txBody>
                    <a:bodyPr/>
                    <a:lstStyle/>
                    <a:p>
                      <a:r>
                        <a:rPr lang="vi-VN" sz="2800" b="1" dirty="0">
                          <a:latin typeface="+mj-lt"/>
                        </a:rPr>
                        <a:t>Các loại thức ăn </a:t>
                      </a:r>
                      <a:endParaRPr lang="en-US" sz="2800" b="1" dirty="0">
                        <a:latin typeface="+mj-lt"/>
                      </a:endParaRPr>
                    </a:p>
                  </a:txBody>
                  <a:tcPr/>
                </a:tc>
                <a:tc>
                  <a:txBody>
                    <a:bodyPr/>
                    <a:lstStyle/>
                    <a:p>
                      <a:r>
                        <a:rPr lang="vi-VN" sz="2800" b="1" dirty="0">
                          <a:latin typeface="+mj-lt"/>
                        </a:rPr>
                        <a:t>Thường xuyên sử dụng </a:t>
                      </a:r>
                      <a:endParaRPr lang="en-US" sz="2800" b="1" dirty="0">
                        <a:latin typeface="+mj-lt"/>
                      </a:endParaRPr>
                    </a:p>
                  </a:txBody>
                  <a:tcPr>
                    <a:lnT w="12700" cap="flat" cmpd="sng" algn="ctr">
                      <a:solidFill>
                        <a:schemeClr val="tx1"/>
                      </a:solidFill>
                      <a:prstDash val="solid"/>
                      <a:round/>
                      <a:headEnd type="none" w="med" len="med"/>
                      <a:tailEnd type="none" w="med" len="med"/>
                    </a:lnT>
                  </a:tcPr>
                </a:tc>
                <a:tc>
                  <a:txBody>
                    <a:bodyPr/>
                    <a:lstStyle/>
                    <a:p>
                      <a:r>
                        <a:rPr lang="vi-VN" sz="2800" b="1" dirty="0">
                          <a:latin typeface="+mj-lt"/>
                        </a:rPr>
                        <a:t>Thỉnh thoảng sử dụng </a:t>
                      </a:r>
                      <a:endParaRPr lang="en-US" sz="2800" b="1" dirty="0">
                        <a:latin typeface="+mj-lt"/>
                      </a:endParaRPr>
                    </a:p>
                  </a:txBody>
                  <a:tcPr/>
                </a:tc>
                <a:tc>
                  <a:txBody>
                    <a:bodyPr/>
                    <a:lstStyle/>
                    <a:p>
                      <a:r>
                        <a:rPr lang="vi-VN" sz="2800" b="1" dirty="0">
                          <a:latin typeface="+mj-lt"/>
                        </a:rPr>
                        <a:t>Không sử dụng </a:t>
                      </a:r>
                      <a:endParaRPr lang="en-US" sz="2800" b="1" dirty="0">
                        <a:latin typeface="+mj-lt"/>
                      </a:endParaRPr>
                    </a:p>
                  </a:txBody>
                  <a:tcPr/>
                </a:tc>
                <a:extLst>
                  <a:ext uri="{0D108BD9-81ED-4DB2-BD59-A6C34878D82A}">
                    <a16:rowId xmlns:a16="http://schemas.microsoft.com/office/drawing/2014/main" val="1832358818"/>
                  </a:ext>
                </a:extLst>
              </a:tr>
              <a:tr h="2117406">
                <a:tc>
                  <a:txBody>
                    <a:bodyPr/>
                    <a:lstStyle/>
                    <a:p>
                      <a:r>
                        <a:rPr lang="vi-VN" sz="2800" dirty="0">
                          <a:latin typeface="+mj-lt"/>
                        </a:rPr>
                        <a:t>1.Có lợi cho các cơ quan tiêu hóa,tuần hoàn ,thần kinh.</a:t>
                      </a:r>
                    </a:p>
                  </a:txBody>
                  <a:tcPr/>
                </a:tc>
                <a:tc>
                  <a:txBody>
                    <a:bodyPr/>
                    <a:lstStyle/>
                    <a:p>
                      <a:endParaRPr lang="vi-VN" sz="2800"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sz="2800" dirty="0">
                        <a:solidFill>
                          <a:srgbClr val="C00000"/>
                        </a:solidFill>
                        <a:latin typeface="+mj-lt"/>
                      </a:endParaRPr>
                    </a:p>
                  </a:txBody>
                  <a:tcPr/>
                </a:tc>
                <a:extLst>
                  <a:ext uri="{0D108BD9-81ED-4DB2-BD59-A6C34878D82A}">
                    <a16:rowId xmlns:a16="http://schemas.microsoft.com/office/drawing/2014/main" val="1975066979"/>
                  </a:ext>
                </a:extLst>
              </a:tr>
              <a:tr h="2456429">
                <a:tc>
                  <a:txBody>
                    <a:bodyPr/>
                    <a:lstStyle/>
                    <a:p>
                      <a:r>
                        <a:rPr lang="vi-VN" sz="2800" dirty="0">
                          <a:latin typeface="+mj-lt"/>
                        </a:rPr>
                        <a:t>2.Không có lợi cho các cơ quan tiêu hóa,tuần hoàn,thần kinh.</a:t>
                      </a:r>
                      <a:endParaRPr lang="en-US" sz="2800" dirty="0">
                        <a:latin typeface="+mj-lt"/>
                      </a:endParaRPr>
                    </a:p>
                  </a:txBody>
                  <a:tcPr/>
                </a:tc>
                <a:tc>
                  <a:txBody>
                    <a:bodyPr/>
                    <a:lstStyle/>
                    <a:p>
                      <a:endParaRPr lang="en-US" sz="2800" dirty="0">
                        <a:solidFill>
                          <a:srgbClr val="C00000"/>
                        </a:solidFill>
                        <a:latin typeface="+mj-lt"/>
                      </a:endParaRPr>
                    </a:p>
                  </a:txBody>
                  <a:tcPr/>
                </a:tc>
                <a:tc>
                  <a:txBody>
                    <a:bodyPr/>
                    <a:lstStyle/>
                    <a:p>
                      <a:endParaRPr lang="en-US" sz="2800" dirty="0">
                        <a:solidFill>
                          <a:srgbClr val="C00000"/>
                        </a:solidFill>
                        <a:latin typeface="+mj-lt"/>
                      </a:endParaRPr>
                    </a:p>
                  </a:txBody>
                  <a:tcPr/>
                </a:tc>
                <a:tc>
                  <a:txBody>
                    <a:bodyPr/>
                    <a:lstStyle/>
                    <a:p>
                      <a:endParaRPr lang="en-US" dirty="0"/>
                    </a:p>
                  </a:txBody>
                  <a:tcPr/>
                </a:tc>
                <a:extLst>
                  <a:ext uri="{0D108BD9-81ED-4DB2-BD59-A6C34878D82A}">
                    <a16:rowId xmlns:a16="http://schemas.microsoft.com/office/drawing/2014/main" val="285882766"/>
                  </a:ext>
                </a:extLst>
              </a:tr>
            </a:tbl>
          </a:graphicData>
        </a:graphic>
      </p:graphicFrame>
      <p:pic>
        <p:nvPicPr>
          <p:cNvPr id="3" name="Picture 2">
            <a:extLst>
              <a:ext uri="{FF2B5EF4-FFF2-40B4-BE49-F238E27FC236}">
                <a16:creationId xmlns:a16="http://schemas.microsoft.com/office/drawing/2014/main" id="{5120B4EC-77D7-4F31-9B6D-6D069843E7C2}"/>
              </a:ext>
            </a:extLst>
          </p:cNvPr>
          <p:cNvPicPr>
            <a:picLocks noChangeAspect="1"/>
          </p:cNvPicPr>
          <p:nvPr/>
        </p:nvPicPr>
        <p:blipFill>
          <a:blip r:embed="rId5"/>
          <a:stretch>
            <a:fillRect/>
          </a:stretch>
        </p:blipFill>
        <p:spPr>
          <a:xfrm>
            <a:off x="5181600" y="4320659"/>
            <a:ext cx="2779456" cy="2024180"/>
          </a:xfrm>
          <a:prstGeom prst="rect">
            <a:avLst/>
          </a:prstGeom>
        </p:spPr>
      </p:pic>
      <p:pic>
        <p:nvPicPr>
          <p:cNvPr id="5" name="Picture 4">
            <a:extLst>
              <a:ext uri="{FF2B5EF4-FFF2-40B4-BE49-F238E27FC236}">
                <a16:creationId xmlns:a16="http://schemas.microsoft.com/office/drawing/2014/main" id="{6B5E1B6D-427E-0B28-33A1-8E222B8E6E41}"/>
              </a:ext>
            </a:extLst>
          </p:cNvPr>
          <p:cNvPicPr>
            <a:picLocks noChangeAspect="1"/>
          </p:cNvPicPr>
          <p:nvPr/>
        </p:nvPicPr>
        <p:blipFill>
          <a:blip r:embed="rId6"/>
          <a:stretch>
            <a:fillRect/>
          </a:stretch>
        </p:blipFill>
        <p:spPr>
          <a:xfrm>
            <a:off x="4419600" y="3465582"/>
            <a:ext cx="4945380" cy="1001665"/>
          </a:xfrm>
          <a:prstGeom prst="rect">
            <a:avLst/>
          </a:prstGeom>
        </p:spPr>
      </p:pic>
      <p:sp>
        <p:nvSpPr>
          <p:cNvPr id="6" name="TextBox 5">
            <a:extLst>
              <a:ext uri="{FF2B5EF4-FFF2-40B4-BE49-F238E27FC236}">
                <a16:creationId xmlns:a16="http://schemas.microsoft.com/office/drawing/2014/main" id="{A6A42C2E-CBBA-4999-8748-CD01F1CA9E48}"/>
              </a:ext>
            </a:extLst>
          </p:cNvPr>
          <p:cNvSpPr txBox="1"/>
          <p:nvPr/>
        </p:nvSpPr>
        <p:spPr>
          <a:xfrm>
            <a:off x="4430486" y="3731350"/>
            <a:ext cx="48006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THẢO LUẬN VÀ CHIA SẺ TRONG NHÓM ĐÔI</a:t>
            </a:r>
          </a:p>
        </p:txBody>
      </p:sp>
    </p:spTree>
    <p:extLst>
      <p:ext uri="{BB962C8B-B14F-4D97-AF65-F5344CB8AC3E}">
        <p14:creationId xmlns:p14="http://schemas.microsoft.com/office/powerpoint/2010/main" val="22172153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12"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817A86-3D32-43D6-9250-605A8F58903F}"/>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58A6886-0A35-451B-89B1-9B0C554B16AE}"/>
              </a:ext>
            </a:extLst>
          </p:cNvPr>
          <p:cNvGrpSpPr/>
          <p:nvPr/>
        </p:nvGrpSpPr>
        <p:grpSpPr>
          <a:xfrm>
            <a:off x="-22578" y="-683711"/>
            <a:ext cx="12214578" cy="1585964"/>
            <a:chOff x="-22578" y="-490942"/>
            <a:chExt cx="12237156" cy="1585964"/>
          </a:xfrm>
        </p:grpSpPr>
        <p:pic>
          <p:nvPicPr>
            <p:cNvPr id="15" name="Picture 14">
              <a:extLst>
                <a:ext uri="{FF2B5EF4-FFF2-40B4-BE49-F238E27FC236}">
                  <a16:creationId xmlns:a16="http://schemas.microsoft.com/office/drawing/2014/main" id="{DD658BCB-BCE4-4339-98DB-C5BF549D9D9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16" name="Picture 15">
              <a:extLst>
                <a:ext uri="{FF2B5EF4-FFF2-40B4-BE49-F238E27FC236}">
                  <a16:creationId xmlns:a16="http://schemas.microsoft.com/office/drawing/2014/main" id="{B31096DD-287C-493C-9A5D-B8C37C82EB85}"/>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28600" y="-4401"/>
            <a:ext cx="11704991" cy="6520003"/>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Picture 28" descr="A picture containing text, vector graphics, room&#10;&#10;Description automatically generated">
            <a:extLst>
              <a:ext uri="{FF2B5EF4-FFF2-40B4-BE49-F238E27FC236}">
                <a16:creationId xmlns:a16="http://schemas.microsoft.com/office/drawing/2014/main" id="{6151E697-36EF-43F3-9041-166931CB392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7546" y="899840"/>
            <a:ext cx="7816906" cy="6400800"/>
          </a:xfrm>
          <a:prstGeom prst="rect">
            <a:avLst/>
          </a:prstGeom>
        </p:spPr>
      </p:pic>
      <p:pic>
        <p:nvPicPr>
          <p:cNvPr id="35" name="Picture 34" descr="A picture containing toy&#10;&#10;Description automatically generated">
            <a:extLst>
              <a:ext uri="{FF2B5EF4-FFF2-40B4-BE49-F238E27FC236}">
                <a16:creationId xmlns:a16="http://schemas.microsoft.com/office/drawing/2014/main" id="{033D54C6-B5EB-4C3F-93F4-2AFAF5D38E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3038" y="3753441"/>
            <a:ext cx="3108960" cy="3108960"/>
          </a:xfrm>
          <a:prstGeom prst="rect">
            <a:avLst/>
          </a:prstGeom>
        </p:spPr>
      </p:pic>
      <p:sp>
        <p:nvSpPr>
          <p:cNvPr id="3" name="TextBox 2">
            <a:extLst>
              <a:ext uri="{FF2B5EF4-FFF2-40B4-BE49-F238E27FC236}">
                <a16:creationId xmlns:a16="http://schemas.microsoft.com/office/drawing/2014/main" id="{98C1F0A2-F901-4BAE-A7D4-11501A0A3F89}"/>
              </a:ext>
            </a:extLst>
          </p:cNvPr>
          <p:cNvSpPr txBox="1"/>
          <p:nvPr/>
        </p:nvSpPr>
        <p:spPr>
          <a:xfrm>
            <a:off x="4024702" y="3608000"/>
            <a:ext cx="42048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CÙNG CHIA SẺ</a:t>
            </a:r>
          </a:p>
        </p:txBody>
      </p:sp>
      <p:pic>
        <p:nvPicPr>
          <p:cNvPr id="12" name="Picture 11">
            <a:extLst>
              <a:ext uri="{FF2B5EF4-FFF2-40B4-BE49-F238E27FC236}">
                <a16:creationId xmlns:a16="http://schemas.microsoft.com/office/drawing/2014/main" id="{E08DA8B1-E7AB-467D-BA5A-25690D1015F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2800">
                        <a14:foregroundMark x1="88400" y1="60463" x2="92800" y2="60741"/>
                        <a14:foregroundMark x1="70000" y1="83611" x2="70000" y2="87315"/>
                        <a14:foregroundMark x1="65600" y1="66481" x2="66300" y2="75185"/>
                        <a14:foregroundMark x1="66300" y1="58148" x2="66300" y2="75463"/>
                        <a14:foregroundMark x1="66300" y1="75463" x2="66300" y2="75463"/>
                        <a14:foregroundMark x1="60600" y1="70556" x2="60600" y2="70556"/>
                        <a14:foregroundMark x1="61900" y1="71389" x2="63100" y2="78333"/>
                        <a14:foregroundMark x1="59100" y1="68796" x2="61600" y2="72870"/>
                        <a14:backgroundMark x1="22200" y1="36389" x2="31900" y2="74630"/>
                        <a14:backgroundMark x1="18800" y1="35833" x2="30000" y2="79537"/>
                        <a14:backgroundMark x1="29100" y1="31204" x2="33800" y2="63056"/>
                        <a14:backgroundMark x1="23400" y1="52870" x2="29700" y2="68519"/>
                        <a14:backgroundMark x1="39700" y1="56667" x2="43800" y2="61019"/>
                      </a14:backgroundRemoval>
                    </a14:imgEffect>
                  </a14:imgLayer>
                </a14:imgProps>
              </a:ext>
              <a:ext uri="{28A0092B-C50C-407E-A947-70E740481C1C}">
                <a14:useLocalDpi xmlns:a14="http://schemas.microsoft.com/office/drawing/2010/main" val="0"/>
              </a:ext>
            </a:extLst>
          </a:blip>
          <a:srcRect l="41525" t="16968" r="4642" b="8860"/>
          <a:stretch/>
        </p:blipFill>
        <p:spPr>
          <a:xfrm>
            <a:off x="-599562" y="1620307"/>
            <a:ext cx="3705686" cy="5514268"/>
          </a:xfrm>
          <a:prstGeom prst="rect">
            <a:avLst/>
          </a:prstGeom>
        </p:spPr>
      </p:pic>
    </p:spTree>
    <p:extLst>
      <p:ext uri="{BB962C8B-B14F-4D97-AF65-F5344CB8AC3E}">
        <p14:creationId xmlns:p14="http://schemas.microsoft.com/office/powerpoint/2010/main" val="209400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5"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fltVal val="0"/>
                                              </p:val>
                                            </p:tav>
                                            <p:tav tm="100000">
                                              <p:val>
                                                <p:strVal val="#ppt_w"/>
                                              </p:val>
                                            </p:tav>
                                          </p:tavLst>
                                        </p:anim>
                                        <p:anim calcmode="lin" valueType="num">
                                          <p:cBhvr>
                                            <p:cTn id="15" dur="1000" fill="hold"/>
                                            <p:tgtEl>
                                              <p:spTgt spid="29"/>
                                            </p:tgtEl>
                                            <p:attrNameLst>
                                              <p:attrName>ppt_h</p:attrName>
                                            </p:attrNameLst>
                                          </p:cBhvr>
                                          <p:tavLst>
                                            <p:tav tm="0">
                                              <p:val>
                                                <p:fltVal val="0"/>
                                              </p:val>
                                            </p:tav>
                                            <p:tav tm="100000">
                                              <p:val>
                                                <p:strVal val="#ppt_h"/>
                                              </p:val>
                                            </p:tav>
                                          </p:tavLst>
                                        </p:anim>
                                        <p:anim calcmode="lin" valueType="num">
                                          <p:cBhvr>
                                            <p:cTn id="16"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2" presetClass="entr" presetSubtype="4" fill="hold" nodeType="withEffect" p14:presetBounceEnd="60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0000">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5"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fltVal val="0"/>
                                              </p:val>
                                            </p:tav>
                                            <p:tav tm="100000">
                                              <p:val>
                                                <p:strVal val="#ppt_w"/>
                                              </p:val>
                                            </p:tav>
                                          </p:tavLst>
                                        </p:anim>
                                        <p:anim calcmode="lin" valueType="num">
                                          <p:cBhvr>
                                            <p:cTn id="15" dur="1000" fill="hold"/>
                                            <p:tgtEl>
                                              <p:spTgt spid="29"/>
                                            </p:tgtEl>
                                            <p:attrNameLst>
                                              <p:attrName>ppt_h</p:attrName>
                                            </p:attrNameLst>
                                          </p:cBhvr>
                                          <p:tavLst>
                                            <p:tav tm="0">
                                              <p:val>
                                                <p:fltVal val="0"/>
                                              </p:val>
                                            </p:tav>
                                            <p:tav tm="100000">
                                              <p:val>
                                                <p:strVal val="#ppt_h"/>
                                              </p:val>
                                            </p:tav>
                                          </p:tavLst>
                                        </p:anim>
                                        <p:anim calcmode="lin" valueType="num">
                                          <p:cBhvr>
                                            <p:cTn id="16"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10"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2DCA108-62E0-44C7-9B47-C608D5CEFE73}"/>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id="{5C0E97F4-ED5C-4B2F-A648-B4876F91CCE8}"/>
              </a:ext>
            </a:extLst>
          </p:cNvPr>
          <p:cNvGrpSpPr/>
          <p:nvPr/>
        </p:nvGrpSpPr>
        <p:grpSpPr>
          <a:xfrm>
            <a:off x="4992943" y="8229600"/>
            <a:ext cx="1066800" cy="707886"/>
            <a:chOff x="6162612" y="199556"/>
            <a:chExt cx="2513588" cy="1286803"/>
          </a:xfrm>
        </p:grpSpPr>
        <p:sp>
          <p:nvSpPr>
            <p:cNvPr id="61" name="Rectangle: Rounded Corners 60">
              <a:extLst>
                <a:ext uri="{FF2B5EF4-FFF2-40B4-BE49-F238E27FC236}">
                  <a16:creationId xmlns:a16="http://schemas.microsoft.com/office/drawing/2014/main"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636432DC-E910-4178-9D27-EA69416DC896}"/>
                </a:ext>
              </a:extLst>
            </p:cNvPr>
            <p:cNvSpPr txBox="1"/>
            <p:nvPr/>
          </p:nvSpPr>
          <p:spPr>
            <a:xfrm>
              <a:off x="6184756" y="199556"/>
              <a:ext cx="2469301" cy="1286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DF0155"/>
                  </a:solidFill>
                  <a:effectLst/>
                  <a:uLnTx/>
                  <a:uFillTx/>
                  <a:latin typeface="Times New Roman" panose="02020603050405020304" pitchFamily="18" charset="0"/>
                  <a:ea typeface="+mn-ea"/>
                  <a:cs typeface="Times New Roman" panose="02020603050405020304" pitchFamily="18" charset="0"/>
                </a:rPr>
                <a:t>H</a:t>
              </a:r>
              <a:endParaRPr kumimoji="0" lang="en-US" sz="4000" b="1" i="0" u="none" strike="noStrike" kern="1200" cap="none" spc="0" normalizeH="0" baseline="0" noProof="0" dirty="0">
                <a:ln>
                  <a:noFill/>
                </a:ln>
                <a:solidFill>
                  <a:srgbClr val="DF0155"/>
                </a:solidFill>
                <a:effectLst/>
                <a:uLnTx/>
                <a:uFillTx/>
                <a:latin typeface="Times New Roman" panose="02020603050405020304" pitchFamily="18" charset="0"/>
                <a:ea typeface="+mn-ea"/>
                <a:cs typeface="Times New Roman" panose="02020603050405020304" pitchFamily="18" charset="0"/>
              </a:endParaRPr>
            </a:p>
          </p:txBody>
        </p:sp>
      </p:grpSp>
      <p:graphicFrame>
        <p:nvGraphicFramePr>
          <p:cNvPr id="2" name="Table 1">
            <a:extLst>
              <a:ext uri="{FF2B5EF4-FFF2-40B4-BE49-F238E27FC236}">
                <a16:creationId xmlns:a16="http://schemas.microsoft.com/office/drawing/2014/main" id="{96337FAD-FAF9-5DBA-0303-97C99CCA52B9}"/>
              </a:ext>
            </a:extLst>
          </p:cNvPr>
          <p:cNvGraphicFramePr>
            <a:graphicFrameLocks noGrp="1"/>
          </p:cNvGraphicFramePr>
          <p:nvPr>
            <p:extLst>
              <p:ext uri="{D42A27DB-BD31-4B8C-83A1-F6EECF244321}">
                <p14:modId xmlns:p14="http://schemas.microsoft.com/office/powerpoint/2010/main" val="1893721029"/>
              </p:ext>
            </p:extLst>
          </p:nvPr>
        </p:nvGraphicFramePr>
        <p:xfrm>
          <a:off x="584199" y="479355"/>
          <a:ext cx="11023601" cy="5899290"/>
        </p:xfrm>
        <a:graphic>
          <a:graphicData uri="http://schemas.openxmlformats.org/drawingml/2006/table">
            <a:tbl>
              <a:tblPr firstRow="1" bandRow="1">
                <a:tableStyleId>{5940675A-B579-460E-94D1-54222C63F5DA}</a:tableStyleId>
              </a:tblPr>
              <a:tblGrid>
                <a:gridCol w="2249522">
                  <a:extLst>
                    <a:ext uri="{9D8B030D-6E8A-4147-A177-3AD203B41FA5}">
                      <a16:colId xmlns:a16="http://schemas.microsoft.com/office/drawing/2014/main" val="334054417"/>
                    </a:ext>
                  </a:extLst>
                </a:gridCol>
                <a:gridCol w="2924693">
                  <a:extLst>
                    <a:ext uri="{9D8B030D-6E8A-4147-A177-3AD203B41FA5}">
                      <a16:colId xmlns:a16="http://schemas.microsoft.com/office/drawing/2014/main" val="96089521"/>
                    </a:ext>
                  </a:extLst>
                </a:gridCol>
                <a:gridCol w="2924693">
                  <a:extLst>
                    <a:ext uri="{9D8B030D-6E8A-4147-A177-3AD203B41FA5}">
                      <a16:colId xmlns:a16="http://schemas.microsoft.com/office/drawing/2014/main" val="2366469823"/>
                    </a:ext>
                  </a:extLst>
                </a:gridCol>
                <a:gridCol w="2924693">
                  <a:extLst>
                    <a:ext uri="{9D8B030D-6E8A-4147-A177-3AD203B41FA5}">
                      <a16:colId xmlns:a16="http://schemas.microsoft.com/office/drawing/2014/main" val="1563192048"/>
                    </a:ext>
                  </a:extLst>
                </a:gridCol>
              </a:tblGrid>
              <a:tr h="1022490">
                <a:tc>
                  <a:txBody>
                    <a:bodyPr/>
                    <a:lstStyle/>
                    <a:p>
                      <a:r>
                        <a:rPr lang="vi-VN" sz="2800" b="1" dirty="0">
                          <a:latin typeface="+mj-lt"/>
                        </a:rPr>
                        <a:t>Các loại thức ăn </a:t>
                      </a:r>
                      <a:endParaRPr lang="en-US" sz="2800" b="1" dirty="0">
                        <a:latin typeface="+mj-lt"/>
                      </a:endParaRPr>
                    </a:p>
                  </a:txBody>
                  <a:tcPr/>
                </a:tc>
                <a:tc>
                  <a:txBody>
                    <a:bodyPr/>
                    <a:lstStyle/>
                    <a:p>
                      <a:r>
                        <a:rPr lang="vi-VN" sz="2800" b="1" dirty="0">
                          <a:latin typeface="+mj-lt"/>
                        </a:rPr>
                        <a:t>Thường xuyên sử dụng </a:t>
                      </a:r>
                      <a:endParaRPr lang="en-US" sz="2800" b="1" dirty="0">
                        <a:latin typeface="+mj-lt"/>
                      </a:endParaRPr>
                    </a:p>
                  </a:txBody>
                  <a:tcPr>
                    <a:lnT w="12700" cap="flat" cmpd="sng" algn="ctr">
                      <a:solidFill>
                        <a:schemeClr val="tx1"/>
                      </a:solidFill>
                      <a:prstDash val="solid"/>
                      <a:round/>
                      <a:headEnd type="none" w="med" len="med"/>
                      <a:tailEnd type="none" w="med" len="med"/>
                    </a:lnT>
                  </a:tcPr>
                </a:tc>
                <a:tc>
                  <a:txBody>
                    <a:bodyPr/>
                    <a:lstStyle/>
                    <a:p>
                      <a:r>
                        <a:rPr lang="vi-VN" sz="2800" b="1" dirty="0">
                          <a:latin typeface="+mj-lt"/>
                        </a:rPr>
                        <a:t>Thỉnh thoảng sử dụng </a:t>
                      </a:r>
                      <a:endParaRPr lang="en-US" sz="2800" b="1" dirty="0">
                        <a:latin typeface="+mj-lt"/>
                      </a:endParaRPr>
                    </a:p>
                  </a:txBody>
                  <a:tcPr/>
                </a:tc>
                <a:tc>
                  <a:txBody>
                    <a:bodyPr/>
                    <a:lstStyle/>
                    <a:p>
                      <a:r>
                        <a:rPr lang="vi-VN" sz="2800" b="1" dirty="0">
                          <a:latin typeface="+mj-lt"/>
                        </a:rPr>
                        <a:t>Không sử dụng </a:t>
                      </a:r>
                      <a:endParaRPr lang="en-US" sz="2800" b="1" dirty="0">
                        <a:latin typeface="+mj-lt"/>
                      </a:endParaRPr>
                    </a:p>
                  </a:txBody>
                  <a:tcPr/>
                </a:tc>
                <a:extLst>
                  <a:ext uri="{0D108BD9-81ED-4DB2-BD59-A6C34878D82A}">
                    <a16:rowId xmlns:a16="http://schemas.microsoft.com/office/drawing/2014/main" val="1832358818"/>
                  </a:ext>
                </a:extLst>
              </a:tr>
              <a:tr h="2117406">
                <a:tc>
                  <a:txBody>
                    <a:bodyPr/>
                    <a:lstStyle/>
                    <a:p>
                      <a:r>
                        <a:rPr lang="vi-VN" sz="2800" dirty="0">
                          <a:latin typeface="+mj-lt"/>
                        </a:rPr>
                        <a:t>1.Có lợi cho các cơ quan tiêu hóa,tuần hoàn ,thần kinh.</a:t>
                      </a:r>
                    </a:p>
                  </a:txBody>
                  <a:tcPr/>
                </a:tc>
                <a:tc>
                  <a:txBody>
                    <a:bodyPr/>
                    <a:lstStyle/>
                    <a:p>
                      <a:endParaRPr lang="vi-VN" sz="2800"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sz="2800" dirty="0">
                        <a:solidFill>
                          <a:srgbClr val="C00000"/>
                        </a:solidFill>
                        <a:latin typeface="+mj-lt"/>
                      </a:endParaRPr>
                    </a:p>
                  </a:txBody>
                  <a:tcPr/>
                </a:tc>
                <a:extLst>
                  <a:ext uri="{0D108BD9-81ED-4DB2-BD59-A6C34878D82A}">
                    <a16:rowId xmlns:a16="http://schemas.microsoft.com/office/drawing/2014/main" val="1975066979"/>
                  </a:ext>
                </a:extLst>
              </a:tr>
              <a:tr h="2456429">
                <a:tc>
                  <a:txBody>
                    <a:bodyPr/>
                    <a:lstStyle/>
                    <a:p>
                      <a:r>
                        <a:rPr lang="vi-VN" sz="2800" dirty="0">
                          <a:latin typeface="+mj-lt"/>
                        </a:rPr>
                        <a:t>2.Không có lợi cho các cơ quan tiêu hóa,tuần hoàn,thần kinh.</a:t>
                      </a:r>
                      <a:endParaRPr lang="en-US" sz="2800" dirty="0">
                        <a:latin typeface="+mj-lt"/>
                      </a:endParaRPr>
                    </a:p>
                  </a:txBody>
                  <a:tcPr/>
                </a:tc>
                <a:tc>
                  <a:txBody>
                    <a:bodyPr/>
                    <a:lstStyle/>
                    <a:p>
                      <a:endParaRPr lang="en-US" sz="2800" dirty="0">
                        <a:solidFill>
                          <a:srgbClr val="C00000"/>
                        </a:solidFill>
                        <a:latin typeface="+mj-lt"/>
                      </a:endParaRPr>
                    </a:p>
                  </a:txBody>
                  <a:tcPr/>
                </a:tc>
                <a:tc>
                  <a:txBody>
                    <a:bodyPr/>
                    <a:lstStyle/>
                    <a:p>
                      <a:endParaRPr lang="en-US" sz="2800" dirty="0">
                        <a:solidFill>
                          <a:srgbClr val="C00000"/>
                        </a:solidFill>
                        <a:latin typeface="+mj-lt"/>
                      </a:endParaRPr>
                    </a:p>
                  </a:txBody>
                  <a:tcPr/>
                </a:tc>
                <a:tc>
                  <a:txBody>
                    <a:bodyPr/>
                    <a:lstStyle/>
                    <a:p>
                      <a:endParaRPr lang="en-US" dirty="0"/>
                    </a:p>
                  </a:txBody>
                  <a:tcPr/>
                </a:tc>
                <a:extLst>
                  <a:ext uri="{0D108BD9-81ED-4DB2-BD59-A6C34878D82A}">
                    <a16:rowId xmlns:a16="http://schemas.microsoft.com/office/drawing/2014/main" val="285882766"/>
                  </a:ext>
                </a:extLst>
              </a:tr>
            </a:tbl>
          </a:graphicData>
        </a:graphic>
      </p:graphicFrame>
      <p:sp>
        <p:nvSpPr>
          <p:cNvPr id="3" name="TextBox 2">
            <a:extLst>
              <a:ext uri="{FF2B5EF4-FFF2-40B4-BE49-F238E27FC236}">
                <a16:creationId xmlns:a16="http://schemas.microsoft.com/office/drawing/2014/main" id="{BE255995-2B87-186B-1E75-6EDF45A8BDA8}"/>
              </a:ext>
            </a:extLst>
          </p:cNvPr>
          <p:cNvSpPr txBox="1"/>
          <p:nvPr/>
        </p:nvSpPr>
        <p:spPr>
          <a:xfrm>
            <a:off x="2896456" y="1556417"/>
            <a:ext cx="30073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Cơm,các loại rau,canh,thịt,cá,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nước lọc,nước ép trái cây,sữa,sinh tố hoa quả,..</a:t>
            </a:r>
          </a:p>
        </p:txBody>
      </p:sp>
      <p:sp>
        <p:nvSpPr>
          <p:cNvPr id="4" name="TextBox 3">
            <a:extLst>
              <a:ext uri="{FF2B5EF4-FFF2-40B4-BE49-F238E27FC236}">
                <a16:creationId xmlns:a16="http://schemas.microsoft.com/office/drawing/2014/main" id="{AB041136-ABFB-5827-B936-FB08F22986D8}"/>
              </a:ext>
            </a:extLst>
          </p:cNvPr>
          <p:cNvSpPr txBox="1"/>
          <p:nvPr/>
        </p:nvSpPr>
        <p:spPr>
          <a:xfrm>
            <a:off x="6032564" y="1861394"/>
            <a:ext cx="26416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Bún,phở,bánh canh,...</a:t>
            </a:r>
          </a:p>
        </p:txBody>
      </p:sp>
      <p:sp>
        <p:nvSpPr>
          <p:cNvPr id="5" name="TextBox 4">
            <a:extLst>
              <a:ext uri="{FF2B5EF4-FFF2-40B4-BE49-F238E27FC236}">
                <a16:creationId xmlns:a16="http://schemas.microsoft.com/office/drawing/2014/main" id="{0E8CC14A-5B48-C207-CAC3-FE6ACA4608CE}"/>
              </a:ext>
            </a:extLst>
          </p:cNvPr>
          <p:cNvSpPr txBox="1"/>
          <p:nvPr/>
        </p:nvSpPr>
        <p:spPr>
          <a:xfrm>
            <a:off x="8737600" y="1977757"/>
            <a:ext cx="3007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8DF0147F-0CE3-4174-A5F5-531B5CAEB812}"/>
              </a:ext>
            </a:extLst>
          </p:cNvPr>
          <p:cNvSpPr txBox="1"/>
          <p:nvPr/>
        </p:nvSpPr>
        <p:spPr>
          <a:xfrm>
            <a:off x="3123052" y="4284077"/>
            <a:ext cx="2631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Kẹo,mì tôm,...</a:t>
            </a:r>
            <a:endParaRPr kumimoji="0" lang="en-US" sz="2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575DDA33-A21D-819E-05DB-AB8F822AE1C4}"/>
              </a:ext>
            </a:extLst>
          </p:cNvPr>
          <p:cNvSpPr txBox="1"/>
          <p:nvPr/>
        </p:nvSpPr>
        <p:spPr>
          <a:xfrm>
            <a:off x="5862320" y="4236720"/>
            <a:ext cx="2875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Trà sữa,gà rán,xúc xích,...</a:t>
            </a:r>
            <a:endParaRPr kumimoji="0" lang="en-US" sz="2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F8C45887-54D2-4BDF-C3E7-21365651CDE3}"/>
              </a:ext>
            </a:extLst>
          </p:cNvPr>
          <p:cNvSpPr txBox="1"/>
          <p:nvPr/>
        </p:nvSpPr>
        <p:spPr>
          <a:xfrm>
            <a:off x="8845428" y="4114800"/>
            <a:ext cx="2508372" cy="1384995"/>
          </a:xfrm>
          <a:prstGeom prst="rect">
            <a:avLst/>
          </a:prstGeom>
          <a:noFill/>
        </p:spPr>
        <p:txBody>
          <a:bodyPr wrap="square" rtlCol="0">
            <a:spAutoFit/>
          </a:bodyPr>
          <a:lstStyle/>
          <a:p>
            <a:r>
              <a:rPr lang="vi-VN" sz="2800" dirty="0">
                <a:solidFill>
                  <a:srgbClr val="C00000"/>
                </a:solidFill>
                <a:latin typeface="+mj-lt"/>
              </a:rPr>
              <a:t>Thịt xiên nướng,đồ uống </a:t>
            </a:r>
            <a:r>
              <a:rPr lang="vi-VN" sz="2800">
                <a:solidFill>
                  <a:srgbClr val="C00000"/>
                </a:solidFill>
                <a:latin typeface="+mj-lt"/>
              </a:rPr>
              <a:t>có ga,.. </a:t>
            </a:r>
            <a:endParaRPr lang="en-US" sz="2800" dirty="0">
              <a:solidFill>
                <a:srgbClr val="C00000"/>
              </a:solidFill>
              <a:latin typeface="+mj-lt"/>
            </a:endParaRPr>
          </a:p>
        </p:txBody>
      </p:sp>
    </p:spTree>
    <p:extLst>
      <p:ext uri="{BB962C8B-B14F-4D97-AF65-F5344CB8AC3E}">
        <p14:creationId xmlns:p14="http://schemas.microsoft.com/office/powerpoint/2010/main" val="25811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nodePh="1">
                                  <p:stCondLst>
                                    <p:cond delay="0"/>
                                  </p:stCondLst>
                                  <p:endCondLst>
                                    <p:cond evt="begin" delay="0">
                                      <p:tn val="29"/>
                                    </p:cond>
                                  </p:end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down)">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C1FB0-DFC4-D031-7313-79C8816CBEB7}"/>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905BC8D1-6465-FF6A-F177-44B4743D4426}"/>
              </a:ext>
            </a:extLst>
          </p:cNvPr>
          <p:cNvPicPr>
            <a:picLocks noChangeAspect="1"/>
          </p:cNvPicPr>
          <p:nvPr/>
        </p:nvPicPr>
        <p:blipFill>
          <a:blip r:embed="rId3"/>
          <a:stretch>
            <a:fillRect/>
          </a:stretch>
        </p:blipFill>
        <p:spPr>
          <a:xfrm>
            <a:off x="0" y="0"/>
            <a:ext cx="12192000" cy="1581796"/>
          </a:xfrm>
          <a:prstGeom prst="rect">
            <a:avLst/>
          </a:prstGeom>
        </p:spPr>
      </p:pic>
      <p:pic>
        <p:nvPicPr>
          <p:cNvPr id="6" name="Picture 5">
            <a:extLst>
              <a:ext uri="{FF2B5EF4-FFF2-40B4-BE49-F238E27FC236}">
                <a16:creationId xmlns:a16="http://schemas.microsoft.com/office/drawing/2014/main" id="{403703F3-3304-845D-016B-7F720AD87D7C}"/>
              </a:ext>
            </a:extLst>
          </p:cNvPr>
          <p:cNvPicPr>
            <a:picLocks noChangeAspect="1"/>
          </p:cNvPicPr>
          <p:nvPr/>
        </p:nvPicPr>
        <p:blipFill>
          <a:blip r:embed="rId4"/>
          <a:stretch>
            <a:fillRect/>
          </a:stretch>
        </p:blipFill>
        <p:spPr>
          <a:xfrm>
            <a:off x="154057" y="3703"/>
            <a:ext cx="11754107" cy="6572058"/>
          </a:xfrm>
          <a:prstGeom prst="rect">
            <a:avLst/>
          </a:prstGeom>
        </p:spPr>
      </p:pic>
      <p:pic>
        <p:nvPicPr>
          <p:cNvPr id="2" name="Picture 1">
            <a:extLst>
              <a:ext uri="{FF2B5EF4-FFF2-40B4-BE49-F238E27FC236}">
                <a16:creationId xmlns:a16="http://schemas.microsoft.com/office/drawing/2014/main" id="{0249C738-FAF4-362D-566F-EC5934298CD2}"/>
              </a:ext>
            </a:extLst>
          </p:cNvPr>
          <p:cNvPicPr>
            <a:picLocks noChangeAspect="1"/>
          </p:cNvPicPr>
          <p:nvPr/>
        </p:nvPicPr>
        <p:blipFill>
          <a:blip r:embed="rId5"/>
          <a:stretch>
            <a:fillRect/>
          </a:stretch>
        </p:blipFill>
        <p:spPr>
          <a:xfrm>
            <a:off x="304800" y="933084"/>
            <a:ext cx="5898068" cy="2018988"/>
          </a:xfrm>
          <a:prstGeom prst="rect">
            <a:avLst/>
          </a:prstGeom>
        </p:spPr>
      </p:pic>
      <p:sp>
        <p:nvSpPr>
          <p:cNvPr id="5" name="TextBox 4">
            <a:extLst>
              <a:ext uri="{FF2B5EF4-FFF2-40B4-BE49-F238E27FC236}">
                <a16:creationId xmlns:a16="http://schemas.microsoft.com/office/drawing/2014/main" id="{17262A2A-F4EA-5AE5-F0D2-797F7CB12D74}"/>
              </a:ext>
            </a:extLst>
          </p:cNvPr>
          <p:cNvSpPr txBox="1"/>
          <p:nvPr/>
        </p:nvSpPr>
        <p:spPr>
          <a:xfrm>
            <a:off x="685800" y="1197746"/>
            <a:ext cx="50088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Em cần thay đổi thói quen ăn uống nào để có lợi cho sức khỏe?</a:t>
            </a:r>
            <a:endParaRPr kumimoji="0" lang="en-US" sz="36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7" name="Flowchart: Terminator 6">
            <a:extLst>
              <a:ext uri="{FF2B5EF4-FFF2-40B4-BE49-F238E27FC236}">
                <a16:creationId xmlns:a16="http://schemas.microsoft.com/office/drawing/2014/main" id="{C5D4E1BF-5701-A31E-F71D-EA48B1EF4875}"/>
              </a:ext>
            </a:extLst>
          </p:cNvPr>
          <p:cNvSpPr/>
          <p:nvPr/>
        </p:nvSpPr>
        <p:spPr>
          <a:xfrm>
            <a:off x="5975936" y="3280592"/>
            <a:ext cx="5458391" cy="2317030"/>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latin typeface="+mj-lt"/>
              </a:rPr>
              <a:t>Em cần thay đổi thói quen ăn bánh kẹo và đồ uống có cồn.Vì nó rất có hại cho sức khỏe.Nên ăn nhiều loại rau,thịt cá,trái cây ,các loại hạt ...để đảm bảo sức khỏe.</a:t>
            </a:r>
            <a:endParaRPr lang="en-US" sz="2400" b="1" dirty="0">
              <a:latin typeface="+mj-lt"/>
            </a:endParaRPr>
          </a:p>
        </p:txBody>
      </p:sp>
      <p:pic>
        <p:nvPicPr>
          <p:cNvPr id="11" name="Picture 10">
            <a:extLst>
              <a:ext uri="{FF2B5EF4-FFF2-40B4-BE49-F238E27FC236}">
                <a16:creationId xmlns:a16="http://schemas.microsoft.com/office/drawing/2014/main" id="{66FFEE17-2E0B-8D5D-0C44-753311438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603" y="3733800"/>
            <a:ext cx="2194998" cy="2683962"/>
          </a:xfrm>
          <a:prstGeom prst="rect">
            <a:avLst/>
          </a:prstGeom>
          <a:ln>
            <a:noFill/>
          </a:ln>
          <a:effectLst>
            <a:softEdge rad="112500"/>
          </a:effectLst>
        </p:spPr>
      </p:pic>
      <p:pic>
        <p:nvPicPr>
          <p:cNvPr id="13" name="Picture 12">
            <a:extLst>
              <a:ext uri="{FF2B5EF4-FFF2-40B4-BE49-F238E27FC236}">
                <a16:creationId xmlns:a16="http://schemas.microsoft.com/office/drawing/2014/main" id="{C32B524D-AFAA-53F3-68B5-2E53AD57E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3733800"/>
            <a:ext cx="2286000" cy="2736983"/>
          </a:xfrm>
          <a:prstGeom prst="rect">
            <a:avLst/>
          </a:prstGeom>
          <a:ln>
            <a:noFill/>
          </a:ln>
          <a:effectLst>
            <a:softEdge rad="112500"/>
          </a:effectLst>
        </p:spPr>
      </p:pic>
      <p:sp>
        <p:nvSpPr>
          <p:cNvPr id="14" name="Arrow: Curved Down 13">
            <a:extLst>
              <a:ext uri="{FF2B5EF4-FFF2-40B4-BE49-F238E27FC236}">
                <a16:creationId xmlns:a16="http://schemas.microsoft.com/office/drawing/2014/main" id="{552D38F6-7D76-545C-D79A-40D3AB3FDDE8}"/>
              </a:ext>
            </a:extLst>
          </p:cNvPr>
          <p:cNvSpPr/>
          <p:nvPr/>
        </p:nvSpPr>
        <p:spPr>
          <a:xfrm rot="2753046">
            <a:off x="6216479" y="2387297"/>
            <a:ext cx="1153635" cy="526229"/>
          </a:xfrm>
          <a:prstGeom prst="curvedDownArrow">
            <a:avLst>
              <a:gd name="adj1" fmla="val 25000"/>
              <a:gd name="adj2" fmla="val 50000"/>
              <a:gd name="adj3" fmla="val 234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4532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E8D36-4D36-016A-4AE8-5AC3B843D6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52EAB37-2237-9513-C5B7-6EECA7612DFC}"/>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6B40C6C-11DA-07FE-FCAC-1D750E077291}"/>
              </a:ext>
            </a:extLst>
          </p:cNvPr>
          <p:cNvPicPr>
            <a:picLocks noChangeAspect="1"/>
          </p:cNvPicPr>
          <p:nvPr/>
        </p:nvPicPr>
        <p:blipFill>
          <a:blip r:embed="rId3"/>
          <a:stretch>
            <a:fillRect/>
          </a:stretch>
        </p:blipFill>
        <p:spPr>
          <a:xfrm>
            <a:off x="0" y="0"/>
            <a:ext cx="12192000" cy="1581796"/>
          </a:xfrm>
          <a:prstGeom prst="rect">
            <a:avLst/>
          </a:prstGeom>
        </p:spPr>
      </p:pic>
      <p:pic>
        <p:nvPicPr>
          <p:cNvPr id="5" name="Picture 4">
            <a:extLst>
              <a:ext uri="{FF2B5EF4-FFF2-40B4-BE49-F238E27FC236}">
                <a16:creationId xmlns:a16="http://schemas.microsoft.com/office/drawing/2014/main" id="{A49699FB-D947-D6C0-E73B-39B04BCEA980}"/>
              </a:ext>
            </a:extLst>
          </p:cNvPr>
          <p:cNvPicPr>
            <a:picLocks noChangeAspect="1"/>
          </p:cNvPicPr>
          <p:nvPr/>
        </p:nvPicPr>
        <p:blipFill>
          <a:blip r:embed="rId4"/>
          <a:stretch>
            <a:fillRect/>
          </a:stretch>
        </p:blipFill>
        <p:spPr>
          <a:xfrm>
            <a:off x="63190" y="365125"/>
            <a:ext cx="11754107" cy="6572058"/>
          </a:xfrm>
          <a:prstGeom prst="rect">
            <a:avLst/>
          </a:prstGeom>
        </p:spPr>
      </p:pic>
      <p:pic>
        <p:nvPicPr>
          <p:cNvPr id="7" name="Picture 6">
            <a:extLst>
              <a:ext uri="{FF2B5EF4-FFF2-40B4-BE49-F238E27FC236}">
                <a16:creationId xmlns:a16="http://schemas.microsoft.com/office/drawing/2014/main" id="{091ECF1D-1D86-4C35-EBFB-6712A51C0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2643"/>
            <a:ext cx="10591800" cy="5325011"/>
          </a:xfrm>
          <a:prstGeom prst="rect">
            <a:avLst/>
          </a:prstGeom>
          <a:ln>
            <a:noFill/>
          </a:ln>
          <a:effectLst>
            <a:softEdge rad="112500"/>
          </a:effectLst>
        </p:spPr>
      </p:pic>
      <p:pic>
        <p:nvPicPr>
          <p:cNvPr id="9" name="Picture 8">
            <a:extLst>
              <a:ext uri="{FF2B5EF4-FFF2-40B4-BE49-F238E27FC236}">
                <a16:creationId xmlns:a16="http://schemas.microsoft.com/office/drawing/2014/main" id="{6115E6BD-710E-CA58-58B0-98837BABE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715" y="3773596"/>
            <a:ext cx="1143000" cy="929708"/>
          </a:xfrm>
          <a:prstGeom prst="rect">
            <a:avLst/>
          </a:prstGeom>
          <a:ln>
            <a:noFill/>
          </a:ln>
          <a:effectLst>
            <a:softEdge rad="112500"/>
          </a:effectLst>
        </p:spPr>
      </p:pic>
      <p:pic>
        <p:nvPicPr>
          <p:cNvPr id="11" name="Picture 10">
            <a:extLst>
              <a:ext uri="{FF2B5EF4-FFF2-40B4-BE49-F238E27FC236}">
                <a16:creationId xmlns:a16="http://schemas.microsoft.com/office/drawing/2014/main" id="{FBA87AC7-1EE4-6D36-3C3F-F2FED3851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0222" y="4796465"/>
            <a:ext cx="1064006" cy="1064006"/>
          </a:xfrm>
          <a:prstGeom prst="rect">
            <a:avLst/>
          </a:prstGeom>
          <a:ln>
            <a:noFill/>
          </a:ln>
          <a:effectLst>
            <a:softEdge rad="112500"/>
          </a:effectLst>
        </p:spPr>
      </p:pic>
      <p:pic>
        <p:nvPicPr>
          <p:cNvPr id="12" name="Picture 11">
            <a:extLst>
              <a:ext uri="{FF2B5EF4-FFF2-40B4-BE49-F238E27FC236}">
                <a16:creationId xmlns:a16="http://schemas.microsoft.com/office/drawing/2014/main" id="{41A856E3-CF06-8271-3122-57AE4B871BDA}"/>
              </a:ext>
            </a:extLst>
          </p:cNvPr>
          <p:cNvPicPr>
            <a:picLocks noChangeAspect="1"/>
          </p:cNvPicPr>
          <p:nvPr/>
        </p:nvPicPr>
        <p:blipFill>
          <a:blip r:embed="rId8"/>
          <a:stretch>
            <a:fillRect/>
          </a:stretch>
        </p:blipFill>
        <p:spPr>
          <a:xfrm>
            <a:off x="2438400" y="5922191"/>
            <a:ext cx="914400" cy="631009"/>
          </a:xfrm>
          <a:prstGeom prst="rect">
            <a:avLst/>
          </a:prstGeom>
        </p:spPr>
      </p:pic>
      <p:pic>
        <p:nvPicPr>
          <p:cNvPr id="14" name="Picture 13">
            <a:extLst>
              <a:ext uri="{FF2B5EF4-FFF2-40B4-BE49-F238E27FC236}">
                <a16:creationId xmlns:a16="http://schemas.microsoft.com/office/drawing/2014/main" id="{7A1F2FF9-A17F-A7B8-07DC-5377729FD054}"/>
              </a:ext>
            </a:extLst>
          </p:cNvPr>
          <p:cNvPicPr>
            <a:picLocks noChangeAspect="1"/>
          </p:cNvPicPr>
          <p:nvPr/>
        </p:nvPicPr>
        <p:blipFill>
          <a:blip r:embed="rId9"/>
          <a:stretch>
            <a:fillRect/>
          </a:stretch>
        </p:blipFill>
        <p:spPr>
          <a:xfrm>
            <a:off x="6781800" y="6030262"/>
            <a:ext cx="797322" cy="631009"/>
          </a:xfrm>
          <a:prstGeom prst="rect">
            <a:avLst/>
          </a:prstGeom>
        </p:spPr>
      </p:pic>
      <p:sp>
        <p:nvSpPr>
          <p:cNvPr id="15" name="Rectangle: Rounded Corners 14">
            <a:extLst>
              <a:ext uri="{FF2B5EF4-FFF2-40B4-BE49-F238E27FC236}">
                <a16:creationId xmlns:a16="http://schemas.microsoft.com/office/drawing/2014/main" id="{C544BA9B-0EF1-598E-3708-1B03968283C4}"/>
              </a:ext>
            </a:extLst>
          </p:cNvPr>
          <p:cNvSpPr/>
          <p:nvPr/>
        </p:nvSpPr>
        <p:spPr>
          <a:xfrm>
            <a:off x="7752668" y="1504997"/>
            <a:ext cx="4329485" cy="322226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dirty="0"/>
              <a:t/>
            </a:r>
            <a:br>
              <a:rPr lang="vi-VN" dirty="0"/>
            </a:br>
            <a:endParaRPr lang="en-US" dirty="0"/>
          </a:p>
        </p:txBody>
      </p:sp>
      <p:sp>
        <p:nvSpPr>
          <p:cNvPr id="16" name="TextBox 15">
            <a:extLst>
              <a:ext uri="{FF2B5EF4-FFF2-40B4-BE49-F238E27FC236}">
                <a16:creationId xmlns:a16="http://schemas.microsoft.com/office/drawing/2014/main" id="{271C35F6-0744-4A41-50B5-B603FE0CE7A3}"/>
              </a:ext>
            </a:extLst>
          </p:cNvPr>
          <p:cNvSpPr txBox="1"/>
          <p:nvPr/>
        </p:nvSpPr>
        <p:spPr>
          <a:xfrm>
            <a:off x="7884856" y="1684447"/>
            <a:ext cx="4197297" cy="295465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rPr>
              <a:t>Em sẽ khuyên bạn không nên thường xuyên ăn bánh mì kẹp và uống nước ngọt. Vì các đồ ăn nhanh và nước ngọt rất có hại cho sức khỏe. Thay vào đó nên ăn nhiều loại trái cây, rau, thịt cá và các loại hạt,… và đặc biệt là uống nhiều nước.</a:t>
            </a:r>
          </a:p>
        </p:txBody>
      </p:sp>
    </p:spTree>
    <p:extLst>
      <p:ext uri="{BB962C8B-B14F-4D97-AF65-F5344CB8AC3E}">
        <p14:creationId xmlns:p14="http://schemas.microsoft.com/office/powerpoint/2010/main" val="115617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E52C1F-3552-D370-6BFE-F78D0BAA8CE2}"/>
              </a:ext>
            </a:extLst>
          </p:cNvPr>
          <p:cNvPicPr>
            <a:picLocks noChangeAspect="1"/>
          </p:cNvPicPr>
          <p:nvPr/>
        </p:nvPicPr>
        <p:blipFill>
          <a:blip r:embed="rId4"/>
          <a:stretch>
            <a:fillRect/>
          </a:stretch>
        </p:blipFill>
        <p:spPr>
          <a:xfrm>
            <a:off x="533400" y="285942"/>
            <a:ext cx="11754107" cy="6572058"/>
          </a:xfrm>
          <a:prstGeom prst="rect">
            <a:avLst/>
          </a:prstGeom>
        </p:spPr>
      </p:pic>
      <p:pic>
        <p:nvPicPr>
          <p:cNvPr id="9" name="Picture 8">
            <a:extLst>
              <a:ext uri="{FF2B5EF4-FFF2-40B4-BE49-F238E27FC236}">
                <a16:creationId xmlns:a16="http://schemas.microsoft.com/office/drawing/2014/main" id="{45D7531C-7694-EC14-0079-301E4893A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753" y="1066800"/>
            <a:ext cx="7924800" cy="4419600"/>
          </a:xfrm>
          <a:prstGeom prst="rect">
            <a:avLst/>
          </a:prstGeom>
          <a:ln>
            <a:noFill/>
          </a:ln>
          <a:effectLst>
            <a:softEdge rad="112500"/>
          </a:effectLst>
        </p:spPr>
      </p:pic>
      <p:sp>
        <p:nvSpPr>
          <p:cNvPr id="10" name="TextBox 9">
            <a:extLst>
              <a:ext uri="{FF2B5EF4-FFF2-40B4-BE49-F238E27FC236}">
                <a16:creationId xmlns:a16="http://schemas.microsoft.com/office/drawing/2014/main" id="{7BAB207F-25F4-3D18-6566-0466C76544DD}"/>
              </a:ext>
            </a:extLst>
          </p:cNvPr>
          <p:cNvSpPr txBox="1"/>
          <p:nvPr/>
        </p:nvSpPr>
        <p:spPr>
          <a:xfrm>
            <a:off x="3752850" y="3306147"/>
            <a:ext cx="4686300" cy="677108"/>
          </a:xfrm>
          <a:prstGeom prst="rect">
            <a:avLst/>
          </a:prstGeom>
          <a:noFill/>
        </p:spPr>
        <p:txBody>
          <a:bodyPr wrap="square" lIns="0" tIns="0" rIns="0" bIns="0" rtlCol="0">
            <a:spAutoFit/>
          </a:bodyPr>
          <a:lstStyle/>
          <a:p>
            <a:pPr algn="l"/>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CÙNG ĐÓNG VAI </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5BD83F6-D297-CEDF-BF57-9460BCDF57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0280" y="4281292"/>
            <a:ext cx="1933174" cy="2546880"/>
          </a:xfrm>
          <a:prstGeom prst="rect">
            <a:avLst/>
          </a:prstGeom>
        </p:spPr>
      </p:pic>
      <p:pic>
        <p:nvPicPr>
          <p:cNvPr id="13" name="Picture 12">
            <a:extLst>
              <a:ext uri="{FF2B5EF4-FFF2-40B4-BE49-F238E27FC236}">
                <a16:creationId xmlns:a16="http://schemas.microsoft.com/office/drawing/2014/main" id="{FD9E7558-3CCF-8285-29BE-564976752AB5}"/>
              </a:ext>
            </a:extLst>
          </p:cNvPr>
          <p:cNvPicPr>
            <a:picLocks noChangeAspect="1"/>
          </p:cNvPicPr>
          <p:nvPr/>
        </p:nvPicPr>
        <p:blipFill>
          <a:blip r:embed="rId7"/>
          <a:stretch>
            <a:fillRect/>
          </a:stretch>
        </p:blipFill>
        <p:spPr>
          <a:xfrm>
            <a:off x="-308674" y="4315748"/>
            <a:ext cx="1932599" cy="2542252"/>
          </a:xfrm>
          <a:prstGeom prst="rect">
            <a:avLst/>
          </a:prstGeom>
        </p:spPr>
      </p:pic>
    </p:spTree>
    <p:extLst>
      <p:ext uri="{BB962C8B-B14F-4D97-AF65-F5344CB8AC3E}">
        <p14:creationId xmlns:p14="http://schemas.microsoft.com/office/powerpoint/2010/main" val="1695607801"/>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amera.wav"/>
          </p:stSnd>
        </p:sndAc>
      </p:transition>
    </mc:Choice>
    <mc:Fallback xmlns="">
      <p:transition spd="med">
        <p:fade/>
        <p:sndAc>
          <p:stSnd>
            <p:snd r:embed="rId8" name="camera.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00B4-C722-E3BF-BE83-B5AA450662FB}"/>
              </a:ext>
            </a:extLst>
          </p:cNvPr>
          <p:cNvSpPr>
            <a:spLocks noGrp="1"/>
          </p:cNvSpPr>
          <p:nvPr>
            <p:ph type="title"/>
          </p:nvPr>
        </p:nvSpPr>
        <p:spPr/>
        <p:txBody>
          <a:bodyPr/>
          <a:lstStyle/>
          <a:p>
            <a:endParaRPr lang="en-US"/>
          </a:p>
        </p:txBody>
      </p:sp>
      <p:pic>
        <p:nvPicPr>
          <p:cNvPr id="3" name="Dạy Bé Món Ăn - Nhạc Thiếu Nhi Hay Cho Bé - TOPKID">
            <a:hlinkClick r:id="" action="ppaction://media"/>
            <a:extLst>
              <a:ext uri="{FF2B5EF4-FFF2-40B4-BE49-F238E27FC236}">
                <a16:creationId xmlns:a16="http://schemas.microsoft.com/office/drawing/2014/main" id="{94F4447D-618C-D639-D119-36B8C62AD0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12115800" cy="6781800"/>
          </a:xfrm>
          <a:prstGeom prst="rect">
            <a:avLst/>
          </a:prstGeom>
        </p:spPr>
      </p:pic>
    </p:spTree>
    <p:extLst>
      <p:ext uri="{BB962C8B-B14F-4D97-AF65-F5344CB8AC3E}">
        <p14:creationId xmlns:p14="http://schemas.microsoft.com/office/powerpoint/2010/main" val="135215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7" name="Group 6"/>
          <p:cNvGrpSpPr/>
          <p:nvPr/>
        </p:nvGrpSpPr>
        <p:grpSpPr>
          <a:xfrm>
            <a:off x="444211" y="918031"/>
            <a:ext cx="10528588" cy="5638800"/>
            <a:chOff x="289671" y="3246336"/>
            <a:chExt cx="10591800" cy="1981200"/>
          </a:xfrm>
        </p:grpSpPr>
        <p:sp>
          <p:nvSpPr>
            <p:cNvPr id="8" name="Rectangle: Rounded Corners 7"/>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Graphic 9"/>
          <p:cNvPicPr>
            <a:picLocks noChangeAspect="1"/>
          </p:cNvPicPr>
          <p:nvPr/>
        </p:nvPicPr>
        <p:blipFill>
          <a:blip r:embed="rId3"/>
          <a:stretch>
            <a:fillRect/>
          </a:stretch>
        </p:blipFill>
        <p:spPr>
          <a:xfrm>
            <a:off x="9913496" y="3812406"/>
            <a:ext cx="2463641" cy="3243152"/>
          </a:xfrm>
          <a:prstGeom prst="rect">
            <a:avLst/>
          </a:prstGeom>
        </p:spPr>
      </p:pic>
      <p:sp>
        <p:nvSpPr>
          <p:cNvPr id="11" name="TextBox 10"/>
          <p:cNvSpPr txBox="1"/>
          <p:nvPr/>
        </p:nvSpPr>
        <p:spPr>
          <a:xfrm>
            <a:off x="1245968" y="2321004"/>
            <a:ext cx="10134599"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dirty="0">
                <a:solidFill>
                  <a:srgbClr val="BF465A"/>
                </a:solidFill>
                <a:latin typeface="Times New Roman" panose="02020603050405020304" pitchFamily="18" charset="0"/>
                <a:cs typeface="Times New Roman" panose="02020603050405020304" pitchFamily="18" charset="0"/>
              </a:rPr>
              <a:t>Các bạn nhớ ăn nhiều loại rau ,trái cây,thịt,cá,các loại hạt ,...;uống đủ nước để có lợi cho sức khỏe nhé!</a:t>
            </a:r>
            <a:endParaRPr kumimoji="0" lang="en-US" sz="4800" b="1" i="0" u="none" strike="noStrike" kern="1200" cap="none" spc="0" normalizeH="0" baseline="0" noProof="0" dirty="0">
              <a:ln>
                <a:noFill/>
              </a:ln>
              <a:solidFill>
                <a:srgbClr val="BF465A"/>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4419600" y="460831"/>
            <a:ext cx="3048000" cy="9144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KẾT LUẬN</a:t>
            </a:r>
          </a:p>
        </p:txBody>
      </p:sp>
      <p:pic>
        <p:nvPicPr>
          <p:cNvPr id="5" name="Picture 4">
            <a:extLst>
              <a:ext uri="{FF2B5EF4-FFF2-40B4-BE49-F238E27FC236}">
                <a16:creationId xmlns:a16="http://schemas.microsoft.com/office/drawing/2014/main" id="{829A1479-FDA8-66CC-6159-6BBBA59BA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19111">
            <a:off x="822690" y="1243320"/>
            <a:ext cx="1172040" cy="1172040"/>
          </a:xfrm>
          <a:prstGeom prst="rect">
            <a:avLst/>
          </a:prstGeom>
          <a:ln>
            <a:noFill/>
          </a:ln>
          <a:effectLst>
            <a:softEdge rad="112500"/>
          </a:effectLst>
        </p:spPr>
      </p:pic>
    </p:spTree>
    <p:extLst>
      <p:ext uri="{BB962C8B-B14F-4D97-AF65-F5344CB8AC3E}">
        <p14:creationId xmlns:p14="http://schemas.microsoft.com/office/powerpoint/2010/main" val="27727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7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6000">
                                          <p:cBhvr additive="base">
                                            <p:cTn id="11" dur="100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8BAA-E842-3668-1C5A-807E0CA994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55A707-BFF1-903A-4FC4-E48B08C4C545}"/>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C02D74E-5BAB-957A-0E19-4766BE00DC2B}"/>
              </a:ext>
            </a:extLst>
          </p:cNvPr>
          <p:cNvGrpSpPr/>
          <p:nvPr/>
        </p:nvGrpSpPr>
        <p:grpSpPr>
          <a:xfrm>
            <a:off x="1219200" y="1057124"/>
            <a:ext cx="10058399" cy="4935127"/>
            <a:chOff x="289671" y="3263477"/>
            <a:chExt cx="10591800" cy="1981200"/>
          </a:xfrm>
        </p:grpSpPr>
        <p:sp>
          <p:nvSpPr>
            <p:cNvPr id="5" name="Rectangle: Rounded Corners 4">
              <a:extLst>
                <a:ext uri="{FF2B5EF4-FFF2-40B4-BE49-F238E27FC236}">
                  <a16:creationId xmlns:a16="http://schemas.microsoft.com/office/drawing/2014/main" id="{E439F550-93BF-C092-12A5-E365A7A61743}"/>
                </a:ext>
              </a:extLst>
            </p:cNvPr>
            <p:cNvSpPr/>
            <p:nvPr/>
          </p:nvSpPr>
          <p:spPr>
            <a:xfrm>
              <a:off x="289671" y="3263477"/>
              <a:ext cx="10591800" cy="1981200"/>
            </a:xfrm>
            <a:prstGeom prst="roundRect">
              <a:avLst>
                <a:gd name="adj" fmla="val 146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Rectangle: Rounded Corners 5">
              <a:extLst>
                <a:ext uri="{FF2B5EF4-FFF2-40B4-BE49-F238E27FC236}">
                  <a16:creationId xmlns:a16="http://schemas.microsoft.com/office/drawing/2014/main" id="{CF59D838-138C-8E77-0F34-9FB728AAB013}"/>
                </a:ext>
              </a:extLst>
            </p:cNvPr>
            <p:cNvSpPr/>
            <p:nvPr/>
          </p:nvSpPr>
          <p:spPr>
            <a:xfrm>
              <a:off x="507632" y="3337403"/>
              <a:ext cx="10183192" cy="1825785"/>
            </a:xfrm>
            <a:prstGeom prst="roundRect">
              <a:avLst>
                <a:gd name="adj" fmla="val 13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7" name="Picture 6">
            <a:extLst>
              <a:ext uri="{FF2B5EF4-FFF2-40B4-BE49-F238E27FC236}">
                <a16:creationId xmlns:a16="http://schemas.microsoft.com/office/drawing/2014/main" id="{054F072D-0143-D325-708D-915A9A4C007A}"/>
              </a:ext>
            </a:extLst>
          </p:cNvPr>
          <p:cNvPicPr>
            <a:picLocks noChangeAspect="1"/>
          </p:cNvPicPr>
          <p:nvPr/>
        </p:nvPicPr>
        <p:blipFill>
          <a:blip r:embed="rId3"/>
          <a:stretch>
            <a:fillRect/>
          </a:stretch>
        </p:blipFill>
        <p:spPr>
          <a:xfrm>
            <a:off x="3505200" y="652092"/>
            <a:ext cx="4954779" cy="810064"/>
          </a:xfrm>
          <a:prstGeom prst="rect">
            <a:avLst/>
          </a:prstGeom>
        </p:spPr>
      </p:pic>
      <p:sp>
        <p:nvSpPr>
          <p:cNvPr id="8" name="TextBox 7">
            <a:extLst>
              <a:ext uri="{FF2B5EF4-FFF2-40B4-BE49-F238E27FC236}">
                <a16:creationId xmlns:a16="http://schemas.microsoft.com/office/drawing/2014/main" id="{75F4AF7E-63D9-18DB-9BD7-4A13277E0458}"/>
              </a:ext>
            </a:extLst>
          </p:cNvPr>
          <p:cNvSpPr txBox="1"/>
          <p:nvPr/>
        </p:nvSpPr>
        <p:spPr>
          <a:xfrm>
            <a:off x="2195586" y="2492644"/>
            <a:ext cx="8534400" cy="1354217"/>
          </a:xfrm>
          <a:prstGeom prst="rect">
            <a:avLst/>
          </a:prstGeom>
          <a:noFill/>
        </p:spPr>
        <p:txBody>
          <a:bodyPr wrap="square" lIns="0" tIns="0" rIns="0" bIns="0" rtlCol="0">
            <a:spAutoFit/>
          </a:bodyPr>
          <a:lstStyle/>
          <a:p>
            <a:pPr algn="l"/>
            <a:r>
              <a:rPr lang="vi-VN" sz="4400" b="1" dirty="0">
                <a:solidFill>
                  <a:schemeClr val="tx2">
                    <a:lumMod val="50000"/>
                  </a:schemeClr>
                </a:solidFill>
                <a:latin typeface="Times New Roman" panose="02020603050405020304" pitchFamily="18" charset="0"/>
                <a:cs typeface="Times New Roman" panose="02020603050405020304" pitchFamily="18" charset="0"/>
              </a:rPr>
              <a:t>Ghi nhớ nội dung bài học hôm nay</a:t>
            </a:r>
          </a:p>
          <a:p>
            <a:pPr algn="l"/>
            <a:r>
              <a:rPr lang="vi-VN" sz="4400" b="1" dirty="0">
                <a:solidFill>
                  <a:schemeClr val="tx2">
                    <a:lumMod val="50000"/>
                  </a:schemeClr>
                </a:solidFill>
                <a:latin typeface="Times New Roman" panose="02020603050405020304" pitchFamily="18" charset="0"/>
                <a:cs typeface="Times New Roman" panose="02020603050405020304" pitchFamily="18" charset="0"/>
              </a:rPr>
              <a:t>Chuẩn bị bài mới cho tiết học sau</a:t>
            </a:r>
            <a:r>
              <a:rPr lang="vi-VN" sz="4400" dirty="0">
                <a:solidFill>
                  <a:schemeClr val="tx2">
                    <a:lumMod val="50000"/>
                  </a:schemeClr>
                </a:solidFill>
                <a:latin typeface="Times New Roman" panose="02020603050405020304" pitchFamily="18" charset="0"/>
                <a:cs typeface="Times New Roman" panose="02020603050405020304" pitchFamily="18" charset="0"/>
              </a:rPr>
              <a:t>.</a:t>
            </a:r>
            <a:endParaRPr lang="en-US" sz="4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D13ACDA-EC8E-8C8A-25B8-99661E96F808}"/>
              </a:ext>
            </a:extLst>
          </p:cNvPr>
          <p:cNvPicPr>
            <a:picLocks noChangeAspect="1"/>
          </p:cNvPicPr>
          <p:nvPr/>
        </p:nvPicPr>
        <p:blipFill>
          <a:blip r:embed="rId4"/>
          <a:stretch>
            <a:fillRect/>
          </a:stretch>
        </p:blipFill>
        <p:spPr>
          <a:xfrm>
            <a:off x="1529007" y="2449985"/>
            <a:ext cx="600023" cy="572310"/>
          </a:xfrm>
          <a:prstGeom prst="rect">
            <a:avLst/>
          </a:prstGeom>
        </p:spPr>
      </p:pic>
      <p:pic>
        <p:nvPicPr>
          <p:cNvPr id="10" name="Picture 9">
            <a:extLst>
              <a:ext uri="{FF2B5EF4-FFF2-40B4-BE49-F238E27FC236}">
                <a16:creationId xmlns:a16="http://schemas.microsoft.com/office/drawing/2014/main" id="{9BDFAE21-2738-E72B-9F30-658FFDB34F40}"/>
              </a:ext>
            </a:extLst>
          </p:cNvPr>
          <p:cNvPicPr>
            <a:picLocks noChangeAspect="1"/>
          </p:cNvPicPr>
          <p:nvPr/>
        </p:nvPicPr>
        <p:blipFill>
          <a:blip r:embed="rId5"/>
          <a:stretch>
            <a:fillRect/>
          </a:stretch>
        </p:blipFill>
        <p:spPr>
          <a:xfrm>
            <a:off x="1488389" y="3200400"/>
            <a:ext cx="526151" cy="572310"/>
          </a:xfrm>
          <a:prstGeom prst="rect">
            <a:avLst/>
          </a:prstGeom>
        </p:spPr>
      </p:pic>
    </p:spTree>
    <p:extLst>
      <p:ext uri="{BB962C8B-B14F-4D97-AF65-F5344CB8AC3E}">
        <p14:creationId xmlns:p14="http://schemas.microsoft.com/office/powerpoint/2010/main" val="25437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descr="Ảnh có chứa khu nghỉ mát&#10;&#10;Mô tả được tạo tự động"/>
          <p:cNvPicPr>
            <a:picLocks noChangeAspect="1"/>
          </p:cNvPicPr>
          <p:nvPr/>
        </p:nvPicPr>
        <p:blipFill rotWithShape="1">
          <a:blip r:embed="rId3">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sp>
        <p:nvSpPr>
          <p:cNvPr id="8" name="Bong bóng Ý nghĩ: Hình đám mây 7"/>
          <p:cNvSpPr/>
          <p:nvPr/>
        </p:nvSpPr>
        <p:spPr>
          <a:xfrm>
            <a:off x="0" y="0"/>
            <a:ext cx="8893391" cy="5291326"/>
          </a:xfrm>
          <a:custGeom>
            <a:avLst/>
            <a:gdLst>
              <a:gd name="connsiteX0" fmla="*/ 802875 w 8893391"/>
              <a:gd name="connsiteY0" fmla="*/ 1760100 h 5291326"/>
              <a:gd name="connsiteX1" fmla="*/ 1157581 w 8893391"/>
              <a:gd name="connsiteY1" fmla="*/ 845999 h 5291326"/>
              <a:gd name="connsiteX2" fmla="*/ 2883146 w 8893391"/>
              <a:gd name="connsiteY2" fmla="*/ 637163 h 5291326"/>
              <a:gd name="connsiteX3" fmla="*/ 4622916 w 8893391"/>
              <a:gd name="connsiteY3" fmla="*/ 420366 h 5291326"/>
              <a:gd name="connsiteX4" fmla="*/ 5300831 w 8893391"/>
              <a:gd name="connsiteY4" fmla="*/ 24496 h 5291326"/>
              <a:gd name="connsiteX5" fmla="*/ 6141586 w 8893391"/>
              <a:gd name="connsiteY5" fmla="*/ 303883 h 5291326"/>
              <a:gd name="connsiteX6" fmla="*/ 7300609 w 8893391"/>
              <a:gd name="connsiteY6" fmla="*/ 84514 h 5291326"/>
              <a:gd name="connsiteX7" fmla="*/ 7888355 w 8893391"/>
              <a:gd name="connsiteY7" fmla="*/ 682973 h 5291326"/>
              <a:gd name="connsiteX8" fmla="*/ 8642646 w 8893391"/>
              <a:gd name="connsiteY8" fmla="*/ 1263794 h 5291326"/>
              <a:gd name="connsiteX9" fmla="*/ 8608884 w 8893391"/>
              <a:gd name="connsiteY9" fmla="*/ 1893608 h 5291326"/>
              <a:gd name="connsiteX10" fmla="*/ 8855511 w 8893391"/>
              <a:gd name="connsiteY10" fmla="*/ 2856581 h 5291326"/>
              <a:gd name="connsiteX11" fmla="*/ 7700194 w 8893391"/>
              <a:gd name="connsiteY11" fmla="*/ 3699518 h 5291326"/>
              <a:gd name="connsiteX12" fmla="*/ 7286610 w 8893391"/>
              <a:gd name="connsiteY12" fmla="*/ 4421809 h 5291326"/>
              <a:gd name="connsiteX13" fmla="*/ 5878490 w 8893391"/>
              <a:gd name="connsiteY13" fmla="*/ 4509263 h 5291326"/>
              <a:gd name="connsiteX14" fmla="*/ 4872219 w 8893391"/>
              <a:gd name="connsiteY14" fmla="*/ 5279812 h 5291326"/>
              <a:gd name="connsiteX15" fmla="*/ 3392663 w 8893391"/>
              <a:gd name="connsiteY15" fmla="*/ 4809472 h 5291326"/>
              <a:gd name="connsiteX16" fmla="*/ 1194843 w 8893391"/>
              <a:gd name="connsiteY16" fmla="*/ 4344766 h 5291326"/>
              <a:gd name="connsiteX17" fmla="*/ 228510 w 8893391"/>
              <a:gd name="connsiteY17" fmla="*/ 3827637 h 5291326"/>
              <a:gd name="connsiteX18" fmla="*/ 434993 w 8893391"/>
              <a:gd name="connsiteY18" fmla="*/ 3129598 h 5291326"/>
              <a:gd name="connsiteX19" fmla="*/ -1030 w 8893391"/>
              <a:gd name="connsiteY19" fmla="*/ 2413432 h 5291326"/>
              <a:gd name="connsiteX20" fmla="*/ 795258 w 8893391"/>
              <a:gd name="connsiteY20" fmla="*/ 1776881 h 5291326"/>
              <a:gd name="connsiteX21" fmla="*/ 802875 w 8893391"/>
              <a:gd name="connsiteY21" fmla="*/ 1760100 h 5291326"/>
              <a:gd name="connsiteX0-1" fmla="*/ 7857462 w 8893391"/>
              <a:gd name="connsiteY0-2" fmla="*/ 5889722 h 5291326"/>
              <a:gd name="connsiteX1-3" fmla="*/ 7710481 w 8893391"/>
              <a:gd name="connsiteY1-4" fmla="*/ 6036703 h 5291326"/>
              <a:gd name="connsiteX2-5" fmla="*/ 7563500 w 8893391"/>
              <a:gd name="connsiteY2-6" fmla="*/ 5889722 h 5291326"/>
              <a:gd name="connsiteX3-7" fmla="*/ 7710481 w 8893391"/>
              <a:gd name="connsiteY3-8" fmla="*/ 5742741 h 5291326"/>
              <a:gd name="connsiteX4-9" fmla="*/ 7857462 w 8893391"/>
              <a:gd name="connsiteY4-10" fmla="*/ 5889722 h 5291326"/>
              <a:gd name="connsiteX0-11" fmla="*/ 7747296 w 8893391"/>
              <a:gd name="connsiteY0-12" fmla="*/ 5634129 h 5291326"/>
              <a:gd name="connsiteX1-13" fmla="*/ 7453333 w 8893391"/>
              <a:gd name="connsiteY1-14" fmla="*/ 5928092 h 5291326"/>
              <a:gd name="connsiteX2-15" fmla="*/ 7159370 w 8893391"/>
              <a:gd name="connsiteY2-16" fmla="*/ 5634129 h 5291326"/>
              <a:gd name="connsiteX3-17" fmla="*/ 7453333 w 8893391"/>
              <a:gd name="connsiteY3-18" fmla="*/ 5340166 h 5291326"/>
              <a:gd name="connsiteX4-19" fmla="*/ 7747296 w 8893391"/>
              <a:gd name="connsiteY4-20" fmla="*/ 5634129 h 5291326"/>
              <a:gd name="connsiteX0-21" fmla="*/ 7428638 w 8893391"/>
              <a:gd name="connsiteY0-22" fmla="*/ 5171304 h 5291326"/>
              <a:gd name="connsiteX1-23" fmla="*/ 6987694 w 8893391"/>
              <a:gd name="connsiteY1-24" fmla="*/ 5612248 h 5291326"/>
              <a:gd name="connsiteX2-25" fmla="*/ 6546750 w 8893391"/>
              <a:gd name="connsiteY2-26" fmla="*/ 5171304 h 5291326"/>
              <a:gd name="connsiteX3-27" fmla="*/ 6987694 w 8893391"/>
              <a:gd name="connsiteY3-28" fmla="*/ 4730360 h 5291326"/>
              <a:gd name="connsiteX4-29" fmla="*/ 7428638 w 8893391"/>
              <a:gd name="connsiteY4-30" fmla="*/ 5171304 h 5291326"/>
              <a:gd name="connsiteX0-31" fmla="*/ 966126 w 8893391"/>
              <a:gd name="connsiteY0-32" fmla="*/ 3206274 h 5291326"/>
              <a:gd name="connsiteX1-33" fmla="*/ 444669 w 8893391"/>
              <a:gd name="connsiteY1-34" fmla="*/ 3108654 h 5291326"/>
              <a:gd name="connsiteX2-35" fmla="*/ 1426236 w 8893391"/>
              <a:gd name="connsiteY2-36" fmla="*/ 4274583 h 5291326"/>
              <a:gd name="connsiteX3-37" fmla="*/ 1198137 w 8893391"/>
              <a:gd name="connsiteY3-38" fmla="*/ 4321249 h 5291326"/>
              <a:gd name="connsiteX4-39" fmla="*/ 3392252 w 8893391"/>
              <a:gd name="connsiteY4-40" fmla="*/ 4787915 h 5291326"/>
              <a:gd name="connsiteX5-41" fmla="*/ 3254734 w 8893391"/>
              <a:gd name="connsiteY5-42" fmla="*/ 4574792 h 5291326"/>
              <a:gd name="connsiteX6-43" fmla="*/ 5934485 w 8893391"/>
              <a:gd name="connsiteY6-44" fmla="*/ 4256455 h 5291326"/>
              <a:gd name="connsiteX7-45" fmla="*/ 5879519 w 8893391"/>
              <a:gd name="connsiteY7-46" fmla="*/ 4490278 h 5291326"/>
              <a:gd name="connsiteX8-47" fmla="*/ 7025984 w 8893391"/>
              <a:gd name="connsiteY8-48" fmla="*/ 2811506 h 5291326"/>
              <a:gd name="connsiteX9-49" fmla="*/ 7695253 w 8893391"/>
              <a:gd name="connsiteY9-50" fmla="*/ 3685555 h 5291326"/>
              <a:gd name="connsiteX10-51" fmla="*/ 8604767 w 8893391"/>
              <a:gd name="connsiteY10-52" fmla="*/ 1880625 h 5291326"/>
              <a:gd name="connsiteX11-53" fmla="*/ 8306674 w 8893391"/>
              <a:gd name="connsiteY11-54" fmla="*/ 2208393 h 5291326"/>
              <a:gd name="connsiteX12-55" fmla="*/ 7889590 w 8893391"/>
              <a:gd name="connsiteY12-56" fmla="*/ 664600 h 5291326"/>
              <a:gd name="connsiteX13-57" fmla="*/ 7905236 w 8893391"/>
              <a:gd name="connsiteY13-58" fmla="*/ 819420 h 5291326"/>
              <a:gd name="connsiteX14-59" fmla="*/ 5986157 w 8893391"/>
              <a:gd name="connsiteY14-60" fmla="*/ 484058 h 5291326"/>
              <a:gd name="connsiteX15-61" fmla="*/ 6138910 w 8893391"/>
              <a:gd name="connsiteY15-62" fmla="*/ 286613 h 5291326"/>
              <a:gd name="connsiteX16-63" fmla="*/ 4558068 w 8893391"/>
              <a:gd name="connsiteY16-64" fmla="*/ 578126 h 5291326"/>
              <a:gd name="connsiteX17-65" fmla="*/ 4631974 w 8893391"/>
              <a:gd name="connsiteY17-66" fmla="*/ 407873 h 5291326"/>
              <a:gd name="connsiteX18-67" fmla="*/ 2882117 w 8893391"/>
              <a:gd name="connsiteY18-68" fmla="*/ 635938 h 5291326"/>
              <a:gd name="connsiteX19-69" fmla="*/ 3149742 w 8893391"/>
              <a:gd name="connsiteY19-70" fmla="*/ 801047 h 5291326"/>
              <a:gd name="connsiteX20-71" fmla="*/ 849607 w 8893391"/>
              <a:gd name="connsiteY20-72" fmla="*/ 1933906 h 5291326"/>
              <a:gd name="connsiteX21-73" fmla="*/ 802875 w 8893391"/>
              <a:gd name="connsiteY21-74" fmla="*/ 1760100 h 52913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7857462" y="5889722"/>
                </a:moveTo>
                <a:cubicBezTo>
                  <a:pt x="7849413" y="5969114"/>
                  <a:pt x="7811038" y="6037556"/>
                  <a:pt x="7710481" y="6036703"/>
                </a:cubicBezTo>
                <a:cubicBezTo>
                  <a:pt x="7623304" y="6020418"/>
                  <a:pt x="7556322" y="5971844"/>
                  <a:pt x="7563500" y="5889722"/>
                </a:cubicBezTo>
                <a:cubicBezTo>
                  <a:pt x="7558024" y="5795233"/>
                  <a:pt x="7632430" y="5736905"/>
                  <a:pt x="7710481" y="5742741"/>
                </a:cubicBezTo>
                <a:cubicBezTo>
                  <a:pt x="7779249" y="5735920"/>
                  <a:pt x="7874803" y="5813248"/>
                  <a:pt x="7857462" y="5889722"/>
                </a:cubicBezTo>
                <a:close/>
              </a:path>
              <a:path w="8893391" h="5291326" fill="none" extrusionOk="0">
                <a:moveTo>
                  <a:pt x="7747296" y="5634129"/>
                </a:moveTo>
                <a:cubicBezTo>
                  <a:pt x="7736036" y="5812139"/>
                  <a:pt x="7626438" y="5912106"/>
                  <a:pt x="7453333" y="5928092"/>
                </a:cubicBezTo>
                <a:cubicBezTo>
                  <a:pt x="7314981" y="5934753"/>
                  <a:pt x="7130449" y="5808879"/>
                  <a:pt x="7159370" y="5634129"/>
                </a:cubicBezTo>
                <a:cubicBezTo>
                  <a:pt x="7171812" y="5480629"/>
                  <a:pt x="7283701" y="5306988"/>
                  <a:pt x="7453333" y="5340166"/>
                </a:cubicBezTo>
                <a:cubicBezTo>
                  <a:pt x="7601872" y="5311218"/>
                  <a:pt x="7716498" y="5468705"/>
                  <a:pt x="7747296" y="5634129"/>
                </a:cubicBezTo>
                <a:close/>
              </a:path>
              <a:path w="8893391" h="5291326" fill="none" extrusionOk="0">
                <a:moveTo>
                  <a:pt x="7428638" y="5171304"/>
                </a:moveTo>
                <a:cubicBezTo>
                  <a:pt x="7443484" y="5384630"/>
                  <a:pt x="7283149" y="5606294"/>
                  <a:pt x="6987694" y="5612248"/>
                </a:cubicBezTo>
                <a:cubicBezTo>
                  <a:pt x="6739351" y="5574383"/>
                  <a:pt x="6554134" y="5462509"/>
                  <a:pt x="6546750" y="5171304"/>
                </a:cubicBezTo>
                <a:cubicBezTo>
                  <a:pt x="6550000" y="4909127"/>
                  <a:pt x="6756501" y="4749086"/>
                  <a:pt x="6987694" y="4730360"/>
                </a:cubicBezTo>
                <a:cubicBezTo>
                  <a:pt x="7193663" y="4747514"/>
                  <a:pt x="7399094" y="4877053"/>
                  <a:pt x="7428638" y="5171304"/>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7857462" y="5889722"/>
                </a:moveTo>
                <a:cubicBezTo>
                  <a:pt x="7837746" y="5975130"/>
                  <a:pt x="7797186" y="6047736"/>
                  <a:pt x="7710481" y="6036703"/>
                </a:cubicBezTo>
                <a:cubicBezTo>
                  <a:pt x="7626146" y="6034250"/>
                  <a:pt x="7568163" y="5970277"/>
                  <a:pt x="7563500" y="5889722"/>
                </a:cubicBezTo>
                <a:cubicBezTo>
                  <a:pt x="7551772" y="5815005"/>
                  <a:pt x="7621340" y="5739960"/>
                  <a:pt x="7710481" y="5742741"/>
                </a:cubicBezTo>
                <a:cubicBezTo>
                  <a:pt x="7800595" y="5752651"/>
                  <a:pt x="7873405" y="5812307"/>
                  <a:pt x="7857462" y="5889722"/>
                </a:cubicBezTo>
                <a:close/>
              </a:path>
              <a:path w="8893391" h="5291326" stroke="0" extrusionOk="0">
                <a:moveTo>
                  <a:pt x="7747296" y="5634129"/>
                </a:moveTo>
                <a:cubicBezTo>
                  <a:pt x="7732903" y="5810095"/>
                  <a:pt x="7600946" y="5965183"/>
                  <a:pt x="7453333" y="5928092"/>
                </a:cubicBezTo>
                <a:cubicBezTo>
                  <a:pt x="7292700" y="5899494"/>
                  <a:pt x="7167219" y="5768536"/>
                  <a:pt x="7159370" y="5634129"/>
                </a:cubicBezTo>
                <a:cubicBezTo>
                  <a:pt x="7149986" y="5497305"/>
                  <a:pt x="7270980" y="5331836"/>
                  <a:pt x="7453333" y="5340166"/>
                </a:cubicBezTo>
                <a:cubicBezTo>
                  <a:pt x="7651271" y="5330834"/>
                  <a:pt x="7730672" y="5484833"/>
                  <a:pt x="7747296" y="5634129"/>
                </a:cubicBezTo>
                <a:close/>
              </a:path>
              <a:path w="8893391" h="5291326" stroke="0" extrusionOk="0">
                <a:moveTo>
                  <a:pt x="7428638" y="5171304"/>
                </a:moveTo>
                <a:cubicBezTo>
                  <a:pt x="7451741" y="5433229"/>
                  <a:pt x="7236873" y="5634474"/>
                  <a:pt x="6987694" y="5612248"/>
                </a:cubicBezTo>
                <a:cubicBezTo>
                  <a:pt x="6760701" y="5602367"/>
                  <a:pt x="6496559" y="5418365"/>
                  <a:pt x="6546750" y="5171304"/>
                </a:cubicBezTo>
                <a:cubicBezTo>
                  <a:pt x="6560461" y="4939017"/>
                  <a:pt x="6751038" y="4741742"/>
                  <a:pt x="6987694" y="4730360"/>
                </a:cubicBezTo>
                <a:cubicBezTo>
                  <a:pt x="7174048" y="4718181"/>
                  <a:pt x="7421775" y="4914936"/>
                  <a:pt x="7428638" y="5171304"/>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Hình ảnh 13"/>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a:fillRect/>
          </a:stretch>
        </p:blipFill>
        <p:spPr>
          <a:xfrm flipH="1">
            <a:off x="7203754" y="2709896"/>
            <a:ext cx="5376372" cy="5294499"/>
          </a:xfrm>
          <a:prstGeom prst="rect">
            <a:avLst/>
          </a:prstGeom>
        </p:spPr>
      </p:pic>
      <p:sp>
        <p:nvSpPr>
          <p:cNvPr id="7" name="Title 1"/>
          <p:cNvSpPr txBox="1"/>
          <p:nvPr/>
        </p:nvSpPr>
        <p:spPr>
          <a:xfrm>
            <a:off x="219349" y="1971355"/>
            <a:ext cx="8229600" cy="1143000"/>
          </a:xfrm>
          <a:prstGeom prst="rect">
            <a:avLst/>
          </a:prstGeom>
        </p:spPr>
        <p:txBody>
          <a:bodyPr vert="horz" lIns="91440" tIns="45720" rIns="91440" bIns="45720" numCol="1" rtlCol="0" anchor="b">
            <a:prstTxWarp prst="textChevronInverted">
              <a:avLst/>
            </a:prstTxWarp>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CHÚC CÁC EM HỌC TỐT!</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23678" y="1231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3" name="Picture 2"/>
          <p:cNvPicPr>
            <a:picLocks noChangeAspect="1"/>
          </p:cNvPicPr>
          <p:nvPr/>
        </p:nvPicPr>
        <p:blipFill>
          <a:blip r:embed="rId12"/>
          <a:stretch>
            <a:fillRect/>
          </a:stretch>
        </p:blipFill>
        <p:spPr>
          <a:xfrm>
            <a:off x="1216318" y="2263938"/>
            <a:ext cx="7151228" cy="2676376"/>
          </a:xfrm>
          <a:prstGeom prst="rect">
            <a:avLst/>
          </a:prstGeom>
        </p:spPr>
      </p:pic>
    </p:spTree>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e.png"/>
          <p:cNvPicPr>
            <a:picLocks noChangeAspect="1"/>
          </p:cNvPicPr>
          <p:nvPr/>
        </p:nvPicPr>
        <p:blipFill>
          <a:blip r:embed="rId3" cstate="print"/>
          <a:stretch>
            <a:fillRect/>
          </a:stretch>
        </p:blipFill>
        <p:spPr>
          <a:xfrm>
            <a:off x="2057400" y="832574"/>
            <a:ext cx="9372600" cy="2828771"/>
          </a:xfrm>
          <a:prstGeom prst="rect">
            <a:avLst/>
          </a:prstGeom>
        </p:spPr>
      </p:pic>
      <p:pic>
        <p:nvPicPr>
          <p:cNvPr id="15" name="Picture 14" descr="hey.png"/>
          <p:cNvPicPr>
            <a:picLocks noChangeAspect="1"/>
          </p:cNvPicPr>
          <p:nvPr/>
        </p:nvPicPr>
        <p:blipFill>
          <a:blip r:embed="rId4" cstate="print"/>
          <a:stretch>
            <a:fillRect/>
          </a:stretch>
        </p:blipFill>
        <p:spPr>
          <a:xfrm>
            <a:off x="1892300" y="3935102"/>
            <a:ext cx="9296400" cy="3248338"/>
          </a:xfrm>
          <a:prstGeom prst="rect">
            <a:avLst/>
          </a:prstGeom>
        </p:spPr>
      </p:pic>
      <p:pic>
        <p:nvPicPr>
          <p:cNvPr id="22" name="Picture 21" descr="ductri.png">
            <a:hlinkClick r:id="" action="ppaction://noaction"/>
          </p:cNvPr>
          <p:cNvPicPr>
            <a:picLocks noChangeAspect="1"/>
          </p:cNvPicPr>
          <p:nvPr/>
        </p:nvPicPr>
        <p:blipFill>
          <a:blip r:embed="rId5" cstate="print"/>
          <a:stretch>
            <a:fillRect/>
          </a:stretch>
        </p:blipFill>
        <p:spPr>
          <a:xfrm>
            <a:off x="6641204" y="4916258"/>
            <a:ext cx="1752600" cy="1851537"/>
          </a:xfrm>
          <a:prstGeom prst="rect">
            <a:avLst/>
          </a:prstGeom>
        </p:spPr>
      </p:pic>
      <p:pic>
        <p:nvPicPr>
          <p:cNvPr id="23" name="Picture 22" descr="ductri.png">
            <a:hlinkClick r:id="" action="ppaction://noaction"/>
          </p:cNvPr>
          <p:cNvPicPr>
            <a:picLocks noChangeAspect="1"/>
          </p:cNvPicPr>
          <p:nvPr/>
        </p:nvPicPr>
        <p:blipFill>
          <a:blip r:embed="rId5" cstate="print"/>
          <a:stretch>
            <a:fillRect/>
          </a:stretch>
        </p:blipFill>
        <p:spPr>
          <a:xfrm>
            <a:off x="3579504" y="4857935"/>
            <a:ext cx="1752600" cy="1851537"/>
          </a:xfrm>
          <a:prstGeom prst="rect">
            <a:avLst/>
          </a:prstGeom>
        </p:spPr>
      </p:pic>
      <p:pic>
        <p:nvPicPr>
          <p:cNvPr id="25" name="Picture 24" descr="ductri.png">
            <a:hlinkClick r:id="rId6" action="ppaction://hlinksldjump"/>
          </p:cNvPr>
          <p:cNvPicPr>
            <a:picLocks noChangeAspect="1"/>
          </p:cNvPicPr>
          <p:nvPr/>
        </p:nvPicPr>
        <p:blipFill>
          <a:blip r:embed="rId7" cstate="print"/>
          <a:stretch>
            <a:fillRect/>
          </a:stretch>
        </p:blipFill>
        <p:spPr>
          <a:xfrm>
            <a:off x="7090672" y="1148748"/>
            <a:ext cx="1608344" cy="1699137"/>
          </a:xfrm>
          <a:prstGeom prst="rect">
            <a:avLst/>
          </a:prstGeom>
        </p:spPr>
      </p:pic>
      <p:pic>
        <p:nvPicPr>
          <p:cNvPr id="26" name="Picture 25" descr="ductri.png">
            <a:hlinkClick r:id="rId8" action="ppaction://hlinksldjump"/>
          </p:cNvPr>
          <p:cNvPicPr>
            <a:picLocks noChangeAspect="1"/>
          </p:cNvPicPr>
          <p:nvPr/>
        </p:nvPicPr>
        <p:blipFill>
          <a:blip r:embed="rId7" cstate="print"/>
          <a:stretch>
            <a:fillRect/>
          </a:stretch>
        </p:blipFill>
        <p:spPr>
          <a:xfrm>
            <a:off x="4122944" y="1148748"/>
            <a:ext cx="1608344" cy="1699137"/>
          </a:xfrm>
          <a:prstGeom prst="rect">
            <a:avLst/>
          </a:prstGeom>
        </p:spPr>
      </p:pic>
      <p:sp>
        <p:nvSpPr>
          <p:cNvPr id="33" name="Oval 32"/>
          <p:cNvSpPr/>
          <p:nvPr/>
        </p:nvSpPr>
        <p:spPr>
          <a:xfrm>
            <a:off x="4327763" y="215965"/>
            <a:ext cx="1295400" cy="8382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26" descr="ca.png"/>
          <p:cNvPicPr>
            <a:picLocks noChangeAspect="1"/>
          </p:cNvPicPr>
          <p:nvPr/>
        </p:nvPicPr>
        <p:blipFill>
          <a:blip r:embed="rId9" cstate="print"/>
          <a:stretch>
            <a:fillRect/>
          </a:stretch>
        </p:blipFill>
        <p:spPr>
          <a:xfrm>
            <a:off x="4564507" y="173923"/>
            <a:ext cx="990600" cy="922283"/>
          </a:xfrm>
          <a:prstGeom prst="rect">
            <a:avLst/>
          </a:prstGeom>
        </p:spPr>
      </p:pic>
      <p:sp>
        <p:nvSpPr>
          <p:cNvPr id="34" name="Oval 33"/>
          <p:cNvSpPr/>
          <p:nvPr/>
        </p:nvSpPr>
        <p:spPr>
          <a:xfrm>
            <a:off x="7223363" y="215965"/>
            <a:ext cx="1295400" cy="762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descr="uh2.png"/>
          <p:cNvPicPr>
            <a:picLocks noChangeAspect="1"/>
          </p:cNvPicPr>
          <p:nvPr/>
        </p:nvPicPr>
        <p:blipFill>
          <a:blip r:embed="rId10" cstate="print"/>
          <a:stretch>
            <a:fillRect/>
          </a:stretch>
        </p:blipFill>
        <p:spPr>
          <a:xfrm flipH="1">
            <a:off x="7517504" y="247159"/>
            <a:ext cx="816862" cy="749810"/>
          </a:xfrm>
          <a:prstGeom prst="rect">
            <a:avLst/>
          </a:prstGeom>
        </p:spPr>
      </p:pic>
      <p:sp>
        <p:nvSpPr>
          <p:cNvPr id="36" name="Oval 35"/>
          <p:cNvSpPr/>
          <p:nvPr/>
        </p:nvSpPr>
        <p:spPr>
          <a:xfrm>
            <a:off x="3916807" y="3453795"/>
            <a:ext cx="1295400"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Oval 36"/>
          <p:cNvSpPr/>
          <p:nvPr/>
        </p:nvSpPr>
        <p:spPr>
          <a:xfrm>
            <a:off x="6909038" y="3454345"/>
            <a:ext cx="1295400"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uh.png"/>
          <p:cNvPicPr>
            <a:picLocks noChangeAspect="1"/>
          </p:cNvPicPr>
          <p:nvPr/>
        </p:nvPicPr>
        <p:blipFill>
          <a:blip r:embed="rId11" cstate="print"/>
          <a:stretch>
            <a:fillRect/>
          </a:stretch>
        </p:blipFill>
        <p:spPr>
          <a:xfrm>
            <a:off x="4107307" y="3436871"/>
            <a:ext cx="914400" cy="996461"/>
          </a:xfrm>
          <a:prstGeom prst="rect">
            <a:avLst/>
          </a:prstGeom>
        </p:spPr>
      </p:pic>
      <p:pic>
        <p:nvPicPr>
          <p:cNvPr id="29" name="Picture 28" descr="uh3.png"/>
          <p:cNvPicPr>
            <a:picLocks noChangeAspect="1"/>
          </p:cNvPicPr>
          <p:nvPr/>
        </p:nvPicPr>
        <p:blipFill>
          <a:blip r:embed="rId12" cstate="print"/>
          <a:stretch>
            <a:fillRect/>
          </a:stretch>
        </p:blipFill>
        <p:spPr>
          <a:xfrm>
            <a:off x="7072757" y="3510499"/>
            <a:ext cx="998331" cy="743946"/>
          </a:xfrm>
          <a:prstGeom prst="rect">
            <a:avLst/>
          </a:prstGeom>
        </p:spPr>
      </p:pic>
      <p:pic>
        <p:nvPicPr>
          <p:cNvPr id="2" name="Picture 1" descr="sao.png">
            <a:hlinkClick r:id="" action="ppaction://noaction"/>
          </p:cNvPr>
          <p:cNvPicPr>
            <a:picLocks noChangeAspect="1"/>
          </p:cNvPicPr>
          <p:nvPr/>
        </p:nvPicPr>
        <p:blipFill>
          <a:blip r:embed="rId13" cstate="print"/>
          <a:stretch>
            <a:fillRect/>
          </a:stretch>
        </p:blipFill>
        <p:spPr>
          <a:xfrm>
            <a:off x="326642" y="5471981"/>
            <a:ext cx="1353315" cy="1237491"/>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2.59259E-6 L -0.00312 0.21273 " pathEditMode="relative" rAng="0" ptsTypes="AA">
                                      <p:cBhvr>
                                        <p:cTn id="6" dur="2000" fill="hold"/>
                                        <p:tgtEl>
                                          <p:spTgt spid="27"/>
                                        </p:tgtEl>
                                        <p:attrNameLst>
                                          <p:attrName>ppt_x</p:attrName>
                                          <p:attrName>ppt_y</p:attrName>
                                        </p:attrNameLst>
                                      </p:cBhvr>
                                      <p:rCtr x="-156" y="10625"/>
                                    </p:animMotion>
                                  </p:childTnLst>
                                </p:cTn>
                              </p:par>
                              <p:par>
                                <p:cTn id="7" presetID="14" presetClass="exit" presetSubtype="10" fill="hold" grpId="0" nodeType="withEffect">
                                  <p:stCondLst>
                                    <p:cond delay="0"/>
                                  </p:stCondLst>
                                  <p:childTnLst>
                                    <p:animEffect transition="out" filter="randombar(horizontal)">
                                      <p:cBhvr>
                                        <p:cTn id="8" dur="500"/>
                                        <p:tgtEl>
                                          <p:spTgt spid="33"/>
                                        </p:tgtEl>
                                      </p:cBhvr>
                                    </p:animEffect>
                                    <p:set>
                                      <p:cBhvr>
                                        <p:cTn id="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299 -0.02986 L 1.11022E-16 0.22662 " pathEditMode="relative" rAng="0" ptsTypes="AA">
                                      <p:cBhvr>
                                        <p:cTn id="14" dur="2000" fill="hold"/>
                                        <p:tgtEl>
                                          <p:spTgt spid="28"/>
                                        </p:tgtEl>
                                        <p:attrNameLst>
                                          <p:attrName>ppt_x</p:attrName>
                                          <p:attrName>ppt_y</p:attrName>
                                        </p:attrNameLst>
                                      </p:cBhvr>
                                      <p:rCtr x="-156" y="12824"/>
                                    </p:animMotion>
                                  </p:childTnLst>
                                </p:cTn>
                              </p:par>
                              <p:par>
                                <p:cTn id="15" presetID="14" presetClass="exit" presetSubtype="10" fill="hold" grpId="0" nodeType="withEffect">
                                  <p:stCondLst>
                                    <p:cond delay="0"/>
                                  </p:stCondLst>
                                  <p:childTnLst>
                                    <p:animEffect transition="out" filter="randombar(horizontal)">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04167E-6 -2.59259E-6 L -0.00664 0.26991 " pathEditMode="relative" rAng="0" ptsTypes="AA">
                                      <p:cBhvr>
                                        <p:cTn id="22" dur="2000" fill="hold"/>
                                        <p:tgtEl>
                                          <p:spTgt spid="30"/>
                                        </p:tgtEl>
                                        <p:attrNameLst>
                                          <p:attrName>ppt_x</p:attrName>
                                          <p:attrName>ppt_y</p:attrName>
                                        </p:attrNameLst>
                                      </p:cBhvr>
                                      <p:rCtr x="-339" y="13495"/>
                                    </p:animMotion>
                                  </p:childTnLst>
                                </p:cTn>
                              </p:par>
                              <p:par>
                                <p:cTn id="23" presetID="14" presetClass="exit" presetSubtype="10" fill="hold" grpId="0" nodeType="withEffect">
                                  <p:stCondLst>
                                    <p:cond delay="0"/>
                                  </p:stCondLst>
                                  <p:childTnLst>
                                    <p:animEffect transition="out" filter="randombar(horizontal)">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54167E-6 -2.22222E-6 L -0.00442 0.29514 " pathEditMode="relative" rAng="0" ptsTypes="AA">
                                      <p:cBhvr>
                                        <p:cTn id="30" dur="2000" fill="hold"/>
                                        <p:tgtEl>
                                          <p:spTgt spid="29"/>
                                        </p:tgtEl>
                                        <p:attrNameLst>
                                          <p:attrName>ppt_x</p:attrName>
                                          <p:attrName>ppt_y</p:attrName>
                                        </p:attrNameLst>
                                      </p:cBhvr>
                                      <p:rCtr x="-221" y="14745"/>
                                    </p:animMotion>
                                  </p:childTnLst>
                                </p:cTn>
                              </p:par>
                              <p:par>
                                <p:cTn id="31" presetID="14" presetClass="exit" presetSubtype="10" fill="hold" grpId="0" nodeType="withEffect">
                                  <p:stCondLst>
                                    <p:cond delay="0"/>
                                  </p:stCondLst>
                                  <p:childTnLst>
                                    <p:animEffect transition="out" filter="randombar(horizontal)">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3" grpId="0" bldLvl="0" animBg="1"/>
      <p:bldP spid="34" grpId="0" bldLvl="0" animBg="1"/>
      <p:bldP spid="36" grpId="0" bldLvl="0" animBg="1"/>
      <p:bldP spid="3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375ba1682899b9444c201750c3b90c1b.png"/>
          <p:cNvPicPr>
            <a:picLocks noChangeAspect="1"/>
          </p:cNvPicPr>
          <p:nvPr/>
        </p:nvPicPr>
        <p:blipFill>
          <a:blip r:embed="rId6" cstate="print"/>
          <a:stretch>
            <a:fillRect/>
          </a:stretch>
        </p:blipFill>
        <p:spPr>
          <a:xfrm>
            <a:off x="1143000" y="-393342"/>
            <a:ext cx="9372600" cy="4064000"/>
          </a:xfrm>
          <a:prstGeom prst="rect">
            <a:avLst/>
          </a:prstGeom>
        </p:spPr>
      </p:pic>
      <p:sp>
        <p:nvSpPr>
          <p:cNvPr id="63" name="TextBox 62"/>
          <p:cNvSpPr txBox="1"/>
          <p:nvPr/>
        </p:nvSpPr>
        <p:spPr>
          <a:xfrm>
            <a:off x="2505891" y="910643"/>
            <a:ext cx="6728460" cy="1446550"/>
          </a:xfrm>
          <a:prstGeom prst="rect">
            <a:avLst/>
          </a:prstGeom>
          <a:noFill/>
        </p:spPr>
        <p:txBody>
          <a:bodyPr wrap="square" rtlCol="0">
            <a:spAutoFit/>
          </a:bodyPr>
          <a:lstStyle/>
          <a:p>
            <a:pPr lvl="0" algn="ctr">
              <a:buClrTx/>
            </a:pPr>
            <a: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Loại quả nào dưới đây giúp làm giảm táo bón, đầy hơi?</a:t>
            </a:r>
          </a:p>
        </p:txBody>
      </p:sp>
      <p:pic>
        <p:nvPicPr>
          <p:cNvPr id="64" name="Picture 14" descr="kim phut"/>
          <p:cNvPicPr>
            <a:picLocks noChangeAspect="1" noChangeArrowheads="1"/>
          </p:cNvPicPr>
          <p:nvPr/>
        </p:nvPicPr>
        <p:blipFill>
          <a:blip r:embed="rId7" cstate="print"/>
          <a:srcRect/>
          <a:stretch>
            <a:fillRect/>
          </a:stretch>
        </p:blipFill>
        <p:spPr bwMode="auto">
          <a:xfrm>
            <a:off x="8077200" y="4191001"/>
            <a:ext cx="1143000" cy="1075765"/>
          </a:xfrm>
          <a:prstGeom prst="rect">
            <a:avLst/>
          </a:prstGeom>
          <a:noFill/>
          <a:ln w="9525">
            <a:noFill/>
            <a:miter lim="800000"/>
            <a:headEnd/>
            <a:tailEnd/>
          </a:ln>
        </p:spPr>
      </p:pic>
      <p:pic>
        <p:nvPicPr>
          <p:cNvPr id="65" name="Picture 64" descr="dongho1"/>
          <p:cNvPicPr>
            <a:picLocks noChangeAspect="1" noChangeArrowheads="1"/>
          </p:cNvPicPr>
          <p:nvPr/>
        </p:nvPicPr>
        <p:blipFill>
          <a:blip r:embed="rId8" cstate="print"/>
          <a:srcRect/>
          <a:stretch>
            <a:fillRect/>
          </a:stretch>
        </p:blipFill>
        <p:spPr bwMode="auto">
          <a:xfrm>
            <a:off x="7772400" y="3743585"/>
            <a:ext cx="1752600" cy="1768573"/>
          </a:xfrm>
          <a:prstGeom prst="rect">
            <a:avLst/>
          </a:prstGeom>
          <a:noFill/>
        </p:spPr>
      </p:pic>
      <p:sp>
        <p:nvSpPr>
          <p:cNvPr id="66" name="Cloud 65"/>
          <p:cNvSpPr/>
          <p:nvPr/>
        </p:nvSpPr>
        <p:spPr>
          <a:xfrm>
            <a:off x="8915400" y="3025994"/>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HẾT GIỜ</a:t>
            </a:r>
          </a:p>
        </p:txBody>
      </p:sp>
      <p:pic>
        <p:nvPicPr>
          <p:cNvPr id="67" name="Picture 66" descr="sao.png">
            <a:hlinkClick r:id="" action="ppaction://noaction"/>
          </p:cNvPr>
          <p:cNvPicPr>
            <a:picLocks noChangeAspect="1"/>
          </p:cNvPicPr>
          <p:nvPr/>
        </p:nvPicPr>
        <p:blipFill>
          <a:blip r:embed="rId9" cstate="print"/>
          <a:stretch>
            <a:fillRect/>
          </a:stretch>
        </p:blipFill>
        <p:spPr>
          <a:xfrm>
            <a:off x="9314686" y="5620510"/>
            <a:ext cx="1353315" cy="1237491"/>
          </a:xfrm>
          <a:prstGeom prst="rect">
            <a:avLst/>
          </a:prstGeom>
        </p:spPr>
      </p:pic>
      <p:grpSp>
        <p:nvGrpSpPr>
          <p:cNvPr id="68" name="Group 67"/>
          <p:cNvGrpSpPr/>
          <p:nvPr/>
        </p:nvGrpSpPr>
        <p:grpSpPr>
          <a:xfrm>
            <a:off x="2133600" y="3988840"/>
            <a:ext cx="4497788" cy="735560"/>
            <a:chOff x="2133600" y="3988840"/>
            <a:chExt cx="4497788" cy="735560"/>
          </a:xfrm>
        </p:grpSpPr>
        <p:grpSp>
          <p:nvGrpSpPr>
            <p:cNvPr id="69" name="Group 68"/>
            <p:cNvGrpSpPr/>
            <p:nvPr/>
          </p:nvGrpSpPr>
          <p:grpSpPr>
            <a:xfrm>
              <a:off x="2133600" y="4038600"/>
              <a:ext cx="685800" cy="685800"/>
              <a:chOff x="2133600" y="4038600"/>
              <a:chExt cx="685800" cy="685800"/>
            </a:xfrm>
          </p:grpSpPr>
          <p:sp>
            <p:nvSpPr>
              <p:cNvPr id="73" name="Oval 72"/>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74" name="TextBox 73"/>
              <p:cNvSpPr txBox="1"/>
              <p:nvPr/>
            </p:nvSpPr>
            <p:spPr>
              <a:xfrm>
                <a:off x="2286000" y="4114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B</a:t>
                </a:r>
              </a:p>
            </p:txBody>
          </p:sp>
        </p:grpSp>
        <p:grpSp>
          <p:nvGrpSpPr>
            <p:cNvPr id="70" name="Group 69"/>
            <p:cNvGrpSpPr/>
            <p:nvPr/>
          </p:nvGrpSpPr>
          <p:grpSpPr>
            <a:xfrm>
              <a:off x="3005528" y="3988840"/>
              <a:ext cx="3625860" cy="707886"/>
              <a:chOff x="3005528" y="4075188"/>
              <a:chExt cx="3625860" cy="707886"/>
            </a:xfrm>
          </p:grpSpPr>
          <p:pic>
            <p:nvPicPr>
              <p:cNvPr id="71" name="Picture 7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4213880"/>
                <a:ext cx="3625860" cy="520668"/>
              </a:xfrm>
              <a:prstGeom prst="rect">
                <a:avLst/>
              </a:prstGeom>
              <a:ln>
                <a:noFill/>
              </a:ln>
            </p:spPr>
          </p:pic>
          <p:sp>
            <p:nvSpPr>
              <p:cNvPr id="72" name="TextBox 71"/>
              <p:cNvSpPr txBox="1"/>
              <p:nvPr/>
            </p:nvSpPr>
            <p:spPr>
              <a:xfrm>
                <a:off x="3178170" y="4075188"/>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kern="1200" dirty="0" err="1">
                    <a:solidFill>
                      <a:prstClr val="white"/>
                    </a:solidFill>
                    <a:latin typeface="Times New Roman" panose="02020603050405020304" pitchFamily="18" charset="0"/>
                    <a:cs typeface="Times New Roman" panose="02020603050405020304" pitchFamily="18" charset="0"/>
                  </a:rPr>
                  <a:t>Vải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grpSp>
        <p:nvGrpSpPr>
          <p:cNvPr id="75" name="Group 74"/>
          <p:cNvGrpSpPr/>
          <p:nvPr/>
        </p:nvGrpSpPr>
        <p:grpSpPr>
          <a:xfrm>
            <a:off x="2133600" y="4912624"/>
            <a:ext cx="4497788" cy="726176"/>
            <a:chOff x="2133600" y="4912624"/>
            <a:chExt cx="4497788" cy="726176"/>
          </a:xfrm>
        </p:grpSpPr>
        <p:grpSp>
          <p:nvGrpSpPr>
            <p:cNvPr id="76" name="Group 75"/>
            <p:cNvGrpSpPr/>
            <p:nvPr/>
          </p:nvGrpSpPr>
          <p:grpSpPr>
            <a:xfrm>
              <a:off x="2133600" y="4953000"/>
              <a:ext cx="685800" cy="685800"/>
              <a:chOff x="2133600" y="4953000"/>
              <a:chExt cx="685800" cy="685800"/>
            </a:xfrm>
          </p:grpSpPr>
          <p:sp>
            <p:nvSpPr>
              <p:cNvPr id="80" name="Oval 79"/>
              <p:cNvSpPr/>
              <p:nvPr/>
            </p:nvSpPr>
            <p:spPr>
              <a:xfrm>
                <a:off x="2133600" y="4953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81" name="TextBox 80"/>
              <p:cNvSpPr txBox="1"/>
              <p:nvPr/>
            </p:nvSpPr>
            <p:spPr>
              <a:xfrm>
                <a:off x="2286000" y="50292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C</a:t>
                </a:r>
              </a:p>
            </p:txBody>
          </p:sp>
        </p:grpSp>
        <p:grpSp>
          <p:nvGrpSpPr>
            <p:cNvPr id="77" name="Group 76"/>
            <p:cNvGrpSpPr/>
            <p:nvPr/>
          </p:nvGrpSpPr>
          <p:grpSpPr>
            <a:xfrm>
              <a:off x="3005528" y="4912624"/>
              <a:ext cx="3625860" cy="707886"/>
              <a:chOff x="3005528" y="4912624"/>
              <a:chExt cx="3625860" cy="707886"/>
            </a:xfrm>
          </p:grpSpPr>
          <p:pic>
            <p:nvPicPr>
              <p:cNvPr id="78" name="Picture 7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040465"/>
                <a:ext cx="3625860" cy="520668"/>
              </a:xfrm>
              <a:prstGeom prst="rect">
                <a:avLst/>
              </a:prstGeom>
              <a:ln>
                <a:noFill/>
              </a:ln>
            </p:spPr>
          </p:pic>
          <p:sp>
            <p:nvSpPr>
              <p:cNvPr id="79" name="TextBox 78"/>
              <p:cNvSpPr txBox="1"/>
              <p:nvPr/>
            </p:nvSpPr>
            <p:spPr>
              <a:xfrm>
                <a:off x="3234855" y="4912624"/>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kern="1200" dirty="0" err="1">
                    <a:solidFill>
                      <a:prstClr val="white"/>
                    </a:solidFill>
                    <a:latin typeface="Times New Roman" panose="02020603050405020304" pitchFamily="18" charset="0"/>
                    <a:cs typeface="Times New Roman" panose="02020603050405020304" pitchFamily="18" charset="0"/>
                  </a:rPr>
                  <a:t>Nhãn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grpSp>
        <p:nvGrpSpPr>
          <p:cNvPr id="82" name="Group 81"/>
          <p:cNvGrpSpPr/>
          <p:nvPr/>
        </p:nvGrpSpPr>
        <p:grpSpPr>
          <a:xfrm>
            <a:off x="2133600" y="5867400"/>
            <a:ext cx="4497788" cy="710487"/>
            <a:chOff x="2133600" y="5867400"/>
            <a:chExt cx="4497788" cy="710487"/>
          </a:xfrm>
        </p:grpSpPr>
        <p:grpSp>
          <p:nvGrpSpPr>
            <p:cNvPr id="83" name="Group 82"/>
            <p:cNvGrpSpPr/>
            <p:nvPr/>
          </p:nvGrpSpPr>
          <p:grpSpPr>
            <a:xfrm>
              <a:off x="2133600" y="5867400"/>
              <a:ext cx="685800" cy="685800"/>
              <a:chOff x="2133600" y="5867400"/>
              <a:chExt cx="685800" cy="685800"/>
            </a:xfrm>
          </p:grpSpPr>
          <p:sp>
            <p:nvSpPr>
              <p:cNvPr id="87" name="Oval 86"/>
              <p:cNvSpPr/>
              <p:nvPr/>
            </p:nvSpPr>
            <p:spPr>
              <a:xfrm>
                <a:off x="2133600" y="5867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88" name="TextBox 87"/>
              <p:cNvSpPr txBox="1"/>
              <p:nvPr/>
            </p:nvSpPr>
            <p:spPr>
              <a:xfrm>
                <a:off x="2286000" y="59436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D</a:t>
                </a:r>
              </a:p>
            </p:txBody>
          </p:sp>
        </p:grpSp>
        <p:grpSp>
          <p:nvGrpSpPr>
            <p:cNvPr id="84" name="Group 83"/>
            <p:cNvGrpSpPr/>
            <p:nvPr/>
          </p:nvGrpSpPr>
          <p:grpSpPr>
            <a:xfrm>
              <a:off x="3005528" y="5870001"/>
              <a:ext cx="3625860" cy="707886"/>
              <a:chOff x="3005528" y="5870001"/>
              <a:chExt cx="3625860" cy="707886"/>
            </a:xfrm>
          </p:grpSpPr>
          <p:pic>
            <p:nvPicPr>
              <p:cNvPr id="85" name="Picture 8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963610"/>
                <a:ext cx="3625860" cy="520668"/>
              </a:xfrm>
              <a:prstGeom prst="rect">
                <a:avLst/>
              </a:prstGeom>
              <a:ln>
                <a:noFill/>
              </a:ln>
            </p:spPr>
          </p:pic>
          <p:sp>
            <p:nvSpPr>
              <p:cNvPr id="86" name="TextBox 85"/>
              <p:cNvSpPr txBox="1"/>
              <p:nvPr/>
            </p:nvSpPr>
            <p:spPr>
              <a:xfrm>
                <a:off x="3204296" y="5870001"/>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kern="1200" dirty="0" err="1">
                    <a:solidFill>
                      <a:prstClr val="white"/>
                    </a:solidFill>
                    <a:latin typeface="Times New Roman" panose="02020603050405020304" pitchFamily="18" charset="0"/>
                    <a:cs typeface="Times New Roman" panose="02020603050405020304" pitchFamily="18" charset="0"/>
                  </a:rPr>
                  <a:t>Dừa</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grpSp>
        <p:nvGrpSpPr>
          <p:cNvPr id="89" name="Group 88"/>
          <p:cNvGrpSpPr/>
          <p:nvPr/>
        </p:nvGrpSpPr>
        <p:grpSpPr>
          <a:xfrm>
            <a:off x="2133600" y="3153272"/>
            <a:ext cx="4495800" cy="732928"/>
            <a:chOff x="2133600" y="3153272"/>
            <a:chExt cx="4495800" cy="732928"/>
          </a:xfrm>
        </p:grpSpPr>
        <p:grpSp>
          <p:nvGrpSpPr>
            <p:cNvPr id="90" name="Group 89"/>
            <p:cNvGrpSpPr/>
            <p:nvPr/>
          </p:nvGrpSpPr>
          <p:grpSpPr>
            <a:xfrm>
              <a:off x="2133600" y="3200400"/>
              <a:ext cx="685800" cy="685800"/>
              <a:chOff x="2133600" y="3200400"/>
              <a:chExt cx="685800" cy="685800"/>
            </a:xfrm>
          </p:grpSpPr>
          <p:sp>
            <p:nvSpPr>
              <p:cNvPr id="94" name="Oval 93"/>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95" name="TextBox 94"/>
              <p:cNvSpPr txBox="1"/>
              <p:nvPr/>
            </p:nvSpPr>
            <p:spPr>
              <a:xfrm>
                <a:off x="2273300" y="3255014"/>
                <a:ext cx="406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A</a:t>
                </a:r>
              </a:p>
            </p:txBody>
          </p:sp>
        </p:grpSp>
        <p:grpSp>
          <p:nvGrpSpPr>
            <p:cNvPr id="91" name="Group 90"/>
            <p:cNvGrpSpPr/>
            <p:nvPr/>
          </p:nvGrpSpPr>
          <p:grpSpPr>
            <a:xfrm>
              <a:off x="3003540" y="3153272"/>
              <a:ext cx="3625860" cy="707886"/>
              <a:chOff x="3003540" y="3178704"/>
              <a:chExt cx="3625860" cy="707886"/>
            </a:xfrm>
          </p:grpSpPr>
          <p:pic>
            <p:nvPicPr>
              <p:cNvPr id="92" name="Picture 9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540" y="3302032"/>
                <a:ext cx="3625860" cy="520668"/>
              </a:xfrm>
              <a:prstGeom prst="rect">
                <a:avLst/>
              </a:prstGeom>
              <a:ln>
                <a:noFill/>
              </a:ln>
            </p:spPr>
          </p:pic>
          <p:sp>
            <p:nvSpPr>
              <p:cNvPr id="93" name="TextBox 92"/>
              <p:cNvSpPr txBox="1"/>
              <p:nvPr/>
            </p:nvSpPr>
            <p:spPr>
              <a:xfrm>
                <a:off x="3157046" y="3178704"/>
                <a:ext cx="33844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chemeClr val="bg1"/>
                    </a:solidFill>
                    <a:effectLst/>
                    <a:latin typeface="Times New Roman" panose="02020603050405020304" pitchFamily="18" charset="0"/>
                    <a:cs typeface="Times New Roman" panose="02020603050405020304" pitchFamily="18" charset="0"/>
                  </a:rPr>
                  <a:t>Đu</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đủ</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pic>
        <p:nvPicPr>
          <p:cNvPr id="96"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39875" y="2784475"/>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64"/>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9"/>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89"/>
                                        </p:tgtEl>
                                        <p:attrNameLst>
                                          <p:attrName>r</p:attrName>
                                        </p:attrNameLst>
                                      </p:cBhvr>
                                    </p:animRot>
                                    <p:animRot by="-240000">
                                      <p:cBhvr>
                                        <p:cTn id="15" dur="200" fill="hold">
                                          <p:stCondLst>
                                            <p:cond delay="200"/>
                                          </p:stCondLst>
                                        </p:cTn>
                                        <p:tgtEl>
                                          <p:spTgt spid="89"/>
                                        </p:tgtEl>
                                        <p:attrNameLst>
                                          <p:attrName>r</p:attrName>
                                        </p:attrNameLst>
                                      </p:cBhvr>
                                    </p:animRot>
                                    <p:animRot by="240000">
                                      <p:cBhvr>
                                        <p:cTn id="16" dur="200" fill="hold">
                                          <p:stCondLst>
                                            <p:cond delay="400"/>
                                          </p:stCondLst>
                                        </p:cTn>
                                        <p:tgtEl>
                                          <p:spTgt spid="89"/>
                                        </p:tgtEl>
                                        <p:attrNameLst>
                                          <p:attrName>r</p:attrName>
                                        </p:attrNameLst>
                                      </p:cBhvr>
                                    </p:animRot>
                                    <p:animRot by="-240000">
                                      <p:cBhvr>
                                        <p:cTn id="17" dur="200" fill="hold">
                                          <p:stCondLst>
                                            <p:cond delay="600"/>
                                          </p:stCondLst>
                                        </p:cTn>
                                        <p:tgtEl>
                                          <p:spTgt spid="89"/>
                                        </p:tgtEl>
                                        <p:attrNameLst>
                                          <p:attrName>r</p:attrName>
                                        </p:attrNameLst>
                                      </p:cBhvr>
                                    </p:animRot>
                                    <p:animRot by="120000">
                                      <p:cBhvr>
                                        <p:cTn id="18" dur="200" fill="hold">
                                          <p:stCondLst>
                                            <p:cond delay="800"/>
                                          </p:stCondLst>
                                        </p:cTn>
                                        <p:tgtEl>
                                          <p:spTgt spid="89"/>
                                        </p:tgtEl>
                                        <p:attrNameLst>
                                          <p:attrName>r</p:attrName>
                                        </p:attrNameLst>
                                      </p:cBhvr>
                                    </p:animRot>
                                  </p:childTnLst>
                                </p:cTn>
                              </p:par>
                              <p:par>
                                <p:cTn id="19" presetID="1" presetClass="mediacall" presetSubtype="0" fill="hold" nodeType="withEffect">
                                  <p:stCondLst>
                                    <p:cond delay="0"/>
                                  </p:stCondLst>
                                  <p:childTnLst>
                                    <p:cmd type="call" cmd="playFrom(0.0)">
                                      <p:cBhvr>
                                        <p:cTn id="20" dur="1724" fill="hold"/>
                                        <p:tgtEl>
                                          <p:spTgt spid="96"/>
                                        </p:tgtEl>
                                      </p:cBhvr>
                                    </p:cmd>
                                  </p:childTnLst>
                                </p:cTn>
                              </p:par>
                            </p:childTnLst>
                          </p:cTn>
                        </p:par>
                      </p:childTnLst>
                    </p:cTn>
                  </p:par>
                </p:childTnLst>
              </p:cTn>
              <p:nextCondLst>
                <p:cond evt="onClick" delay="0">
                  <p:tgtEl>
                    <p:spTgt spid="89"/>
                  </p:tgtEl>
                </p:cond>
              </p:nextCondLst>
            </p:seq>
            <p:seq concurrent="1" nextAc="seek">
              <p:cTn id="21" restart="whenNotActive" fill="hold" evtFilter="cancelBubble" nodeType="interactiveSeq">
                <p:stCondLst>
                  <p:cond evt="onClick" delay="0">
                    <p:tgtEl>
                      <p:spTgt spid="68"/>
                    </p:tgtEl>
                  </p:cond>
                </p:stCondLst>
                <p:endSync evt="end" delay="0">
                  <p:rtn val="all"/>
                </p:endSync>
                <p:childTnLst>
                  <p:par>
                    <p:cTn id="22" fill="hold">
                      <p:stCondLst>
                        <p:cond delay="0"/>
                      </p:stCondLst>
                      <p:childTnLst>
                        <p:par>
                          <p:cTn id="23" fill="hold">
                            <p:stCondLst>
                              <p:cond delay="0"/>
                            </p:stCondLst>
                            <p:childTnLst>
                              <p:par>
                                <p:cTn id="24" presetID="9" presetClass="emph" presetSubtype="0" nodeType="clickEffect">
                                  <p:stCondLst>
                                    <p:cond delay="0"/>
                                  </p:stCondLst>
                                  <p:childTnLst>
                                    <p:set>
                                      <p:cBhvr>
                                        <p:cTn id="25" dur="indefinite"/>
                                        <p:tgtEl>
                                          <p:spTgt spid="68"/>
                                        </p:tgtEl>
                                        <p:attrNameLst>
                                          <p:attrName>style.opacity</p:attrName>
                                        </p:attrNameLst>
                                      </p:cBhvr>
                                      <p:to>
                                        <p:strVal val="0.5"/>
                                      </p:to>
                                    </p:set>
                                    <p:animEffect filter="image" prLst="opacity: 0.5">
                                      <p:cBhvr rctx="IE">
                                        <p:cTn id="26" dur="indefinite"/>
                                        <p:tgtEl>
                                          <p:spTgt spid="68"/>
                                        </p:tgtEl>
                                      </p:cBhvr>
                                    </p:animEffect>
                                  </p:childTnLst>
                                </p:cTn>
                              </p:par>
                            </p:childTnLst>
                          </p:cTn>
                        </p:par>
                      </p:childTnLst>
                    </p:cTn>
                  </p:par>
                </p:childTnLst>
              </p:cTn>
              <p:nextCondLst>
                <p:cond evt="onClick" delay="0">
                  <p:tgtEl>
                    <p:spTgt spid="68"/>
                  </p:tgtEl>
                </p:cond>
              </p:nextCondLst>
            </p:seq>
            <p:seq concurrent="1" nextAc="seek">
              <p:cTn id="27" restart="whenNotActive" fill="hold" evtFilter="cancelBubble" nodeType="interactiveSeq">
                <p:stCondLst>
                  <p:cond evt="onClick" delay="0">
                    <p:tgtEl>
                      <p:spTgt spid="75"/>
                    </p:tgtEl>
                  </p:cond>
                </p:stCondLst>
                <p:endSync evt="end" delay="0">
                  <p:rtn val="all"/>
                </p:endSync>
                <p:childTnLst>
                  <p:par>
                    <p:cTn id="28" fill="hold">
                      <p:stCondLst>
                        <p:cond delay="0"/>
                      </p:stCondLst>
                      <p:childTnLst>
                        <p:par>
                          <p:cTn id="29" fill="hold">
                            <p:stCondLst>
                              <p:cond delay="0"/>
                            </p:stCondLst>
                            <p:childTnLst>
                              <p:par>
                                <p:cTn id="30" presetID="9" presetClass="emph" presetSubtype="0" nodeType="clickEffect">
                                  <p:stCondLst>
                                    <p:cond delay="0"/>
                                  </p:stCondLst>
                                  <p:childTnLst>
                                    <p:set>
                                      <p:cBhvr>
                                        <p:cTn id="31" dur="indefinite"/>
                                        <p:tgtEl>
                                          <p:spTgt spid="75"/>
                                        </p:tgtEl>
                                        <p:attrNameLst>
                                          <p:attrName>style.opacity</p:attrName>
                                        </p:attrNameLst>
                                      </p:cBhvr>
                                      <p:to>
                                        <p:strVal val="0.5"/>
                                      </p:to>
                                    </p:set>
                                    <p:animEffect filter="image" prLst="opacity: 0.5">
                                      <p:cBhvr rctx="IE">
                                        <p:cTn id="32" dur="indefinite"/>
                                        <p:tgtEl>
                                          <p:spTgt spid="75"/>
                                        </p:tgtEl>
                                      </p:cBhvr>
                                    </p:animEffect>
                                  </p:childTnLst>
                                </p:cTn>
                              </p:par>
                            </p:childTnLst>
                          </p:cTn>
                        </p:par>
                      </p:childTnLst>
                    </p:cTn>
                  </p:par>
                </p:childTnLst>
              </p:cTn>
              <p:nextCondLst>
                <p:cond evt="onClick" delay="0">
                  <p:tgtEl>
                    <p:spTgt spid="75"/>
                  </p:tgtEl>
                </p:cond>
              </p:nextCondLst>
            </p:seq>
            <p:seq concurrent="1" nextAc="seek">
              <p:cTn id="33" restart="whenNotActive" fill="hold" evtFilter="cancelBubble" nodeType="interactiveSeq">
                <p:stCondLst>
                  <p:cond evt="onClick" delay="0">
                    <p:tgtEl>
                      <p:spTgt spid="82"/>
                    </p:tgtEl>
                  </p:cond>
                </p:stCondLst>
                <p:endSync evt="end" delay="0">
                  <p:rtn val="all"/>
                </p:endSync>
                <p:childTnLst>
                  <p:par>
                    <p:cTn id="34" fill="hold">
                      <p:stCondLst>
                        <p:cond delay="0"/>
                      </p:stCondLst>
                      <p:childTnLst>
                        <p:par>
                          <p:cTn id="35" fill="hold">
                            <p:stCondLst>
                              <p:cond delay="0"/>
                            </p:stCondLst>
                            <p:childTnLst>
                              <p:par>
                                <p:cTn id="36" presetID="9" presetClass="emph" presetSubtype="0" nodeType="clickEffect">
                                  <p:stCondLst>
                                    <p:cond delay="0"/>
                                  </p:stCondLst>
                                  <p:childTnLst>
                                    <p:set>
                                      <p:cBhvr>
                                        <p:cTn id="37" dur="indefinite"/>
                                        <p:tgtEl>
                                          <p:spTgt spid="82"/>
                                        </p:tgtEl>
                                        <p:attrNameLst>
                                          <p:attrName>style.opacity</p:attrName>
                                        </p:attrNameLst>
                                      </p:cBhvr>
                                      <p:to>
                                        <p:strVal val="0.5"/>
                                      </p:to>
                                    </p:set>
                                    <p:animEffect filter="image" prLst="opacity: 0.5">
                                      <p:cBhvr rctx="IE">
                                        <p:cTn id="38" dur="indefinite"/>
                                        <p:tgtEl>
                                          <p:spTgt spid="82"/>
                                        </p:tgtEl>
                                      </p:cBhvr>
                                    </p:animEffect>
                                  </p:childTnLst>
                                </p:cTn>
                              </p:par>
                            </p:childTnLst>
                          </p:cTn>
                        </p:par>
                      </p:childTnLst>
                    </p:cTn>
                  </p:par>
                </p:childTnLst>
              </p:cTn>
              <p:nextCondLst>
                <p:cond evt="onClick" delay="0">
                  <p:tgtEl>
                    <p:spTgt spid="82"/>
                  </p:tgtEl>
                </p:cond>
              </p:nextCondLst>
            </p:seq>
            <p:audio>
              <p:cMediaNode vol="80000">
                <p:cTn id="39" fill="hold" display="0">
                  <p:stCondLst>
                    <p:cond delay="indefinite"/>
                  </p:stCondLst>
                  <p:endCondLst>
                    <p:cond evt="onStopAudio" delay="0">
                      <p:tgtEl>
                        <p:sldTgt/>
                      </p:tgtEl>
                    </p:cond>
                  </p:endCondLst>
                </p:cTn>
                <p:tgtEl>
                  <p:spTgt spid="96"/>
                </p:tgtEl>
              </p:cMediaNode>
            </p:audio>
          </p:childTnLst>
        </p:cTn>
      </p:par>
    </p:tnLst>
    <p:bldLst>
      <p:bldP spid="6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375ba1682899b9444c201750c3b90c1b.png"/>
          <p:cNvPicPr>
            <a:picLocks noChangeAspect="1"/>
          </p:cNvPicPr>
          <p:nvPr/>
        </p:nvPicPr>
        <p:blipFill>
          <a:blip r:embed="rId6" cstate="print"/>
          <a:stretch>
            <a:fillRect/>
          </a:stretch>
        </p:blipFill>
        <p:spPr>
          <a:xfrm>
            <a:off x="1018126" y="-375583"/>
            <a:ext cx="9818077" cy="4064000"/>
          </a:xfrm>
          <a:prstGeom prst="rect">
            <a:avLst/>
          </a:prstGeom>
        </p:spPr>
      </p:pic>
      <p:sp>
        <p:nvSpPr>
          <p:cNvPr id="56" name="TextBox 55"/>
          <p:cNvSpPr txBox="1"/>
          <p:nvPr/>
        </p:nvSpPr>
        <p:spPr>
          <a:xfrm>
            <a:off x="2309978" y="853480"/>
            <a:ext cx="73351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Loại thức ăn, đồ uống  nào có lợi cho các cơ quan tuần hoàn?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7" name="Picture 14" descr="kim phut"/>
          <p:cNvPicPr>
            <a:picLocks noChangeAspect="1" noChangeArrowheads="1"/>
          </p:cNvPicPr>
          <p:nvPr/>
        </p:nvPicPr>
        <p:blipFill>
          <a:blip r:embed="rId7" cstate="print"/>
          <a:srcRect/>
          <a:stretch>
            <a:fillRect/>
          </a:stretch>
        </p:blipFill>
        <p:spPr bwMode="auto">
          <a:xfrm>
            <a:off x="10253272" y="4387866"/>
            <a:ext cx="1143000" cy="1075765"/>
          </a:xfrm>
          <a:prstGeom prst="rect">
            <a:avLst/>
          </a:prstGeom>
          <a:noFill/>
          <a:ln w="9525">
            <a:noFill/>
            <a:miter lim="800000"/>
            <a:headEnd/>
            <a:tailEnd/>
          </a:ln>
        </p:spPr>
      </p:pic>
      <p:pic>
        <p:nvPicPr>
          <p:cNvPr id="58" name="Picture 57" descr="dongho1"/>
          <p:cNvPicPr>
            <a:picLocks noChangeAspect="1" noChangeArrowheads="1"/>
          </p:cNvPicPr>
          <p:nvPr/>
        </p:nvPicPr>
        <p:blipFill>
          <a:blip r:embed="rId8" cstate="print"/>
          <a:srcRect/>
          <a:stretch>
            <a:fillRect/>
          </a:stretch>
        </p:blipFill>
        <p:spPr bwMode="auto">
          <a:xfrm>
            <a:off x="9948472" y="3940394"/>
            <a:ext cx="1752600" cy="1768573"/>
          </a:xfrm>
          <a:prstGeom prst="rect">
            <a:avLst/>
          </a:prstGeom>
          <a:noFill/>
        </p:spPr>
      </p:pic>
      <p:sp>
        <p:nvSpPr>
          <p:cNvPr id="59" name="Cloud 58"/>
          <p:cNvSpPr/>
          <p:nvPr/>
        </p:nvSpPr>
        <p:spPr>
          <a:xfrm>
            <a:off x="9513396" y="2863834"/>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HẾT GIỜ</a:t>
            </a:r>
          </a:p>
        </p:txBody>
      </p:sp>
      <p:pic>
        <p:nvPicPr>
          <p:cNvPr id="60" name="Picture 59" descr="sao.png">
            <a:hlinkClick r:id="" action="ppaction://noaction"/>
          </p:cNvPr>
          <p:cNvPicPr>
            <a:picLocks noChangeAspect="1"/>
          </p:cNvPicPr>
          <p:nvPr/>
        </p:nvPicPr>
        <p:blipFill>
          <a:blip r:embed="rId9" cstate="print"/>
          <a:stretch>
            <a:fillRect/>
          </a:stretch>
        </p:blipFill>
        <p:spPr>
          <a:xfrm>
            <a:off x="9314686" y="5620510"/>
            <a:ext cx="1353315" cy="1237491"/>
          </a:xfrm>
          <a:prstGeom prst="rect">
            <a:avLst/>
          </a:prstGeom>
        </p:spPr>
      </p:pic>
      <p:grpSp>
        <p:nvGrpSpPr>
          <p:cNvPr id="5" name="Group 4"/>
          <p:cNvGrpSpPr/>
          <p:nvPr/>
        </p:nvGrpSpPr>
        <p:grpSpPr>
          <a:xfrm>
            <a:off x="2191514" y="3192849"/>
            <a:ext cx="7123172" cy="711354"/>
            <a:chOff x="2191514" y="5841846"/>
            <a:chExt cx="7123172" cy="711354"/>
          </a:xfrm>
        </p:grpSpPr>
        <p:grpSp>
          <p:nvGrpSpPr>
            <p:cNvPr id="76" name="Group 75"/>
            <p:cNvGrpSpPr/>
            <p:nvPr/>
          </p:nvGrpSpPr>
          <p:grpSpPr>
            <a:xfrm>
              <a:off x="2191514" y="5867400"/>
              <a:ext cx="685800" cy="685800"/>
              <a:chOff x="2133600" y="5867400"/>
              <a:chExt cx="685800" cy="685800"/>
            </a:xfrm>
          </p:grpSpPr>
          <p:sp>
            <p:nvSpPr>
              <p:cNvPr id="80" name="Oval 79"/>
              <p:cNvSpPr/>
              <p:nvPr/>
            </p:nvSpPr>
            <p:spPr>
              <a:xfrm>
                <a:off x="2133600" y="5867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a:ea typeface="+mn-ea"/>
                  <a:cs typeface="+mn-cs"/>
                </a:endParaRPr>
              </a:p>
            </p:txBody>
          </p:sp>
          <p:sp>
            <p:nvSpPr>
              <p:cNvPr id="81" name="TextBox 80"/>
              <p:cNvSpPr txBox="1"/>
              <p:nvPr/>
            </p:nvSpPr>
            <p:spPr>
              <a:xfrm>
                <a:off x="2286000" y="59436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prstClr val="black"/>
                    </a:solidFill>
                    <a:latin typeface="UTM Avo"/>
                    <a:cs typeface="Times New Roman" panose="02020603050405020304" pitchFamily="18" charset="0"/>
                  </a:rPr>
                  <a:t>A</a:t>
                </a:r>
                <a:endPar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endParaRPr>
              </a:p>
            </p:txBody>
          </p:sp>
        </p:grpSp>
        <p:grpSp>
          <p:nvGrpSpPr>
            <p:cNvPr id="77" name="Group 76"/>
            <p:cNvGrpSpPr/>
            <p:nvPr/>
          </p:nvGrpSpPr>
          <p:grpSpPr>
            <a:xfrm>
              <a:off x="3005528" y="5841846"/>
              <a:ext cx="6309158" cy="707886"/>
              <a:chOff x="3005528" y="5841846"/>
              <a:chExt cx="3625860" cy="707886"/>
            </a:xfrm>
          </p:grpSpPr>
          <p:pic>
            <p:nvPicPr>
              <p:cNvPr id="78" name="Picture 7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963610"/>
                <a:ext cx="3625860" cy="520668"/>
              </a:xfrm>
              <a:prstGeom prst="rect">
                <a:avLst/>
              </a:prstGeom>
              <a:ln>
                <a:noFill/>
              </a:ln>
            </p:spPr>
          </p:pic>
          <p:sp>
            <p:nvSpPr>
              <p:cNvPr id="79" name="TextBox 78"/>
              <p:cNvSpPr txBox="1"/>
              <p:nvPr/>
            </p:nvSpPr>
            <p:spPr>
              <a:xfrm>
                <a:off x="3131725" y="5841846"/>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Times New Roman" panose="02020603050405020304" pitchFamily="18" charset="0"/>
                    <a:cs typeface="Times New Roman" panose="02020603050405020304" pitchFamily="18" charset="0"/>
                  </a:rPr>
                  <a:t>Socola đen,nghệ ,cam</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grpSp>
      </p:grpSp>
      <p:grpSp>
        <p:nvGrpSpPr>
          <p:cNvPr id="6" name="Group 5"/>
          <p:cNvGrpSpPr/>
          <p:nvPr/>
        </p:nvGrpSpPr>
        <p:grpSpPr>
          <a:xfrm>
            <a:off x="2191514" y="4887729"/>
            <a:ext cx="7181086" cy="731635"/>
            <a:chOff x="2191514" y="4887729"/>
            <a:chExt cx="7181086" cy="731635"/>
          </a:xfrm>
        </p:grpSpPr>
        <p:grpSp>
          <p:nvGrpSpPr>
            <p:cNvPr id="69" name="Group 68"/>
            <p:cNvGrpSpPr/>
            <p:nvPr/>
          </p:nvGrpSpPr>
          <p:grpSpPr>
            <a:xfrm>
              <a:off x="2191514" y="4933564"/>
              <a:ext cx="685800" cy="685800"/>
              <a:chOff x="2133600" y="4953000"/>
              <a:chExt cx="685800" cy="685800"/>
            </a:xfrm>
          </p:grpSpPr>
          <p:sp>
            <p:nvSpPr>
              <p:cNvPr id="73" name="Oval 72"/>
              <p:cNvSpPr/>
              <p:nvPr/>
            </p:nvSpPr>
            <p:spPr>
              <a:xfrm>
                <a:off x="2133600" y="4953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a:ea typeface="+mn-ea"/>
                  <a:cs typeface="+mn-cs"/>
                </a:endParaRPr>
              </a:p>
            </p:txBody>
          </p:sp>
          <p:sp>
            <p:nvSpPr>
              <p:cNvPr id="74" name="TextBox 73"/>
              <p:cNvSpPr txBox="1"/>
              <p:nvPr/>
            </p:nvSpPr>
            <p:spPr>
              <a:xfrm>
                <a:off x="2226664" y="5014762"/>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rPr>
                  <a:t>C</a:t>
                </a:r>
              </a:p>
            </p:txBody>
          </p:sp>
        </p:grpSp>
        <p:grpSp>
          <p:nvGrpSpPr>
            <p:cNvPr id="70" name="Group 69"/>
            <p:cNvGrpSpPr/>
            <p:nvPr/>
          </p:nvGrpSpPr>
          <p:grpSpPr>
            <a:xfrm>
              <a:off x="3063442" y="4887729"/>
              <a:ext cx="6309158" cy="707886"/>
              <a:chOff x="3005528" y="4907165"/>
              <a:chExt cx="3625860" cy="707886"/>
            </a:xfrm>
          </p:grpSpPr>
          <p:pic>
            <p:nvPicPr>
              <p:cNvPr id="71" name="Picture 7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040465"/>
                <a:ext cx="3625860" cy="520668"/>
              </a:xfrm>
              <a:prstGeom prst="rect">
                <a:avLst/>
              </a:prstGeom>
              <a:ln>
                <a:noFill/>
              </a:ln>
            </p:spPr>
          </p:pic>
          <p:sp>
            <p:nvSpPr>
              <p:cNvPr id="72" name="TextBox 71"/>
              <p:cNvSpPr txBox="1"/>
              <p:nvPr/>
            </p:nvSpPr>
            <p:spPr>
              <a:xfrm>
                <a:off x="3073729" y="4907165"/>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Times New Roman" panose="02020603050405020304" pitchFamily="18" charset="0"/>
                    <a:cs typeface="Times New Roman" panose="02020603050405020304" pitchFamily="18" charset="0"/>
                  </a:rPr>
                  <a:t>Mì cay,trà sữa,lạp xưởng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grpSp>
      </p:grpSp>
      <p:grpSp>
        <p:nvGrpSpPr>
          <p:cNvPr id="7" name="Group 6"/>
          <p:cNvGrpSpPr/>
          <p:nvPr/>
        </p:nvGrpSpPr>
        <p:grpSpPr>
          <a:xfrm>
            <a:off x="2191514" y="3990924"/>
            <a:ext cx="7181086" cy="739842"/>
            <a:chOff x="2191514" y="3966332"/>
            <a:chExt cx="7181086" cy="739842"/>
          </a:xfrm>
        </p:grpSpPr>
        <p:grpSp>
          <p:nvGrpSpPr>
            <p:cNvPr id="62" name="Group 61"/>
            <p:cNvGrpSpPr/>
            <p:nvPr/>
          </p:nvGrpSpPr>
          <p:grpSpPr>
            <a:xfrm>
              <a:off x="2191514" y="4020374"/>
              <a:ext cx="685497" cy="685800"/>
              <a:chOff x="2133600" y="4038600"/>
              <a:chExt cx="685800" cy="685800"/>
            </a:xfrm>
          </p:grpSpPr>
          <p:sp>
            <p:nvSpPr>
              <p:cNvPr id="66" name="Oval 65"/>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a:ea typeface="+mn-ea"/>
                  <a:cs typeface="+mn-cs"/>
                </a:endParaRPr>
              </a:p>
            </p:txBody>
          </p:sp>
          <p:sp>
            <p:nvSpPr>
              <p:cNvPr id="67" name="TextBox 66"/>
              <p:cNvSpPr txBox="1"/>
              <p:nvPr/>
            </p:nvSpPr>
            <p:spPr>
              <a:xfrm>
                <a:off x="2286000" y="4114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rPr>
                  <a:t>B</a:t>
                </a:r>
              </a:p>
            </p:txBody>
          </p:sp>
        </p:grpSp>
        <p:grpSp>
          <p:nvGrpSpPr>
            <p:cNvPr id="63" name="Group 62"/>
            <p:cNvGrpSpPr/>
            <p:nvPr/>
          </p:nvGrpSpPr>
          <p:grpSpPr>
            <a:xfrm>
              <a:off x="3063056" y="3966332"/>
              <a:ext cx="6309544" cy="707886"/>
              <a:chOff x="3005528" y="4070906"/>
              <a:chExt cx="3625860" cy="707886"/>
            </a:xfrm>
          </p:grpSpPr>
          <p:pic>
            <p:nvPicPr>
              <p:cNvPr id="64" name="Picture 6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4213880"/>
                <a:ext cx="3625860" cy="520668"/>
              </a:xfrm>
              <a:prstGeom prst="rect">
                <a:avLst/>
              </a:prstGeom>
              <a:ln>
                <a:noFill/>
              </a:ln>
            </p:spPr>
          </p:pic>
          <p:sp>
            <p:nvSpPr>
              <p:cNvPr id="65" name="TextBox 64"/>
              <p:cNvSpPr txBox="1"/>
              <p:nvPr/>
            </p:nvSpPr>
            <p:spPr>
              <a:xfrm>
                <a:off x="3059176" y="4070906"/>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Times New Roman" panose="02020603050405020304" pitchFamily="18" charset="0"/>
                    <a:cs typeface="Times New Roman" panose="02020603050405020304" pitchFamily="18" charset="0"/>
                  </a:rPr>
                  <a:t>Xúc xích,cà phê,giò.</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2132045" y="5862343"/>
            <a:ext cx="7181086" cy="731617"/>
            <a:chOff x="2133600" y="3154583"/>
            <a:chExt cx="7181086" cy="731617"/>
          </a:xfrm>
        </p:grpSpPr>
        <p:grpSp>
          <p:nvGrpSpPr>
            <p:cNvPr id="83" name="Group 82"/>
            <p:cNvGrpSpPr/>
            <p:nvPr/>
          </p:nvGrpSpPr>
          <p:grpSpPr>
            <a:xfrm>
              <a:off x="2133600" y="3200400"/>
              <a:ext cx="685800" cy="685800"/>
              <a:chOff x="2133600" y="3200400"/>
              <a:chExt cx="685800" cy="685800"/>
            </a:xfrm>
          </p:grpSpPr>
          <p:sp>
            <p:nvSpPr>
              <p:cNvPr id="87" name="Oval 8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a:ea typeface="+mn-ea"/>
                  <a:cs typeface="+mn-cs"/>
                </a:endParaRPr>
              </a:p>
            </p:txBody>
          </p:sp>
          <p:sp>
            <p:nvSpPr>
              <p:cNvPr id="88" name="TextBox 87"/>
              <p:cNvSpPr txBox="1"/>
              <p:nvPr/>
            </p:nvSpPr>
            <p:spPr>
              <a:xfrm>
                <a:off x="2259686" y="3224532"/>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prstClr val="black"/>
                    </a:solidFill>
                    <a:latin typeface="UTM Avo"/>
                    <a:cs typeface="Times New Roman" panose="02020603050405020304" pitchFamily="18" charset="0"/>
                  </a:rPr>
                  <a:t>D</a:t>
                </a:r>
                <a:endPar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endParaRPr>
              </a:p>
            </p:txBody>
          </p:sp>
        </p:grpSp>
        <p:grpSp>
          <p:nvGrpSpPr>
            <p:cNvPr id="84" name="Group 83"/>
            <p:cNvGrpSpPr/>
            <p:nvPr/>
          </p:nvGrpSpPr>
          <p:grpSpPr>
            <a:xfrm>
              <a:off x="2957572" y="3154583"/>
              <a:ext cx="6357114" cy="707886"/>
              <a:chOff x="2957572" y="3180015"/>
              <a:chExt cx="6357114" cy="707886"/>
            </a:xfrm>
          </p:grpSpPr>
          <p:pic>
            <p:nvPicPr>
              <p:cNvPr id="85" name="Picture 8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540" y="3302032"/>
                <a:ext cx="6311146" cy="520668"/>
              </a:xfrm>
              <a:prstGeom prst="rect">
                <a:avLst/>
              </a:prstGeom>
              <a:ln>
                <a:noFill/>
              </a:ln>
            </p:spPr>
          </p:pic>
          <p:sp>
            <p:nvSpPr>
              <p:cNvPr id="86" name="TextBox 85"/>
              <p:cNvSpPr txBox="1"/>
              <p:nvPr/>
            </p:nvSpPr>
            <p:spPr>
              <a:xfrm>
                <a:off x="2957572" y="3180015"/>
                <a:ext cx="6324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Times New Roman" panose="02020603050405020304" pitchFamily="18" charset="0"/>
                    <a:cs typeface="Times New Roman" panose="02020603050405020304" pitchFamily="18" charset="0"/>
                  </a:rPr>
                  <a:t>Củ cải,quả óc chó,tỏi,trà xanh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pic>
        <p:nvPicPr>
          <p:cNvPr id="89"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5175" y="3276600"/>
            <a:ext cx="609600" cy="609600"/>
          </a:xfrm>
          <a:prstGeom prst="rect">
            <a:avLst/>
          </a:prstGeom>
        </p:spPr>
      </p:pic>
    </p:spTree>
    <p:extLst>
      <p:ext uri="{BB962C8B-B14F-4D97-AF65-F5344CB8AC3E}">
        <p14:creationId xmlns:p14="http://schemas.microsoft.com/office/powerpoint/2010/main" val="1217346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57"/>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9"/>
                </p:tgtEl>
              </p:cMediaNode>
            </p:audi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24" fill="hold"/>
                                        <p:tgtEl>
                                          <p:spTgt spid="89"/>
                                        </p:tgtEl>
                                      </p:cBhvr>
                                    </p:cmd>
                                  </p:childTnLst>
                                </p:cTn>
                              </p:par>
                              <p:par>
                                <p:cTn id="16" presetID="32" presetClass="emph" presetSubtype="0"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p:cTn id="26" dur="indefinite"/>
                                        <p:tgtEl>
                                          <p:spTgt spid="7"/>
                                        </p:tgtEl>
                                        <p:attrNameLst>
                                          <p:attrName>style.opacity</p:attrName>
                                        </p:attrNameLst>
                                      </p:cBhvr>
                                      <p:to>
                                        <p:strVal val="0.5"/>
                                      </p:to>
                                    </p:set>
                                    <p:animEffect filter="image" prLst="opacity: 0.5">
                                      <p:cBhvr rctx="IE">
                                        <p:cTn id="27" dur="indefinite"/>
                                        <p:tgtEl>
                                          <p:spTgt spid="7"/>
                                        </p:tgtEl>
                                      </p:cBhvr>
                                    </p:animEffec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p:cTn id="32" dur="indefinite"/>
                                        <p:tgtEl>
                                          <p:spTgt spid="6"/>
                                        </p:tgtEl>
                                        <p:attrNameLst>
                                          <p:attrName>style.opacity</p:attrName>
                                        </p:attrNameLst>
                                      </p:cBhvr>
                                      <p:to>
                                        <p:strVal val="0.5"/>
                                      </p:to>
                                    </p:set>
                                    <p:animEffect filter="image" prLst="opacity: 0.5">
                                      <p:cBhvr rctx="IE">
                                        <p:cTn id="33" dur="indefinite"/>
                                        <p:tgtEl>
                                          <p:spTgt spid="6"/>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5"/>
                                        </p:tgtEl>
                                        <p:attrNameLst>
                                          <p:attrName>style.opacity</p:attrName>
                                        </p:attrNameLst>
                                      </p:cBhvr>
                                      <p:to>
                                        <p:strVal val="0.5"/>
                                      </p:to>
                                    </p:set>
                                    <p:animEffect filter="image" prLst="opacity: 0.5">
                                      <p:cBhvr rctx="IE">
                                        <p:cTn id="39" dur="indefinite"/>
                                        <p:tgtEl>
                                          <p:spTgt spid="5"/>
                                        </p:tgtEl>
                                      </p:cBhvr>
                                    </p:animEffect>
                                  </p:childTnLst>
                                </p:cTn>
                              </p:par>
                            </p:childTnLst>
                          </p:cTn>
                        </p:par>
                      </p:childTnLst>
                    </p:cTn>
                  </p:par>
                </p:childTnLst>
              </p:cTn>
              <p:nextCondLst>
                <p:cond evt="onClick" delay="0">
                  <p:tgtEl>
                    <p:spTgt spid="5"/>
                  </p:tgtEl>
                </p:cond>
              </p:nextCondLst>
            </p:seq>
          </p:childTnLst>
        </p:cTn>
      </p:par>
    </p:tnLst>
    <p:bldLst>
      <p:bldP spid="5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375ba1682899b9444c201750c3b90c1b.png"/>
          <p:cNvPicPr>
            <a:picLocks noChangeAspect="1"/>
          </p:cNvPicPr>
          <p:nvPr/>
        </p:nvPicPr>
        <p:blipFill>
          <a:blip r:embed="rId6" cstate="print"/>
          <a:stretch>
            <a:fillRect/>
          </a:stretch>
        </p:blipFill>
        <p:spPr>
          <a:xfrm>
            <a:off x="1018126" y="-375583"/>
            <a:ext cx="10378146" cy="4064000"/>
          </a:xfrm>
          <a:prstGeom prst="rect">
            <a:avLst/>
          </a:prstGeom>
        </p:spPr>
      </p:pic>
      <p:sp>
        <p:nvSpPr>
          <p:cNvPr id="56" name="TextBox 55"/>
          <p:cNvSpPr txBox="1"/>
          <p:nvPr/>
        </p:nvSpPr>
        <p:spPr>
          <a:xfrm>
            <a:off x="2368105" y="809253"/>
            <a:ext cx="7697843" cy="1446550"/>
          </a:xfrm>
          <a:prstGeom prst="rect">
            <a:avLst/>
          </a:prstGeom>
          <a:noFill/>
        </p:spPr>
        <p:txBody>
          <a:bodyPr wrap="square" rtlCol="0">
            <a:spAutoFit/>
          </a:bodyPr>
          <a:lstStyle/>
          <a:p>
            <a:pPr lvl="0" algn="ctr">
              <a:buClrTx/>
            </a:pP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ăn</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tốt</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lang="en-US" sz="4400" kern="1200" dirty="0">
                <a:solidFill>
                  <a:schemeClr val="tx1"/>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thần</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kinh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7" name="Picture 14" descr="kim phut"/>
          <p:cNvPicPr>
            <a:picLocks noChangeAspect="1" noChangeArrowheads="1"/>
          </p:cNvPicPr>
          <p:nvPr/>
        </p:nvPicPr>
        <p:blipFill>
          <a:blip r:embed="rId7" cstate="print"/>
          <a:srcRect/>
          <a:stretch>
            <a:fillRect/>
          </a:stretch>
        </p:blipFill>
        <p:spPr bwMode="auto">
          <a:xfrm>
            <a:off x="10253272" y="4387866"/>
            <a:ext cx="1143000" cy="1075765"/>
          </a:xfrm>
          <a:prstGeom prst="rect">
            <a:avLst/>
          </a:prstGeom>
          <a:noFill/>
          <a:ln w="9525">
            <a:noFill/>
            <a:miter lim="800000"/>
            <a:headEnd/>
            <a:tailEnd/>
          </a:ln>
        </p:spPr>
      </p:pic>
      <p:pic>
        <p:nvPicPr>
          <p:cNvPr id="58" name="Picture 57" descr="dongho1"/>
          <p:cNvPicPr>
            <a:picLocks noChangeAspect="1" noChangeArrowheads="1"/>
          </p:cNvPicPr>
          <p:nvPr/>
        </p:nvPicPr>
        <p:blipFill>
          <a:blip r:embed="rId8" cstate="print"/>
          <a:srcRect/>
          <a:stretch>
            <a:fillRect/>
          </a:stretch>
        </p:blipFill>
        <p:spPr bwMode="auto">
          <a:xfrm>
            <a:off x="9948472" y="3940394"/>
            <a:ext cx="1752600" cy="1768573"/>
          </a:xfrm>
          <a:prstGeom prst="rect">
            <a:avLst/>
          </a:prstGeom>
          <a:noFill/>
        </p:spPr>
      </p:pic>
      <p:sp>
        <p:nvSpPr>
          <p:cNvPr id="59" name="Cloud 58"/>
          <p:cNvSpPr/>
          <p:nvPr/>
        </p:nvSpPr>
        <p:spPr>
          <a:xfrm>
            <a:off x="10123089" y="2559996"/>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HẾT GIỜ</a:t>
            </a:r>
          </a:p>
        </p:txBody>
      </p:sp>
      <p:pic>
        <p:nvPicPr>
          <p:cNvPr id="60" name="Picture 59" descr="sao.png">
            <a:hlinkClick r:id="" action="ppaction://noaction"/>
          </p:cNvPr>
          <p:cNvPicPr>
            <a:picLocks noChangeAspect="1"/>
          </p:cNvPicPr>
          <p:nvPr/>
        </p:nvPicPr>
        <p:blipFill>
          <a:blip r:embed="rId9" cstate="print"/>
          <a:stretch>
            <a:fillRect/>
          </a:stretch>
        </p:blipFill>
        <p:spPr>
          <a:xfrm>
            <a:off x="9314686" y="5620510"/>
            <a:ext cx="1353315" cy="1237491"/>
          </a:xfrm>
          <a:prstGeom prst="rect">
            <a:avLst/>
          </a:prstGeom>
        </p:spPr>
      </p:pic>
      <p:grpSp>
        <p:nvGrpSpPr>
          <p:cNvPr id="5" name="Group 4"/>
          <p:cNvGrpSpPr/>
          <p:nvPr/>
        </p:nvGrpSpPr>
        <p:grpSpPr>
          <a:xfrm>
            <a:off x="2191514" y="5867400"/>
            <a:ext cx="7253467" cy="738570"/>
            <a:chOff x="2191514" y="5867400"/>
            <a:chExt cx="7253467" cy="738570"/>
          </a:xfrm>
        </p:grpSpPr>
        <p:grpSp>
          <p:nvGrpSpPr>
            <p:cNvPr id="76" name="Group 75"/>
            <p:cNvGrpSpPr/>
            <p:nvPr/>
          </p:nvGrpSpPr>
          <p:grpSpPr>
            <a:xfrm>
              <a:off x="2191514" y="5867400"/>
              <a:ext cx="685800" cy="685800"/>
              <a:chOff x="2133600" y="5867400"/>
              <a:chExt cx="685800" cy="685800"/>
            </a:xfrm>
          </p:grpSpPr>
          <p:sp>
            <p:nvSpPr>
              <p:cNvPr id="80" name="Oval 79"/>
              <p:cNvSpPr/>
              <p:nvPr/>
            </p:nvSpPr>
            <p:spPr>
              <a:xfrm>
                <a:off x="2133600" y="5867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schemeClr val="bg1"/>
                  </a:solidFill>
                  <a:effectLst/>
                  <a:uLnTx/>
                  <a:uFillTx/>
                  <a:latin typeface="UTM Avo"/>
                </a:endParaRPr>
              </a:p>
            </p:txBody>
          </p:sp>
          <p:sp>
            <p:nvSpPr>
              <p:cNvPr id="81" name="TextBox 80"/>
              <p:cNvSpPr txBox="1"/>
              <p:nvPr/>
            </p:nvSpPr>
            <p:spPr>
              <a:xfrm>
                <a:off x="2286000" y="59436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UTM Avo"/>
                    <a:ea typeface="+mn-ea"/>
                    <a:cs typeface="Times New Roman" panose="02020603050405020304" pitchFamily="18" charset="0"/>
                  </a:rPr>
                  <a:t>D</a:t>
                </a:r>
              </a:p>
            </p:txBody>
          </p:sp>
        </p:grpSp>
        <p:grpSp>
          <p:nvGrpSpPr>
            <p:cNvPr id="77" name="Group 76"/>
            <p:cNvGrpSpPr/>
            <p:nvPr/>
          </p:nvGrpSpPr>
          <p:grpSpPr>
            <a:xfrm>
              <a:off x="3005528" y="5898084"/>
              <a:ext cx="6439453" cy="707886"/>
              <a:chOff x="3005528" y="5898084"/>
              <a:chExt cx="3700740" cy="707886"/>
            </a:xfrm>
          </p:grpSpPr>
          <p:pic>
            <p:nvPicPr>
              <p:cNvPr id="78" name="Picture 7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963610"/>
                <a:ext cx="3625860" cy="520668"/>
              </a:xfrm>
              <a:prstGeom prst="rect">
                <a:avLst/>
              </a:prstGeom>
              <a:ln>
                <a:noFill/>
              </a:ln>
            </p:spPr>
          </p:pic>
          <p:sp>
            <p:nvSpPr>
              <p:cNvPr id="79" name="TextBox 78"/>
              <p:cNvSpPr txBox="1"/>
              <p:nvPr/>
            </p:nvSpPr>
            <p:spPr>
              <a:xfrm>
                <a:off x="3080409" y="5898084"/>
                <a:ext cx="3625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chemeClr val="bg1"/>
                    </a:solidFill>
                    <a:effectLst/>
                    <a:latin typeface="Times New Roman" panose="02020603050405020304" pitchFamily="18" charset="0"/>
                    <a:cs typeface="Times New Roman" panose="02020603050405020304" pitchFamily="18" charset="0"/>
                  </a:rPr>
                  <a:t>Hải</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sản</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cá</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hàu</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sò</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huyết</a:t>
                </a:r>
                <a:r>
                  <a:rPr lang="en-US" sz="4000" b="0" i="0" dirty="0">
                    <a:solidFill>
                      <a:schemeClr val="bg1"/>
                    </a:solidFill>
                    <a:effectLst/>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grpSp>
        <p:nvGrpSpPr>
          <p:cNvPr id="6" name="Group 5"/>
          <p:cNvGrpSpPr/>
          <p:nvPr/>
        </p:nvGrpSpPr>
        <p:grpSpPr>
          <a:xfrm>
            <a:off x="2191514" y="4932140"/>
            <a:ext cx="7181086" cy="707886"/>
            <a:chOff x="2191514" y="4932140"/>
            <a:chExt cx="7181086" cy="707886"/>
          </a:xfrm>
        </p:grpSpPr>
        <p:grpSp>
          <p:nvGrpSpPr>
            <p:cNvPr id="69" name="Group 68"/>
            <p:cNvGrpSpPr/>
            <p:nvPr/>
          </p:nvGrpSpPr>
          <p:grpSpPr>
            <a:xfrm>
              <a:off x="2191514" y="4933564"/>
              <a:ext cx="685800" cy="685800"/>
              <a:chOff x="2133600" y="4953000"/>
              <a:chExt cx="685800" cy="685800"/>
            </a:xfrm>
          </p:grpSpPr>
          <p:sp>
            <p:nvSpPr>
              <p:cNvPr id="73" name="Oval 72"/>
              <p:cNvSpPr/>
              <p:nvPr/>
            </p:nvSpPr>
            <p:spPr>
              <a:xfrm>
                <a:off x="2133600" y="4953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schemeClr val="bg1"/>
                  </a:solidFill>
                  <a:effectLst/>
                  <a:uLnTx/>
                  <a:uFillTx/>
                  <a:latin typeface="UTM Avo"/>
                </a:endParaRPr>
              </a:p>
            </p:txBody>
          </p:sp>
          <p:sp>
            <p:nvSpPr>
              <p:cNvPr id="74" name="TextBox 73"/>
              <p:cNvSpPr txBox="1"/>
              <p:nvPr/>
            </p:nvSpPr>
            <p:spPr>
              <a:xfrm>
                <a:off x="2226664" y="5014762"/>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UTM Avo"/>
                    <a:ea typeface="+mn-ea"/>
                    <a:cs typeface="Times New Roman" panose="02020603050405020304" pitchFamily="18" charset="0"/>
                  </a:rPr>
                  <a:t>C</a:t>
                </a:r>
              </a:p>
            </p:txBody>
          </p:sp>
        </p:grpSp>
        <p:grpSp>
          <p:nvGrpSpPr>
            <p:cNvPr id="70" name="Group 69"/>
            <p:cNvGrpSpPr/>
            <p:nvPr/>
          </p:nvGrpSpPr>
          <p:grpSpPr>
            <a:xfrm>
              <a:off x="3063442" y="4932140"/>
              <a:ext cx="6309158" cy="707886"/>
              <a:chOff x="3005528" y="4951576"/>
              <a:chExt cx="3625860" cy="707886"/>
            </a:xfrm>
          </p:grpSpPr>
          <p:pic>
            <p:nvPicPr>
              <p:cNvPr id="71" name="Picture 7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040465"/>
                <a:ext cx="3625860" cy="520668"/>
              </a:xfrm>
              <a:prstGeom prst="rect">
                <a:avLst/>
              </a:prstGeom>
              <a:ln>
                <a:noFill/>
              </a:ln>
            </p:spPr>
          </p:pic>
          <p:sp>
            <p:nvSpPr>
              <p:cNvPr id="72" name="TextBox 71"/>
              <p:cNvSpPr txBox="1"/>
              <p:nvPr/>
            </p:nvSpPr>
            <p:spPr>
              <a:xfrm>
                <a:off x="3129148" y="4951576"/>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chemeClr val="bg1"/>
                    </a:solidFill>
                    <a:effectLst/>
                    <a:latin typeface="Times New Roman" panose="02020603050405020304" pitchFamily="18" charset="0"/>
                    <a:cs typeface="Times New Roman" panose="02020603050405020304" pitchFamily="18" charset="0"/>
                  </a:rPr>
                  <a:t>Các</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loại</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đậu</a:t>
                </a:r>
                <a:r>
                  <a:rPr lang="en-US" sz="4000" b="0" i="0" dirty="0">
                    <a:solidFill>
                      <a:schemeClr val="bg1"/>
                    </a:solidFill>
                    <a:effectLst/>
                    <a:latin typeface="Times New Roman" panose="02020603050405020304" pitchFamily="18" charset="0"/>
                    <a:cs typeface="Times New Roman" panose="02020603050405020304" pitchFamily="18" charset="0"/>
                  </a:rPr>
                  <a:t> </a:t>
                </a:r>
                <a:r>
                  <a:rPr lang="en-US" sz="4000" b="0" i="0" dirty="0" err="1">
                    <a:solidFill>
                      <a:schemeClr val="bg1"/>
                    </a:solidFill>
                    <a:effectLst/>
                    <a:latin typeface="Times New Roman" panose="02020603050405020304" pitchFamily="18" charset="0"/>
                    <a:cs typeface="Times New Roman" panose="02020603050405020304" pitchFamily="18" charset="0"/>
                  </a:rPr>
                  <a:t>đỗ</a:t>
                </a:r>
                <a:r>
                  <a:rPr lang="en-US" sz="4000" b="0" i="0" dirty="0">
                    <a:solidFill>
                      <a:schemeClr val="bg1"/>
                    </a:solidFill>
                    <a:effectLst/>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grpSp>
        <p:nvGrpSpPr>
          <p:cNvPr id="7" name="Group 6"/>
          <p:cNvGrpSpPr/>
          <p:nvPr/>
        </p:nvGrpSpPr>
        <p:grpSpPr>
          <a:xfrm>
            <a:off x="2191514" y="4001299"/>
            <a:ext cx="7181086" cy="729467"/>
            <a:chOff x="2191514" y="3976707"/>
            <a:chExt cx="7181086" cy="729467"/>
          </a:xfrm>
        </p:grpSpPr>
        <p:grpSp>
          <p:nvGrpSpPr>
            <p:cNvPr id="62" name="Group 61"/>
            <p:cNvGrpSpPr/>
            <p:nvPr/>
          </p:nvGrpSpPr>
          <p:grpSpPr>
            <a:xfrm>
              <a:off x="2191514" y="4020374"/>
              <a:ext cx="685497" cy="685800"/>
              <a:chOff x="2133600" y="4038600"/>
              <a:chExt cx="685800" cy="685800"/>
            </a:xfrm>
          </p:grpSpPr>
          <p:sp>
            <p:nvSpPr>
              <p:cNvPr id="66" name="Oval 65"/>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schemeClr val="bg1"/>
                  </a:solidFill>
                  <a:effectLst/>
                  <a:uLnTx/>
                  <a:uFillTx/>
                  <a:latin typeface="UTM Avo"/>
                </a:endParaRPr>
              </a:p>
            </p:txBody>
          </p:sp>
          <p:sp>
            <p:nvSpPr>
              <p:cNvPr id="67" name="TextBox 66"/>
              <p:cNvSpPr txBox="1"/>
              <p:nvPr/>
            </p:nvSpPr>
            <p:spPr>
              <a:xfrm>
                <a:off x="2286000" y="4114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UTM Avo"/>
                    <a:ea typeface="+mn-ea"/>
                    <a:cs typeface="Times New Roman" panose="02020603050405020304" pitchFamily="18" charset="0"/>
                  </a:rPr>
                  <a:t>B</a:t>
                </a:r>
              </a:p>
            </p:txBody>
          </p:sp>
        </p:grpSp>
        <p:grpSp>
          <p:nvGrpSpPr>
            <p:cNvPr id="63" name="Group 62"/>
            <p:cNvGrpSpPr/>
            <p:nvPr/>
          </p:nvGrpSpPr>
          <p:grpSpPr>
            <a:xfrm>
              <a:off x="3063056" y="3976707"/>
              <a:ext cx="6309544" cy="707886"/>
              <a:chOff x="3005528" y="4081281"/>
              <a:chExt cx="3625860" cy="707886"/>
            </a:xfrm>
          </p:grpSpPr>
          <p:pic>
            <p:nvPicPr>
              <p:cNvPr id="64" name="Picture 6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4213880"/>
                <a:ext cx="3625860" cy="520668"/>
              </a:xfrm>
              <a:prstGeom prst="rect">
                <a:avLst/>
              </a:prstGeom>
              <a:ln>
                <a:noFill/>
              </a:ln>
            </p:spPr>
          </p:pic>
          <p:sp>
            <p:nvSpPr>
              <p:cNvPr id="65" name="TextBox 64"/>
              <p:cNvSpPr txBox="1"/>
              <p:nvPr/>
            </p:nvSpPr>
            <p:spPr>
              <a:xfrm>
                <a:off x="3110148" y="4081281"/>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u="none" strike="noStrike" kern="1200" cap="none" spc="0" normalizeH="0" baseline="0" noProof="0" dirty="0">
                    <a:ln>
                      <a:noFill/>
                    </a:ln>
                    <a:solidFill>
                      <a:schemeClr val="bg1"/>
                    </a:solidFill>
                    <a:uLnTx/>
                    <a:uFillTx/>
                    <a:latin typeface="Times New Roman" panose="02020603050405020304" pitchFamily="18" charset="0"/>
                    <a:cs typeface="Times New Roman" panose="02020603050405020304" pitchFamily="18" charset="0"/>
                  </a:rPr>
                  <a:t>B</a:t>
                </a:r>
                <a:r>
                  <a:rPr lang="en-US" sz="4000" kern="1200" dirty="0">
                    <a:solidFill>
                      <a:schemeClr val="bg1"/>
                    </a:solidFill>
                    <a:latin typeface="Times New Roman" panose="02020603050405020304" pitchFamily="18" charset="0"/>
                    <a:cs typeface="Times New Roman" panose="02020603050405020304" pitchFamily="18" charset="0"/>
                  </a:rPr>
                  <a:t>í </a:t>
                </a:r>
                <a:r>
                  <a:rPr lang="en-US" sz="4000" kern="1200" dirty="0" err="1">
                    <a:solidFill>
                      <a:schemeClr val="bg1"/>
                    </a:solidFill>
                    <a:latin typeface="Times New Roman" panose="02020603050405020304" pitchFamily="18" charset="0"/>
                    <a:cs typeface="Times New Roman" panose="02020603050405020304" pitchFamily="18" charset="0"/>
                  </a:rPr>
                  <a:t>đỏ</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quả</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bơ</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dừa</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2191514" y="3148438"/>
            <a:ext cx="9204758" cy="718929"/>
            <a:chOff x="2133600" y="3167271"/>
            <a:chExt cx="8633258" cy="718929"/>
          </a:xfrm>
        </p:grpSpPr>
        <p:grpSp>
          <p:nvGrpSpPr>
            <p:cNvPr id="83" name="Group 82"/>
            <p:cNvGrpSpPr/>
            <p:nvPr/>
          </p:nvGrpSpPr>
          <p:grpSpPr>
            <a:xfrm>
              <a:off x="2133600" y="3200400"/>
              <a:ext cx="685800" cy="685800"/>
              <a:chOff x="2133600" y="3200400"/>
              <a:chExt cx="685800" cy="685800"/>
            </a:xfrm>
          </p:grpSpPr>
          <p:sp>
            <p:nvSpPr>
              <p:cNvPr id="87" name="Oval 8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chemeClr val="bg1"/>
                  </a:solidFill>
                  <a:effectLst/>
                  <a:uLnTx/>
                  <a:uFillTx/>
                  <a:latin typeface="UTM Avo"/>
                </a:endParaRPr>
              </a:p>
            </p:txBody>
          </p:sp>
          <p:sp>
            <p:nvSpPr>
              <p:cNvPr id="88" name="TextBox 87"/>
              <p:cNvSpPr txBox="1"/>
              <p:nvPr/>
            </p:nvSpPr>
            <p:spPr>
              <a:xfrm>
                <a:off x="2259686" y="3224532"/>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UTM Avo"/>
                    <a:ea typeface="+mn-ea"/>
                    <a:cs typeface="Times New Roman" panose="02020603050405020304" pitchFamily="18" charset="0"/>
                  </a:rPr>
                  <a:t>A</a:t>
                </a:r>
              </a:p>
            </p:txBody>
          </p:sp>
        </p:grpSp>
        <p:grpSp>
          <p:nvGrpSpPr>
            <p:cNvPr id="84" name="Group 83"/>
            <p:cNvGrpSpPr/>
            <p:nvPr/>
          </p:nvGrpSpPr>
          <p:grpSpPr>
            <a:xfrm>
              <a:off x="2941413" y="3167271"/>
              <a:ext cx="7825445" cy="707886"/>
              <a:chOff x="2941413" y="3192703"/>
              <a:chExt cx="7825445" cy="707886"/>
            </a:xfrm>
          </p:grpSpPr>
          <p:pic>
            <p:nvPicPr>
              <p:cNvPr id="85" name="Picture 8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540" y="3302032"/>
                <a:ext cx="6311146" cy="520668"/>
              </a:xfrm>
              <a:prstGeom prst="rect">
                <a:avLst/>
              </a:prstGeom>
              <a:ln>
                <a:noFill/>
              </a:ln>
            </p:spPr>
          </p:pic>
          <p:sp>
            <p:nvSpPr>
              <p:cNvPr id="86" name="TextBox 85"/>
              <p:cNvSpPr txBox="1"/>
              <p:nvPr/>
            </p:nvSpPr>
            <p:spPr>
              <a:xfrm>
                <a:off x="2941413" y="3192703"/>
                <a:ext cx="78254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u="none" strike="noStrike" kern="1200" cap="none" spc="0" normalizeH="0" baseline="0" noProof="0" dirty="0" err="1">
                    <a:ln>
                      <a:noFill/>
                    </a:ln>
                    <a:solidFill>
                      <a:schemeClr val="bg1"/>
                    </a:solidFill>
                    <a:uLnTx/>
                    <a:uFillTx/>
                    <a:latin typeface="Times New Roman" panose="02020603050405020304" pitchFamily="18" charset="0"/>
                    <a:cs typeface="Times New Roman" panose="02020603050405020304" pitchFamily="18" charset="0"/>
                  </a:rPr>
                  <a:t>Thức</a:t>
                </a:r>
                <a:r>
                  <a:rPr kumimoji="0" lang="en-US" sz="4000" u="none" strike="noStrike" kern="1200" cap="none" spc="0" normalizeH="0" baseline="0" noProof="0" dirty="0">
                    <a:ln>
                      <a:noFill/>
                    </a:ln>
                    <a:solidFill>
                      <a:schemeClr val="bg1"/>
                    </a:solidFill>
                    <a:uLnTx/>
                    <a:uFillTx/>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ăn</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được</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chế</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biến</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quá</a:t>
                </a:r>
                <a:r>
                  <a:rPr lang="en-US" sz="4000" kern="1200" dirty="0">
                    <a:solidFill>
                      <a:schemeClr val="bg1"/>
                    </a:solidFill>
                    <a:latin typeface="Times New Roman" panose="02020603050405020304" pitchFamily="18" charset="0"/>
                    <a:cs typeface="Times New Roman" panose="02020603050405020304" pitchFamily="18" charset="0"/>
                  </a:rPr>
                  <a:t> </a:t>
                </a:r>
                <a:r>
                  <a:rPr lang="en-US" sz="4000" kern="1200" dirty="0" err="1">
                    <a:solidFill>
                      <a:schemeClr val="bg1"/>
                    </a:solidFill>
                    <a:latin typeface="Times New Roman" panose="02020603050405020304" pitchFamily="18" charset="0"/>
                    <a:cs typeface="Times New Roman" panose="02020603050405020304" pitchFamily="18" charset="0"/>
                  </a:rPr>
                  <a:t>mặn</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pic>
        <p:nvPicPr>
          <p:cNvPr id="89"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5175" y="327660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57"/>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9"/>
                </p:tgtEl>
              </p:cMediaNode>
            </p:audi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24" fill="hold"/>
                                        <p:tgtEl>
                                          <p:spTgt spid="89"/>
                                        </p:tgtEl>
                                      </p:cBhvr>
                                    </p:cmd>
                                  </p:childTnLst>
                                </p:cTn>
                              </p:par>
                              <p:par>
                                <p:cTn id="16" presetID="32" presetClass="emph" presetSubtype="0"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p:cTn id="26" dur="indefinite"/>
                                        <p:tgtEl>
                                          <p:spTgt spid="7"/>
                                        </p:tgtEl>
                                        <p:attrNameLst>
                                          <p:attrName>style.opacity</p:attrName>
                                        </p:attrNameLst>
                                      </p:cBhvr>
                                      <p:to>
                                        <p:strVal val="0.5"/>
                                      </p:to>
                                    </p:set>
                                    <p:animEffect filter="image" prLst="opacity: 0.5">
                                      <p:cBhvr rctx="IE">
                                        <p:cTn id="27" dur="indefinite"/>
                                        <p:tgtEl>
                                          <p:spTgt spid="7"/>
                                        </p:tgtEl>
                                      </p:cBhvr>
                                    </p:animEffec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p:cTn id="32" dur="indefinite"/>
                                        <p:tgtEl>
                                          <p:spTgt spid="6"/>
                                        </p:tgtEl>
                                        <p:attrNameLst>
                                          <p:attrName>style.opacity</p:attrName>
                                        </p:attrNameLst>
                                      </p:cBhvr>
                                      <p:to>
                                        <p:strVal val="0.5"/>
                                      </p:to>
                                    </p:set>
                                    <p:animEffect filter="image" prLst="opacity: 0.5">
                                      <p:cBhvr rctx="IE">
                                        <p:cTn id="33" dur="indefinite"/>
                                        <p:tgtEl>
                                          <p:spTgt spid="6"/>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5"/>
                                        </p:tgtEl>
                                        <p:attrNameLst>
                                          <p:attrName>style.opacity</p:attrName>
                                        </p:attrNameLst>
                                      </p:cBhvr>
                                      <p:to>
                                        <p:strVal val="0.5"/>
                                      </p:to>
                                    </p:set>
                                    <p:animEffect filter="image" prLst="opacity: 0.5">
                                      <p:cBhvr rctx="IE">
                                        <p:cTn id="39" dur="indefinite"/>
                                        <p:tgtEl>
                                          <p:spTgt spid="5"/>
                                        </p:tgtEl>
                                      </p:cBhvr>
                                    </p:animEffect>
                                  </p:childTnLst>
                                </p:cTn>
                              </p:par>
                            </p:childTnLst>
                          </p:cTn>
                        </p:par>
                      </p:childTnLst>
                    </p:cTn>
                  </p:par>
                </p:childTnLst>
              </p:cTn>
              <p:nextCondLst>
                <p:cond evt="onClick" delay="0">
                  <p:tgtEl>
                    <p:spTgt spid="5"/>
                  </p:tgtEl>
                </p:cond>
              </p:nextCondLst>
            </p:seq>
          </p:childTnLst>
        </p:cTn>
      </p:par>
    </p:tnLst>
    <p:bldLst>
      <p:bldP spid="5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375ba1682899b9444c201750c3b90c1b.png"/>
          <p:cNvPicPr>
            <a:picLocks noChangeAspect="1"/>
          </p:cNvPicPr>
          <p:nvPr/>
        </p:nvPicPr>
        <p:blipFill>
          <a:blip r:embed="rId6" cstate="print"/>
          <a:stretch>
            <a:fillRect/>
          </a:stretch>
        </p:blipFill>
        <p:spPr>
          <a:xfrm>
            <a:off x="581073" y="-482600"/>
            <a:ext cx="10544127" cy="4064000"/>
          </a:xfrm>
          <a:prstGeom prst="rect">
            <a:avLst/>
          </a:prstGeom>
        </p:spPr>
      </p:pic>
      <p:sp>
        <p:nvSpPr>
          <p:cNvPr id="56" name="TextBox 55"/>
          <p:cNvSpPr txBox="1"/>
          <p:nvPr/>
        </p:nvSpPr>
        <p:spPr>
          <a:xfrm>
            <a:off x="2292200" y="632154"/>
            <a:ext cx="732593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sau đây không tốt cho cơ quan tiêu hóa,tuần hoàn và thần kinh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57" name="Picture 14" descr="kim phut"/>
          <p:cNvPicPr>
            <a:picLocks noChangeAspect="1" noChangeArrowheads="1"/>
          </p:cNvPicPr>
          <p:nvPr/>
        </p:nvPicPr>
        <p:blipFill>
          <a:blip r:embed="rId7" cstate="print"/>
          <a:srcRect/>
          <a:stretch>
            <a:fillRect/>
          </a:stretch>
        </p:blipFill>
        <p:spPr bwMode="auto">
          <a:xfrm>
            <a:off x="10668001" y="5063826"/>
            <a:ext cx="1143000" cy="1075765"/>
          </a:xfrm>
          <a:prstGeom prst="rect">
            <a:avLst/>
          </a:prstGeom>
          <a:noFill/>
          <a:ln w="9525">
            <a:noFill/>
            <a:miter lim="800000"/>
            <a:headEnd/>
            <a:tailEnd/>
          </a:ln>
        </p:spPr>
      </p:pic>
      <p:pic>
        <p:nvPicPr>
          <p:cNvPr id="58" name="Picture 57" descr="dongho1"/>
          <p:cNvPicPr>
            <a:picLocks noChangeAspect="1" noChangeArrowheads="1"/>
          </p:cNvPicPr>
          <p:nvPr/>
        </p:nvPicPr>
        <p:blipFill>
          <a:blip r:embed="rId8" cstate="print"/>
          <a:srcRect/>
          <a:stretch>
            <a:fillRect/>
          </a:stretch>
        </p:blipFill>
        <p:spPr bwMode="auto">
          <a:xfrm>
            <a:off x="10389696" y="4562605"/>
            <a:ext cx="1752600" cy="1768573"/>
          </a:xfrm>
          <a:prstGeom prst="rect">
            <a:avLst/>
          </a:prstGeom>
          <a:noFill/>
        </p:spPr>
      </p:pic>
      <p:sp>
        <p:nvSpPr>
          <p:cNvPr id="59" name="Cloud 58"/>
          <p:cNvSpPr/>
          <p:nvPr/>
        </p:nvSpPr>
        <p:spPr>
          <a:xfrm>
            <a:off x="10582277" y="2940319"/>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HẾT GIỜ</a:t>
            </a:r>
          </a:p>
        </p:txBody>
      </p:sp>
      <p:pic>
        <p:nvPicPr>
          <p:cNvPr id="60" name="Picture 59" descr="sao.png">
            <a:hlinkClick r:id="" action="ppaction://noaction"/>
          </p:cNvPr>
          <p:cNvPicPr>
            <a:picLocks noChangeAspect="1"/>
          </p:cNvPicPr>
          <p:nvPr/>
        </p:nvPicPr>
        <p:blipFill>
          <a:blip r:embed="rId9" cstate="print"/>
          <a:stretch>
            <a:fillRect/>
          </a:stretch>
        </p:blipFill>
        <p:spPr>
          <a:xfrm>
            <a:off x="9314686" y="5620510"/>
            <a:ext cx="1353315" cy="1237491"/>
          </a:xfrm>
          <a:prstGeom prst="rect">
            <a:avLst/>
          </a:prstGeom>
        </p:spPr>
      </p:pic>
      <p:grpSp>
        <p:nvGrpSpPr>
          <p:cNvPr id="5" name="Group 4"/>
          <p:cNvGrpSpPr/>
          <p:nvPr/>
        </p:nvGrpSpPr>
        <p:grpSpPr>
          <a:xfrm>
            <a:off x="1118984" y="5785648"/>
            <a:ext cx="7123172" cy="742638"/>
            <a:chOff x="2191514" y="5810562"/>
            <a:chExt cx="7123172" cy="742638"/>
          </a:xfrm>
        </p:grpSpPr>
        <p:grpSp>
          <p:nvGrpSpPr>
            <p:cNvPr id="76" name="Group 75"/>
            <p:cNvGrpSpPr/>
            <p:nvPr/>
          </p:nvGrpSpPr>
          <p:grpSpPr>
            <a:xfrm>
              <a:off x="2191514" y="5867400"/>
              <a:ext cx="685800" cy="685800"/>
              <a:chOff x="2133600" y="5867400"/>
              <a:chExt cx="685800" cy="685800"/>
            </a:xfrm>
          </p:grpSpPr>
          <p:sp>
            <p:nvSpPr>
              <p:cNvPr id="80" name="Oval 79"/>
              <p:cNvSpPr/>
              <p:nvPr/>
            </p:nvSpPr>
            <p:spPr>
              <a:xfrm>
                <a:off x="2133600" y="5867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a:ea typeface="+mn-ea"/>
                  <a:cs typeface="+mn-cs"/>
                </a:endParaRPr>
              </a:p>
            </p:txBody>
          </p:sp>
          <p:sp>
            <p:nvSpPr>
              <p:cNvPr id="81" name="TextBox 80"/>
              <p:cNvSpPr txBox="1"/>
              <p:nvPr/>
            </p:nvSpPr>
            <p:spPr>
              <a:xfrm>
                <a:off x="2286000" y="59436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rPr>
                  <a:t>D</a:t>
                </a:r>
              </a:p>
            </p:txBody>
          </p:sp>
        </p:grpSp>
        <p:grpSp>
          <p:nvGrpSpPr>
            <p:cNvPr id="77" name="Group 76"/>
            <p:cNvGrpSpPr/>
            <p:nvPr/>
          </p:nvGrpSpPr>
          <p:grpSpPr>
            <a:xfrm>
              <a:off x="3005528" y="5810562"/>
              <a:ext cx="6309158" cy="707886"/>
              <a:chOff x="3005528" y="5810562"/>
              <a:chExt cx="3625860" cy="707886"/>
            </a:xfrm>
          </p:grpSpPr>
          <p:pic>
            <p:nvPicPr>
              <p:cNvPr id="78" name="Picture 7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963610"/>
                <a:ext cx="3625860" cy="520668"/>
              </a:xfrm>
              <a:prstGeom prst="rect">
                <a:avLst/>
              </a:prstGeom>
              <a:ln>
                <a:noFill/>
              </a:ln>
            </p:spPr>
          </p:pic>
          <p:sp>
            <p:nvSpPr>
              <p:cNvPr id="79" name="TextBox 78"/>
              <p:cNvSpPr txBox="1"/>
              <p:nvPr/>
            </p:nvSpPr>
            <p:spPr>
              <a:xfrm>
                <a:off x="3099524" y="5810562"/>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Times New Roman" panose="02020603050405020304" pitchFamily="18" charset="0"/>
                    <a:cs typeface="Times New Roman" panose="02020603050405020304" pitchFamily="18" charset="0"/>
                  </a:rPr>
                  <a:t>Gạo ,nước,thịt.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grpSp>
        <p:nvGrpSpPr>
          <p:cNvPr id="6" name="Group 5"/>
          <p:cNvGrpSpPr/>
          <p:nvPr/>
        </p:nvGrpSpPr>
        <p:grpSpPr>
          <a:xfrm>
            <a:off x="1118984" y="4809338"/>
            <a:ext cx="7181086" cy="707886"/>
            <a:chOff x="2191514" y="4919016"/>
            <a:chExt cx="7181086" cy="707886"/>
          </a:xfrm>
        </p:grpSpPr>
        <p:grpSp>
          <p:nvGrpSpPr>
            <p:cNvPr id="69" name="Group 68"/>
            <p:cNvGrpSpPr/>
            <p:nvPr/>
          </p:nvGrpSpPr>
          <p:grpSpPr>
            <a:xfrm>
              <a:off x="2191514" y="4933564"/>
              <a:ext cx="685800" cy="685800"/>
              <a:chOff x="2133600" y="4953000"/>
              <a:chExt cx="685800" cy="685800"/>
            </a:xfrm>
          </p:grpSpPr>
          <p:sp>
            <p:nvSpPr>
              <p:cNvPr id="73" name="Oval 72"/>
              <p:cNvSpPr/>
              <p:nvPr/>
            </p:nvSpPr>
            <p:spPr>
              <a:xfrm>
                <a:off x="2133600" y="4953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a:ea typeface="+mn-ea"/>
                  <a:cs typeface="+mn-cs"/>
                </a:endParaRPr>
              </a:p>
            </p:txBody>
          </p:sp>
          <p:sp>
            <p:nvSpPr>
              <p:cNvPr id="74" name="TextBox 73"/>
              <p:cNvSpPr txBox="1"/>
              <p:nvPr/>
            </p:nvSpPr>
            <p:spPr>
              <a:xfrm>
                <a:off x="2226664" y="5014762"/>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rPr>
                  <a:t>C</a:t>
                </a:r>
              </a:p>
            </p:txBody>
          </p:sp>
        </p:grpSp>
        <p:grpSp>
          <p:nvGrpSpPr>
            <p:cNvPr id="70" name="Group 69"/>
            <p:cNvGrpSpPr/>
            <p:nvPr/>
          </p:nvGrpSpPr>
          <p:grpSpPr>
            <a:xfrm>
              <a:off x="3063442" y="4919016"/>
              <a:ext cx="6309158" cy="707886"/>
              <a:chOff x="3005528" y="4938452"/>
              <a:chExt cx="3625860" cy="707886"/>
            </a:xfrm>
          </p:grpSpPr>
          <p:pic>
            <p:nvPicPr>
              <p:cNvPr id="71" name="Picture 7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5040465"/>
                <a:ext cx="3625860" cy="520668"/>
              </a:xfrm>
              <a:prstGeom prst="rect">
                <a:avLst/>
              </a:prstGeom>
              <a:ln>
                <a:noFill/>
              </a:ln>
            </p:spPr>
          </p:pic>
          <p:sp>
            <p:nvSpPr>
              <p:cNvPr id="72" name="TextBox 71"/>
              <p:cNvSpPr txBox="1"/>
              <p:nvPr/>
            </p:nvSpPr>
            <p:spPr>
              <a:xfrm>
                <a:off x="3110033" y="4938452"/>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loại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đậu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đỗ</a:t>
                </a:r>
                <a:r>
                  <a:rPr kumimoji="0" lang="en-US" sz="2000" b="0" i="0" u="none" strike="noStrike" kern="1200" cap="none" spc="0" normalizeH="0" baseline="0" noProof="0" dirty="0">
                    <a:ln>
                      <a:noFill/>
                    </a:ln>
                    <a:solidFill>
                      <a:prstClr val="white"/>
                    </a:solidFill>
                    <a:effectLst/>
                    <a:uLnTx/>
                    <a:uFillTx/>
                    <a:latin typeface="UTM Avo"/>
                    <a:ea typeface="+mn-ea"/>
                    <a:cs typeface="+mn-cs"/>
                  </a:rPr>
                  <a:t>.</a:t>
                </a:r>
                <a:endParaRPr kumimoji="0" lang="en-US" sz="2000" b="0" i="0" u="none" strike="noStrike" kern="1200" cap="none" spc="0" normalizeH="0" baseline="0" noProof="0" dirty="0">
                  <a:ln>
                    <a:noFill/>
                  </a:ln>
                  <a:solidFill>
                    <a:prstClr val="white"/>
                  </a:solidFill>
                  <a:effectLst/>
                  <a:uLnTx/>
                  <a:uFillTx/>
                  <a:latin typeface="UTM Avo"/>
                  <a:ea typeface="+mn-ea"/>
                  <a:cs typeface="Times New Roman" panose="02020603050405020304" pitchFamily="18" charset="0"/>
                </a:endParaRPr>
              </a:p>
            </p:txBody>
          </p:sp>
        </p:grpSp>
      </p:grpSp>
      <p:grpSp>
        <p:nvGrpSpPr>
          <p:cNvPr id="7" name="Group 6"/>
          <p:cNvGrpSpPr/>
          <p:nvPr/>
        </p:nvGrpSpPr>
        <p:grpSpPr>
          <a:xfrm>
            <a:off x="1295400" y="2955024"/>
            <a:ext cx="7181086" cy="723345"/>
            <a:chOff x="2191514" y="3982829"/>
            <a:chExt cx="7181086" cy="723345"/>
          </a:xfrm>
        </p:grpSpPr>
        <p:grpSp>
          <p:nvGrpSpPr>
            <p:cNvPr id="62" name="Group 61"/>
            <p:cNvGrpSpPr/>
            <p:nvPr/>
          </p:nvGrpSpPr>
          <p:grpSpPr>
            <a:xfrm>
              <a:off x="2191514" y="4020374"/>
              <a:ext cx="685497" cy="685800"/>
              <a:chOff x="2133600" y="4038600"/>
              <a:chExt cx="685800" cy="685800"/>
            </a:xfrm>
          </p:grpSpPr>
          <p:sp>
            <p:nvSpPr>
              <p:cNvPr id="66" name="Oval 65"/>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a:ea typeface="+mn-ea"/>
                  <a:cs typeface="+mn-cs"/>
                </a:endParaRPr>
              </a:p>
            </p:txBody>
          </p:sp>
          <p:sp>
            <p:nvSpPr>
              <p:cNvPr id="67" name="TextBox 66"/>
              <p:cNvSpPr txBox="1"/>
              <p:nvPr/>
            </p:nvSpPr>
            <p:spPr>
              <a:xfrm>
                <a:off x="2286000" y="4114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prstClr val="black"/>
                    </a:solidFill>
                    <a:latin typeface="UTM Avo"/>
                    <a:cs typeface="Times New Roman" panose="02020603050405020304" pitchFamily="18" charset="0"/>
                  </a:rPr>
                  <a:t>A</a:t>
                </a:r>
                <a:endPar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endParaRPr>
              </a:p>
            </p:txBody>
          </p:sp>
        </p:grpSp>
        <p:grpSp>
          <p:nvGrpSpPr>
            <p:cNvPr id="63" name="Group 62"/>
            <p:cNvGrpSpPr/>
            <p:nvPr/>
          </p:nvGrpSpPr>
          <p:grpSpPr>
            <a:xfrm>
              <a:off x="3063056" y="3982829"/>
              <a:ext cx="6309544" cy="707886"/>
              <a:chOff x="3005528" y="4087403"/>
              <a:chExt cx="3625860" cy="707886"/>
            </a:xfrm>
          </p:grpSpPr>
          <p:pic>
            <p:nvPicPr>
              <p:cNvPr id="64" name="Picture 6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528" y="4213880"/>
                <a:ext cx="3625860" cy="520668"/>
              </a:xfrm>
              <a:prstGeom prst="rect">
                <a:avLst/>
              </a:prstGeom>
              <a:ln>
                <a:noFill/>
              </a:ln>
            </p:spPr>
          </p:pic>
          <p:sp>
            <p:nvSpPr>
              <p:cNvPr id="65" name="TextBox 64"/>
              <p:cNvSpPr txBox="1"/>
              <p:nvPr/>
            </p:nvSpPr>
            <p:spPr>
              <a:xfrm>
                <a:off x="3090194" y="4087403"/>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Times New Roman" panose="02020603050405020304" pitchFamily="18" charset="0"/>
                    <a:cs typeface="Times New Roman" panose="02020603050405020304" pitchFamily="18" charset="0"/>
                  </a:rPr>
                  <a:t>Sữa,trứng,thịt bò,súp lơ.</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1122575" y="3841625"/>
            <a:ext cx="9833484" cy="720980"/>
            <a:chOff x="2254439" y="3198415"/>
            <a:chExt cx="7060247" cy="720980"/>
          </a:xfrm>
        </p:grpSpPr>
        <p:grpSp>
          <p:nvGrpSpPr>
            <p:cNvPr id="83" name="Group 82"/>
            <p:cNvGrpSpPr/>
            <p:nvPr/>
          </p:nvGrpSpPr>
          <p:grpSpPr>
            <a:xfrm>
              <a:off x="2254439" y="3198415"/>
              <a:ext cx="626115" cy="685800"/>
              <a:chOff x="2254439" y="3198415"/>
              <a:chExt cx="626115" cy="685800"/>
            </a:xfrm>
          </p:grpSpPr>
          <p:sp>
            <p:nvSpPr>
              <p:cNvPr id="87" name="Oval 86"/>
              <p:cNvSpPr/>
              <p:nvPr/>
            </p:nvSpPr>
            <p:spPr>
              <a:xfrm>
                <a:off x="2254439" y="3198415"/>
                <a:ext cx="583286"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UTM Avo"/>
                  <a:ea typeface="+mn-ea"/>
                  <a:cs typeface="+mn-cs"/>
                </a:endParaRPr>
              </a:p>
            </p:txBody>
          </p:sp>
          <p:sp>
            <p:nvSpPr>
              <p:cNvPr id="88" name="TextBox 87"/>
              <p:cNvSpPr txBox="1"/>
              <p:nvPr/>
            </p:nvSpPr>
            <p:spPr>
              <a:xfrm>
                <a:off x="2423354" y="3221436"/>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rPr>
                  <a:t>B</a:t>
                </a:r>
                <a:endParaRPr kumimoji="0" lang="en-US" sz="2800" b="1" i="0" u="none" strike="noStrike" kern="1200" cap="none" spc="0" normalizeH="0" baseline="0" noProof="0" dirty="0">
                  <a:ln>
                    <a:noFill/>
                  </a:ln>
                  <a:solidFill>
                    <a:prstClr val="black"/>
                  </a:solidFill>
                  <a:effectLst/>
                  <a:uLnTx/>
                  <a:uFillTx/>
                  <a:latin typeface="UTM Avo"/>
                  <a:ea typeface="+mn-ea"/>
                  <a:cs typeface="Times New Roman" panose="02020603050405020304" pitchFamily="18" charset="0"/>
                </a:endParaRPr>
              </a:p>
            </p:txBody>
          </p:sp>
        </p:grpSp>
        <p:grpSp>
          <p:nvGrpSpPr>
            <p:cNvPr id="84" name="Group 83"/>
            <p:cNvGrpSpPr/>
            <p:nvPr/>
          </p:nvGrpSpPr>
          <p:grpSpPr>
            <a:xfrm>
              <a:off x="2871951" y="3211509"/>
              <a:ext cx="6442735" cy="707886"/>
              <a:chOff x="2871951" y="3236941"/>
              <a:chExt cx="6442735" cy="707886"/>
            </a:xfrm>
          </p:grpSpPr>
          <p:pic>
            <p:nvPicPr>
              <p:cNvPr id="85" name="Picture 8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540" y="3302032"/>
                <a:ext cx="6311146" cy="520668"/>
              </a:xfrm>
              <a:prstGeom prst="rect">
                <a:avLst/>
              </a:prstGeom>
              <a:ln>
                <a:noFill/>
              </a:ln>
            </p:spPr>
          </p:pic>
          <p:sp>
            <p:nvSpPr>
              <p:cNvPr id="86" name="TextBox 85"/>
              <p:cNvSpPr txBox="1"/>
              <p:nvPr/>
            </p:nvSpPr>
            <p:spPr>
              <a:xfrm>
                <a:off x="2871951" y="3236941"/>
                <a:ext cx="6324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Đồ ăn cay nóng,nước có ga,đồ ăn nhanh.</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pic>
        <p:nvPicPr>
          <p:cNvPr id="89"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5175" y="3276600"/>
            <a:ext cx="609600" cy="609600"/>
          </a:xfrm>
          <a:prstGeom prst="rect">
            <a:avLst/>
          </a:prstGeom>
        </p:spPr>
      </p:pic>
    </p:spTree>
    <p:extLst>
      <p:ext uri="{BB962C8B-B14F-4D97-AF65-F5344CB8AC3E}">
        <p14:creationId xmlns:p14="http://schemas.microsoft.com/office/powerpoint/2010/main" val="3010098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57"/>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 name="bomb.wav"/>
                                        </p:tgtEl>
                                      </p:cMediaNode>
                                    </p:audio>
                                  </p:subTnLst>
                                </p:cTn>
                              </p:par>
                              <p:par>
                                <p:cTn id="10" presetID="26" presetClass="emph" presetSubtype="0" fill="hold" nodeType="with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9"/>
                </p:tgtEl>
              </p:cMediaNode>
            </p:audi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par>
                                <p:cTn id="23" presetID="1" presetClass="mediacall" presetSubtype="0" fill="hold" nodeType="withEffect">
                                  <p:stCondLst>
                                    <p:cond delay="0"/>
                                  </p:stCondLst>
                                  <p:childTnLst>
                                    <p:cmd type="call" cmd="playFrom(0.0)">
                                      <p:cBhvr>
                                        <p:cTn id="24" dur="1724" fill="hold"/>
                                        <p:tgtEl>
                                          <p:spTgt spid="89"/>
                                        </p:tgtEl>
                                      </p:cBhvr>
                                    </p:cmd>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9" presetClass="emph" presetSubtype="0" nodeType="clickEffect">
                                  <p:stCondLst>
                                    <p:cond delay="0"/>
                                  </p:stCondLst>
                                  <p:childTnLst>
                                    <p:set>
                                      <p:cBhvr>
                                        <p:cTn id="29" dur="indefinite"/>
                                        <p:tgtEl>
                                          <p:spTgt spid="6"/>
                                        </p:tgtEl>
                                        <p:attrNameLst>
                                          <p:attrName>style.opacity</p:attrName>
                                        </p:attrNameLst>
                                      </p:cBhvr>
                                      <p:to>
                                        <p:strVal val="0.5"/>
                                      </p:to>
                                    </p:set>
                                    <p:animEffect filter="image" prLst="opacity: 0.5">
                                      <p:cBhvr rctx="IE">
                                        <p:cTn id="30" dur="indefinite"/>
                                        <p:tgtEl>
                                          <p:spTgt spid="6"/>
                                        </p:tgtEl>
                                      </p:cBhvr>
                                    </p:animEffect>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9" presetClass="emph" presetSubtype="0" nodeType="clickEffect">
                                  <p:stCondLst>
                                    <p:cond delay="0"/>
                                  </p:stCondLst>
                                  <p:childTnLst>
                                    <p:set>
                                      <p:cBhvr>
                                        <p:cTn id="35" dur="indefinite"/>
                                        <p:tgtEl>
                                          <p:spTgt spid="5"/>
                                        </p:tgtEl>
                                        <p:attrNameLst>
                                          <p:attrName>style.opacity</p:attrName>
                                        </p:attrNameLst>
                                      </p:cBhvr>
                                      <p:to>
                                        <p:strVal val="0.5"/>
                                      </p:to>
                                    </p:set>
                                    <p:animEffect filter="image" prLst="opacity: 0.5">
                                      <p:cBhvr rctx="IE">
                                        <p:cTn id="36" dur="indefinite"/>
                                        <p:tgtEl>
                                          <p:spTgt spid="5"/>
                                        </p:tgtEl>
                                      </p:cBhvr>
                                    </p:animEffect>
                                  </p:childTnLst>
                                </p:cTn>
                              </p:par>
                            </p:childTnLst>
                          </p:cTn>
                        </p:par>
                      </p:childTnLst>
                    </p:cTn>
                  </p:par>
                </p:childTnLst>
              </p:cTn>
              <p:nextCondLst>
                <p:cond evt="onClick" delay="0">
                  <p:tgtEl>
                    <p:spTgt spid="5"/>
                  </p:tgtEl>
                </p:cond>
              </p:nextCondLst>
            </p:seq>
          </p:childTnLst>
        </p:cTn>
      </p:par>
    </p:tnLst>
    <p:bldLst>
      <p:bldP spid="5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52400" y="4191000"/>
            <a:ext cx="1934351" cy="2545578"/>
          </a:xfrm>
          <a:prstGeom prst="rect">
            <a:avLst/>
          </a:prstGeom>
        </p:spPr>
      </p:pic>
      <p:sp>
        <p:nvSpPr>
          <p:cNvPr id="10" name="TextBox 9"/>
          <p:cNvSpPr txBox="1"/>
          <p:nvPr/>
        </p:nvSpPr>
        <p:spPr>
          <a:xfrm>
            <a:off x="1066800" y="-533400"/>
            <a:ext cx="10210800" cy="5847755"/>
          </a:xfrm>
          <a:prstGeom prst="rect">
            <a:avLst/>
          </a:prstGeom>
          <a:noFill/>
        </p:spPr>
        <p:txBody>
          <a:bodyPr wrap="square" lIns="0" tIns="0" rIns="0" bIns="0" rtlCol="0">
            <a:spAutoFit/>
          </a:bodyPr>
          <a:lstStyle/>
          <a:p>
            <a:pPr algn="ctr"/>
            <a:endPar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000" dirty="0" err="1">
                <a:solidFill>
                  <a:srgbClr val="002060"/>
                </a:solidFill>
                <a:latin typeface="Times New Roman" panose="02020603050405020304" pitchFamily="18" charset="0"/>
                <a:cs typeface="Times New Roman" panose="02020603050405020304" pitchFamily="18" charset="0"/>
              </a:rPr>
              <a:t>Thứ</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Năm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ngày</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21</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tháng</a:t>
            </a:r>
            <a:r>
              <a:rPr lang="en-US" sz="4000" dirty="0">
                <a:solidFill>
                  <a:srgbClr val="002060"/>
                </a:solidFill>
                <a:latin typeface="Times New Roman" panose="02020603050405020304" pitchFamily="18" charset="0"/>
                <a:cs typeface="Times New Roman" panose="02020603050405020304" pitchFamily="18" charset="0"/>
              </a:rPr>
              <a:t> 3 </a:t>
            </a:r>
            <a:r>
              <a:rPr lang="en-US" sz="4000" dirty="0" err="1">
                <a:solidFill>
                  <a:srgbClr val="002060"/>
                </a:solidFill>
                <a:latin typeface="Times New Roman" panose="02020603050405020304" pitchFamily="18" charset="0"/>
                <a:cs typeface="Times New Roman" panose="02020603050405020304" pitchFamily="18" charset="0"/>
              </a:rPr>
              <a:t>năm</a:t>
            </a:r>
            <a:r>
              <a:rPr lang="en-US" sz="4000" dirty="0">
                <a:solidFill>
                  <a:srgbClr val="002060"/>
                </a:solidFill>
                <a:latin typeface="Times New Roman" panose="02020603050405020304" pitchFamily="18" charset="0"/>
                <a:cs typeface="Times New Roman" panose="02020603050405020304" pitchFamily="18" charset="0"/>
              </a:rPr>
              <a:t> 2024</a:t>
            </a:r>
          </a:p>
          <a:p>
            <a:pPr algn="ctr"/>
            <a:r>
              <a:rPr lang="en-US" sz="4000" u="sng" dirty="0" err="1">
                <a:latin typeface="Times New Roman" panose="02020603050405020304" pitchFamily="18" charset="0"/>
                <a:cs typeface="Times New Roman" panose="02020603050405020304" pitchFamily="18" charset="0"/>
              </a:rPr>
              <a:t>Tự</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nhiên</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và</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xã</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hội</a:t>
            </a:r>
            <a:endParaRPr lang="en-US" sz="4000" u="sng" dirty="0">
              <a:latin typeface="Times New Roman" panose="02020603050405020304" pitchFamily="18" charset="0"/>
              <a:cs typeface="Times New Roman" panose="02020603050405020304" pitchFamily="18" charset="0"/>
            </a:endParaRPr>
          </a:p>
          <a:p>
            <a:pPr algn="ctr"/>
            <a:endParaRPr lang="vi-VN" sz="4000" b="1" dirty="0">
              <a:solidFill>
                <a:srgbClr val="00B050"/>
              </a:solidFill>
              <a:latin typeface="Times New Roman" panose="02020603050405020304" pitchFamily="18" charset="0"/>
              <a:cs typeface="Times New Roman" panose="02020603050405020304" pitchFamily="18" charset="0"/>
            </a:endParaRPr>
          </a:p>
          <a:p>
            <a:pPr algn="ctr"/>
            <a:r>
              <a:rPr lang="en-US" sz="6000" b="1" dirty="0" err="1">
                <a:solidFill>
                  <a:srgbClr val="00B050"/>
                </a:solidFill>
                <a:latin typeface="Times New Roman" panose="02020603050405020304" pitchFamily="18" charset="0"/>
                <a:cs typeface="Times New Roman" panose="02020603050405020304" pitchFamily="18" charset="0"/>
              </a:rPr>
              <a:t>Bài</a:t>
            </a:r>
            <a:r>
              <a:rPr lang="en-US" sz="6000" b="1" dirty="0">
                <a:solidFill>
                  <a:srgbClr val="00B050"/>
                </a:solidFill>
                <a:latin typeface="Times New Roman" panose="02020603050405020304" pitchFamily="18" charset="0"/>
                <a:cs typeface="Times New Roman" panose="02020603050405020304" pitchFamily="18" charset="0"/>
              </a:rPr>
              <a:t> 18: </a:t>
            </a:r>
            <a:r>
              <a:rPr lang="en-US" sz="6000" b="1" dirty="0" err="1">
                <a:solidFill>
                  <a:srgbClr val="FF0000"/>
                </a:solidFill>
                <a:latin typeface="Times New Roman" panose="02020603050405020304" pitchFamily="18" charset="0"/>
                <a:cs typeface="Times New Roman" panose="02020603050405020304" pitchFamily="18" charset="0"/>
              </a:rPr>
              <a:t>Thức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ăn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đồ</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uống</a:t>
            </a:r>
            <a:r>
              <a:rPr lang="en-US" sz="6000" b="1" dirty="0">
                <a:solidFill>
                  <a:srgbClr val="FF000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có</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lợi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cho</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sức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khoẻ</a:t>
            </a:r>
            <a:r>
              <a:rPr lang="en-US" sz="6000" b="1" dirty="0">
                <a:solidFill>
                  <a:srgbClr val="FF0000"/>
                </a:solidFill>
                <a:latin typeface="Times New Roman" panose="02020603050405020304" pitchFamily="18" charset="0"/>
                <a:cs typeface="Times New Roman" panose="02020603050405020304" pitchFamily="18" charset="0"/>
              </a:rPr>
              <a:t> </a:t>
            </a:r>
          </a:p>
          <a:p>
            <a:pPr algn="ct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Tiết</a:t>
            </a:r>
            <a:r>
              <a:rPr lang="en-US" sz="6000" b="1" dirty="0">
                <a:solidFill>
                  <a:srgbClr val="FF0000"/>
                </a:solidFill>
                <a:latin typeface="Times New Roman" panose="02020603050405020304" pitchFamily="18" charset="0"/>
                <a:cs typeface="Times New Roman" panose="02020603050405020304" pitchFamily="18" charset="0"/>
              </a:rPr>
              <a:t> </a:t>
            </a:r>
            <a:r>
              <a:rPr lang="vi-VN" sz="6000" b="1" dirty="0">
                <a:solidFill>
                  <a:srgbClr val="FF0000"/>
                </a:solidFill>
                <a:latin typeface="Times New Roman" panose="02020603050405020304" pitchFamily="18" charset="0"/>
                <a:cs typeface="Times New Roman" panose="02020603050405020304" pitchFamily="18" charset="0"/>
              </a:rPr>
              <a:t>2</a:t>
            </a:r>
            <a:r>
              <a:rPr lang="en-US" sz="6000" b="1" dirty="0">
                <a:solidFill>
                  <a:srgbClr val="FF0000"/>
                </a:solidFill>
                <a:latin typeface="Times New Roman" panose="02020603050405020304" pitchFamily="18" charset="0"/>
                <a:cs typeface="Times New Roman" panose="02020603050405020304" pitchFamily="18" charset="0"/>
              </a:rPr>
              <a:t>)</a:t>
            </a:r>
          </a:p>
          <a:p>
            <a:pPr algn="ctr"/>
            <a:endPar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0" name="Picture 16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491495" y="4668877"/>
            <a:ext cx="1674036" cy="220710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6200" y="270945"/>
            <a:ext cx="851104" cy="1078959"/>
          </a:xfrm>
          <a:prstGeom prst="rect">
            <a:avLst/>
          </a:prstGeom>
        </p:spPr>
      </p:pic>
      <p:pic>
        <p:nvPicPr>
          <p:cNvPr id="3" name="Picture 2"/>
          <p:cNvPicPr>
            <a:picLocks noChangeAspect="1"/>
          </p:cNvPicPr>
          <p:nvPr/>
        </p:nvPicPr>
        <p:blipFill>
          <a:blip r:embed="rId5"/>
          <a:stretch>
            <a:fillRect/>
          </a:stretch>
        </p:blipFill>
        <p:spPr>
          <a:xfrm flipH="1">
            <a:off x="8364509" y="5638800"/>
            <a:ext cx="997166" cy="78831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274532" y="5278713"/>
            <a:ext cx="897668" cy="987435"/>
          </a:xfrm>
          <a:prstGeom prst="rect">
            <a:avLst/>
          </a:prstGeom>
        </p:spPr>
      </p:pic>
      <p:pic>
        <p:nvPicPr>
          <p:cNvPr id="4" name="Picture 3"/>
          <p:cNvPicPr>
            <a:picLocks noChangeAspect="1"/>
          </p:cNvPicPr>
          <p:nvPr/>
        </p:nvPicPr>
        <p:blipFill>
          <a:blip r:embed="rId7"/>
          <a:stretch>
            <a:fillRect/>
          </a:stretch>
        </p:blipFill>
        <p:spPr>
          <a:xfrm>
            <a:off x="11069542" y="0"/>
            <a:ext cx="1037816" cy="1030332"/>
          </a:xfrm>
          <a:prstGeom prst="rect">
            <a:avLst/>
          </a:prstGeom>
        </p:spPr>
      </p:pic>
      <p:pic>
        <p:nvPicPr>
          <p:cNvPr id="6" name="Picture 5"/>
          <p:cNvPicPr>
            <a:picLocks noChangeAspect="1"/>
          </p:cNvPicPr>
          <p:nvPr/>
        </p:nvPicPr>
        <p:blipFill>
          <a:blip r:embed="rId8"/>
          <a:stretch>
            <a:fillRect/>
          </a:stretch>
        </p:blipFill>
        <p:spPr>
          <a:xfrm>
            <a:off x="2209800" y="5753388"/>
            <a:ext cx="1037889" cy="1048589"/>
          </a:xfrm>
          <a:prstGeom prst="rect">
            <a:avLst/>
          </a:prstGeom>
        </p:spPr>
      </p:pic>
      <p:pic>
        <p:nvPicPr>
          <p:cNvPr id="2" name="Picture 1">
            <a:extLst>
              <a:ext uri="{FF2B5EF4-FFF2-40B4-BE49-F238E27FC236}">
                <a16:creationId xmlns:a16="http://schemas.microsoft.com/office/drawing/2014/main" id="{06ED34DF-E1BF-D1D3-61F5-E294EAAA8BE7}"/>
              </a:ext>
            </a:extLst>
          </p:cNvPr>
          <p:cNvPicPr>
            <a:picLocks noChangeAspect="1"/>
          </p:cNvPicPr>
          <p:nvPr/>
        </p:nvPicPr>
        <p:blipFill>
          <a:blip r:embed="rId5"/>
          <a:stretch>
            <a:fillRect/>
          </a:stretch>
        </p:blipFill>
        <p:spPr>
          <a:xfrm flipH="1">
            <a:off x="10331347" y="2731927"/>
            <a:ext cx="997166" cy="788314"/>
          </a:xfrm>
          <a:prstGeom prst="rect">
            <a:avLst/>
          </a:prstGeom>
        </p:spPr>
      </p:pic>
    </p:spTree>
    <p:extLst>
      <p:ext uri="{BB962C8B-B14F-4D97-AF65-F5344CB8AC3E}">
        <p14:creationId xmlns:p14="http://schemas.microsoft.com/office/powerpoint/2010/main" val="2428389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7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000">
                                          <p:cBhvr additive="base">
                                            <p:cTn id="11" dur="1000" fill="hold"/>
                                            <p:tgtEl>
                                              <p:spTgt spid="5"/>
                                            </p:tgtEl>
                                            <p:attrNameLst>
                                              <p:attrName>ppt_x</p:attrName>
                                            </p:attrNameLst>
                                          </p:cBhvr>
                                          <p:tavLst>
                                            <p:tav tm="0">
                                              <p:val>
                                                <p:strVal val="0-#ppt_w/2"/>
                                              </p:val>
                                            </p:tav>
                                            <p:tav tm="100000">
                                              <p:val>
                                                <p:strVal val="#ppt_x"/>
                                              </p:val>
                                            </p:tav>
                                          </p:tavLst>
                                        </p:anim>
                                        <p:anim calcmode="lin" valueType="num" p14:bounceEnd="70000">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70000">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14:bounceEnd="70000">
                                          <p:cBhvr additive="base">
                                            <p:cTn id="15" dur="1000" fill="hold"/>
                                            <p:tgtEl>
                                              <p:spTgt spid="170"/>
                                            </p:tgtEl>
                                            <p:attrNameLst>
                                              <p:attrName>ppt_x</p:attrName>
                                            </p:attrNameLst>
                                          </p:cBhvr>
                                          <p:tavLst>
                                            <p:tav tm="0">
                                              <p:val>
                                                <p:strVal val="1+#ppt_w/2"/>
                                              </p:val>
                                            </p:tav>
                                            <p:tav tm="100000">
                                              <p:val>
                                                <p:strVal val="#ppt_x"/>
                                              </p:val>
                                            </p:tav>
                                          </p:tavLst>
                                        </p:anim>
                                        <p:anim calcmode="lin" valueType="num" p14:bounceEnd="70000">
                                          <p:cBhvr additive="base">
                                            <p:cTn id="16" dur="1000" fill="hold"/>
                                            <p:tgtEl>
                                              <p:spTgt spid="17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4" fill="hold" nodeType="afterEffect" p14:presetBounceEnd="68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68000">
                                          <p:cBhvr additive="base">
                                            <p:cTn id="20"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8000">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14:bounceEnd="68000">
                                          <p:cBhvr additive="base">
                                            <p:cTn id="24"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2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1000" fill="hold"/>
                                            <p:tgtEl>
                                              <p:spTgt spid="170"/>
                                            </p:tgtEl>
                                            <p:attrNameLst>
                                              <p:attrName>ppt_x</p:attrName>
                                            </p:attrNameLst>
                                          </p:cBhvr>
                                          <p:tavLst>
                                            <p:tav tm="0">
                                              <p:val>
                                                <p:strVal val="1+#ppt_w/2"/>
                                              </p:val>
                                            </p:tav>
                                            <p:tav tm="100000">
                                              <p:val>
                                                <p:strVal val="#ppt_x"/>
                                              </p:val>
                                            </p:tav>
                                          </p:tavLst>
                                        </p:anim>
                                        <p:anim calcmode="lin" valueType="num">
                                          <p:cBhvr additive="base">
                                            <p:cTn id="16" dur="1000" fill="hold"/>
                                            <p:tgtEl>
                                              <p:spTgt spid="17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ppt_x"/>
                                              </p:val>
                                            </p:tav>
                                            <p:tav tm="100000">
                                              <p:val>
                                                <p:strVal val="#ppt_x"/>
                                              </p:val>
                                            </p:tav>
                                          </p:tavLst>
                                        </p:anim>
                                        <p:anim calcmode="lin" valueType="num">
                                          <p:cBhvr additive="base">
                                            <p:cTn id="21" dur="10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000" fill="hold"/>
                                            <p:tgtEl>
                                              <p:spTgt spid="21"/>
                                            </p:tgtEl>
                                            <p:attrNameLst>
                                              <p:attrName>ppt_x</p:attrName>
                                            </p:attrNameLst>
                                          </p:cBhvr>
                                          <p:tavLst>
                                            <p:tav tm="0">
                                              <p:val>
                                                <p:strVal val="#ppt_x"/>
                                              </p:val>
                                            </p:tav>
                                            <p:tav tm="100000">
                                              <p:val>
                                                <p:strVal val="#ppt_x"/>
                                              </p:val>
                                            </p:tav>
                                          </p:tavLst>
                                        </p:anim>
                                        <p:anim calcmode="lin" valueType="num">
                                          <p:cBhvr additive="base">
                                            <p:cTn id="2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2DCA108-62E0-44C7-9B47-C608D5CEFE73}"/>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id="{7447FEBB-83A3-426C-8FBA-184241AA45FC}"/>
              </a:ext>
            </a:extLst>
          </p:cNvPr>
          <p:cNvSpPr/>
          <p:nvPr/>
        </p:nvSpPr>
        <p:spPr>
          <a:xfrm>
            <a:off x="457200" y="228600"/>
            <a:ext cx="1144524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id="{84A93AF5-1E2D-4B59-B4A7-57F89BA269D0}"/>
              </a:ext>
            </a:extLst>
          </p:cNvPr>
          <p:cNvSpPr/>
          <p:nvPr/>
        </p:nvSpPr>
        <p:spPr>
          <a:xfrm>
            <a:off x="457200" y="228600"/>
            <a:ext cx="1143000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id="{5C0E97F4-ED5C-4B2F-A648-B4876F91CCE8}"/>
              </a:ext>
            </a:extLst>
          </p:cNvPr>
          <p:cNvGrpSpPr/>
          <p:nvPr/>
        </p:nvGrpSpPr>
        <p:grpSpPr>
          <a:xfrm>
            <a:off x="4992943" y="8229600"/>
            <a:ext cx="1066800" cy="707886"/>
            <a:chOff x="6162612" y="199556"/>
            <a:chExt cx="2513588" cy="1286803"/>
          </a:xfrm>
        </p:grpSpPr>
        <p:sp>
          <p:nvSpPr>
            <p:cNvPr id="61" name="Rectangle: Rounded Corners 60">
              <a:extLst>
                <a:ext uri="{FF2B5EF4-FFF2-40B4-BE49-F238E27FC236}">
                  <a16:creationId xmlns:a16="http://schemas.microsoft.com/office/drawing/2014/main"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636432DC-E910-4178-9D27-EA69416DC896}"/>
                </a:ext>
              </a:extLst>
            </p:cNvPr>
            <p:cNvSpPr txBox="1"/>
            <p:nvPr/>
          </p:nvSpPr>
          <p:spPr>
            <a:xfrm>
              <a:off x="6184756" y="199556"/>
              <a:ext cx="2469301" cy="1286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DF0155"/>
                  </a:solidFill>
                  <a:effectLst/>
                  <a:uLnTx/>
                  <a:uFillTx/>
                  <a:latin typeface="Times New Roman" panose="02020603050405020304" pitchFamily="18" charset="0"/>
                  <a:ea typeface="+mn-ea"/>
                  <a:cs typeface="Times New Roman" panose="02020603050405020304" pitchFamily="18" charset="0"/>
                </a:rPr>
                <a:t>H</a:t>
              </a:r>
              <a:endParaRPr kumimoji="0" lang="en-US" sz="4000" b="1" i="0" u="none" strike="noStrike" kern="1200" cap="none" spc="0" normalizeH="0" baseline="0" noProof="0" dirty="0">
                <a:ln>
                  <a:noFill/>
                </a:ln>
                <a:solidFill>
                  <a:srgbClr val="DF0155"/>
                </a:solidFill>
                <a:effectLst/>
                <a:uLnTx/>
                <a:uFillTx/>
                <a:latin typeface="Times New Roman" panose="02020603050405020304" pitchFamily="18" charset="0"/>
                <a:ea typeface="+mn-ea"/>
                <a:cs typeface="Times New Roman" panose="02020603050405020304" pitchFamily="18" charset="0"/>
              </a:endParaRPr>
            </a:p>
          </p:txBody>
        </p:sp>
      </p:grpSp>
      <p:pic>
        <p:nvPicPr>
          <p:cNvPr id="64" name="Picture 63">
            <a:extLst>
              <a:ext uri="{FF2B5EF4-FFF2-40B4-BE49-F238E27FC236}">
                <a16:creationId xmlns:a16="http://schemas.microsoft.com/office/drawing/2014/main"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2578" y="4961951"/>
            <a:ext cx="1406164" cy="1850492"/>
          </a:xfrm>
          <a:prstGeom prst="rect">
            <a:avLst/>
          </a:prstGeom>
        </p:spPr>
      </p:pic>
      <p:pic>
        <p:nvPicPr>
          <p:cNvPr id="65" name="Picture 64">
            <a:extLst>
              <a:ext uri="{FF2B5EF4-FFF2-40B4-BE49-F238E27FC236}">
                <a16:creationId xmlns:a16="http://schemas.microsoft.com/office/drawing/2014/main" id="{9F7BA023-C0A5-4340-A7C2-7AF9A0C04D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11014" y="4932055"/>
            <a:ext cx="1471324" cy="1939845"/>
          </a:xfrm>
          <a:prstGeom prst="rect">
            <a:avLst/>
          </a:prstGeom>
        </p:spPr>
      </p:pic>
      <p:sp>
        <p:nvSpPr>
          <p:cNvPr id="19" name="TextBox 18">
            <a:extLst>
              <a:ext uri="{FF2B5EF4-FFF2-40B4-BE49-F238E27FC236}">
                <a16:creationId xmlns:a16="http://schemas.microsoft.com/office/drawing/2014/main" id="{A3CA7DF7-CBE0-44FF-9855-2F21847F6EF0}"/>
              </a:ext>
            </a:extLst>
          </p:cNvPr>
          <p:cNvSpPr txBox="1"/>
          <p:nvPr/>
        </p:nvSpPr>
        <p:spPr>
          <a:xfrm>
            <a:off x="1676400" y="479638"/>
            <a:ext cx="972344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solidFill>
                  <a:srgbClr val="44546A">
                    <a:lumMod val="50000"/>
                  </a:srgbClr>
                </a:solidFill>
                <a:latin typeface="Times New Roman" panose="02020603050405020304" pitchFamily="18" charset="0"/>
                <a:cs typeface="Times New Roman" panose="02020603050405020304" pitchFamily="18" charset="0"/>
              </a:rPr>
              <a:t>Theo dõi việc ăn uống hằng ngày và trao đổi với bạn về thức ăn ,đồ uống mà em </a:t>
            </a:r>
            <a:r>
              <a:rPr kumimoji="0" lang="en-US"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A94DDA24-EFAE-4FE2-B366-A57C76A42D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450" y="545300"/>
            <a:ext cx="942506" cy="942506"/>
          </a:xfrm>
          <a:prstGeom prst="rect">
            <a:avLst/>
          </a:prstGeom>
        </p:spPr>
      </p:pic>
      <p:sp>
        <p:nvSpPr>
          <p:cNvPr id="23" name="TextBox 22">
            <a:extLst>
              <a:ext uri="{FF2B5EF4-FFF2-40B4-BE49-F238E27FC236}">
                <a16:creationId xmlns:a16="http://schemas.microsoft.com/office/drawing/2014/main" id="{07B6B439-8B3B-4905-91E6-3EA8C8C9A464}"/>
              </a:ext>
            </a:extLst>
          </p:cNvPr>
          <p:cNvSpPr txBox="1"/>
          <p:nvPr/>
        </p:nvSpPr>
        <p:spPr>
          <a:xfrm>
            <a:off x="1066800" y="1585964"/>
            <a:ext cx="10668000" cy="3323987"/>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3600" dirty="0">
                <a:solidFill>
                  <a:srgbClr val="44546A">
                    <a:lumMod val="50000"/>
                  </a:srgbClr>
                </a:solidFill>
                <a:latin typeface="Times New Roman" panose="02020603050405020304" pitchFamily="18" charset="0"/>
                <a:cs typeface="Times New Roman" panose="02020603050405020304" pitchFamily="18" charset="0"/>
              </a:rPr>
              <a:t>Thường xuyên sử dụng</a:t>
            </a:r>
          </a:p>
          <a:p>
            <a:pPr marL="571500" marR="0" lvl="0" indent="-5715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Thỉnh thoảng sử dụng </a:t>
            </a:r>
          </a:p>
          <a:p>
            <a:pPr marL="571500" marR="0" lvl="0" indent="-5715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3600" dirty="0">
                <a:solidFill>
                  <a:srgbClr val="44546A">
                    <a:lumMod val="50000"/>
                  </a:srgbClr>
                </a:solidFill>
                <a:latin typeface="Times New Roman" panose="02020603050405020304" pitchFamily="18" charset="0"/>
                <a:cs typeface="Times New Roman" panose="02020603050405020304" pitchFamily="18" charset="0"/>
              </a:rPr>
              <a:t>Không sử dụng.</a:t>
            </a:r>
            <a:endParaRPr kumimoji="0" lang="vi-VN" sz="36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 Em cần thay đổi gì về việc sử dụng thức ăn, đồ uống đó?</a:t>
            </a:r>
          </a:p>
        </p:txBody>
      </p:sp>
    </p:spTree>
    <p:extLst>
      <p:ext uri="{BB962C8B-B14F-4D97-AF65-F5344CB8AC3E}">
        <p14:creationId xmlns:p14="http://schemas.microsoft.com/office/powerpoint/2010/main" val="69164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9"/>
                                            </p:tgtEl>
                                            <p:attrNameLst>
                                              <p:attrName>style.color</p:attrName>
                                            </p:attrNameLst>
                                          </p:cBhvr>
                                          <p:to>
                                            <p:clrVal>
                                              <a:srgbClr val="00B050"/>
                                            </p:clrVal>
                                          </p:to>
                                        </p:set>
                                        <p:set>
                                          <p:cBhvr>
                                            <p:cTn id="20" dur="500" fill="hold"/>
                                            <p:tgtEl>
                                              <p:spTgt spid="19"/>
                                            </p:tgtEl>
                                            <p:attrNameLst>
                                              <p:attrName>fillcolor</p:attrName>
                                            </p:attrNameLst>
                                          </p:cBhvr>
                                          <p:to>
                                            <p:clrVal>
                                              <a:srgbClr val="00B050"/>
                                            </p:clrVal>
                                          </p:to>
                                        </p:set>
                                        <p:set>
                                          <p:cBhvr>
                                            <p:cTn id="21" dur="500" fill="hold"/>
                                            <p:tgtEl>
                                              <p:spTgt spid="1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23">
                                                <p:txEl>
                                                  <p:pRg st="0" end="0"/>
                                                </p:txEl>
                                              </p:spTgt>
                                            </p:tgtEl>
                                            <p:attrNameLst>
                                              <p:attrName>style.color</p:attrName>
                                            </p:attrNameLst>
                                          </p:cBhvr>
                                          <p:to>
                                            <p:clrVal>
                                              <a:srgbClr val="7030A0"/>
                                            </p:clrVal>
                                          </p:to>
                                        </p:set>
                                        <p:set>
                                          <p:cBhvr>
                                            <p:cTn id="26" dur="500" fill="hold"/>
                                            <p:tgtEl>
                                              <p:spTgt spid="23">
                                                <p:txEl>
                                                  <p:pRg st="0" end="0"/>
                                                </p:txEl>
                                              </p:spTgt>
                                            </p:tgtEl>
                                            <p:attrNameLst>
                                              <p:attrName>fillcolor</p:attrName>
                                            </p:attrNameLst>
                                          </p:cBhvr>
                                          <p:to>
                                            <p:clrVal>
                                              <a:srgbClr val="7030A0"/>
                                            </p:clrVal>
                                          </p:to>
                                        </p:set>
                                        <p:set>
                                          <p:cBhvr>
                                            <p:cTn id="27" dur="500" fill="hold"/>
                                            <p:tgtEl>
                                              <p:spTgt spid="23">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23">
                                                <p:txEl>
                                                  <p:pRg st="1" end="1"/>
                                                </p:txEl>
                                              </p:spTgt>
                                            </p:tgtEl>
                                            <p:attrNameLst>
                                              <p:attrName>style.color</p:attrName>
                                            </p:attrNameLst>
                                          </p:cBhvr>
                                          <p:to>
                                            <p:clrVal>
                                              <a:srgbClr val="7030A0"/>
                                            </p:clrVal>
                                          </p:to>
                                        </p:set>
                                        <p:set>
                                          <p:cBhvr>
                                            <p:cTn id="32" dur="500" fill="hold"/>
                                            <p:tgtEl>
                                              <p:spTgt spid="23">
                                                <p:txEl>
                                                  <p:pRg st="1" end="1"/>
                                                </p:txEl>
                                              </p:spTgt>
                                            </p:tgtEl>
                                            <p:attrNameLst>
                                              <p:attrName>fillcolor</p:attrName>
                                            </p:attrNameLst>
                                          </p:cBhvr>
                                          <p:to>
                                            <p:clrVal>
                                              <a:srgbClr val="7030A0"/>
                                            </p:clrVal>
                                          </p:to>
                                        </p:set>
                                        <p:set>
                                          <p:cBhvr>
                                            <p:cTn id="33" dur="500" fill="hold"/>
                                            <p:tgtEl>
                                              <p:spTgt spid="23">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23">
                                                <p:txEl>
                                                  <p:pRg st="2" end="2"/>
                                                </p:txEl>
                                              </p:spTgt>
                                            </p:tgtEl>
                                            <p:attrNameLst>
                                              <p:attrName>style.color</p:attrName>
                                            </p:attrNameLst>
                                          </p:cBhvr>
                                          <p:to>
                                            <p:clrVal>
                                              <a:srgbClr val="7030A0"/>
                                            </p:clrVal>
                                          </p:to>
                                        </p:set>
                                        <p:set>
                                          <p:cBhvr>
                                            <p:cTn id="38" dur="500" fill="hold"/>
                                            <p:tgtEl>
                                              <p:spTgt spid="23">
                                                <p:txEl>
                                                  <p:pRg st="2" end="2"/>
                                                </p:txEl>
                                              </p:spTgt>
                                            </p:tgtEl>
                                            <p:attrNameLst>
                                              <p:attrName>fillcolor</p:attrName>
                                            </p:attrNameLst>
                                          </p:cBhvr>
                                          <p:to>
                                            <p:clrVal>
                                              <a:srgbClr val="7030A0"/>
                                            </p:clrVal>
                                          </p:to>
                                        </p:set>
                                        <p:set>
                                          <p:cBhvr>
                                            <p:cTn id="39" dur="500" fill="hold"/>
                                            <p:tgtEl>
                                              <p:spTgt spid="23">
                                                <p:txEl>
                                                  <p:pRg st="2" end="2"/>
                                                </p:tx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16" presetClass="emph" presetSubtype="0" fill="hold" nodeType="clickEffect">
                                      <p:stCondLst>
                                        <p:cond delay="0"/>
                                      </p:stCondLst>
                                      <p:iterate type="lt">
                                        <p:tmPct val="4000"/>
                                      </p:iterate>
                                      <p:childTnLst>
                                        <p:set>
                                          <p:cBhvr override="childStyle">
                                            <p:cTn id="43" dur="500" fill="hold"/>
                                            <p:tgtEl>
                                              <p:spTgt spid="23">
                                                <p:txEl>
                                                  <p:pRg st="3" end="3"/>
                                                </p:txEl>
                                              </p:spTgt>
                                            </p:tgtEl>
                                            <p:attrNameLst>
                                              <p:attrName>style.color</p:attrName>
                                            </p:attrNameLst>
                                          </p:cBhvr>
                                          <p:to>
                                            <p:clrVal>
                                              <a:srgbClr val="7030A0"/>
                                            </p:clrVal>
                                          </p:to>
                                        </p:set>
                                        <p:set>
                                          <p:cBhvr>
                                            <p:cTn id="44" dur="500" fill="hold"/>
                                            <p:tgtEl>
                                              <p:spTgt spid="23">
                                                <p:txEl>
                                                  <p:pRg st="3" end="3"/>
                                                </p:txEl>
                                              </p:spTgt>
                                            </p:tgtEl>
                                            <p:attrNameLst>
                                              <p:attrName>fillcolor</p:attrName>
                                            </p:attrNameLst>
                                          </p:cBhvr>
                                          <p:to>
                                            <p:clrVal>
                                              <a:srgbClr val="7030A0"/>
                                            </p:clrVal>
                                          </p:to>
                                        </p:set>
                                        <p:set>
                                          <p:cBhvr>
                                            <p:cTn id="45" dur="500" fill="hold"/>
                                            <p:tgtEl>
                                              <p:spTgt spid="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9"/>
                                            </p:tgtEl>
                                            <p:attrNameLst>
                                              <p:attrName>style.color</p:attrName>
                                            </p:attrNameLst>
                                          </p:cBhvr>
                                          <p:to>
                                            <p:clrVal>
                                              <a:srgbClr val="00B050"/>
                                            </p:clrVal>
                                          </p:to>
                                        </p:set>
                                        <p:set>
                                          <p:cBhvr>
                                            <p:cTn id="20" dur="500" fill="hold"/>
                                            <p:tgtEl>
                                              <p:spTgt spid="19"/>
                                            </p:tgtEl>
                                            <p:attrNameLst>
                                              <p:attrName>fillcolor</p:attrName>
                                            </p:attrNameLst>
                                          </p:cBhvr>
                                          <p:to>
                                            <p:clrVal>
                                              <a:srgbClr val="00B050"/>
                                            </p:clrVal>
                                          </p:to>
                                        </p:set>
                                        <p:set>
                                          <p:cBhvr>
                                            <p:cTn id="21" dur="500" fill="hold"/>
                                            <p:tgtEl>
                                              <p:spTgt spid="1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23">
                                                <p:txEl>
                                                  <p:pRg st="0" end="0"/>
                                                </p:txEl>
                                              </p:spTgt>
                                            </p:tgtEl>
                                            <p:attrNameLst>
                                              <p:attrName>style.color</p:attrName>
                                            </p:attrNameLst>
                                          </p:cBhvr>
                                          <p:to>
                                            <p:clrVal>
                                              <a:srgbClr val="7030A0"/>
                                            </p:clrVal>
                                          </p:to>
                                        </p:set>
                                        <p:set>
                                          <p:cBhvr>
                                            <p:cTn id="26" dur="500" fill="hold"/>
                                            <p:tgtEl>
                                              <p:spTgt spid="23">
                                                <p:txEl>
                                                  <p:pRg st="0" end="0"/>
                                                </p:txEl>
                                              </p:spTgt>
                                            </p:tgtEl>
                                            <p:attrNameLst>
                                              <p:attrName>fillcolor</p:attrName>
                                            </p:attrNameLst>
                                          </p:cBhvr>
                                          <p:to>
                                            <p:clrVal>
                                              <a:srgbClr val="7030A0"/>
                                            </p:clrVal>
                                          </p:to>
                                        </p:set>
                                        <p:set>
                                          <p:cBhvr>
                                            <p:cTn id="27" dur="500" fill="hold"/>
                                            <p:tgtEl>
                                              <p:spTgt spid="23">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23">
                                                <p:txEl>
                                                  <p:pRg st="1" end="1"/>
                                                </p:txEl>
                                              </p:spTgt>
                                            </p:tgtEl>
                                            <p:attrNameLst>
                                              <p:attrName>style.color</p:attrName>
                                            </p:attrNameLst>
                                          </p:cBhvr>
                                          <p:to>
                                            <p:clrVal>
                                              <a:srgbClr val="7030A0"/>
                                            </p:clrVal>
                                          </p:to>
                                        </p:set>
                                        <p:set>
                                          <p:cBhvr>
                                            <p:cTn id="32" dur="500" fill="hold"/>
                                            <p:tgtEl>
                                              <p:spTgt spid="23">
                                                <p:txEl>
                                                  <p:pRg st="1" end="1"/>
                                                </p:txEl>
                                              </p:spTgt>
                                            </p:tgtEl>
                                            <p:attrNameLst>
                                              <p:attrName>fillcolor</p:attrName>
                                            </p:attrNameLst>
                                          </p:cBhvr>
                                          <p:to>
                                            <p:clrVal>
                                              <a:srgbClr val="7030A0"/>
                                            </p:clrVal>
                                          </p:to>
                                        </p:set>
                                        <p:set>
                                          <p:cBhvr>
                                            <p:cTn id="33" dur="500" fill="hold"/>
                                            <p:tgtEl>
                                              <p:spTgt spid="23">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23">
                                                <p:txEl>
                                                  <p:pRg st="2" end="2"/>
                                                </p:txEl>
                                              </p:spTgt>
                                            </p:tgtEl>
                                            <p:attrNameLst>
                                              <p:attrName>style.color</p:attrName>
                                            </p:attrNameLst>
                                          </p:cBhvr>
                                          <p:to>
                                            <p:clrVal>
                                              <a:srgbClr val="7030A0"/>
                                            </p:clrVal>
                                          </p:to>
                                        </p:set>
                                        <p:set>
                                          <p:cBhvr>
                                            <p:cTn id="38" dur="500" fill="hold"/>
                                            <p:tgtEl>
                                              <p:spTgt spid="23">
                                                <p:txEl>
                                                  <p:pRg st="2" end="2"/>
                                                </p:txEl>
                                              </p:spTgt>
                                            </p:tgtEl>
                                            <p:attrNameLst>
                                              <p:attrName>fillcolor</p:attrName>
                                            </p:attrNameLst>
                                          </p:cBhvr>
                                          <p:to>
                                            <p:clrVal>
                                              <a:srgbClr val="7030A0"/>
                                            </p:clrVal>
                                          </p:to>
                                        </p:set>
                                        <p:set>
                                          <p:cBhvr>
                                            <p:cTn id="39" dur="500" fill="hold"/>
                                            <p:tgtEl>
                                              <p:spTgt spid="23">
                                                <p:txEl>
                                                  <p:pRg st="2" end="2"/>
                                                </p:tx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16" presetClass="emph" presetSubtype="0" fill="hold" nodeType="clickEffect">
                                      <p:stCondLst>
                                        <p:cond delay="0"/>
                                      </p:stCondLst>
                                      <p:iterate type="lt">
                                        <p:tmPct val="4000"/>
                                      </p:iterate>
                                      <p:childTnLst>
                                        <p:set>
                                          <p:cBhvr override="childStyle">
                                            <p:cTn id="43" dur="500" fill="hold"/>
                                            <p:tgtEl>
                                              <p:spTgt spid="23">
                                                <p:txEl>
                                                  <p:pRg st="3" end="3"/>
                                                </p:txEl>
                                              </p:spTgt>
                                            </p:tgtEl>
                                            <p:attrNameLst>
                                              <p:attrName>style.color</p:attrName>
                                            </p:attrNameLst>
                                          </p:cBhvr>
                                          <p:to>
                                            <p:clrVal>
                                              <a:srgbClr val="7030A0"/>
                                            </p:clrVal>
                                          </p:to>
                                        </p:set>
                                        <p:set>
                                          <p:cBhvr>
                                            <p:cTn id="44" dur="500" fill="hold"/>
                                            <p:tgtEl>
                                              <p:spTgt spid="23">
                                                <p:txEl>
                                                  <p:pRg st="3" end="3"/>
                                                </p:txEl>
                                              </p:spTgt>
                                            </p:tgtEl>
                                            <p:attrNameLst>
                                              <p:attrName>fillcolor</p:attrName>
                                            </p:attrNameLst>
                                          </p:cBhvr>
                                          <p:to>
                                            <p:clrVal>
                                              <a:srgbClr val="7030A0"/>
                                            </p:clrVal>
                                          </p:to>
                                        </p:set>
                                        <p:set>
                                          <p:cBhvr>
                                            <p:cTn id="45" dur="500" fill="hold"/>
                                            <p:tgtEl>
                                              <p:spTgt spid="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818</TotalTime>
  <Words>704</Words>
  <Application>Microsoft Office PowerPoint</Application>
  <PresentationFormat>Widescreen</PresentationFormat>
  <Paragraphs>98</Paragraphs>
  <Slides>19</Slides>
  <Notes>5</Notes>
  <HiddenSlides>0</HiddenSlides>
  <MMClips>5</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19</vt:i4>
      </vt:variant>
    </vt:vector>
  </HeadingPairs>
  <TitlesOfParts>
    <vt:vector size="37" baseType="lpstr">
      <vt:lpstr>#9Slide02 Noi dung dai</vt:lpstr>
      <vt:lpstr>#9Slide02 Tieu de dai</vt:lpstr>
      <vt:lpstr>Arial</vt:lpstr>
      <vt:lpstr>Calibri</vt:lpstr>
      <vt:lpstr>Calibri Light</vt:lpstr>
      <vt:lpstr>HP001 4 hàng</vt:lpstr>
      <vt:lpstr>Times New Roman</vt:lpstr>
      <vt:lpstr>UTM Avo</vt:lpstr>
      <vt:lpstr>杨任东竹石体-Medium</vt:lpstr>
      <vt:lpstr>Office Theme</vt:lpstr>
      <vt:lpstr>2_Office Theme</vt:lpstr>
      <vt:lpstr>4_Office Theme</vt:lpstr>
      <vt:lpstr>6_Office Theme</vt:lpstr>
      <vt:lpstr>7_Office Theme</vt:lpstr>
      <vt:lpstr>16_Office Theme</vt:lpstr>
      <vt:lpstr>9_Office Theme</vt:lpstr>
      <vt:lpstr>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hp</cp:lastModifiedBy>
  <cp:revision>42</cp:revision>
  <dcterms:created xsi:type="dcterms:W3CDTF">2021-12-26T15:32:00Z</dcterms:created>
  <dcterms:modified xsi:type="dcterms:W3CDTF">2024-05-03T03:10:00Z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8B0B5AB0D7FC40B2BAF500CB8D43B712</vt:lpwstr>
  </property>
  <property fmtid="{D5CDD505-2E9C-101B-9397-08002B2CF9AE}" pid="3" name="KSOProductBuildVer">
    <vt:lpwstr>1033-12.2.0.13489</vt:lpwstr>
  </property>
</Properties>
</file>