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 id="2147483680" r:id="rId3"/>
  </p:sldMasterIdLst>
  <p:notesMasterIdLst>
    <p:notesMasterId r:id="rId34"/>
  </p:notesMasterIdLst>
  <p:sldIdLst>
    <p:sldId id="8756" r:id="rId4"/>
    <p:sldId id="8672" r:id="rId5"/>
    <p:sldId id="8727" r:id="rId6"/>
    <p:sldId id="8728" r:id="rId7"/>
    <p:sldId id="8729" r:id="rId8"/>
    <p:sldId id="8730" r:id="rId9"/>
    <p:sldId id="8731" r:id="rId10"/>
    <p:sldId id="8757" r:id="rId11"/>
    <p:sldId id="3308" r:id="rId12"/>
    <p:sldId id="3300" r:id="rId13"/>
    <p:sldId id="3408" r:id="rId14"/>
    <p:sldId id="3258" r:id="rId15"/>
    <p:sldId id="8771" r:id="rId16"/>
    <p:sldId id="8772" r:id="rId17"/>
    <p:sldId id="8759" r:id="rId18"/>
    <p:sldId id="3306" r:id="rId19"/>
    <p:sldId id="8824" r:id="rId20"/>
    <p:sldId id="8761" r:id="rId21"/>
    <p:sldId id="8762" r:id="rId22"/>
    <p:sldId id="8763" r:id="rId23"/>
    <p:sldId id="3311" r:id="rId24"/>
    <p:sldId id="8764" r:id="rId25"/>
    <p:sldId id="8765" r:id="rId26"/>
    <p:sldId id="8766" r:id="rId27"/>
    <p:sldId id="8767" r:id="rId28"/>
    <p:sldId id="8768" r:id="rId29"/>
    <p:sldId id="8769" r:id="rId30"/>
    <p:sldId id="8689" r:id="rId31"/>
    <p:sldId id="8690" r:id="rId32"/>
    <p:sldId id="8825" r:id="rId33"/>
  </p:sldIdLst>
  <p:sldSz cx="12192000" cy="6858000"/>
  <p:notesSz cx="6858000" cy="9144000"/>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3131"/>
    <a:srgbClr val="376A6D"/>
    <a:srgbClr val="231F20"/>
    <a:srgbClr val="2A30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6" autoAdjust="0"/>
    <p:restoredTop sz="94660"/>
  </p:normalViewPr>
  <p:slideViewPr>
    <p:cSldViewPr snapToGrid="0">
      <p:cViewPr varScale="1">
        <p:scale>
          <a:sx n="60" d="100"/>
          <a:sy n="60" d="100"/>
        </p:scale>
        <p:origin x="836" y="52"/>
      </p:cViewPr>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gs" Target="tags/tag1.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9E29FD-5CB0-43B2-8DE4-7A81EECF5A0B}" type="datetimeFigureOut">
              <a:rPr lang="zh-CN" altLang="en-US" smtClean="0"/>
              <a:t>2024/4/26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A2CAD8-F91A-409A-B778-AA74111763F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15</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2A2CAD8-F91A-409A-B778-AA74111763F6}" type="slidenum">
              <a:rPr lang="zh-CN" altLang="en-US" smtClean="0"/>
              <a:t>16</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17</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18</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20</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21</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22</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2A2CAD8-F91A-409A-B778-AA74111763F6}"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24</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25</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26</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27</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t>28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4D1495A-DD81-44F4-9F54-1F39867BF2D9}" type="slidenum">
              <a:rPr kumimoji="0" lang="en-US" sz="1200" b="0" i="0" u="none" strike="noStrike" kern="1200" cap="none" spc="0" normalizeH="0" baseline="0" noProof="0" smtClean="0">
                <a:ln>
                  <a:noFill/>
                </a:ln>
                <a:solidFill>
                  <a:prstClr val="black"/>
                </a:solidFill>
                <a:effectLst/>
                <a:uLnTx/>
                <a:uFillTx/>
                <a:latin typeface="等线"/>
                <a:ea typeface="+mn-ea"/>
                <a:cs typeface="+mn-cs"/>
              </a:rPr>
              <a:t>29</a:t>
            </a:fld>
            <a:endParaRPr kumimoji="0" lang="en-US" sz="1200" b="0" i="0" u="none" strike="noStrike" kern="1200" cap="none" spc="0" normalizeH="0" baseline="0" noProof="0">
              <a:ln>
                <a:noFill/>
              </a:ln>
              <a:solidFill>
                <a:prstClr val="black"/>
              </a:solidFill>
              <a:effectLst/>
              <a:uLnTx/>
              <a:uFillTx/>
              <a:latin typeface="等线"/>
              <a:ea typeface="+mn-ea"/>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30</a:t>
            </a:fld>
            <a:endParaRPr lang="zh-CN" altLang="en-US"/>
          </a:p>
        </p:txBody>
      </p:sp>
    </p:spTree>
    <p:extLst>
      <p:ext uri="{BB962C8B-B14F-4D97-AF65-F5344CB8AC3E}">
        <p14:creationId xmlns:p14="http://schemas.microsoft.com/office/powerpoint/2010/main" val="2696291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7</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8</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9</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11</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52961674-FFE2-44D0-9D75-08C535A914E3}" type="slidenum">
              <a:rPr lang="zh-CN" altLang="en-US" smtClean="0"/>
              <a:t>12</a:t>
            </a:fld>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51456EF-EDA7-466D-90A9-97D47B7037CB}" type="datetimeFigureOut">
              <a:rPr lang="zh-CN" altLang="en-US" smtClean="0"/>
              <a:t>2024/4/26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A7D73ED-7EBB-4E11-B60B-79773C5177D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51456EF-EDA7-466D-90A9-97D47B7037CB}" type="datetimeFigureOut">
              <a:rPr lang="zh-CN" altLang="en-US" smtClean="0"/>
              <a:t>2024/4/26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A7D73ED-7EBB-4E11-B60B-79773C5177D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51456EF-EDA7-466D-90A9-97D47B7037CB}" type="datetimeFigureOut">
              <a:rPr lang="zh-CN" altLang="en-US" smtClean="0"/>
              <a:t>2024/4/26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A7D73ED-7EBB-4E11-B60B-79773C5177D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45"/>
            <a:ext cx="12192000" cy="6857355"/>
          </a:xfrm>
          <a:prstGeom prst="rect">
            <a:avLst/>
          </a:prstGeom>
        </p:spPr>
      </p:pic>
      <p:sp>
        <p:nvSpPr>
          <p:cNvPr id="3" name="矩形 2"/>
          <p:cNvSpPr/>
          <p:nvPr userDrawn="1"/>
        </p:nvSpPr>
        <p:spPr>
          <a:xfrm>
            <a:off x="182876" y="182880"/>
            <a:ext cx="11826244" cy="6492240"/>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sp>
        <p:nvSpPr>
          <p:cNvPr id="4" name="矩形 3"/>
          <p:cNvSpPr/>
          <p:nvPr userDrawn="1"/>
        </p:nvSpPr>
        <p:spPr>
          <a:xfrm>
            <a:off x="354571" y="350520"/>
            <a:ext cx="11502150" cy="6093300"/>
          </a:xfrm>
          <a:prstGeom prst="rect">
            <a:avLst/>
          </a:prstGeom>
          <a:noFill/>
          <a:ln w="5715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2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1614436" y="2402025"/>
            <a:ext cx="4271050" cy="2700705"/>
          </a:xfrm>
          <a:custGeom>
            <a:avLst/>
            <a:gdLst>
              <a:gd name="connsiteX0" fmla="*/ 0 w 4271050"/>
              <a:gd name="connsiteY0" fmla="*/ 0 h 2700705"/>
              <a:gd name="connsiteX1" fmla="*/ 4271050 w 4271050"/>
              <a:gd name="connsiteY1" fmla="*/ 0 h 2700705"/>
              <a:gd name="connsiteX2" fmla="*/ 4271050 w 4271050"/>
              <a:gd name="connsiteY2" fmla="*/ 2700705 h 2700705"/>
              <a:gd name="connsiteX3" fmla="*/ 0 w 4271050"/>
              <a:gd name="connsiteY3" fmla="*/ 2700705 h 2700705"/>
            </a:gdLst>
            <a:ahLst/>
            <a:cxnLst>
              <a:cxn ang="0">
                <a:pos x="connsiteX0" y="connsiteY0"/>
              </a:cxn>
              <a:cxn ang="0">
                <a:pos x="connsiteX1" y="connsiteY1"/>
              </a:cxn>
              <a:cxn ang="0">
                <a:pos x="connsiteX2" y="connsiteY2"/>
              </a:cxn>
              <a:cxn ang="0">
                <a:pos x="connsiteX3" y="connsiteY3"/>
              </a:cxn>
            </a:cxnLst>
            <a:rect l="l" t="t" r="r" b="b"/>
            <a:pathLst>
              <a:path w="4271050" h="2700705">
                <a:moveTo>
                  <a:pt x="0" y="0"/>
                </a:moveTo>
                <a:lnTo>
                  <a:pt x="4271050" y="0"/>
                </a:lnTo>
                <a:lnTo>
                  <a:pt x="4271050" y="2700705"/>
                </a:lnTo>
                <a:lnTo>
                  <a:pt x="0" y="2700705"/>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1110973" y="1849256"/>
            <a:ext cx="6054998" cy="3880214"/>
          </a:xfrm>
          <a:custGeom>
            <a:avLst/>
            <a:gdLst>
              <a:gd name="connsiteX0" fmla="*/ 176821 w 6054998"/>
              <a:gd name="connsiteY0" fmla="*/ 0 h 3880214"/>
              <a:gd name="connsiteX1" fmla="*/ 5878177 w 6054998"/>
              <a:gd name="connsiteY1" fmla="*/ 0 h 3880214"/>
              <a:gd name="connsiteX2" fmla="*/ 6054998 w 6054998"/>
              <a:gd name="connsiteY2" fmla="*/ 176821 h 3880214"/>
              <a:gd name="connsiteX3" fmla="*/ 6054998 w 6054998"/>
              <a:gd name="connsiteY3" fmla="*/ 3703393 h 3880214"/>
              <a:gd name="connsiteX4" fmla="*/ 5878177 w 6054998"/>
              <a:gd name="connsiteY4" fmla="*/ 3880214 h 3880214"/>
              <a:gd name="connsiteX5" fmla="*/ 176821 w 6054998"/>
              <a:gd name="connsiteY5" fmla="*/ 3880214 h 3880214"/>
              <a:gd name="connsiteX6" fmla="*/ 0 w 6054998"/>
              <a:gd name="connsiteY6" fmla="*/ 3703393 h 3880214"/>
              <a:gd name="connsiteX7" fmla="*/ 0 w 6054998"/>
              <a:gd name="connsiteY7" fmla="*/ 176821 h 3880214"/>
              <a:gd name="connsiteX8" fmla="*/ 176821 w 6054998"/>
              <a:gd name="connsiteY8" fmla="*/ 0 h 388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54998" h="3880214">
                <a:moveTo>
                  <a:pt x="176821" y="0"/>
                </a:moveTo>
                <a:lnTo>
                  <a:pt x="5878177" y="0"/>
                </a:lnTo>
                <a:cubicBezTo>
                  <a:pt x="5975833" y="0"/>
                  <a:pt x="6054998" y="79165"/>
                  <a:pt x="6054998" y="176821"/>
                </a:cubicBezTo>
                <a:lnTo>
                  <a:pt x="6054998" y="3703393"/>
                </a:lnTo>
                <a:cubicBezTo>
                  <a:pt x="6054998" y="3801049"/>
                  <a:pt x="5975833" y="3880214"/>
                  <a:pt x="5878177" y="3880214"/>
                </a:cubicBezTo>
                <a:lnTo>
                  <a:pt x="176821" y="3880214"/>
                </a:lnTo>
                <a:cubicBezTo>
                  <a:pt x="79165" y="3880214"/>
                  <a:pt x="0" y="3801049"/>
                  <a:pt x="0" y="3703393"/>
                </a:cubicBezTo>
                <a:lnTo>
                  <a:pt x="0" y="176821"/>
                </a:lnTo>
                <a:cubicBezTo>
                  <a:pt x="0" y="79165"/>
                  <a:pt x="79165" y="0"/>
                  <a:pt x="176821" y="0"/>
                </a:cubicBez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内页-1">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3" name="文本框 32"/>
          <p:cNvSpPr txBox="1"/>
          <p:nvPr userDrawn="1"/>
        </p:nvSpPr>
        <p:spPr>
          <a:xfrm>
            <a:off x="353485" y="342795"/>
            <a:ext cx="1521580" cy="359015"/>
          </a:xfrm>
          <a:prstGeom prst="rect">
            <a:avLst/>
          </a:prstGeom>
          <a:noFill/>
        </p:spPr>
        <p:txBody>
          <a:bodyPr wrap="none" lIns="91445" tIns="45723" rIns="91445" bIns="45723">
            <a:spAutoFit/>
          </a:bodyPr>
          <a:lstStyle/>
          <a:p>
            <a:pPr defTabSz="914400">
              <a:defRPr/>
            </a:pPr>
            <a:r>
              <a:rPr lang="zh-CN" altLang="en-US" sz="1735" dirty="0">
                <a:solidFill>
                  <a:schemeClr val="tx1">
                    <a:lumMod val="50000"/>
                    <a:lumOff val="50000"/>
                  </a:schemeClr>
                </a:solidFill>
                <a:latin typeface="Microsoft YaHei" panose="020B0503020204020204" pitchFamily="34" charset="-122"/>
                <a:ea typeface="Microsoft YaHei" panose="020B0503020204020204" pitchFamily="34" charset="-122"/>
                <a:cs typeface="+mn-ea"/>
                <a:sym typeface="+mn-lt"/>
              </a:rPr>
              <a:t>年度工作概述</a:t>
            </a:r>
          </a:p>
        </p:txBody>
      </p:sp>
      <p:sp>
        <p:nvSpPr>
          <p:cNvPr id="4" name="文本框 33"/>
          <p:cNvSpPr txBox="1"/>
          <p:nvPr userDrawn="1"/>
        </p:nvSpPr>
        <p:spPr>
          <a:xfrm>
            <a:off x="353485" y="619993"/>
            <a:ext cx="1899889" cy="277005"/>
          </a:xfrm>
          <a:prstGeom prst="rect">
            <a:avLst/>
          </a:prstGeom>
          <a:noFill/>
        </p:spPr>
        <p:txBody>
          <a:bodyPr wrap="none" lIns="91445" tIns="45723" rIns="91445" bIns="45723">
            <a:spAutoFit/>
          </a:bodyPr>
          <a:lstStyle/>
          <a:p>
            <a:pPr defTabSz="914400">
              <a:defRPr/>
            </a:pPr>
            <a:r>
              <a:rPr lang="en-US" altLang="zh-CN" sz="1200" dirty="0">
                <a:solidFill>
                  <a:schemeClr val="tx1">
                    <a:lumMod val="50000"/>
                    <a:lumOff val="50000"/>
                  </a:schemeClr>
                </a:solidFill>
                <a:cs typeface="+mn-ea"/>
                <a:sym typeface="+mn-lt"/>
              </a:rPr>
              <a:t>Annual work summary</a:t>
            </a:r>
            <a:endParaRPr lang="zh-CN" altLang="en-US" sz="1200" dirty="0">
              <a:solidFill>
                <a:schemeClr val="tx1">
                  <a:lumMod val="50000"/>
                  <a:lumOff val="50000"/>
                </a:schemeClr>
              </a:solidFill>
              <a:cs typeface="+mn-ea"/>
              <a:sym typeface="+mn-lt"/>
            </a:endParaRPr>
          </a:p>
        </p:txBody>
      </p:sp>
      <p:sp>
        <p:nvSpPr>
          <p:cNvPr id="5" name="矩形 4"/>
          <p:cNvSpPr/>
          <p:nvPr userDrawn="1"/>
        </p:nvSpPr>
        <p:spPr>
          <a:xfrm>
            <a:off x="0" y="342795"/>
            <a:ext cx="213784" cy="556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5" tIns="45723" rIns="91445" bIns="45723" anchor="ctr"/>
          <a:lstStyle/>
          <a:p>
            <a:pPr algn="ctr" defTabSz="914400">
              <a:defRPr/>
            </a:pPr>
            <a:endParaRPr lang="zh-CN" altLang="en-US" sz="1865" dirty="0">
              <a:solidFill>
                <a:srgbClr val="E7E6E6">
                  <a:lumMod val="50000"/>
                </a:srgbClr>
              </a:solidFill>
              <a:cs typeface="+mn-ea"/>
              <a:sym typeface="+mn-lt"/>
            </a:endParaRPr>
          </a:p>
        </p:txBody>
      </p:sp>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t>2024/4/26</a:t>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1833"/>
            <a:ext cx="9144000" cy="2387600"/>
          </a:xfrm>
        </p:spPr>
        <p:txBody>
          <a:bodyPr anchor="b"/>
          <a:lstStyle>
            <a:lvl1pPr algn="ctr">
              <a:defRPr sz="8000"/>
            </a:lvl1pPr>
          </a:lstStyle>
          <a:p>
            <a:r>
              <a:rPr lang="en-US"/>
              <a:t>Click to edit Master title style</a:t>
            </a:r>
          </a:p>
        </p:txBody>
      </p:sp>
      <p:sp>
        <p:nvSpPr>
          <p:cNvPr id="3" name="Subtitle 2"/>
          <p:cNvSpPr>
            <a:spLocks noGrp="1"/>
          </p:cNvSpPr>
          <p:nvPr>
            <p:ph type="subTitle" idx="1"/>
          </p:nvPr>
        </p:nvSpPr>
        <p:spPr>
          <a:xfrm>
            <a:off x="1524000" y="3602568"/>
            <a:ext cx="9144000" cy="1655233"/>
          </a:xfrm>
        </p:spPr>
        <p:txBody>
          <a:bodyPr/>
          <a:lstStyle>
            <a:lvl1pPr marL="0" indent="0" algn="ctr">
              <a:buNone/>
              <a:defRPr sz="3200"/>
            </a:lvl1pPr>
            <a:lvl2pPr marL="609600" indent="0" algn="ctr">
              <a:buNone/>
              <a:defRPr sz="2665"/>
            </a:lvl2pPr>
            <a:lvl3pPr marL="1219200" indent="0" algn="ctr">
              <a:buNone/>
              <a:defRPr sz="2400"/>
            </a:lvl3pPr>
            <a:lvl4pPr marL="1828800" indent="0" algn="ctr">
              <a:buNone/>
              <a:defRPr sz="2135"/>
            </a:lvl4pPr>
            <a:lvl5pPr marL="2438400" indent="0" algn="ctr">
              <a:buNone/>
              <a:defRPr sz="2135"/>
            </a:lvl5pPr>
            <a:lvl6pPr marL="3048000" indent="0" algn="ctr">
              <a:buNone/>
              <a:defRPr sz="2135"/>
            </a:lvl6pPr>
            <a:lvl7pPr marL="3657600" indent="0" algn="ctr">
              <a:buNone/>
              <a:defRPr sz="2135"/>
            </a:lvl7pPr>
            <a:lvl8pPr marL="4267200" indent="0" algn="ctr">
              <a:buNone/>
              <a:defRPr sz="2135"/>
            </a:lvl8pPr>
            <a:lvl9pPr marL="4876800" indent="0" algn="ctr">
              <a:buNone/>
              <a:defRPr sz="2135"/>
            </a:lvl9pPr>
          </a:lstStyle>
          <a:p>
            <a:r>
              <a:rPr lang="en-US"/>
              <a:t>Click to edit Master subtitle style</a:t>
            </a:r>
          </a:p>
        </p:txBody>
      </p:sp>
      <p:sp>
        <p:nvSpPr>
          <p:cNvPr id="4" name="Date Placeholder 3"/>
          <p:cNvSpPr>
            <a:spLocks noGrp="1"/>
          </p:cNvSpPr>
          <p:nvPr>
            <p:ph type="dt" sz="half" idx="10"/>
          </p:nvPr>
        </p:nvSpPr>
        <p:spPr/>
        <p:txBody>
          <a:bodyPr/>
          <a:lstStyle/>
          <a:p>
            <a:fld id="{858E4EFA-8564-4BBA-B33A-0AE029A904D5}" type="datetimeFigureOut">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4E4BE-4E6A-400A-8D15-49AD800E386C}"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8E4EFA-8564-4BBA-B33A-0AE029A904D5}" type="datetimeFigureOut">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4E4BE-4E6A-400A-8D15-49AD800E386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51456EF-EDA7-466D-90A9-97D47B7037CB}" type="datetimeFigureOut">
              <a:rPr lang="zh-CN" altLang="en-US" smtClean="0"/>
              <a:t>2024/4/26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A7D73ED-7EBB-4E11-B60B-79773C5177D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267"/>
            <a:ext cx="10515600" cy="2853267"/>
          </a:xfrm>
        </p:spPr>
        <p:txBody>
          <a:bodyPr anchor="b"/>
          <a:lstStyle>
            <a:lvl1pPr>
              <a:defRPr sz="8000"/>
            </a:lvl1pPr>
          </a:lstStyle>
          <a:p>
            <a:r>
              <a:rPr lang="en-US"/>
              <a:t>Click to edit Master title style</a:t>
            </a:r>
          </a:p>
        </p:txBody>
      </p:sp>
      <p:sp>
        <p:nvSpPr>
          <p:cNvPr id="3" name="Text Placeholder 2"/>
          <p:cNvSpPr>
            <a:spLocks noGrp="1"/>
          </p:cNvSpPr>
          <p:nvPr>
            <p:ph type="body" idx="1"/>
          </p:nvPr>
        </p:nvSpPr>
        <p:spPr>
          <a:xfrm>
            <a:off x="831851" y="4588934"/>
            <a:ext cx="10515600" cy="1500717"/>
          </a:xfrm>
        </p:spPr>
        <p:txBody>
          <a:bodyPr/>
          <a:lstStyle>
            <a:lvl1pPr marL="0" indent="0">
              <a:buNone/>
              <a:defRPr sz="3200">
                <a:solidFill>
                  <a:schemeClr val="tx1">
                    <a:tint val="75000"/>
                  </a:schemeClr>
                </a:solidFill>
              </a:defRPr>
            </a:lvl1pPr>
            <a:lvl2pPr marL="609600" indent="0">
              <a:buNone/>
              <a:defRPr sz="2665">
                <a:solidFill>
                  <a:schemeClr val="tx1">
                    <a:tint val="75000"/>
                  </a:schemeClr>
                </a:solidFill>
              </a:defRPr>
            </a:lvl2pPr>
            <a:lvl3pPr marL="1219200" indent="0">
              <a:buNone/>
              <a:defRPr sz="2400">
                <a:solidFill>
                  <a:schemeClr val="tx1">
                    <a:tint val="75000"/>
                  </a:schemeClr>
                </a:solidFill>
              </a:defRPr>
            </a:lvl3pPr>
            <a:lvl4pPr marL="1828800" indent="0">
              <a:buNone/>
              <a:defRPr sz="2135">
                <a:solidFill>
                  <a:schemeClr val="tx1">
                    <a:tint val="75000"/>
                  </a:schemeClr>
                </a:solidFill>
              </a:defRPr>
            </a:lvl4pPr>
            <a:lvl5pPr marL="2438400" indent="0">
              <a:buNone/>
              <a:defRPr sz="2135">
                <a:solidFill>
                  <a:schemeClr val="tx1">
                    <a:tint val="75000"/>
                  </a:schemeClr>
                </a:solidFill>
              </a:defRPr>
            </a:lvl5pPr>
            <a:lvl6pPr marL="3048000" indent="0">
              <a:buNone/>
              <a:defRPr sz="2135">
                <a:solidFill>
                  <a:schemeClr val="tx1">
                    <a:tint val="75000"/>
                  </a:schemeClr>
                </a:solidFill>
              </a:defRPr>
            </a:lvl6pPr>
            <a:lvl7pPr marL="3657600" indent="0">
              <a:buNone/>
              <a:defRPr sz="2135">
                <a:solidFill>
                  <a:schemeClr val="tx1">
                    <a:tint val="75000"/>
                  </a:schemeClr>
                </a:solidFill>
              </a:defRPr>
            </a:lvl7pPr>
            <a:lvl8pPr marL="4267200" indent="0">
              <a:buNone/>
              <a:defRPr sz="2135">
                <a:solidFill>
                  <a:schemeClr val="tx1">
                    <a:tint val="75000"/>
                  </a:schemeClr>
                </a:solidFill>
              </a:defRPr>
            </a:lvl8pPr>
            <a:lvl9pPr marL="4876800" indent="0">
              <a:buNone/>
              <a:defRPr sz="213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8E4EFA-8564-4BBA-B33A-0AE029A904D5}" type="datetimeFigureOut">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4E4BE-4E6A-400A-8D15-49AD800E386C}"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6684"/>
            <a:ext cx="5156200"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6684"/>
            <a:ext cx="5156200"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58E4EFA-8564-4BBA-B33A-0AE029A904D5}" type="datetimeFigureOut">
              <a:rPr lang="en-US" smtClean="0"/>
              <a:t>4/26/2024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44E4BE-4E6A-400A-8D15-49AD800E386C}"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6185"/>
            <a:ext cx="10515600" cy="1325033"/>
          </a:xfrm>
        </p:spPr>
        <p:txBody>
          <a:bodyPr/>
          <a:lstStyle/>
          <a:p>
            <a:r>
              <a:rPr lang="en-US"/>
              <a:t>Click to edit Master title style</a:t>
            </a:r>
          </a:p>
        </p:txBody>
      </p:sp>
      <p:sp>
        <p:nvSpPr>
          <p:cNvPr id="3" name="Text Placeholder 2"/>
          <p:cNvSpPr>
            <a:spLocks noGrp="1"/>
          </p:cNvSpPr>
          <p:nvPr>
            <p:ph type="body" idx="1"/>
          </p:nvPr>
        </p:nvSpPr>
        <p:spPr>
          <a:xfrm>
            <a:off x="840318" y="1680634"/>
            <a:ext cx="5158316" cy="825500"/>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840318" y="2506133"/>
            <a:ext cx="5158316" cy="368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0634"/>
            <a:ext cx="5183717" cy="825500"/>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72200" y="2506133"/>
            <a:ext cx="5183717" cy="368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58E4EFA-8564-4BBA-B33A-0AE029A904D5}" type="datetimeFigureOut">
              <a:rPr lang="en-US" smtClean="0"/>
              <a:t>4/26/2024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44E4BE-4E6A-400A-8D15-49AD800E386C}"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58E4EFA-8564-4BBA-B33A-0AE029A904D5}" type="datetimeFigureOut">
              <a:rPr lang="en-US" smtClean="0"/>
              <a:t>4/26/2024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44E4BE-4E6A-400A-8D15-49AD800E386C}"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8E4EFA-8564-4BBA-B33A-0AE029A904D5}" type="datetimeFigureOut">
              <a:rPr lang="en-US" smtClean="0"/>
              <a:t>4/26/2024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44E4BE-4E6A-400A-8D15-49AD800E386C}"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4265"/>
            </a:lvl1pPr>
          </a:lstStyle>
          <a:p>
            <a:r>
              <a:rPr lang="en-US"/>
              <a:t>Click to edit Master title style</a:t>
            </a:r>
          </a:p>
        </p:txBody>
      </p:sp>
      <p:sp>
        <p:nvSpPr>
          <p:cNvPr id="3" name="Content Placeholder 2"/>
          <p:cNvSpPr>
            <a:spLocks noGrp="1"/>
          </p:cNvSpPr>
          <p:nvPr>
            <p:ph idx="1"/>
          </p:nvPr>
        </p:nvSpPr>
        <p:spPr>
          <a:xfrm>
            <a:off x="5183717" y="988485"/>
            <a:ext cx="6172200" cy="4872567"/>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2117"/>
          </a:xfrm>
        </p:spPr>
        <p:txBody>
          <a:bodyPr/>
          <a:lstStyle>
            <a:lvl1pPr marL="0" indent="0">
              <a:buNone/>
              <a:defRPr sz="2135"/>
            </a:lvl1pPr>
            <a:lvl2pPr marL="609600" indent="0">
              <a:buNone/>
              <a:defRPr sz="1865"/>
            </a:lvl2pPr>
            <a:lvl3pPr marL="1219200" indent="0">
              <a:buNone/>
              <a:defRPr sz="1600"/>
            </a:lvl3pPr>
            <a:lvl4pPr marL="1828800" indent="0">
              <a:buNone/>
              <a:defRPr sz="1335"/>
            </a:lvl4pPr>
            <a:lvl5pPr marL="2438400" indent="0">
              <a:buNone/>
              <a:defRPr sz="1335"/>
            </a:lvl5pPr>
            <a:lvl6pPr marL="3048000" indent="0">
              <a:buNone/>
              <a:defRPr sz="1335"/>
            </a:lvl6pPr>
            <a:lvl7pPr marL="3657600" indent="0">
              <a:buNone/>
              <a:defRPr sz="1335"/>
            </a:lvl7pPr>
            <a:lvl8pPr marL="4267200" indent="0">
              <a:buNone/>
              <a:defRPr sz="1335"/>
            </a:lvl8pPr>
            <a:lvl9pPr marL="4876800" indent="0">
              <a:buNone/>
              <a:defRPr sz="1335"/>
            </a:lvl9pPr>
          </a:lstStyle>
          <a:p>
            <a:pPr lvl="0"/>
            <a:r>
              <a:rPr lang="en-US"/>
              <a:t>Click to edit Master text styles</a:t>
            </a:r>
          </a:p>
        </p:txBody>
      </p:sp>
      <p:sp>
        <p:nvSpPr>
          <p:cNvPr id="5" name="Date Placeholder 4"/>
          <p:cNvSpPr>
            <a:spLocks noGrp="1"/>
          </p:cNvSpPr>
          <p:nvPr>
            <p:ph type="dt" sz="half" idx="10"/>
          </p:nvPr>
        </p:nvSpPr>
        <p:spPr/>
        <p:txBody>
          <a:bodyPr/>
          <a:lstStyle/>
          <a:p>
            <a:fld id="{858E4EFA-8564-4BBA-B33A-0AE029A904D5}" type="datetimeFigureOut">
              <a:rPr lang="en-US" smtClean="0"/>
              <a:t>4/26/2024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44E4BE-4E6A-400A-8D15-49AD800E386C}"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4265"/>
            </a:lvl1pPr>
          </a:lstStyle>
          <a:p>
            <a:r>
              <a:rPr lang="en-US"/>
              <a:t>Click to edit Master title style</a:t>
            </a:r>
          </a:p>
        </p:txBody>
      </p:sp>
      <p:sp>
        <p:nvSpPr>
          <p:cNvPr id="3" name="Picture Placeholder 2"/>
          <p:cNvSpPr>
            <a:spLocks noGrp="1"/>
          </p:cNvSpPr>
          <p:nvPr>
            <p:ph type="pic" idx="1"/>
          </p:nvPr>
        </p:nvSpPr>
        <p:spPr>
          <a:xfrm>
            <a:off x="5183717" y="988485"/>
            <a:ext cx="6172200" cy="4872567"/>
          </a:xfr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en-US"/>
          </a:p>
        </p:txBody>
      </p:sp>
      <p:sp>
        <p:nvSpPr>
          <p:cNvPr id="4" name="Text Placeholder 3"/>
          <p:cNvSpPr>
            <a:spLocks noGrp="1"/>
          </p:cNvSpPr>
          <p:nvPr>
            <p:ph type="body" sz="half" idx="2"/>
          </p:nvPr>
        </p:nvSpPr>
        <p:spPr>
          <a:xfrm>
            <a:off x="840318" y="2057400"/>
            <a:ext cx="3932767" cy="3812117"/>
          </a:xfrm>
        </p:spPr>
        <p:txBody>
          <a:bodyPr/>
          <a:lstStyle>
            <a:lvl1pPr marL="0" indent="0">
              <a:buNone/>
              <a:defRPr sz="2135"/>
            </a:lvl1pPr>
            <a:lvl2pPr marL="609600" indent="0">
              <a:buNone/>
              <a:defRPr sz="1865"/>
            </a:lvl2pPr>
            <a:lvl3pPr marL="1219200" indent="0">
              <a:buNone/>
              <a:defRPr sz="1600"/>
            </a:lvl3pPr>
            <a:lvl4pPr marL="1828800" indent="0">
              <a:buNone/>
              <a:defRPr sz="1335"/>
            </a:lvl4pPr>
            <a:lvl5pPr marL="2438400" indent="0">
              <a:buNone/>
              <a:defRPr sz="1335"/>
            </a:lvl5pPr>
            <a:lvl6pPr marL="3048000" indent="0">
              <a:buNone/>
              <a:defRPr sz="1335"/>
            </a:lvl6pPr>
            <a:lvl7pPr marL="3657600" indent="0">
              <a:buNone/>
              <a:defRPr sz="1335"/>
            </a:lvl7pPr>
            <a:lvl8pPr marL="4267200" indent="0">
              <a:buNone/>
              <a:defRPr sz="1335"/>
            </a:lvl8pPr>
            <a:lvl9pPr marL="4876800" indent="0">
              <a:buNone/>
              <a:defRPr sz="1335"/>
            </a:lvl9pPr>
          </a:lstStyle>
          <a:p>
            <a:pPr lvl="0"/>
            <a:r>
              <a:rPr lang="en-US"/>
              <a:t>Click to edit Master text styles</a:t>
            </a:r>
          </a:p>
        </p:txBody>
      </p:sp>
      <p:sp>
        <p:nvSpPr>
          <p:cNvPr id="5" name="Date Placeholder 4"/>
          <p:cNvSpPr>
            <a:spLocks noGrp="1"/>
          </p:cNvSpPr>
          <p:nvPr>
            <p:ph type="dt" sz="half" idx="10"/>
          </p:nvPr>
        </p:nvSpPr>
        <p:spPr/>
        <p:txBody>
          <a:bodyPr/>
          <a:lstStyle/>
          <a:p>
            <a:fld id="{858E4EFA-8564-4BBA-B33A-0AE029A904D5}" type="datetimeFigureOut">
              <a:rPr lang="en-US" smtClean="0"/>
              <a:t>4/26/2024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44E4BE-4E6A-400A-8D15-49AD800E386C}"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8E4EFA-8564-4BBA-B33A-0AE029A904D5}" type="datetimeFigureOut">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4E4BE-4E6A-400A-8D15-49AD800E386C}"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6185"/>
            <a:ext cx="2628900" cy="581024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6185"/>
            <a:ext cx="7683500" cy="58102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8E4EFA-8564-4BBA-B33A-0AE029A904D5}" type="datetimeFigureOut">
              <a:rPr lang="en-US" smtClean="0"/>
              <a:t>4/26/2024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4E4BE-4E6A-400A-8D15-49AD800E386C}"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2">
  <p:cSld name="Title only 2">
    <p:bg>
      <p:bgPr>
        <a:solidFill>
          <a:schemeClr val="lt2"/>
        </a:solidFill>
        <a:effectLst/>
      </p:bgPr>
    </p:bg>
    <p:spTree>
      <p:nvGrpSpPr>
        <p:cNvPr id="1" name="Shape 1628"/>
        <p:cNvGrpSpPr/>
        <p:nvPr/>
      </p:nvGrpSpPr>
      <p:grpSpPr>
        <a:xfrm>
          <a:off x="0" y="0"/>
          <a:ext cx="0" cy="0"/>
          <a:chOff x="0" y="0"/>
          <a:chExt cx="0" cy="0"/>
        </a:xfrm>
      </p:grpSpPr>
      <p:sp>
        <p:nvSpPr>
          <p:cNvPr id="1630" name="Google Shape;1630;p13"/>
          <p:cNvSpPr txBox="1">
            <a:spLocks noGrp="1"/>
          </p:cNvSpPr>
          <p:nvPr>
            <p:ph type="title"/>
          </p:nvPr>
        </p:nvSpPr>
        <p:spPr>
          <a:xfrm>
            <a:off x="3147784" y="1104900"/>
            <a:ext cx="5896400" cy="24144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sz="8000"/>
            </a:lvl1pPr>
            <a:lvl2pPr lvl="1">
              <a:spcBef>
                <a:spcPts val="0"/>
              </a:spcBef>
              <a:spcAft>
                <a:spcPts val="0"/>
              </a:spcAft>
              <a:buSzPts val="2800"/>
              <a:buNone/>
              <a:defRPr>
                <a:latin typeface="Arial" panose="020B0604020202020204"/>
                <a:ea typeface="Arial" panose="020B0604020202020204"/>
                <a:cs typeface="Arial" panose="020B0604020202020204"/>
                <a:sym typeface="Arial" panose="020B0604020202020204"/>
              </a:defRPr>
            </a:lvl2pPr>
            <a:lvl3pPr lvl="2">
              <a:spcBef>
                <a:spcPts val="0"/>
              </a:spcBef>
              <a:spcAft>
                <a:spcPts val="0"/>
              </a:spcAft>
              <a:buSzPts val="2800"/>
              <a:buNone/>
              <a:defRPr>
                <a:latin typeface="Arial" panose="020B0604020202020204"/>
                <a:ea typeface="Arial" panose="020B0604020202020204"/>
                <a:cs typeface="Arial" panose="020B0604020202020204"/>
                <a:sym typeface="Arial" panose="020B0604020202020204"/>
              </a:defRPr>
            </a:lvl3pPr>
            <a:lvl4pPr lvl="3">
              <a:spcBef>
                <a:spcPts val="0"/>
              </a:spcBef>
              <a:spcAft>
                <a:spcPts val="0"/>
              </a:spcAft>
              <a:buSzPts val="2800"/>
              <a:buNone/>
              <a:defRPr>
                <a:latin typeface="Arial" panose="020B0604020202020204"/>
                <a:ea typeface="Arial" panose="020B0604020202020204"/>
                <a:cs typeface="Arial" panose="020B0604020202020204"/>
                <a:sym typeface="Arial" panose="020B0604020202020204"/>
              </a:defRPr>
            </a:lvl4pPr>
            <a:lvl5pPr lvl="4">
              <a:spcBef>
                <a:spcPts val="0"/>
              </a:spcBef>
              <a:spcAft>
                <a:spcPts val="0"/>
              </a:spcAft>
              <a:buSzPts val="2800"/>
              <a:buNone/>
              <a:defRPr>
                <a:latin typeface="Arial" panose="020B0604020202020204"/>
                <a:ea typeface="Arial" panose="020B0604020202020204"/>
                <a:cs typeface="Arial" panose="020B0604020202020204"/>
                <a:sym typeface="Arial" panose="020B0604020202020204"/>
              </a:defRPr>
            </a:lvl5pPr>
            <a:lvl6pPr lvl="5">
              <a:spcBef>
                <a:spcPts val="0"/>
              </a:spcBef>
              <a:spcAft>
                <a:spcPts val="0"/>
              </a:spcAft>
              <a:buSzPts val="2800"/>
              <a:buNone/>
              <a:defRPr>
                <a:latin typeface="Arial" panose="020B0604020202020204"/>
                <a:ea typeface="Arial" panose="020B0604020202020204"/>
                <a:cs typeface="Arial" panose="020B0604020202020204"/>
                <a:sym typeface="Arial" panose="020B0604020202020204"/>
              </a:defRPr>
            </a:lvl6pPr>
            <a:lvl7pPr lvl="6">
              <a:spcBef>
                <a:spcPts val="0"/>
              </a:spcBef>
              <a:spcAft>
                <a:spcPts val="0"/>
              </a:spcAft>
              <a:buSzPts val="2800"/>
              <a:buNone/>
              <a:defRPr>
                <a:latin typeface="Arial" panose="020B0604020202020204"/>
                <a:ea typeface="Arial" panose="020B0604020202020204"/>
                <a:cs typeface="Arial" panose="020B0604020202020204"/>
                <a:sym typeface="Arial" panose="020B0604020202020204"/>
              </a:defRPr>
            </a:lvl7pPr>
            <a:lvl8pPr lvl="7">
              <a:spcBef>
                <a:spcPts val="0"/>
              </a:spcBef>
              <a:spcAft>
                <a:spcPts val="0"/>
              </a:spcAft>
              <a:buSzPts val="2800"/>
              <a:buNone/>
              <a:defRPr>
                <a:latin typeface="Arial" panose="020B0604020202020204"/>
                <a:ea typeface="Arial" panose="020B0604020202020204"/>
                <a:cs typeface="Arial" panose="020B0604020202020204"/>
                <a:sym typeface="Arial" panose="020B0604020202020204"/>
              </a:defRPr>
            </a:lvl8pPr>
            <a:lvl9pPr lvl="8">
              <a:spcBef>
                <a:spcPts val="0"/>
              </a:spcBef>
              <a:spcAft>
                <a:spcPts val="0"/>
              </a:spcAft>
              <a:buSzPts val="2800"/>
              <a:buNone/>
              <a:defRPr>
                <a:latin typeface="Arial" panose="020B0604020202020204"/>
                <a:ea typeface="Arial" panose="020B0604020202020204"/>
                <a:cs typeface="Arial" panose="020B0604020202020204"/>
                <a:sym typeface="Arial" panose="020B0604020202020204"/>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851456EF-EDA7-466D-90A9-97D47B7037CB}" type="datetimeFigureOut">
              <a:rPr lang="zh-CN" altLang="en-US" smtClean="0"/>
              <a:t>2024/4/26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A7D73ED-7EBB-4E11-B60B-79773C5177D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irst Slide">
    <p:spTree>
      <p:nvGrpSpPr>
        <p:cNvPr id="1" name=""/>
        <p:cNvGrpSpPr/>
        <p:nvPr/>
      </p:nvGrpSpPr>
      <p:grpSpPr>
        <a:xfrm>
          <a:off x="0" y="0"/>
          <a:ext cx="0" cy="0"/>
          <a:chOff x="0" y="0"/>
          <a:chExt cx="0" cy="0"/>
        </a:xfrm>
      </p:grpSpPr>
      <p:sp>
        <p:nvSpPr>
          <p:cNvPr id="15" name="Picture Placeholder 2"/>
          <p:cNvSpPr>
            <a:spLocks noGrp="1"/>
          </p:cNvSpPr>
          <p:nvPr>
            <p:ph type="pic" sz="quarter" idx="17"/>
          </p:nvPr>
        </p:nvSpPr>
        <p:spPr>
          <a:xfrm>
            <a:off x="4064000" y="442037"/>
            <a:ext cx="4368800" cy="3084104"/>
          </a:xfrm>
          <a:custGeom>
            <a:avLst/>
            <a:gdLst/>
            <a:ahLst/>
            <a:cxnLst/>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3954706" y="3802117"/>
            <a:ext cx="4511964" cy="431856"/>
          </a:xfrm>
          <a:prstGeom prst="rect">
            <a:avLst/>
          </a:prstGeom>
        </p:spPr>
        <p:txBody>
          <a:bodyPr vert="horz" lIns="0" tIns="40504" rIns="0" bIns="40504" anchor="ctr"/>
          <a:lstStyle>
            <a:lvl1pPr marL="0" indent="0" algn="ctr">
              <a:lnSpc>
                <a:spcPct val="100000"/>
              </a:lnSpc>
              <a:spcBef>
                <a:spcPts val="0"/>
              </a:spcBef>
              <a:buNone/>
              <a:defRPr sz="4200" b="1">
                <a:solidFill>
                  <a:schemeClr val="bg1"/>
                </a:solidFill>
                <a:latin typeface="Lato Hairline"/>
                <a:cs typeface="Lato Hairline"/>
              </a:defRPr>
            </a:lvl1pPr>
          </a:lstStyle>
          <a:p>
            <a:pPr lvl="0"/>
            <a:r>
              <a:rPr lang="es-ES_tradnl" dirty="0"/>
              <a:t>TITLE HERE</a:t>
            </a:r>
          </a:p>
        </p:txBody>
      </p:sp>
      <p:sp>
        <p:nvSpPr>
          <p:cNvPr id="9" name="Text Placeholder 7"/>
          <p:cNvSpPr>
            <a:spLocks noGrp="1"/>
          </p:cNvSpPr>
          <p:nvPr>
            <p:ph type="body" sz="quarter" idx="11" hasCustomPrompt="1"/>
          </p:nvPr>
        </p:nvSpPr>
        <p:spPr>
          <a:xfrm>
            <a:off x="3954706" y="4386017"/>
            <a:ext cx="4511964" cy="228491"/>
          </a:xfrm>
          <a:prstGeom prst="rect">
            <a:avLst/>
          </a:prstGeom>
        </p:spPr>
        <p:txBody>
          <a:bodyPr vert="horz" lIns="0" tIns="40504" rIns="0" bIns="40504" anchor="ctr"/>
          <a:lstStyle>
            <a:lvl1pPr marL="0" indent="0" algn="ctr">
              <a:lnSpc>
                <a:spcPct val="100000"/>
              </a:lnSpc>
              <a:spcBef>
                <a:spcPts val="0"/>
              </a:spcBef>
              <a:spcAft>
                <a:spcPts val="0"/>
              </a:spcAft>
              <a:buNone/>
              <a:defRPr sz="1800" b="0">
                <a:solidFill>
                  <a:schemeClr val="accent3"/>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3975167" y="4818668"/>
            <a:ext cx="4488039" cy="1537136"/>
          </a:xfrm>
          <a:prstGeom prst="rect">
            <a:avLst/>
          </a:prstGeom>
        </p:spPr>
        <p:txBody>
          <a:bodyPr vert="horz" lIns="0" tIns="0" rIns="0" bIns="0"/>
          <a:lstStyle>
            <a:lvl1pPr marL="0" indent="0" algn="ctr">
              <a:lnSpc>
                <a:spcPct val="130000"/>
              </a:lnSpc>
              <a:buNone/>
              <a:defRPr sz="144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400"/>
                                        <p:tgtEl>
                                          <p:spTgt spid="1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26/04/2024</a:t>
            </a:fld>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26/04/2024</a:t>
            </a:fld>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26/04/2024</a:t>
            </a:fld>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26/04/2024</a:t>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26/04/2024</a:t>
            </a:fld>
            <a:endParaRPr lang="vi-VN"/>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26/04/2024</a:t>
            </a:fld>
            <a:endParaRPr lang="vi-VN"/>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26/04/2024</a:t>
            </a:fld>
            <a:endParaRPr lang="vi-VN"/>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26/04/2024</a:t>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26/04/2024</a:t>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51456EF-EDA7-466D-90A9-97D47B7037CB}" type="datetimeFigureOut">
              <a:rPr lang="zh-CN" altLang="en-US" smtClean="0"/>
              <a:t>2024/4/26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A7D73ED-7EBB-4E11-B60B-79773C5177D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26/04/2024</a:t>
            </a:fld>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26/04/2024</a:t>
            </a:fld>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51456EF-EDA7-466D-90A9-97D47B7037CB}" type="datetimeFigureOut">
              <a:rPr lang="zh-CN" altLang="en-US" smtClean="0"/>
              <a:t>2024/4/26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A7D73ED-7EBB-4E11-B60B-79773C5177D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51456EF-EDA7-466D-90A9-97D47B7037CB}" type="datetimeFigureOut">
              <a:rPr lang="zh-CN" altLang="en-US" smtClean="0"/>
              <a:t>2024/4/26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A7D73ED-7EBB-4E11-B60B-79773C5177D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51456EF-EDA7-466D-90A9-97D47B7037CB}" type="datetimeFigureOut">
              <a:rPr lang="zh-CN" altLang="en-US" smtClean="0"/>
              <a:t>2024/4/26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A7D73ED-7EBB-4E11-B60B-79773C5177D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51456EF-EDA7-466D-90A9-97D47B7037CB}" type="datetimeFigureOut">
              <a:rPr lang="zh-CN" altLang="en-US" smtClean="0"/>
              <a:t>2024/4/26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A7D73ED-7EBB-4E11-B60B-79773C5177D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51456EF-EDA7-466D-90A9-97D47B7037CB}" type="datetimeFigureOut">
              <a:rPr lang="zh-CN" altLang="en-US" smtClean="0"/>
              <a:t>2024/4/26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A7D73ED-7EBB-4E11-B60B-79773C5177D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3.pn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1456EF-EDA7-466D-90A9-97D47B7037CB}" type="datetimeFigureOut">
              <a:rPr lang="zh-CN" altLang="en-US" smtClean="0"/>
              <a:t>2024/4/26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7D73ED-7EBB-4E11-B60B-79773C5177D3}" type="slidenum">
              <a:rPr lang="zh-CN" altLang="en-US" smtClean="0"/>
              <a:t>‹#›</a:t>
            </a:fld>
            <a:endParaRPr lang="zh-CN" altLang="en-US"/>
          </a:p>
        </p:txBody>
      </p:sp>
      <p:pic>
        <p:nvPicPr>
          <p:cNvPr id="8" name="Picture 7" descr="A white circle with leaves and blue text&#10;&#10;Description automatically generated"/>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636337" y="180485"/>
            <a:ext cx="1393792" cy="139379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fld id="{858E4EFA-8564-4BBA-B33A-0AE029A904D5}" type="datetimeFigureOut">
              <a:rPr lang="en-US" smtClean="0"/>
              <a:t>4/26/2024</a:t>
            </a:fld>
            <a:endParaRPr lang="en-US"/>
          </a:p>
        </p:txBody>
      </p:sp>
      <p:sp>
        <p:nvSpPr>
          <p:cNvPr id="5" name="Footer Placeholder 4"/>
          <p:cNvSpPr>
            <a:spLocks noGrp="1"/>
          </p:cNvSpPr>
          <p:nvPr>
            <p:ph type="ftr" sz="quarter" idx="3"/>
          </p:nvPr>
        </p:nvSpPr>
        <p:spPr>
          <a:xfrm>
            <a:off x="4038600" y="6356351"/>
            <a:ext cx="4114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6C44E4BE-4E6A-400A-8D15-49AD800E386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Lst>
  <p:txStyles>
    <p:titleStyle>
      <a:lvl1pPr algn="l" defTabSz="1219200" rtl="0" eaLnBrk="1" latinLnBrk="0" hangingPunct="1">
        <a:lnSpc>
          <a:spcPct val="90000"/>
        </a:lnSpc>
        <a:spcBef>
          <a:spcPct val="0"/>
        </a:spcBef>
        <a:buNone/>
        <a:defRPr sz="5865" kern="1200">
          <a:solidFill>
            <a:schemeClr val="tx1"/>
          </a:solidFill>
          <a:latin typeface="+mj-lt"/>
          <a:ea typeface="+mj-ea"/>
          <a:cs typeface="+mj-cs"/>
        </a:defRPr>
      </a:lvl1pPr>
    </p:titleStyle>
    <p:bodyStyle>
      <a:lvl1pPr marL="304800" indent="-304800" algn="l" defTabSz="1219200" rtl="0" eaLnBrk="1" latinLnBrk="0" hangingPunct="1">
        <a:lnSpc>
          <a:spcPct val="90000"/>
        </a:lnSpc>
        <a:spcBef>
          <a:spcPts val="1335"/>
        </a:spcBef>
        <a:buFont typeface="Arial" panose="020B0604020202020204" pitchFamily="34" charset="0"/>
        <a:buChar char="•"/>
        <a:defRPr sz="3735" kern="1200">
          <a:solidFill>
            <a:schemeClr val="tx1"/>
          </a:solidFill>
          <a:latin typeface="+mn-lt"/>
          <a:ea typeface="+mn-ea"/>
          <a:cs typeface="+mn-cs"/>
        </a:defRPr>
      </a:lvl1pPr>
      <a:lvl2pPr marL="914400" indent="-304800" algn="l" defTabSz="1219200" rtl="0" eaLnBrk="1" latinLnBrk="0" hangingPunct="1">
        <a:lnSpc>
          <a:spcPct val="90000"/>
        </a:lnSpc>
        <a:spcBef>
          <a:spcPts val="665"/>
        </a:spcBef>
        <a:buFont typeface="Arial" panose="020B0604020202020204" pitchFamily="34" charset="0"/>
        <a:buChar char="•"/>
        <a:defRPr sz="3200" kern="1200">
          <a:solidFill>
            <a:schemeClr val="tx1"/>
          </a:solidFill>
          <a:latin typeface="+mn-lt"/>
          <a:ea typeface="+mn-ea"/>
          <a:cs typeface="+mn-cs"/>
        </a:defRPr>
      </a:lvl2pPr>
      <a:lvl3pPr marL="1524000" indent="-304800" algn="l" defTabSz="1219200" rtl="0" eaLnBrk="1" latinLnBrk="0" hangingPunct="1">
        <a:lnSpc>
          <a:spcPct val="90000"/>
        </a:lnSpc>
        <a:spcBef>
          <a:spcPts val="665"/>
        </a:spcBef>
        <a:buFont typeface="Arial" panose="020B0604020202020204" pitchFamily="34" charset="0"/>
        <a:buChar char="•"/>
        <a:defRPr sz="2665" kern="1200">
          <a:solidFill>
            <a:schemeClr val="tx1"/>
          </a:solidFill>
          <a:latin typeface="+mn-lt"/>
          <a:ea typeface="+mn-ea"/>
          <a:cs typeface="+mn-cs"/>
        </a:defRPr>
      </a:lvl3pPr>
      <a:lvl4pPr marL="21336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4pPr>
      <a:lvl5pPr marL="27432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5pPr>
      <a:lvl6pPr marL="33528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6pPr>
      <a:lvl7pPr marL="39624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7pPr>
      <a:lvl8pPr marL="45720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8pPr>
      <a:lvl9pPr marL="51816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3"/>
          <a:stretch>
            <a:fillRect/>
          </a:stretch>
        </p:blipFill>
        <p:spPr>
          <a:xfrm>
            <a:off x="-779680" y="0"/>
            <a:ext cx="13143129" cy="7464670"/>
          </a:xfrm>
          <a:prstGeom prst="rect">
            <a:avLst/>
          </a:prstGeom>
        </p:spPr>
      </p:pic>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4.png"/><Relationship Id="rId5" Type="http://schemas.microsoft.com/office/2007/relationships/hdphoto" Target="../media/hdphoto1.wdp"/><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4.png"/><Relationship Id="rId5" Type="http://schemas.microsoft.com/office/2007/relationships/hdphoto" Target="../media/hdphoto1.wdp"/><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28.png"/><Relationship Id="rId5" Type="http://schemas.microsoft.com/office/2007/relationships/hdphoto" Target="../media/hdphoto2.wdp"/><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png"/><Relationship Id="rId3" Type="http://schemas.openxmlformats.org/officeDocument/2006/relationships/image" Target="../media/image7.png"/><Relationship Id="rId7" Type="http://schemas.openxmlformats.org/officeDocument/2006/relationships/image" Target="../media/image9.png"/><Relationship Id="rId12" Type="http://schemas.openxmlformats.org/officeDocument/2006/relationships/slide" Target="slide7.xml"/><Relationship Id="rId2" Type="http://schemas.openxmlformats.org/officeDocument/2006/relationships/slide" Target="slide4.xml"/><Relationship Id="rId1" Type="http://schemas.openxmlformats.org/officeDocument/2006/relationships/slideLayout" Target="../slideLayouts/slideLayout37.xml"/><Relationship Id="rId6" Type="http://schemas.openxmlformats.org/officeDocument/2006/relationships/slide" Target="slide5.xml"/><Relationship Id="rId11" Type="http://schemas.openxmlformats.org/officeDocument/2006/relationships/image" Target="../media/image13.GIF"/><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slide" Target="slide6.xml"/><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37.xml"/><Relationship Id="rId6" Type="http://schemas.openxmlformats.org/officeDocument/2006/relationships/slide" Target="slide3.xml"/><Relationship Id="rId5" Type="http://schemas.openxmlformats.org/officeDocument/2006/relationships/slide" Target="slide4.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Layout" Target="../slideLayouts/slideLayout37.xml"/><Relationship Id="rId6" Type="http://schemas.openxmlformats.org/officeDocument/2006/relationships/image" Target="../media/image17.png"/><Relationship Id="rId5" Type="http://schemas.openxmlformats.org/officeDocument/2006/relationships/slide" Target="slide3.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37.xml"/><Relationship Id="rId6" Type="http://schemas.openxmlformats.org/officeDocument/2006/relationships/image" Target="../media/image8.png"/><Relationship Id="rId5" Type="http://schemas.openxmlformats.org/officeDocument/2006/relationships/image" Target="../media/image17.png"/><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7" name="Text Box 3"/>
          <p:cNvSpPr txBox="1">
            <a:spLocks noChangeArrowheads="1"/>
          </p:cNvSpPr>
          <p:nvPr/>
        </p:nvSpPr>
        <p:spPr bwMode="auto">
          <a:xfrm>
            <a:off x="1221740" y="388620"/>
            <a:ext cx="8910320" cy="2934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algn="ctr" eaLnBrk="1" hangingPunct="1">
              <a:spcBef>
                <a:spcPct val="50000"/>
              </a:spcBef>
              <a:defRPr/>
            </a:pPr>
            <a:r>
              <a:rPr lang="en-US" sz="3600" b="1" i="1" dirty="0" err="1">
                <a:solidFill>
                  <a:srgbClr val="000099"/>
                </a:solidFill>
                <a:latin typeface="Times New Roman" panose="02020603050405020304" pitchFamily="18" charset="0"/>
                <a:ea typeface="Cambria" panose="02040503050406030204" pitchFamily="18" charset="0"/>
                <a:cs typeface="Times New Roman" panose="02020603050405020304" pitchFamily="18" charset="0"/>
              </a:rPr>
              <a:t>Thứ</a:t>
            </a:r>
            <a:r>
              <a:rPr lang="en-US" sz="3600" b="1" i="1"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 </a:t>
            </a:r>
            <a:r>
              <a:rPr lang="vi-VN" altLang="en-US" sz="3600" b="1" i="1"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hai</a:t>
            </a:r>
            <a:r>
              <a:rPr lang="en-US" sz="3600" b="1" i="1"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i="1" dirty="0" err="1">
                <a:solidFill>
                  <a:srgbClr val="000099"/>
                </a:solidFill>
                <a:latin typeface="Times New Roman" panose="02020603050405020304" pitchFamily="18" charset="0"/>
                <a:ea typeface="Cambria" panose="02040503050406030204" pitchFamily="18" charset="0"/>
                <a:cs typeface="Times New Roman" panose="02020603050405020304" pitchFamily="18" charset="0"/>
              </a:rPr>
              <a:t>ngày</a:t>
            </a:r>
            <a:r>
              <a:rPr lang="vi-VN" sz="3600" b="1" i="1"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 11 </a:t>
            </a:r>
            <a:r>
              <a:rPr lang="en-US" sz="3600" b="1" i="1" dirty="0" err="1">
                <a:solidFill>
                  <a:srgbClr val="000099"/>
                </a:solidFill>
                <a:latin typeface="Times New Roman" panose="02020603050405020304" pitchFamily="18" charset="0"/>
                <a:ea typeface="Cambria" panose="02040503050406030204" pitchFamily="18" charset="0"/>
                <a:cs typeface="Times New Roman" panose="02020603050405020304" pitchFamily="18" charset="0"/>
              </a:rPr>
              <a:t>tháng</a:t>
            </a:r>
            <a:r>
              <a:rPr lang="en-US" sz="3600" b="1" i="1"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 </a:t>
            </a:r>
            <a:r>
              <a:rPr lang="vi-VN" sz="3600" b="1" i="1"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3</a:t>
            </a:r>
            <a:r>
              <a:rPr lang="en-US" sz="3600" b="1" i="1"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i="1" dirty="0" err="1">
                <a:solidFill>
                  <a:srgbClr val="000099"/>
                </a:solidFill>
                <a:latin typeface="Times New Roman" panose="02020603050405020304" pitchFamily="18" charset="0"/>
                <a:ea typeface="Cambria" panose="02040503050406030204" pitchFamily="18" charset="0"/>
                <a:cs typeface="Times New Roman" panose="02020603050405020304" pitchFamily="18" charset="0"/>
              </a:rPr>
              <a:t>năm</a:t>
            </a:r>
            <a:r>
              <a:rPr lang="en-US" sz="3600" b="1" i="1"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 20</a:t>
            </a:r>
            <a:r>
              <a:rPr lang="vi-VN" sz="3600" b="1" i="1"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24</a:t>
            </a:r>
            <a:endParaRPr lang="en-US" sz="3600" b="1" i="1" dirty="0">
              <a:solidFill>
                <a:srgbClr val="000099"/>
              </a:solidFill>
              <a:latin typeface="Times New Roman" panose="02020603050405020304" pitchFamily="18" charset="0"/>
              <a:ea typeface="Cambria" panose="02040503050406030204" pitchFamily="18" charset="0"/>
              <a:cs typeface="Times New Roman" panose="02020603050405020304" pitchFamily="18" charset="0"/>
            </a:endParaRPr>
          </a:p>
          <a:p>
            <a:pPr algn="ctr" eaLnBrk="1" hangingPunct="1">
              <a:spcBef>
                <a:spcPct val="50000"/>
              </a:spcBef>
              <a:defRPr/>
            </a:pPr>
            <a:r>
              <a:rPr lang="en-US" sz="3600" b="1" i="1" u="sng" dirty="0" err="1">
                <a:solidFill>
                  <a:srgbClr val="000099"/>
                </a:solidFill>
                <a:latin typeface="Times New Roman" panose="02020603050405020304" pitchFamily="18" charset="0"/>
                <a:ea typeface="Cambria" panose="02040503050406030204" pitchFamily="18" charset="0"/>
                <a:cs typeface="Times New Roman" panose="02020603050405020304" pitchFamily="18" charset="0"/>
              </a:rPr>
              <a:t>Tiếng</a:t>
            </a:r>
            <a:r>
              <a:rPr lang="en-US" sz="3600" b="1" i="1" u="sng"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i="1" u="sng" dirty="0" err="1">
                <a:solidFill>
                  <a:srgbClr val="000099"/>
                </a:solidFill>
                <a:latin typeface="Times New Roman" panose="02020603050405020304" pitchFamily="18" charset="0"/>
                <a:ea typeface="Cambria" panose="02040503050406030204" pitchFamily="18" charset="0"/>
                <a:cs typeface="Times New Roman" panose="02020603050405020304" pitchFamily="18" charset="0"/>
              </a:rPr>
              <a:t>Việt-Đọc</a:t>
            </a:r>
            <a:endParaRPr lang="en-US" sz="3600" b="1" i="1" dirty="0">
              <a:solidFill>
                <a:srgbClr val="000099"/>
              </a:solidFill>
              <a:latin typeface="Times New Roman" panose="02020603050405020304" pitchFamily="18" charset="0"/>
              <a:ea typeface="Cambria" panose="020405030504060302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056915" y="3057525"/>
            <a:ext cx="3687409" cy="3224212"/>
          </a:xfrm>
          <a:prstGeom prst="rect">
            <a:avLst/>
          </a:prstGeom>
        </p:spPr>
      </p:pic>
      <p:sp>
        <p:nvSpPr>
          <p:cNvPr id="6" name="TextBox 5"/>
          <p:cNvSpPr txBox="1"/>
          <p:nvPr/>
        </p:nvSpPr>
        <p:spPr>
          <a:xfrm>
            <a:off x="628650" y="361950"/>
            <a:ext cx="7610475" cy="5632311"/>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Chúng tôi vào nhà và ngồi xuống ghế yên lặng. Cụ nhìn bố tôi một lần nữa rồi nói to:</a:t>
            </a:r>
          </a:p>
          <a:p>
            <a:r>
              <a:rPr lang="vi-VN" sz="2400" dirty="0">
                <a:latin typeface="Cambria" panose="02040503050406030204" pitchFamily="18" charset="0"/>
                <a:ea typeface="Cambria" panose="02040503050406030204" pitchFamily="18" charset="0"/>
              </a:rPr>
              <a:t>   – An-béc-tô, tôi nhớ chứ! Lớp Một anh ngồi bên trái cạnh cửa sổ. Hồi đó, anh rất hiếu động. Đến lớp Hai, anh bị ốm phải nghỉ một tuần, phải không nào? Anh còn nhớ đến người thầy giáo già của mình, thật quý hoá...</a:t>
            </a:r>
          </a:p>
          <a:p>
            <a:r>
              <a:rPr lang="vi-VN" sz="2400" dirty="0">
                <a:latin typeface="Cambria" panose="02040503050406030204" pitchFamily="18" charset="0"/>
                <a:ea typeface="Cambria" panose="02040503050406030204" pitchFamily="18" charset="0"/>
              </a:rPr>
              <a:t>   Cụ trò chuyện cùng bố tôi như chưa hề xa cách. Bỗng cụ đứng dậy: </a:t>
            </a:r>
          </a:p>
          <a:p>
            <a:r>
              <a:rPr lang="vi-VN" sz="2400" dirty="0">
                <a:latin typeface="Cambria" panose="02040503050406030204" pitchFamily="18" charset="0"/>
                <a:ea typeface="Cambria" panose="02040503050406030204" pitchFamily="18" charset="0"/>
              </a:rPr>
              <a:t>   – Tôi dành cho anh một bất ngờ đây.</a:t>
            </a:r>
          </a:p>
          <a:p>
            <a:r>
              <a:rPr lang="vi-VN" sz="2400" dirty="0">
                <a:latin typeface="Cambria" panose="02040503050406030204" pitchFamily="18" charset="0"/>
                <a:ea typeface="Cambria" panose="02040503050406030204" pitchFamily="18" charset="0"/>
              </a:rPr>
              <a:t>   Nói rồi cụ lục tìm trên giá sách, rút ra một tờ giấy đã ngả vàng đưa cho bố. Bố nhận ra bài chính tả của mình, nét chữ to cồ cộ. Bố vừa đọc vừa mỉm cười. Rồi bố cúi xuống hôn vào trang giấy, mắt </a:t>
            </a:r>
            <a:r>
              <a:rPr lang="vi-VN" sz="2400" dirty="0" smtClean="0">
                <a:latin typeface="Cambria" panose="02040503050406030204" pitchFamily="18" charset="0"/>
                <a:ea typeface="Cambria" panose="02040503050406030204" pitchFamily="18" charset="0"/>
              </a:rPr>
              <a:t>r</a:t>
            </a:r>
            <a:r>
              <a:rPr lang="en-US" sz="2400" dirty="0">
                <a:latin typeface="Cambria" panose="02040503050406030204" pitchFamily="18" charset="0"/>
                <a:ea typeface="Cambria" panose="02040503050406030204" pitchFamily="18" charset="0"/>
              </a:rPr>
              <a:t>ư</a:t>
            </a:r>
            <a:r>
              <a:rPr lang="vi-VN" sz="2400" dirty="0" smtClean="0">
                <a:latin typeface="Cambria" panose="02040503050406030204" pitchFamily="18" charset="0"/>
                <a:ea typeface="Cambria" panose="02040503050406030204" pitchFamily="18" charset="0"/>
              </a:rPr>
              <a:t>ng r</a:t>
            </a:r>
            <a:r>
              <a:rPr lang="en-US" sz="2400" dirty="0">
                <a:latin typeface="Cambria" panose="02040503050406030204" pitchFamily="18" charset="0"/>
                <a:ea typeface="Cambria" panose="02040503050406030204" pitchFamily="18" charset="0"/>
              </a:rPr>
              <a:t>ư</a:t>
            </a:r>
            <a:r>
              <a:rPr lang="vi-VN" sz="2400" dirty="0" smtClean="0">
                <a:latin typeface="Cambria" panose="02040503050406030204" pitchFamily="18" charset="0"/>
                <a:ea typeface="Cambria" panose="02040503050406030204" pitchFamily="18" charset="0"/>
              </a:rPr>
              <a:t>ng</a:t>
            </a:r>
            <a:r>
              <a:rPr lang="en-US" sz="2400" dirty="0" smtClean="0">
                <a:latin typeface="Cambria" panose="02040503050406030204" pitchFamily="18" charset="0"/>
                <a:ea typeface="Cambria" panose="02040503050406030204" pitchFamily="18" charset="0"/>
              </a:rPr>
              <a:t>.</a:t>
            </a:r>
            <a:endParaRPr lang="vi-VN" sz="2400" dirty="0">
              <a:latin typeface="Cambria" panose="02040503050406030204" pitchFamily="18" charset="0"/>
              <a:ea typeface="Cambria" panose="02040503050406030204" pitchFamily="18" charset="0"/>
            </a:endParaRPr>
          </a:p>
          <a:p>
            <a:r>
              <a:rPr lang="vi-VN" sz="2400" dirty="0">
                <a:latin typeface="Cambria" panose="02040503050406030204" pitchFamily="18" charset="0"/>
                <a:ea typeface="Cambria" panose="02040503050406030204" pitchFamily="18" charset="0"/>
              </a:rPr>
              <a:t>   – Thưa thầy kính yêu, con xin cảm ơn thầy! – Bố đưa tay lên gạt nước mắt rồi ôm lấy người thầy của mình. </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Nhóm 18"/>
          <p:cNvGrpSpPr/>
          <p:nvPr/>
        </p:nvGrpSpPr>
        <p:grpSpPr>
          <a:xfrm>
            <a:off x="767787" y="1076731"/>
            <a:ext cx="10079968" cy="1138416"/>
            <a:chOff x="3650553" y="1360914"/>
            <a:chExt cx="7559976" cy="853812"/>
          </a:xfrm>
        </p:grpSpPr>
        <p:sp>
          <p:nvSpPr>
            <p:cNvPr id="4" name="Hình chữ nhật: Góc Tròn 14"/>
            <p:cNvSpPr/>
            <p:nvPr/>
          </p:nvSpPr>
          <p:spPr>
            <a:xfrm>
              <a:off x="4416526" y="1512563"/>
              <a:ext cx="6794003" cy="653928"/>
            </a:xfrm>
            <a:prstGeom prst="roundRect">
              <a:avLst/>
            </a:prstGeom>
            <a:ln w="57150">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200">
                <a:defRPr/>
              </a:pPr>
              <a:r>
                <a:rPr lang="vi-VN" sz="3735" b="1" dirty="0">
                  <a:solidFill>
                    <a:srgbClr val="FF3869"/>
                  </a:solidFill>
                  <a:latin typeface="Calibri" panose="020F0502020204030204" pitchFamily="34" charset="0"/>
                  <a:ea typeface="Calibri" panose="020F0502020204030204" pitchFamily="34" charset="0"/>
                  <a:cs typeface="Calibri" panose="020F0502020204030204" pitchFamily="34" charset="0"/>
                </a:rPr>
                <a:t>Đoạn 1: </a:t>
              </a:r>
              <a:r>
                <a:rPr lang="en-US" sz="3735" b="1" dirty="0" smtClean="0">
                  <a:solidFill>
                    <a:srgbClr val="FF3869"/>
                  </a:solidFill>
                  <a:latin typeface="Calibri" panose="020F0502020204030204" pitchFamily="34" charset="0"/>
                  <a:ea typeface="Calibri" panose="020F0502020204030204" pitchFamily="34" charset="0"/>
                  <a:cs typeface="Calibri" panose="020F0502020204030204" pitchFamily="34" charset="0"/>
                </a:rPr>
                <a:t>T</a:t>
              </a:r>
              <a:r>
                <a:rPr lang="vi-VN" sz="3735" b="1" dirty="0" smtClean="0">
                  <a:solidFill>
                    <a:srgbClr val="FF3869"/>
                  </a:solidFill>
                  <a:latin typeface="Calibri" panose="020F0502020204030204" pitchFamily="34" charset="0"/>
                  <a:ea typeface="Calibri" panose="020F0502020204030204" pitchFamily="34" charset="0"/>
                  <a:cs typeface="Calibri" panose="020F0502020204030204" pitchFamily="34" charset="0"/>
                </a:rPr>
                <a:t>ừ </a:t>
              </a:r>
              <a:r>
                <a:rPr lang="vi-VN" sz="3735" b="1" dirty="0">
                  <a:solidFill>
                    <a:srgbClr val="FF3869"/>
                  </a:solidFill>
                  <a:latin typeface="Calibri" panose="020F0502020204030204" pitchFamily="34" charset="0"/>
                  <a:ea typeface="Calibri" panose="020F0502020204030204" pitchFamily="34" charset="0"/>
                  <a:cs typeface="Calibri" panose="020F0502020204030204" pitchFamily="34" charset="0"/>
                </a:rPr>
                <a:t>đầu đến </a:t>
              </a:r>
              <a:r>
                <a:rPr lang="vi-VN" sz="3735" b="1" i="1" dirty="0">
                  <a:solidFill>
                    <a:srgbClr val="FF3869"/>
                  </a:solidFill>
                  <a:latin typeface="Calibri" panose="020F0502020204030204" pitchFamily="34" charset="0"/>
                  <a:ea typeface="Calibri" panose="020F0502020204030204" pitchFamily="34" charset="0"/>
                  <a:cs typeface="Calibri" panose="020F0502020204030204" pitchFamily="34" charset="0"/>
                </a:rPr>
                <a:t>xin mời vào nhà</a:t>
              </a:r>
              <a:endParaRPr lang="en-US" sz="3735" b="1" i="1" dirty="0">
                <a:solidFill>
                  <a:srgbClr val="FF3869"/>
                </a:solidFill>
                <a:latin typeface="Calibri" panose="020F0502020204030204" pitchFamily="34" charset="0"/>
                <a:cs typeface="Calibri" panose="020F0502020204030204" pitchFamily="34" charset="0"/>
              </a:endParaRPr>
            </a:p>
          </p:txBody>
        </p:sp>
        <p:pic>
          <p:nvPicPr>
            <p:cNvPr id="9" name="Hình ảnh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0553" y="1360914"/>
              <a:ext cx="861934" cy="853812"/>
            </a:xfrm>
            <a:prstGeom prst="rect">
              <a:avLst/>
            </a:prstGeom>
          </p:spPr>
        </p:pic>
      </p:grpSp>
      <p:sp>
        <p:nvSpPr>
          <p:cNvPr id="10" name="Rectangle: Rounded Corners 9"/>
          <p:cNvSpPr/>
          <p:nvPr/>
        </p:nvSpPr>
        <p:spPr>
          <a:xfrm>
            <a:off x="458502" y="2447925"/>
            <a:ext cx="11285415" cy="4196318"/>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en-US" sz="2400">
              <a:solidFill>
                <a:prstClr val="white"/>
              </a:solidFill>
              <a:latin typeface="Calibri" panose="020F0502020204030204"/>
            </a:endParaRPr>
          </a:p>
        </p:txBody>
      </p:sp>
      <p:sp>
        <p:nvSpPr>
          <p:cNvPr id="11" name="TextBox 10"/>
          <p:cNvSpPr txBox="1"/>
          <p:nvPr/>
        </p:nvSpPr>
        <p:spPr>
          <a:xfrm>
            <a:off x="723491" y="2583597"/>
            <a:ext cx="10873804" cy="4093428"/>
          </a:xfrm>
          <a:prstGeom prst="rect">
            <a:avLst/>
          </a:prstGeom>
          <a:noFill/>
        </p:spPr>
        <p:txBody>
          <a:bodyPr wrap="square" rtlCol="0">
            <a:spAutoFit/>
          </a:bodyPr>
          <a:lstStyle/>
          <a:p>
            <a:pPr algn="just" defTabSz="1219200"/>
            <a:r>
              <a:rPr lang="en-US" sz="2000" dirty="0">
                <a:solidFill>
                  <a:prstClr val="black"/>
                </a:solidFill>
                <a:latin typeface="Cambria" panose="02040503050406030204" pitchFamily="18" charset="0"/>
                <a:ea typeface="Cambria" panose="02040503050406030204" pitchFamily="18" charset="0"/>
              </a:rPr>
              <a:t>   </a:t>
            </a:r>
            <a:r>
              <a:rPr lang="vi-VN" sz="2000" dirty="0">
                <a:solidFill>
                  <a:prstClr val="black"/>
                </a:solidFill>
                <a:latin typeface="Cambria" panose="02040503050406030204" pitchFamily="18" charset="0"/>
                <a:ea typeface="Cambria" panose="02040503050406030204" pitchFamily="18" charset="0"/>
              </a:rPr>
              <a:t>Hôm qua, bố rủ tôi đi tàu đến thăm người thầy đầu tiên của bố, thầy Cơ-rô-xét-ti, năm nay đã tám mươi tuổi.</a:t>
            </a:r>
          </a:p>
          <a:p>
            <a:pPr algn="just" defTabSz="1219200"/>
            <a:r>
              <a:rPr lang="vi-VN" sz="2000" dirty="0">
                <a:solidFill>
                  <a:prstClr val="black"/>
                </a:solidFill>
                <a:latin typeface="Cambria" panose="02040503050406030204" pitchFamily="18" charset="0"/>
                <a:ea typeface="Cambria" panose="02040503050406030204" pitchFamily="18" charset="0"/>
              </a:rPr>
              <a:t>   Xuống tàu, chúng tôi hỏi thăm đường đến nhà thầy, một ngôi nhà nhỏ cuối làng. Bố nhẹ nhàng gõ cửa. Ra mở cửa là một cụ già râu tóc đã bạc.</a:t>
            </a:r>
          </a:p>
          <a:p>
            <a:pPr algn="just" defTabSz="1219200"/>
            <a:r>
              <a:rPr lang="vi-VN" sz="2000" dirty="0">
                <a:solidFill>
                  <a:prstClr val="black"/>
                </a:solidFill>
                <a:latin typeface="Cambria" panose="02040503050406030204" pitchFamily="18" charset="0"/>
                <a:ea typeface="Cambria" panose="02040503050406030204" pitchFamily="18" charset="0"/>
              </a:rPr>
              <a:t>   – Con chào thầy ạ! – Bố vừa nói vừa bỏ mũ ra.</a:t>
            </a:r>
          </a:p>
          <a:p>
            <a:pPr algn="just" defTabSz="1219200"/>
            <a:r>
              <a:rPr lang="vi-VN" sz="2000" dirty="0">
                <a:solidFill>
                  <a:prstClr val="black"/>
                </a:solidFill>
                <a:latin typeface="Cambria" panose="02040503050406030204" pitchFamily="18" charset="0"/>
                <a:ea typeface="Cambria" panose="02040503050406030204" pitchFamily="18" charset="0"/>
              </a:rPr>
              <a:t>   – Chào anh. Xin lỗi, anh là...</a:t>
            </a:r>
          </a:p>
          <a:p>
            <a:pPr algn="just" defTabSz="1219200"/>
            <a:r>
              <a:rPr lang="vi-VN" sz="2000" dirty="0">
                <a:solidFill>
                  <a:prstClr val="black"/>
                </a:solidFill>
                <a:latin typeface="Cambria" panose="02040503050406030204" pitchFamily="18" charset="0"/>
                <a:ea typeface="Cambria" panose="02040503050406030204" pitchFamily="18" charset="0"/>
              </a:rPr>
              <a:t>   – Con là An-béc-tô, học trò cũ của thầy. Con đến thăm thầy ạ.</a:t>
            </a:r>
          </a:p>
          <a:p>
            <a:pPr algn="just" defTabSz="1219200"/>
            <a:r>
              <a:rPr lang="vi-VN" sz="2000" dirty="0">
                <a:solidFill>
                  <a:prstClr val="black"/>
                </a:solidFill>
                <a:latin typeface="Cambria" panose="02040503050406030204" pitchFamily="18" charset="0"/>
                <a:ea typeface="Cambria" panose="02040503050406030204" pitchFamily="18" charset="0"/>
              </a:rPr>
              <a:t>   – Thật hân hạnh quá! Nhưng... anh học với tôi hồi nào nhỉ?</a:t>
            </a:r>
          </a:p>
          <a:p>
            <a:pPr algn="just" defTabSz="1219200"/>
            <a:r>
              <a:rPr lang="vi-VN" sz="2000" dirty="0">
                <a:solidFill>
                  <a:prstClr val="black"/>
                </a:solidFill>
                <a:latin typeface="Cambria" panose="02040503050406030204" pitchFamily="18" charset="0"/>
                <a:ea typeface="Cambria" panose="02040503050406030204" pitchFamily="18" charset="0"/>
              </a:rPr>
              <a:t>   Bố nói tên lớp và ngày bố vào trường. Cụ cúi đầu suy nghĩ rồi bỗng ngẩng lên:</a:t>
            </a:r>
          </a:p>
          <a:p>
            <a:pPr algn="just" defTabSz="1219200"/>
            <a:r>
              <a:rPr lang="vi-VN" sz="2000" dirty="0">
                <a:solidFill>
                  <a:prstClr val="black"/>
                </a:solidFill>
                <a:latin typeface="Cambria" panose="02040503050406030204" pitchFamily="18" charset="0"/>
                <a:ea typeface="Cambria" panose="02040503050406030204" pitchFamily="18" charset="0"/>
              </a:rPr>
              <a:t>   – An-béc-tô Bốt-ti-ni?</a:t>
            </a:r>
          </a:p>
          <a:p>
            <a:pPr algn="just" defTabSz="1219200"/>
            <a:r>
              <a:rPr lang="vi-VN" sz="2000" dirty="0">
                <a:solidFill>
                  <a:prstClr val="black"/>
                </a:solidFill>
                <a:latin typeface="Cambria" panose="02040503050406030204" pitchFamily="18" charset="0"/>
                <a:ea typeface="Cambria" panose="02040503050406030204" pitchFamily="18" charset="0"/>
              </a:rPr>
              <a:t>   – Đúng ạ! – Bố đưa cả hai tay về phía cụ.</a:t>
            </a:r>
          </a:p>
          <a:p>
            <a:pPr algn="just" defTabSz="1219200"/>
            <a:r>
              <a:rPr lang="vi-VN" sz="2000" dirty="0">
                <a:solidFill>
                  <a:prstClr val="black"/>
                </a:solidFill>
                <a:latin typeface="Cambria" panose="02040503050406030204" pitchFamily="18" charset="0"/>
                <a:ea typeface="Cambria" panose="02040503050406030204" pitchFamily="18" charset="0"/>
              </a:rPr>
              <a:t>   Cụ bước tới ôm hôn bố và nói:</a:t>
            </a:r>
          </a:p>
          <a:p>
            <a:pPr algn="just" defTabSz="1219200"/>
            <a:r>
              <a:rPr lang="vi-VN" sz="2000" dirty="0">
                <a:solidFill>
                  <a:prstClr val="black"/>
                </a:solidFill>
                <a:latin typeface="Cambria" panose="02040503050406030204" pitchFamily="18" charset="0"/>
                <a:ea typeface="Cambria" panose="02040503050406030204" pitchFamily="18" charset="0"/>
              </a:rPr>
              <a:t>   – Xin mời vào nhà.</a:t>
            </a:r>
          </a:p>
        </p:txBody>
      </p:sp>
      <p:pic>
        <p:nvPicPr>
          <p:cNvPr id="12" name="Picture 2" descr="Number png images | PNGWing"/>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2093" b="23169" l="1196" r="11848">
                        <a14:foregroundMark x1="6739" y1="7324" x2="7174" y2="13154"/>
                        <a14:foregroundMark x1="7391" y1="8969" x2="7500" y2="21226"/>
                        <a14:foregroundMark x1="7500" y1="21226" x2="7609" y2="21226"/>
                        <a14:foregroundMark x1="7609" y1="21226" x2="7826" y2="20628"/>
                        <a14:foregroundMark x1="6522" y1="8371" x2="7065" y2="13901"/>
                        <a14:foregroundMark x1="7391" y1="7324" x2="7826" y2="9716"/>
                        <a14:foregroundMark x1="6957" y1="5680" x2="6848" y2="7623"/>
                        <a14:foregroundMark x1="6413" y1="5232" x2="7500" y2="15845"/>
                        <a14:foregroundMark x1="7500" y1="15845" x2="7609" y2="15994"/>
                        <a14:foregroundMark x1="7065" y1="14200" x2="7065" y2="17489"/>
                        <a14:foregroundMark x1="6630" y1="10463" x2="7174" y2="21973"/>
                        <a14:foregroundMark x1="7174" y1="21973" x2="9674" y2="22422"/>
                        <a14:foregroundMark x1="8804" y1="14200" x2="8804" y2="17040"/>
                        <a14:foregroundMark x1="7283" y1="4335" x2="7174" y2="9865"/>
                        <a14:foregroundMark x1="5435" y1="6726" x2="8152" y2="8969"/>
                        <a14:foregroundMark x1="6739" y1="5979" x2="6413" y2="5531"/>
                        <a14:foregroundMark x1="5435" y1="5531" x2="6848" y2="7025"/>
                        <a14:foregroundMark x1="6957" y1="10164" x2="7935" y2="19432"/>
                        <a14:foregroundMark x1="7935" y1="19432" x2="6413" y2="21674"/>
                        <a14:foregroundMark x1="5326" y1="20179" x2="8370" y2="21824"/>
                        <a14:foregroundMark x1="5761" y1="19880" x2="7717" y2="22272"/>
                        <a14:foregroundMark x1="8152" y1="20777" x2="9239" y2="22422"/>
                        <a14:foregroundMark x1="9348" y1="21674" x2="8043" y2="22720"/>
                        <a14:foregroundMark x1="8370" y1="18834" x2="8478" y2="20179"/>
                        <a14:foregroundMark x1="7609" y1="16442" x2="8043" y2="23019"/>
                        <a14:foregroundMark x1="10000" y1="21674" x2="8043" y2="22123"/>
                        <a14:foregroundMark x1="9674" y1="22123" x2="7826" y2="22123"/>
                        <a14:foregroundMark x1="9130" y1="22272" x2="7935" y2="22571"/>
                        <a14:foregroundMark x1="8587" y1="22571" x2="10000" y2="22720"/>
                        <a14:foregroundMark x1="9565" y1="22422" x2="7935" y2="23169"/>
                      </a14:backgroundRemoval>
                    </a14:imgEffect>
                  </a14:imgLayer>
                </a14:imgProps>
              </a:ext>
              <a:ext uri="{28A0092B-C50C-407E-A947-70E740481C1C}">
                <a14:useLocalDpi xmlns:a14="http://schemas.microsoft.com/office/drawing/2010/main" val="0"/>
              </a:ext>
            </a:extLst>
          </a:blip>
          <a:srcRect t="-1280" r="86723" b="76145"/>
          <a:stretch>
            <a:fillRect/>
          </a:stretch>
        </p:blipFill>
        <p:spPr bwMode="auto">
          <a:xfrm>
            <a:off x="150284" y="2279333"/>
            <a:ext cx="705351" cy="970848"/>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p:nvCxnSpPr>
        <p:spPr>
          <a:xfrm flipH="1">
            <a:off x="11160371" y="5868695"/>
            <a:ext cx="372531" cy="498083"/>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6"/>
          <a:stretch>
            <a:fillRect/>
          </a:stretch>
        </p:blipFill>
        <p:spPr>
          <a:xfrm>
            <a:off x="4236165" y="198431"/>
            <a:ext cx="4005419" cy="160338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p:cNvSpPr/>
          <p:nvPr/>
        </p:nvSpPr>
        <p:spPr>
          <a:xfrm>
            <a:off x="458502" y="2171700"/>
            <a:ext cx="11285415" cy="4472543"/>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en-US" sz="2400">
              <a:solidFill>
                <a:prstClr val="white"/>
              </a:solidFill>
              <a:latin typeface="Calibri" panose="020F0502020204030204"/>
            </a:endParaRPr>
          </a:p>
        </p:txBody>
      </p:sp>
      <p:sp>
        <p:nvSpPr>
          <p:cNvPr id="10" name="TextBox 9"/>
          <p:cNvSpPr txBox="1"/>
          <p:nvPr/>
        </p:nvSpPr>
        <p:spPr>
          <a:xfrm>
            <a:off x="611473" y="2264844"/>
            <a:ext cx="10873804" cy="4293483"/>
          </a:xfrm>
          <a:prstGeom prst="rect">
            <a:avLst/>
          </a:prstGeom>
          <a:noFill/>
        </p:spPr>
        <p:txBody>
          <a:bodyPr wrap="square" rtlCol="0">
            <a:spAutoFit/>
          </a:bodyPr>
          <a:lstStyle/>
          <a:p>
            <a:pPr algn="just" defTabSz="1219200">
              <a:defRPr/>
            </a:pPr>
            <a:r>
              <a:rPr lang="en-US" sz="2100" dirty="0">
                <a:solidFill>
                  <a:prstClr val="black"/>
                </a:solidFill>
                <a:latin typeface="Cambria" panose="02040503050406030204" pitchFamily="18" charset="0"/>
                <a:ea typeface="Cambria" panose="02040503050406030204" pitchFamily="18" charset="0"/>
              </a:rPr>
              <a:t>   </a:t>
            </a:r>
            <a:r>
              <a:rPr lang="vi-VN" sz="2100" dirty="0">
                <a:solidFill>
                  <a:prstClr val="black"/>
                </a:solidFill>
                <a:latin typeface="Cambria" panose="02040503050406030204" pitchFamily="18" charset="0"/>
                <a:ea typeface="Cambria" panose="02040503050406030204" pitchFamily="18" charset="0"/>
              </a:rPr>
              <a:t>Một tuần rồi một tháng trôi qua, chậu đất vẫn im lìm, không có cây nào mọc lên cả. Có lẽ hạt táo chỉ nảy mầm  Chúng tôi vào nhà và ngồi xuống ghế yên lặng. Cụ nhìn bố tôi một lần nữa rồi nói to:</a:t>
            </a:r>
          </a:p>
          <a:p>
            <a:pPr algn="just" defTabSz="1219200">
              <a:defRPr/>
            </a:pPr>
            <a:r>
              <a:rPr lang="vi-VN" sz="2100" dirty="0">
                <a:solidFill>
                  <a:prstClr val="black"/>
                </a:solidFill>
                <a:latin typeface="Cambria" panose="02040503050406030204" pitchFamily="18" charset="0"/>
                <a:ea typeface="Cambria" panose="02040503050406030204" pitchFamily="18" charset="0"/>
              </a:rPr>
              <a:t>   – An-béc-tô, tôi nhớ chứ! Lớp Một anh ngồi bên trái cạnh cửa sổ. Hồi đó, anh rất hiếu động. Đến lớp Hai, anh bị ốm phải nghỉ một tuần, phải không nào? Anh còn nhớ đến người thầy giáo già của mình, thật quý hoá...</a:t>
            </a:r>
          </a:p>
          <a:p>
            <a:pPr algn="just" defTabSz="1219200">
              <a:defRPr/>
            </a:pPr>
            <a:r>
              <a:rPr lang="en-US" sz="2100" dirty="0">
                <a:solidFill>
                  <a:prstClr val="black"/>
                </a:solidFill>
                <a:latin typeface="Cambria" panose="02040503050406030204" pitchFamily="18" charset="0"/>
                <a:ea typeface="Cambria" panose="02040503050406030204" pitchFamily="18" charset="0"/>
              </a:rPr>
              <a:t>   </a:t>
            </a:r>
            <a:r>
              <a:rPr lang="vi-VN" sz="2100" dirty="0">
                <a:solidFill>
                  <a:prstClr val="black"/>
                </a:solidFill>
                <a:latin typeface="Cambria" panose="02040503050406030204" pitchFamily="18" charset="0"/>
                <a:ea typeface="Cambria" panose="02040503050406030204" pitchFamily="18" charset="0"/>
              </a:rPr>
              <a:t>Cụ trò chuyện cùng bố tôi như chưa hề xa cách. Bỗng cụ đứng dậy: </a:t>
            </a:r>
          </a:p>
          <a:p>
            <a:pPr algn="just" defTabSz="1219200">
              <a:defRPr/>
            </a:pPr>
            <a:r>
              <a:rPr lang="vi-VN" sz="2100" dirty="0">
                <a:solidFill>
                  <a:prstClr val="black"/>
                </a:solidFill>
                <a:latin typeface="Cambria" panose="02040503050406030204" pitchFamily="18" charset="0"/>
                <a:ea typeface="Cambria" panose="02040503050406030204" pitchFamily="18" charset="0"/>
              </a:rPr>
              <a:t>   – Tôi dành cho anh một bất ngờ đây.</a:t>
            </a:r>
          </a:p>
          <a:p>
            <a:pPr algn="just" defTabSz="1219200">
              <a:defRPr/>
            </a:pPr>
            <a:r>
              <a:rPr lang="vi-VN" sz="2100" dirty="0">
                <a:solidFill>
                  <a:prstClr val="black"/>
                </a:solidFill>
                <a:latin typeface="Cambria" panose="02040503050406030204" pitchFamily="18" charset="0"/>
                <a:ea typeface="Cambria" panose="02040503050406030204" pitchFamily="18" charset="0"/>
              </a:rPr>
              <a:t>   Nói rồi cụ lục tìm trên giá sách, rút ra một tờ giấy đã ngả vàng đưa cho bố. Bố nhận ra bài chính tả của mình, nét chữ to cồ cộ. Bố vừa đọc vừa m</a:t>
            </a:r>
            <a:r>
              <a:rPr lang="en-US" sz="2100" dirty="0">
                <a:solidFill>
                  <a:prstClr val="black"/>
                </a:solidFill>
                <a:latin typeface="Cambria" panose="02040503050406030204" pitchFamily="18" charset="0"/>
                <a:ea typeface="Cambria" panose="02040503050406030204" pitchFamily="18" charset="0"/>
              </a:rPr>
              <a:t>ỉ</a:t>
            </a:r>
            <a:r>
              <a:rPr lang="vi-VN" sz="2100" dirty="0">
                <a:solidFill>
                  <a:prstClr val="black"/>
                </a:solidFill>
                <a:latin typeface="Cambria" panose="02040503050406030204" pitchFamily="18" charset="0"/>
                <a:ea typeface="Cambria" panose="02040503050406030204" pitchFamily="18" charset="0"/>
              </a:rPr>
              <a:t>m cười. Rồi bố cúi xuống hôn vào trang giấy, mắt </a:t>
            </a:r>
            <a:r>
              <a:rPr lang="en-US" sz="2100" dirty="0" err="1" smtClean="0">
                <a:solidFill>
                  <a:prstClr val="black"/>
                </a:solidFill>
                <a:latin typeface="Cambria" panose="02040503050406030204" pitchFamily="18" charset="0"/>
                <a:ea typeface="Cambria" panose="02040503050406030204" pitchFamily="18" charset="0"/>
              </a:rPr>
              <a:t>rưng</a:t>
            </a:r>
            <a:r>
              <a:rPr lang="en-US" sz="2100" dirty="0" smtClean="0">
                <a:solidFill>
                  <a:prstClr val="black"/>
                </a:solidFill>
                <a:latin typeface="Cambria" panose="02040503050406030204" pitchFamily="18" charset="0"/>
                <a:ea typeface="Cambria" panose="02040503050406030204" pitchFamily="18" charset="0"/>
              </a:rPr>
              <a:t> </a:t>
            </a:r>
            <a:r>
              <a:rPr lang="en-US" sz="2100" dirty="0" err="1" smtClean="0">
                <a:solidFill>
                  <a:prstClr val="black"/>
                </a:solidFill>
                <a:latin typeface="Cambria" panose="02040503050406030204" pitchFamily="18" charset="0"/>
                <a:ea typeface="Cambria" panose="02040503050406030204" pitchFamily="18" charset="0"/>
              </a:rPr>
              <a:t>rưng</a:t>
            </a:r>
            <a:r>
              <a:rPr lang="en-US" sz="2100" dirty="0" smtClean="0">
                <a:solidFill>
                  <a:prstClr val="black"/>
                </a:solidFill>
                <a:latin typeface="Cambria" panose="02040503050406030204" pitchFamily="18" charset="0"/>
                <a:ea typeface="Cambria" panose="02040503050406030204" pitchFamily="18" charset="0"/>
              </a:rPr>
              <a:t>.</a:t>
            </a:r>
            <a:endParaRPr lang="vi-VN" sz="2100" dirty="0">
              <a:solidFill>
                <a:prstClr val="black"/>
              </a:solidFill>
              <a:latin typeface="Cambria" panose="02040503050406030204" pitchFamily="18" charset="0"/>
              <a:ea typeface="Cambria" panose="02040503050406030204" pitchFamily="18" charset="0"/>
            </a:endParaRPr>
          </a:p>
          <a:p>
            <a:pPr algn="just" defTabSz="1219200">
              <a:defRPr/>
            </a:pPr>
            <a:r>
              <a:rPr lang="vi-VN" sz="2100" dirty="0">
                <a:solidFill>
                  <a:prstClr val="black"/>
                </a:solidFill>
                <a:latin typeface="Cambria" panose="02040503050406030204" pitchFamily="18" charset="0"/>
                <a:ea typeface="Cambria" panose="02040503050406030204" pitchFamily="18" charset="0"/>
              </a:rPr>
              <a:t>   – Thưa thầy kính yêu, con xin cảm ơn thầy! – Bố đưa tay lên gạt nước mắt rồi ôm lấy người thầy của mình. </a:t>
            </a:r>
          </a:p>
        </p:txBody>
      </p:sp>
      <p:grpSp>
        <p:nvGrpSpPr>
          <p:cNvPr id="11" name="Nhóm 18"/>
          <p:cNvGrpSpPr/>
          <p:nvPr/>
        </p:nvGrpSpPr>
        <p:grpSpPr>
          <a:xfrm>
            <a:off x="458502" y="904627"/>
            <a:ext cx="10630591" cy="1138416"/>
            <a:chOff x="3650553" y="1360914"/>
            <a:chExt cx="7972943" cy="853812"/>
          </a:xfrm>
        </p:grpSpPr>
        <p:sp>
          <p:nvSpPr>
            <p:cNvPr id="12" name="Hình chữ nhật: Góc Tròn 14"/>
            <p:cNvSpPr/>
            <p:nvPr/>
          </p:nvSpPr>
          <p:spPr>
            <a:xfrm>
              <a:off x="4369632" y="1609548"/>
              <a:ext cx="7253864" cy="530221"/>
            </a:xfrm>
            <a:prstGeom prst="roundRect">
              <a:avLst/>
            </a:prstGeom>
            <a:ln w="5715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200"/>
              <a:r>
                <a:rPr lang="vi-VN" sz="3735" b="1" dirty="0">
                  <a:solidFill>
                    <a:srgbClr val="4472C4">
                      <a:lumMod val="50000"/>
                    </a:srgbClr>
                  </a:solidFill>
                  <a:latin typeface="Calibri" panose="020F0502020204030204" pitchFamily="34" charset="0"/>
                  <a:ea typeface="Calibri" panose="020F0502020204030204" pitchFamily="34" charset="0"/>
                  <a:cs typeface="Calibri" panose="020F0502020204030204" pitchFamily="34" charset="0"/>
                </a:rPr>
                <a:t>Đoạn 2: đoạn còn lại.</a:t>
              </a:r>
              <a:endParaRPr lang="en-US" sz="3735" b="1" dirty="0">
                <a:solidFill>
                  <a:srgbClr val="4472C4">
                    <a:lumMod val="50000"/>
                  </a:srgbClr>
                </a:solidFill>
                <a:latin typeface="Calibri" panose="020F0502020204030204" pitchFamily="34" charset="0"/>
                <a:cs typeface="Calibri" panose="020F0502020204030204" pitchFamily="34" charset="0"/>
              </a:endParaRPr>
            </a:p>
          </p:txBody>
        </p:sp>
        <p:pic>
          <p:nvPicPr>
            <p:cNvPr id="13" name="Hình ảnh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0553" y="1360914"/>
              <a:ext cx="861934" cy="853812"/>
            </a:xfrm>
            <a:prstGeom prst="rect">
              <a:avLst/>
            </a:prstGeom>
          </p:spPr>
        </p:pic>
      </p:grpSp>
      <p:pic>
        <p:nvPicPr>
          <p:cNvPr id="14" name="Picture 2" descr="Number png images | PNGWing"/>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2093" b="22123" l="21522" r="35000">
                        <a14:foregroundMark x1="31196" y1="8221" x2="32283" y2="11659"/>
                        <a14:foregroundMark x1="31196" y1="6876" x2="32283" y2="11510"/>
                        <a14:foregroundMark x1="31848" y1="8371" x2="31630" y2="10463"/>
                        <a14:foregroundMark x1="27283" y1="5531" x2="24565" y2="7773"/>
                        <a14:foregroundMark x1="29130" y1="9118" x2="29674" y2="11211"/>
                        <a14:foregroundMark x1="27717" y1="8670" x2="27174" y2="10164"/>
                        <a14:foregroundMark x1="29674" y1="8819" x2="30543" y2="13752"/>
                        <a14:foregroundMark x1="29674" y1="15396" x2="27935" y2="17190"/>
                        <a14:foregroundMark x1="27065" y1="21226" x2="32935" y2="21525"/>
                        <a14:foregroundMark x1="30217" y1="21674" x2="31957" y2="22123"/>
                        <a14:foregroundMark x1="28913" y1="20329" x2="30217" y2="20628"/>
                        <a14:foregroundMark x1="28913" y1="12556" x2="29565" y2="14798"/>
                        <a14:foregroundMark x1="31087" y1="8670" x2="31304" y2="14051"/>
                        <a14:foregroundMark x1="31196" y1="9417" x2="30435" y2="13154"/>
                      </a14:backgroundRemoval>
                    </a14:imgEffect>
                  </a14:imgLayer>
                </a14:imgProps>
              </a:ext>
              <a:ext uri="{28A0092B-C50C-407E-A947-70E740481C1C}">
                <a14:useLocalDpi xmlns:a14="http://schemas.microsoft.com/office/drawing/2010/main" val="0"/>
              </a:ext>
            </a:extLst>
          </a:blip>
          <a:srcRect l="20011" r="63306" b="76145"/>
          <a:stretch>
            <a:fillRect/>
          </a:stretch>
        </p:blipFill>
        <p:spPr bwMode="auto">
          <a:xfrm>
            <a:off x="-137499" y="1866655"/>
            <a:ext cx="937845" cy="97510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6"/>
          <a:stretch>
            <a:fillRect/>
          </a:stretch>
        </p:blipFill>
        <p:spPr>
          <a:xfrm>
            <a:off x="4236165" y="198431"/>
            <a:ext cx="4005419" cy="160338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289825" y="363051"/>
            <a:ext cx="8431499" cy="969348"/>
          </a:xfrm>
          <a:prstGeom prst="rect">
            <a:avLst/>
          </a:prstGeom>
        </p:spPr>
      </p:pic>
      <p:sp>
        <p:nvSpPr>
          <p:cNvPr id="4" name="TextBox 3"/>
          <p:cNvSpPr txBox="1"/>
          <p:nvPr/>
        </p:nvSpPr>
        <p:spPr>
          <a:xfrm>
            <a:off x="771525" y="1304925"/>
            <a:ext cx="10610850" cy="4893647"/>
          </a:xfrm>
          <a:prstGeom prst="rect">
            <a:avLst/>
          </a:prstGeom>
          <a:noFill/>
        </p:spPr>
        <p:txBody>
          <a:bodyPr wrap="square" rtlCol="0">
            <a:spAutoFit/>
          </a:bodyPr>
          <a:lstStyle/>
          <a:p>
            <a:pPr algn="just" rtl="0" latinLnBrk="0"/>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Hôm qua, bố rủ tôi đi tàu đến thăm người thầy đầu tiên của bố, thầy Cơ-rô-xét-ti, năm nay đã tám mươi tuổi.</a:t>
            </a:r>
          </a:p>
          <a:p>
            <a:pPr algn="just" rtl="0" latinLnBrk="0"/>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Xuống tàu, chúng tôi hỏi thăm đường đến nhà thầy, một ngôi nhà nhỏ cuối làng. Bố nhẹ nhàng gõ cửa. Ra mở cửa là một cụ già râu tóc đã bạc.</a:t>
            </a:r>
          </a:p>
          <a:p>
            <a:pPr algn="just" rtl="0" latinLnBrk="0"/>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 Con chào thầy ạ! – Bố vừa nói vừa bỏ mũ ra.</a:t>
            </a:r>
          </a:p>
          <a:p>
            <a:pPr algn="just" rtl="0" latinLnBrk="0"/>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 Chào anh. Xin lỗi, anh là...</a:t>
            </a:r>
          </a:p>
          <a:p>
            <a:pPr algn="just" rtl="0" latinLnBrk="0"/>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 Con là An-béc-tô, học trò cũ của thầy. Con đến thăm thầy ạ.</a:t>
            </a:r>
          </a:p>
          <a:p>
            <a:pPr algn="just" rtl="0" latinLnBrk="0"/>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 Thật hân hạnh quá! Nhưng... anh học với tôi hồi nào nhỉ?</a:t>
            </a:r>
          </a:p>
          <a:p>
            <a:pPr algn="just" rtl="0" latinLnBrk="0"/>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Bố nói tên lớp và ngày bố vào trường. Cụ cúi đầu suy nghĩ rồi bỗng ngẩng lên:</a:t>
            </a:r>
          </a:p>
          <a:p>
            <a:pPr algn="just" rtl="0" latinLnBrk="0"/>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 An-béc-tô Bốt-ti-ni?</a:t>
            </a:r>
          </a:p>
          <a:p>
            <a:pPr algn="just" rtl="0" latinLnBrk="0"/>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 Đúng ạ! – Bố đưa cả hai tay về phía cụ.</a:t>
            </a:r>
          </a:p>
          <a:p>
            <a:pPr algn="just" rtl="0" latinLnBrk="0"/>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Cụ bước tới ôm hôn bố và nói:</a:t>
            </a:r>
          </a:p>
          <a:p>
            <a:pPr algn="just" rtl="0" latinLnBrk="0"/>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 Xin mời vào nhà.</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056915" y="3057525"/>
            <a:ext cx="3687409" cy="3224212"/>
          </a:xfrm>
          <a:prstGeom prst="rect">
            <a:avLst/>
          </a:prstGeom>
        </p:spPr>
      </p:pic>
      <p:sp>
        <p:nvSpPr>
          <p:cNvPr id="6" name="TextBox 5"/>
          <p:cNvSpPr txBox="1"/>
          <p:nvPr/>
        </p:nvSpPr>
        <p:spPr>
          <a:xfrm>
            <a:off x="628650" y="361950"/>
            <a:ext cx="7610475" cy="5632311"/>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Chúng tôi vào nhà và ngồi xuống ghế yên lặng. Cụ nhìn bố tôi một lần nữa rồi nói to:</a:t>
            </a:r>
          </a:p>
          <a:p>
            <a:r>
              <a:rPr lang="vi-VN" sz="2400" dirty="0">
                <a:latin typeface="Cambria" panose="02040503050406030204" pitchFamily="18" charset="0"/>
                <a:ea typeface="Cambria" panose="02040503050406030204" pitchFamily="18" charset="0"/>
              </a:rPr>
              <a:t>   – An-béc-tô, tôi nhớ chứ! Lớp Một anh ngồi bên trái cạnh cửa sổ. Hồi đó, anh rất hiếu động. Đến lớp Hai, anh bị ốm phải nghỉ một tuần, phải không nào? Anh còn nhớ đến người thầy giáo già của mình, thật quý hoá...</a:t>
            </a:r>
          </a:p>
          <a:p>
            <a:r>
              <a:rPr lang="vi-VN" sz="2400" dirty="0">
                <a:latin typeface="Cambria" panose="02040503050406030204" pitchFamily="18" charset="0"/>
                <a:ea typeface="Cambria" panose="02040503050406030204" pitchFamily="18" charset="0"/>
              </a:rPr>
              <a:t>   Cụ trò chuyện cùng bố tôi như chưa hề xa cách. Bỗng cụ đứng dậy: </a:t>
            </a:r>
          </a:p>
          <a:p>
            <a:r>
              <a:rPr lang="vi-VN" sz="2400" dirty="0">
                <a:latin typeface="Cambria" panose="02040503050406030204" pitchFamily="18" charset="0"/>
                <a:ea typeface="Cambria" panose="02040503050406030204" pitchFamily="18" charset="0"/>
              </a:rPr>
              <a:t>   – Tôi dành cho anh một bất ngờ đây.</a:t>
            </a:r>
          </a:p>
          <a:p>
            <a:r>
              <a:rPr lang="vi-VN" sz="2400" dirty="0">
                <a:latin typeface="Cambria" panose="02040503050406030204" pitchFamily="18" charset="0"/>
                <a:ea typeface="Cambria" panose="02040503050406030204" pitchFamily="18" charset="0"/>
              </a:rPr>
              <a:t>   Nói rồi cụ lục tìm trên giá sách, rút ra một tờ giấy đã ngả vàng đưa cho bố. Bố nhận ra bài chính tả của mình, nét chữ to cồ cộ. Bố vừa đọc vừa mỉm cười. Rồi bố cúi xuống hôn vào trang giấy, mắt </a:t>
            </a:r>
            <a:r>
              <a:rPr lang="vi-VN" sz="2400" dirty="0" smtClean="0">
                <a:latin typeface="Cambria" panose="02040503050406030204" pitchFamily="18" charset="0"/>
                <a:ea typeface="Cambria" panose="02040503050406030204" pitchFamily="18" charset="0"/>
              </a:rPr>
              <a:t>r</a:t>
            </a:r>
            <a:r>
              <a:rPr lang="en-US" sz="2400" dirty="0">
                <a:latin typeface="Cambria" panose="02040503050406030204" pitchFamily="18" charset="0"/>
                <a:ea typeface="Cambria" panose="02040503050406030204" pitchFamily="18" charset="0"/>
              </a:rPr>
              <a:t>ư</a:t>
            </a:r>
            <a:r>
              <a:rPr lang="vi-VN" sz="2400" dirty="0" smtClean="0">
                <a:latin typeface="Cambria" panose="02040503050406030204" pitchFamily="18" charset="0"/>
                <a:ea typeface="Cambria" panose="02040503050406030204" pitchFamily="18" charset="0"/>
              </a:rPr>
              <a:t>ng r</a:t>
            </a:r>
            <a:r>
              <a:rPr lang="en-US" sz="2400" dirty="0">
                <a:latin typeface="Cambria" panose="02040503050406030204" pitchFamily="18" charset="0"/>
                <a:ea typeface="Cambria" panose="02040503050406030204" pitchFamily="18" charset="0"/>
              </a:rPr>
              <a:t>ư</a:t>
            </a:r>
            <a:r>
              <a:rPr lang="vi-VN" sz="2400" dirty="0" smtClean="0">
                <a:latin typeface="Cambria" panose="02040503050406030204" pitchFamily="18" charset="0"/>
                <a:ea typeface="Cambria" panose="02040503050406030204" pitchFamily="18" charset="0"/>
              </a:rPr>
              <a:t>ng</a:t>
            </a:r>
            <a:r>
              <a:rPr lang="en-US" sz="2400" dirty="0" smtClean="0">
                <a:latin typeface="Cambria" panose="02040503050406030204" pitchFamily="18" charset="0"/>
                <a:ea typeface="Cambria" panose="02040503050406030204" pitchFamily="18" charset="0"/>
              </a:rPr>
              <a:t> .</a:t>
            </a:r>
            <a:endParaRPr lang="vi-VN" sz="2400" dirty="0">
              <a:latin typeface="Cambria" panose="02040503050406030204" pitchFamily="18" charset="0"/>
              <a:ea typeface="Cambria" panose="02040503050406030204" pitchFamily="18" charset="0"/>
            </a:endParaRPr>
          </a:p>
          <a:p>
            <a:r>
              <a:rPr lang="vi-VN" sz="2400" dirty="0">
                <a:latin typeface="Cambria" panose="02040503050406030204" pitchFamily="18" charset="0"/>
                <a:ea typeface="Cambria" panose="02040503050406030204" pitchFamily="18" charset="0"/>
              </a:rPr>
              <a:t>   – Thưa thầy kính yêu, con xin cảm ơn thầy! – Bố đưa tay lên gạt nước mắt rồi ôm lấy người thầy của mình. </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7" name="Text Box 3"/>
          <p:cNvSpPr txBox="1">
            <a:spLocks noChangeArrowheads="1"/>
          </p:cNvSpPr>
          <p:nvPr/>
        </p:nvSpPr>
        <p:spPr bwMode="auto">
          <a:xfrm>
            <a:off x="1899920" y="388620"/>
            <a:ext cx="8413115" cy="225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algn="ctr" eaLnBrk="1" hangingPunct="1">
              <a:spcBef>
                <a:spcPct val="50000"/>
              </a:spcBef>
              <a:defRPr/>
            </a:pPr>
            <a:r>
              <a:rPr lang="en-US" sz="2500" b="1" i="1" dirty="0" err="1">
                <a:solidFill>
                  <a:srgbClr val="000099"/>
                </a:solidFill>
                <a:latin typeface="Times New Roman" panose="02020603050405020304" pitchFamily="18" charset="0"/>
                <a:ea typeface="Cambria" panose="02040503050406030204" pitchFamily="18" charset="0"/>
                <a:cs typeface="Times New Roman" panose="02020603050405020304" pitchFamily="18" charset="0"/>
              </a:rPr>
              <a:t>Thứ</a:t>
            </a:r>
            <a:r>
              <a:rPr lang="en-US" sz="2500" b="1" i="1"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 </a:t>
            </a:r>
            <a:r>
              <a:rPr lang="vi-VN" altLang="en-US" sz="2500" b="1" i="1"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hai</a:t>
            </a:r>
            <a:r>
              <a:rPr lang="en-US" sz="2500" b="1" i="1"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 </a:t>
            </a:r>
            <a:r>
              <a:rPr lang="en-US" sz="2500" b="1" i="1" dirty="0" err="1">
                <a:solidFill>
                  <a:srgbClr val="000099"/>
                </a:solidFill>
                <a:latin typeface="Times New Roman" panose="02020603050405020304" pitchFamily="18" charset="0"/>
                <a:ea typeface="Cambria" panose="02040503050406030204" pitchFamily="18" charset="0"/>
                <a:cs typeface="Times New Roman" panose="02020603050405020304" pitchFamily="18" charset="0"/>
              </a:rPr>
              <a:t>ngày</a:t>
            </a:r>
            <a:r>
              <a:rPr lang="vi-VN" sz="2500" b="1" i="1"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 11 </a:t>
            </a:r>
            <a:r>
              <a:rPr lang="en-US" sz="2500" b="1" i="1" dirty="0" err="1">
                <a:solidFill>
                  <a:srgbClr val="000099"/>
                </a:solidFill>
                <a:latin typeface="Times New Roman" panose="02020603050405020304" pitchFamily="18" charset="0"/>
                <a:ea typeface="Cambria" panose="02040503050406030204" pitchFamily="18" charset="0"/>
                <a:cs typeface="Times New Roman" panose="02020603050405020304" pitchFamily="18" charset="0"/>
              </a:rPr>
              <a:t>tháng</a:t>
            </a:r>
            <a:r>
              <a:rPr lang="en-US" sz="2500" b="1" i="1"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 </a:t>
            </a:r>
            <a:r>
              <a:rPr lang="vi-VN" sz="2500" b="1" i="1"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3</a:t>
            </a:r>
            <a:r>
              <a:rPr lang="en-US" sz="2500" b="1" i="1"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 </a:t>
            </a:r>
            <a:r>
              <a:rPr lang="en-US" sz="2500" b="1" i="1" dirty="0" err="1">
                <a:solidFill>
                  <a:srgbClr val="000099"/>
                </a:solidFill>
                <a:latin typeface="Times New Roman" panose="02020603050405020304" pitchFamily="18" charset="0"/>
                <a:ea typeface="Cambria" panose="02040503050406030204" pitchFamily="18" charset="0"/>
                <a:cs typeface="Times New Roman" panose="02020603050405020304" pitchFamily="18" charset="0"/>
              </a:rPr>
              <a:t>năm</a:t>
            </a:r>
            <a:r>
              <a:rPr lang="en-US" sz="2500" b="1" i="1"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 20</a:t>
            </a:r>
            <a:r>
              <a:rPr lang="vi-VN" sz="2500" b="1" i="1"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24</a:t>
            </a:r>
          </a:p>
          <a:p>
            <a:pPr algn="ctr" eaLnBrk="1" hangingPunct="1">
              <a:spcBef>
                <a:spcPct val="50000"/>
              </a:spcBef>
              <a:defRPr/>
            </a:pPr>
            <a:r>
              <a:rPr lang="en-US" sz="2500" b="1" i="1" u="sng" dirty="0" err="1">
                <a:solidFill>
                  <a:srgbClr val="000099"/>
                </a:solidFill>
                <a:latin typeface="Times New Roman" panose="02020603050405020304" pitchFamily="18" charset="0"/>
                <a:ea typeface="Cambria" panose="02040503050406030204" pitchFamily="18" charset="0"/>
                <a:cs typeface="Times New Roman" panose="02020603050405020304" pitchFamily="18" charset="0"/>
              </a:rPr>
              <a:t>Tiếng</a:t>
            </a:r>
            <a:r>
              <a:rPr lang="en-US" sz="2500" b="1" i="1" u="sng"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 </a:t>
            </a:r>
            <a:r>
              <a:rPr lang="en-US" sz="2500" b="1" i="1" u="sng" dirty="0" err="1">
                <a:solidFill>
                  <a:srgbClr val="000099"/>
                </a:solidFill>
                <a:latin typeface="Times New Roman" panose="02020603050405020304" pitchFamily="18" charset="0"/>
                <a:ea typeface="Cambria" panose="02040503050406030204" pitchFamily="18" charset="0"/>
                <a:cs typeface="Times New Roman" panose="02020603050405020304" pitchFamily="18" charset="0"/>
              </a:rPr>
              <a:t>Việt-Đọc</a:t>
            </a:r>
          </a:p>
          <a:p>
            <a:pPr algn="ctr" eaLnBrk="1" hangingPunct="1">
              <a:spcBef>
                <a:spcPct val="50000"/>
              </a:spcBef>
              <a:defRPr/>
            </a:pPr>
            <a:r>
              <a:rPr lang="vi-VN" altLang="en-US" sz="2500" b="1"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Người thầy đầu tiên của bố tôi</a:t>
            </a:r>
          </a:p>
          <a:p>
            <a:pPr algn="ctr" eaLnBrk="1" hangingPunct="1">
              <a:spcBef>
                <a:spcPct val="50000"/>
              </a:spcBef>
              <a:defRPr/>
            </a:pPr>
            <a:r>
              <a:rPr lang="vi-VN" altLang="en-US" sz="2400" b="1" i="1"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                                                Theo A-mi-xi</a:t>
            </a:r>
          </a:p>
        </p:txBody>
      </p:sp>
      <p:cxnSp>
        <p:nvCxnSpPr>
          <p:cNvPr id="5" name="Straight Connector 4"/>
          <p:cNvCxnSpPr/>
          <p:nvPr/>
        </p:nvCxnSpPr>
        <p:spPr>
          <a:xfrm>
            <a:off x="5600066" y="2646045"/>
            <a:ext cx="0" cy="31057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 Box 1"/>
          <p:cNvSpPr txBox="1"/>
          <p:nvPr/>
        </p:nvSpPr>
        <p:spPr>
          <a:xfrm>
            <a:off x="577215" y="2266950"/>
            <a:ext cx="3983990" cy="4120515"/>
          </a:xfrm>
          <a:prstGeom prst="rect">
            <a:avLst/>
          </a:prstGeom>
          <a:noFill/>
        </p:spPr>
        <p:txBody>
          <a:bodyPr wrap="square" rtlCol="0">
            <a:noAutofit/>
          </a:bodyPr>
          <a:lstStyle/>
          <a:p>
            <a:r>
              <a:rPr lang="vi-VN" altLang="en-US" sz="2400">
                <a:latin typeface="Times New Roman" panose="02020603050405020304" pitchFamily="18" charset="0"/>
                <a:cs typeface="Times New Roman" panose="02020603050405020304" pitchFamily="18" charset="0"/>
                <a:sym typeface="Wingdings 2" panose="05020102010507070707" charset="0"/>
              </a:rPr>
              <a:t>*Luyện đọc</a:t>
            </a:r>
          </a:p>
          <a:p>
            <a:r>
              <a:rPr lang="vi-VN" altLang="en-US" sz="2400">
                <a:latin typeface="Times New Roman" panose="02020603050405020304" pitchFamily="18" charset="0"/>
                <a:cs typeface="Times New Roman" panose="02020603050405020304" pitchFamily="18" charset="0"/>
                <a:sym typeface="Wingdings 2" panose="05020102010507070707" charset="0"/>
              </a:rPr>
              <a:t>-Cơ-rô-xét-ti</a:t>
            </a:r>
          </a:p>
          <a:p>
            <a:r>
              <a:rPr lang="vi-VN" altLang="en-US" sz="2400">
                <a:latin typeface="Times New Roman" panose="02020603050405020304" pitchFamily="18" charset="0"/>
                <a:cs typeface="Times New Roman" panose="02020603050405020304" pitchFamily="18" charset="0"/>
                <a:sym typeface="Wingdings 2" panose="05020102010507070707" charset="0"/>
              </a:rPr>
              <a:t>-An-bét-tô Bốt-ti-ni</a:t>
            </a:r>
          </a:p>
          <a:p>
            <a:r>
              <a:rPr lang="vi-VN" altLang="en-US" sz="2400">
                <a:latin typeface="Times New Roman" panose="02020603050405020304" pitchFamily="18" charset="0"/>
                <a:cs typeface="Times New Roman" panose="02020603050405020304" pitchFamily="18" charset="0"/>
                <a:sym typeface="Wingdings 2" panose="05020102010507070707" charset="0"/>
              </a:rPr>
              <a:t>-trò chuyện</a:t>
            </a:r>
          </a:p>
          <a:p>
            <a:pPr lvl="0" algn="just">
              <a:defRPr/>
            </a:pPr>
            <a:endParaRPr lang="vi-VN" altLang="en-US" sz="2400">
              <a:latin typeface="Times New Roman" panose="02020603050405020304" pitchFamily="18" charset="0"/>
              <a:cs typeface="Times New Roman" panose="02020603050405020304" pitchFamily="18" charset="0"/>
              <a:sym typeface="Wingdings 2" panose="05020102010507070707"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arn(inVertical)">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33425" y="1734185"/>
            <a:ext cx="10597515" cy="3935095"/>
          </a:xfrm>
          <a:prstGeom prst="rect">
            <a:avLst/>
          </a:prstGeom>
        </p:spPr>
        <p:txBody>
          <a:bodyPr wrap="square">
            <a:noAutofit/>
          </a:bodyPr>
          <a:lstStyle/>
          <a:p>
            <a:pPr lvl="0" algn="just">
              <a:defRPr/>
            </a:pPr>
            <a:r>
              <a:rPr lang="en-US" sz="5400"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vi-VN" altLang="en-US" sz="44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en-US" sz="4400"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vi-VN" sz="44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Hôm qua,</a:t>
            </a:r>
            <a:r>
              <a:rPr lang="vi-VN" sz="4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vi-VN" sz="44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bố rủ tôi đi tàu  đến thăm người thầy đầu tiên của bố,</a:t>
            </a:r>
            <a:r>
              <a:rPr lang="vi-VN" sz="4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vi-VN" sz="44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thầy Cơ- rô-xét–ti,  năm nay đã tám mươi tuổi</a:t>
            </a:r>
            <a:r>
              <a:rPr lang="vi-VN" sz="4400" dirty="0">
                <a:solidFill>
                  <a:schemeClr val="accent6"/>
                </a:solidFill>
                <a:latin typeface="Times New Roman" panose="02020603050405020304" pitchFamily="18" charset="0"/>
                <a:ea typeface="Cambria" panose="02040503050406030204" pitchFamily="18" charset="0"/>
                <a:cs typeface="Times New Roman" panose="02020603050405020304" pitchFamily="18" charset="0"/>
              </a:rPr>
              <a:t>.</a:t>
            </a:r>
            <a:endParaRPr lang="vi-VN" sz="4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a:p>
            <a:pPr lvl="0" algn="just">
              <a:defRPr/>
            </a:pPr>
            <a:r>
              <a:rPr lang="vi-VN" altLang="en-US" sz="4400">
                <a:latin typeface="Times New Roman" panose="02020603050405020304" pitchFamily="18" charset="0"/>
                <a:cs typeface="Times New Roman" panose="02020603050405020304" pitchFamily="18" charset="0"/>
                <a:sym typeface="Wingdings 2" panose="05020102010507070707" charset="0"/>
              </a:rPr>
              <a:t>- Xuống tàu,</a:t>
            </a:r>
            <a:r>
              <a:rPr lang="vi-VN" altLang="en-US" sz="4400" b="1">
                <a:solidFill>
                  <a:srgbClr val="FF0000"/>
                </a:solidFill>
                <a:latin typeface="Times New Roman" panose="02020603050405020304" pitchFamily="18" charset="0"/>
                <a:cs typeface="Times New Roman" panose="02020603050405020304" pitchFamily="18" charset="0"/>
                <a:sym typeface="Wingdings 2" panose="05020102010507070707" charset="0"/>
              </a:rPr>
              <a:t> </a:t>
            </a:r>
            <a:r>
              <a:rPr lang="vi-VN" altLang="en-US" sz="4400">
                <a:latin typeface="Times New Roman" panose="02020603050405020304" pitchFamily="18" charset="0"/>
                <a:cs typeface="Times New Roman" panose="02020603050405020304" pitchFamily="18" charset="0"/>
                <a:sym typeface="Wingdings 2" panose="05020102010507070707" charset="0"/>
              </a:rPr>
              <a:t>chúng tôi hỏi thăm  đến nhà thầy, một ngôi nhà nhỏ  cuối làng.</a:t>
            </a:r>
            <a:endParaRPr kumimoji="0" lang="vi-VN" sz="4400" b="0" i="0" u="none" strike="noStrike" kern="1200" cap="none" spc="0" normalizeH="0" baseline="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7" name="Text Box 6"/>
          <p:cNvSpPr txBox="1"/>
          <p:nvPr/>
        </p:nvSpPr>
        <p:spPr>
          <a:xfrm>
            <a:off x="3523615" y="1843405"/>
            <a:ext cx="94615" cy="852805"/>
          </a:xfrm>
          <a:prstGeom prst="rect">
            <a:avLst/>
          </a:prstGeom>
          <a:noFill/>
        </p:spPr>
        <p:txBody>
          <a:bodyPr wrap="square" rtlCol="0">
            <a:noAutofit/>
          </a:bodyPr>
          <a:lstStyle/>
          <a:p>
            <a:r>
              <a:rPr lang="vi-VN" altLang="en-US" sz="4400" b="1">
                <a:solidFill>
                  <a:srgbClr val="FF0000"/>
                </a:solidFill>
              </a:rPr>
              <a:t>/</a:t>
            </a:r>
            <a:r>
              <a:rPr lang="vi-VN" altLang="en-US" sz="4400">
                <a:solidFill>
                  <a:srgbClr val="FF0000"/>
                </a:solidFill>
              </a:rPr>
              <a:t> </a:t>
            </a:r>
            <a:r>
              <a:rPr lang="vi-VN" altLang="en-US" sz="4400" b="1">
                <a:solidFill>
                  <a:srgbClr val="FF0000"/>
                </a:solidFill>
              </a:rPr>
              <a:t>  </a:t>
            </a:r>
          </a:p>
        </p:txBody>
      </p:sp>
      <p:sp>
        <p:nvSpPr>
          <p:cNvPr id="9" name="Text Box 8"/>
          <p:cNvSpPr txBox="1"/>
          <p:nvPr/>
        </p:nvSpPr>
        <p:spPr>
          <a:xfrm>
            <a:off x="7264400" y="1843405"/>
            <a:ext cx="243205" cy="768350"/>
          </a:xfrm>
          <a:prstGeom prst="rect">
            <a:avLst/>
          </a:prstGeom>
          <a:noFill/>
        </p:spPr>
        <p:txBody>
          <a:bodyPr wrap="square" rtlCol="0">
            <a:spAutoFit/>
          </a:bodyPr>
          <a:lstStyle/>
          <a:p>
            <a:r>
              <a:rPr lang="vi-VN" altLang="en-US" sz="4400" b="1">
                <a:solidFill>
                  <a:srgbClr val="FF0000"/>
                </a:solidFill>
              </a:rPr>
              <a:t>/</a:t>
            </a:r>
          </a:p>
        </p:txBody>
      </p:sp>
      <p:sp>
        <p:nvSpPr>
          <p:cNvPr id="10" name="Text Box 9"/>
          <p:cNvSpPr txBox="1"/>
          <p:nvPr/>
        </p:nvSpPr>
        <p:spPr>
          <a:xfrm>
            <a:off x="5494655" y="2516505"/>
            <a:ext cx="217170" cy="304800"/>
          </a:xfrm>
          <a:prstGeom prst="rect">
            <a:avLst/>
          </a:prstGeom>
          <a:noFill/>
        </p:spPr>
        <p:txBody>
          <a:bodyPr wrap="square" rtlCol="0">
            <a:noAutofit/>
          </a:bodyPr>
          <a:lstStyle/>
          <a:p>
            <a:r>
              <a:rPr lang="vi-VN" altLang="en-US" sz="4400" b="1">
                <a:solidFill>
                  <a:srgbClr val="FF0000"/>
                </a:solidFill>
              </a:rPr>
              <a:t>/ </a:t>
            </a:r>
          </a:p>
        </p:txBody>
      </p:sp>
      <p:sp>
        <p:nvSpPr>
          <p:cNvPr id="11" name="Text Box 10"/>
          <p:cNvSpPr txBox="1"/>
          <p:nvPr/>
        </p:nvSpPr>
        <p:spPr>
          <a:xfrm>
            <a:off x="9892665" y="2611755"/>
            <a:ext cx="222885" cy="768350"/>
          </a:xfrm>
          <a:prstGeom prst="rect">
            <a:avLst/>
          </a:prstGeom>
          <a:noFill/>
        </p:spPr>
        <p:txBody>
          <a:bodyPr wrap="square" rtlCol="0">
            <a:spAutoFit/>
          </a:bodyPr>
          <a:lstStyle/>
          <a:p>
            <a:r>
              <a:rPr lang="vi-VN" altLang="en-US" sz="4400" b="1">
                <a:solidFill>
                  <a:srgbClr val="FF0000"/>
                </a:solidFill>
              </a:rPr>
              <a:t>/</a:t>
            </a:r>
          </a:p>
        </p:txBody>
      </p:sp>
      <p:sp>
        <p:nvSpPr>
          <p:cNvPr id="13" name="Text Box 12"/>
          <p:cNvSpPr txBox="1"/>
          <p:nvPr/>
        </p:nvSpPr>
        <p:spPr>
          <a:xfrm>
            <a:off x="5619115" y="3168650"/>
            <a:ext cx="762635" cy="768350"/>
          </a:xfrm>
          <a:prstGeom prst="rect">
            <a:avLst/>
          </a:prstGeom>
          <a:noFill/>
        </p:spPr>
        <p:txBody>
          <a:bodyPr wrap="square" rtlCol="0">
            <a:spAutoFit/>
          </a:bodyPr>
          <a:lstStyle/>
          <a:p>
            <a:r>
              <a:rPr lang="vi-VN" altLang="en-US" sz="4400" b="1">
                <a:solidFill>
                  <a:srgbClr val="FF0000"/>
                </a:solidFill>
              </a:rPr>
              <a:t>//</a:t>
            </a:r>
          </a:p>
        </p:txBody>
      </p:sp>
      <p:sp>
        <p:nvSpPr>
          <p:cNvPr id="14" name="Text Box 13"/>
          <p:cNvSpPr txBox="1"/>
          <p:nvPr/>
        </p:nvSpPr>
        <p:spPr>
          <a:xfrm>
            <a:off x="3523615" y="3862070"/>
            <a:ext cx="486410" cy="522605"/>
          </a:xfrm>
          <a:prstGeom prst="rect">
            <a:avLst/>
          </a:prstGeom>
          <a:noFill/>
        </p:spPr>
        <p:txBody>
          <a:bodyPr wrap="square" rtlCol="0">
            <a:noAutofit/>
          </a:bodyPr>
          <a:lstStyle/>
          <a:p>
            <a:r>
              <a:rPr lang="vi-VN" altLang="en-US" sz="4400" b="1">
                <a:solidFill>
                  <a:srgbClr val="FF0000"/>
                </a:solidFill>
              </a:rPr>
              <a:t>/</a:t>
            </a:r>
          </a:p>
        </p:txBody>
      </p:sp>
      <p:sp>
        <p:nvSpPr>
          <p:cNvPr id="15" name="Text Box 14"/>
          <p:cNvSpPr txBox="1"/>
          <p:nvPr/>
        </p:nvSpPr>
        <p:spPr>
          <a:xfrm>
            <a:off x="7990840" y="3895090"/>
            <a:ext cx="269875" cy="489585"/>
          </a:xfrm>
          <a:prstGeom prst="rect">
            <a:avLst/>
          </a:prstGeom>
          <a:noFill/>
        </p:spPr>
        <p:txBody>
          <a:bodyPr wrap="square" rtlCol="0">
            <a:noAutofit/>
          </a:bodyPr>
          <a:lstStyle/>
          <a:p>
            <a:r>
              <a:rPr lang="vi-VN" altLang="en-US" sz="4400" b="1">
                <a:solidFill>
                  <a:srgbClr val="FF0000"/>
                </a:solidFill>
              </a:rPr>
              <a:t>/</a:t>
            </a:r>
          </a:p>
        </p:txBody>
      </p:sp>
      <p:sp>
        <p:nvSpPr>
          <p:cNvPr id="16" name="Text Box 15"/>
          <p:cNvSpPr txBox="1"/>
          <p:nvPr/>
        </p:nvSpPr>
        <p:spPr>
          <a:xfrm>
            <a:off x="11177905" y="3862070"/>
            <a:ext cx="153035" cy="768350"/>
          </a:xfrm>
          <a:prstGeom prst="rect">
            <a:avLst/>
          </a:prstGeom>
          <a:noFill/>
        </p:spPr>
        <p:txBody>
          <a:bodyPr wrap="square" rtlCol="0">
            <a:spAutoFit/>
          </a:bodyPr>
          <a:lstStyle/>
          <a:p>
            <a:r>
              <a:rPr lang="vi-VN" altLang="en-US" sz="4400" b="1">
                <a:solidFill>
                  <a:srgbClr val="FF0000"/>
                </a:solidFill>
              </a:rPr>
              <a:t>/</a:t>
            </a:r>
          </a:p>
        </p:txBody>
      </p:sp>
      <p:sp>
        <p:nvSpPr>
          <p:cNvPr id="17" name="Text Box 16"/>
          <p:cNvSpPr txBox="1"/>
          <p:nvPr/>
        </p:nvSpPr>
        <p:spPr>
          <a:xfrm>
            <a:off x="4784090" y="4566920"/>
            <a:ext cx="153035" cy="768350"/>
          </a:xfrm>
          <a:prstGeom prst="rect">
            <a:avLst/>
          </a:prstGeom>
          <a:noFill/>
        </p:spPr>
        <p:txBody>
          <a:bodyPr wrap="square" rtlCol="0">
            <a:spAutoFit/>
          </a:bodyPr>
          <a:lstStyle/>
          <a:p>
            <a:r>
              <a:rPr lang="vi-VN" altLang="en-US" sz="4400" b="1">
                <a:solidFill>
                  <a:srgbClr val="FF0000"/>
                </a:solidFill>
              </a:rPr>
              <a:t>/</a:t>
            </a:r>
          </a:p>
        </p:txBody>
      </p:sp>
      <p:sp>
        <p:nvSpPr>
          <p:cNvPr id="18" name="Text Box 17"/>
          <p:cNvSpPr txBox="1"/>
          <p:nvPr/>
        </p:nvSpPr>
        <p:spPr>
          <a:xfrm>
            <a:off x="7190740" y="4566920"/>
            <a:ext cx="799465" cy="768350"/>
          </a:xfrm>
          <a:prstGeom prst="rect">
            <a:avLst/>
          </a:prstGeom>
          <a:noFill/>
        </p:spPr>
        <p:txBody>
          <a:bodyPr wrap="square" rtlCol="0">
            <a:spAutoFit/>
          </a:bodyPr>
          <a:lstStyle/>
          <a:p>
            <a:r>
              <a:rPr lang="vi-VN" altLang="en-US" sz="4400" b="1">
                <a:solidFill>
                  <a:srgbClr val="FF0000"/>
                </a:solidFill>
              </a:rPr>
              <a:t>//</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barn(inVertical)">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barn(inVertical)">
                                      <p:cBhvr>
                                        <p:cTn id="18" dur="500"/>
                                        <p:tgtEl>
                                          <p:spTgt spid="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barn(inVertical)">
                                      <p:cBhvr>
                                        <p:cTn id="23" dur="500"/>
                                        <p:tgtEl>
                                          <p:spTgt spid="10">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Effect transition="in" filter="barn(inVertical)">
                                      <p:cBhvr>
                                        <p:cTn id="28" dur="500"/>
                                        <p:tgtEl>
                                          <p:spTgt spid="11">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3">
                                            <p:txEl>
                                              <p:pRg st="0" end="0"/>
                                            </p:txEl>
                                          </p:spTgt>
                                        </p:tgtEl>
                                        <p:attrNameLst>
                                          <p:attrName>style.visibility</p:attrName>
                                        </p:attrNameLst>
                                      </p:cBhvr>
                                      <p:to>
                                        <p:strVal val="visible"/>
                                      </p:to>
                                    </p:set>
                                    <p:animEffect transition="in" filter="barn(inVertical)">
                                      <p:cBhvr>
                                        <p:cTn id="33" dur="500"/>
                                        <p:tgtEl>
                                          <p:spTgt spid="13">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4">
                                            <p:txEl>
                                              <p:pRg st="0" end="0"/>
                                            </p:txEl>
                                          </p:spTgt>
                                        </p:tgtEl>
                                        <p:attrNameLst>
                                          <p:attrName>style.visibility</p:attrName>
                                        </p:attrNameLst>
                                      </p:cBhvr>
                                      <p:to>
                                        <p:strVal val="visible"/>
                                      </p:to>
                                    </p:set>
                                    <p:animEffect transition="in" filter="barn(inVertical)">
                                      <p:cBhvr>
                                        <p:cTn id="38" dur="500"/>
                                        <p:tgtEl>
                                          <p:spTgt spid="14">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5">
                                            <p:txEl>
                                              <p:pRg st="0" end="0"/>
                                            </p:txEl>
                                          </p:spTgt>
                                        </p:tgtEl>
                                        <p:attrNameLst>
                                          <p:attrName>style.visibility</p:attrName>
                                        </p:attrNameLst>
                                      </p:cBhvr>
                                      <p:to>
                                        <p:strVal val="visible"/>
                                      </p:to>
                                    </p:set>
                                    <p:animEffect transition="in" filter="barn(inVertical)">
                                      <p:cBhvr>
                                        <p:cTn id="43" dur="500"/>
                                        <p:tgtEl>
                                          <p:spTgt spid="15">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16">
                                            <p:txEl>
                                              <p:pRg st="0" end="0"/>
                                            </p:txEl>
                                          </p:spTgt>
                                        </p:tgtEl>
                                        <p:attrNameLst>
                                          <p:attrName>style.visibility</p:attrName>
                                        </p:attrNameLst>
                                      </p:cBhvr>
                                      <p:to>
                                        <p:strVal val="visible"/>
                                      </p:to>
                                    </p:set>
                                    <p:animEffect transition="in" filter="barn(inVertical)">
                                      <p:cBhvr>
                                        <p:cTn id="48" dur="500"/>
                                        <p:tgtEl>
                                          <p:spTgt spid="16">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17">
                                            <p:txEl>
                                              <p:pRg st="0" end="0"/>
                                            </p:txEl>
                                          </p:spTgt>
                                        </p:tgtEl>
                                        <p:attrNameLst>
                                          <p:attrName>style.visibility</p:attrName>
                                        </p:attrNameLst>
                                      </p:cBhvr>
                                      <p:to>
                                        <p:strVal val="visible"/>
                                      </p:to>
                                    </p:set>
                                    <p:animEffect transition="in" filter="barn(inVertical)">
                                      <p:cBhvr>
                                        <p:cTn id="53" dur="500"/>
                                        <p:tgtEl>
                                          <p:spTgt spid="17">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18">
                                            <p:txEl>
                                              <p:pRg st="0" end="0"/>
                                            </p:txEl>
                                          </p:spTgt>
                                        </p:tgtEl>
                                        <p:attrNameLst>
                                          <p:attrName>style.visibility</p:attrName>
                                        </p:attrNameLst>
                                      </p:cBhvr>
                                      <p:to>
                                        <p:strVal val="visible"/>
                                      </p:to>
                                    </p:set>
                                    <p:animEffect transition="in" filter="barn(inVertical)">
                                      <p:cBhvr>
                                        <p:cTn id="58"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7" name="Text Box 3"/>
          <p:cNvSpPr txBox="1">
            <a:spLocks noChangeArrowheads="1"/>
          </p:cNvSpPr>
          <p:nvPr/>
        </p:nvSpPr>
        <p:spPr bwMode="auto">
          <a:xfrm>
            <a:off x="1899920" y="388620"/>
            <a:ext cx="8413115" cy="225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algn="ctr" eaLnBrk="1" hangingPunct="1">
              <a:spcBef>
                <a:spcPct val="50000"/>
              </a:spcBef>
              <a:defRPr/>
            </a:pPr>
            <a:r>
              <a:rPr lang="en-US" sz="2500" b="1" i="1" dirty="0" err="1">
                <a:solidFill>
                  <a:srgbClr val="000099"/>
                </a:solidFill>
                <a:latin typeface="Times New Roman" panose="02020603050405020304" pitchFamily="18" charset="0"/>
                <a:ea typeface="Cambria" panose="02040503050406030204" pitchFamily="18" charset="0"/>
                <a:cs typeface="Times New Roman" panose="02020603050405020304" pitchFamily="18" charset="0"/>
              </a:rPr>
              <a:t>Thứ</a:t>
            </a:r>
            <a:r>
              <a:rPr lang="en-US" sz="2500" b="1" i="1"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 </a:t>
            </a:r>
            <a:r>
              <a:rPr lang="vi-VN" altLang="en-US" sz="2500" b="1" i="1"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hai</a:t>
            </a:r>
            <a:r>
              <a:rPr lang="en-US" sz="2500" b="1" i="1"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 </a:t>
            </a:r>
            <a:r>
              <a:rPr lang="en-US" sz="2500" b="1" i="1" dirty="0" err="1">
                <a:solidFill>
                  <a:srgbClr val="000099"/>
                </a:solidFill>
                <a:latin typeface="Times New Roman" panose="02020603050405020304" pitchFamily="18" charset="0"/>
                <a:ea typeface="Cambria" panose="02040503050406030204" pitchFamily="18" charset="0"/>
                <a:cs typeface="Times New Roman" panose="02020603050405020304" pitchFamily="18" charset="0"/>
              </a:rPr>
              <a:t>ngày</a:t>
            </a:r>
            <a:r>
              <a:rPr lang="vi-VN" sz="2500" b="1" i="1"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 11 </a:t>
            </a:r>
            <a:r>
              <a:rPr lang="en-US" sz="2500" b="1" i="1" dirty="0" err="1">
                <a:solidFill>
                  <a:srgbClr val="000099"/>
                </a:solidFill>
                <a:latin typeface="Times New Roman" panose="02020603050405020304" pitchFamily="18" charset="0"/>
                <a:ea typeface="Cambria" panose="02040503050406030204" pitchFamily="18" charset="0"/>
                <a:cs typeface="Times New Roman" panose="02020603050405020304" pitchFamily="18" charset="0"/>
              </a:rPr>
              <a:t>tháng</a:t>
            </a:r>
            <a:r>
              <a:rPr lang="en-US" sz="2500" b="1" i="1"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 </a:t>
            </a:r>
            <a:r>
              <a:rPr lang="vi-VN" sz="2500" b="1" i="1"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3</a:t>
            </a:r>
            <a:r>
              <a:rPr lang="en-US" sz="2500" b="1" i="1"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 </a:t>
            </a:r>
            <a:r>
              <a:rPr lang="en-US" sz="2500" b="1" i="1" dirty="0" err="1">
                <a:solidFill>
                  <a:srgbClr val="000099"/>
                </a:solidFill>
                <a:latin typeface="Times New Roman" panose="02020603050405020304" pitchFamily="18" charset="0"/>
                <a:ea typeface="Cambria" panose="02040503050406030204" pitchFamily="18" charset="0"/>
                <a:cs typeface="Times New Roman" panose="02020603050405020304" pitchFamily="18" charset="0"/>
              </a:rPr>
              <a:t>năm</a:t>
            </a:r>
            <a:r>
              <a:rPr lang="en-US" sz="2500" b="1" i="1"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 20</a:t>
            </a:r>
            <a:r>
              <a:rPr lang="vi-VN" sz="2500" b="1" i="1"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24</a:t>
            </a:r>
          </a:p>
          <a:p>
            <a:pPr algn="ctr" eaLnBrk="1" hangingPunct="1">
              <a:spcBef>
                <a:spcPct val="50000"/>
              </a:spcBef>
              <a:defRPr/>
            </a:pPr>
            <a:r>
              <a:rPr lang="en-US" sz="2500" b="1" i="1" u="sng" dirty="0" err="1">
                <a:solidFill>
                  <a:srgbClr val="000099"/>
                </a:solidFill>
                <a:latin typeface="Times New Roman" panose="02020603050405020304" pitchFamily="18" charset="0"/>
                <a:ea typeface="Cambria" panose="02040503050406030204" pitchFamily="18" charset="0"/>
                <a:cs typeface="Times New Roman" panose="02020603050405020304" pitchFamily="18" charset="0"/>
              </a:rPr>
              <a:t>Tiếng</a:t>
            </a:r>
            <a:r>
              <a:rPr lang="en-US" sz="2500" b="1" i="1" u="sng"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 </a:t>
            </a:r>
            <a:r>
              <a:rPr lang="en-US" sz="2500" b="1" i="1" u="sng" dirty="0" err="1">
                <a:solidFill>
                  <a:srgbClr val="000099"/>
                </a:solidFill>
                <a:latin typeface="Times New Roman" panose="02020603050405020304" pitchFamily="18" charset="0"/>
                <a:ea typeface="Cambria" panose="02040503050406030204" pitchFamily="18" charset="0"/>
                <a:cs typeface="Times New Roman" panose="02020603050405020304" pitchFamily="18" charset="0"/>
              </a:rPr>
              <a:t>Việt-Đọc</a:t>
            </a:r>
          </a:p>
          <a:p>
            <a:pPr algn="ctr" eaLnBrk="1" hangingPunct="1">
              <a:spcBef>
                <a:spcPct val="50000"/>
              </a:spcBef>
              <a:defRPr/>
            </a:pPr>
            <a:r>
              <a:rPr lang="vi-VN" altLang="en-US" sz="2500" b="1"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Người thầy đầu tiên của bố tôi</a:t>
            </a:r>
          </a:p>
          <a:p>
            <a:pPr algn="ctr" eaLnBrk="1" hangingPunct="1">
              <a:spcBef>
                <a:spcPct val="50000"/>
              </a:spcBef>
              <a:defRPr/>
            </a:pPr>
            <a:r>
              <a:rPr lang="vi-VN" altLang="en-US" sz="2400" b="1" i="1"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                                                Theo A-mi-xi</a:t>
            </a:r>
          </a:p>
        </p:txBody>
      </p:sp>
      <p:cxnSp>
        <p:nvCxnSpPr>
          <p:cNvPr id="5" name="Straight Connector 4"/>
          <p:cNvCxnSpPr/>
          <p:nvPr/>
        </p:nvCxnSpPr>
        <p:spPr>
          <a:xfrm>
            <a:off x="5335271" y="2774315"/>
            <a:ext cx="0" cy="31057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 Box 1"/>
          <p:cNvSpPr txBox="1"/>
          <p:nvPr/>
        </p:nvSpPr>
        <p:spPr>
          <a:xfrm>
            <a:off x="398145" y="2266950"/>
            <a:ext cx="4596765" cy="4120515"/>
          </a:xfrm>
          <a:prstGeom prst="rect">
            <a:avLst/>
          </a:prstGeom>
          <a:noFill/>
        </p:spPr>
        <p:txBody>
          <a:bodyPr wrap="square" rtlCol="0">
            <a:noAutofit/>
          </a:bodyPr>
          <a:lstStyle/>
          <a:p>
            <a:r>
              <a:rPr lang="vi-VN" altLang="en-US" sz="2400">
                <a:latin typeface="Times New Roman" panose="02020603050405020304" pitchFamily="18" charset="0"/>
                <a:cs typeface="Times New Roman" panose="02020603050405020304" pitchFamily="18" charset="0"/>
                <a:sym typeface="Wingdings 2" panose="05020102010507070707" charset="0"/>
              </a:rPr>
              <a:t>*Luyện đọc</a:t>
            </a:r>
          </a:p>
          <a:p>
            <a:r>
              <a:rPr lang="vi-VN" altLang="en-US" sz="2400">
                <a:latin typeface="Times New Roman" panose="02020603050405020304" pitchFamily="18" charset="0"/>
                <a:cs typeface="Times New Roman" panose="02020603050405020304" pitchFamily="18" charset="0"/>
                <a:sym typeface="Wingdings 2" panose="05020102010507070707" charset="0"/>
              </a:rPr>
              <a:t>-Cơ-rô-xét-ti</a:t>
            </a:r>
          </a:p>
          <a:p>
            <a:r>
              <a:rPr lang="vi-VN" altLang="en-US" sz="2400">
                <a:latin typeface="Times New Roman" panose="02020603050405020304" pitchFamily="18" charset="0"/>
                <a:cs typeface="Times New Roman" panose="02020603050405020304" pitchFamily="18" charset="0"/>
                <a:sym typeface="Wingdings 2" panose="05020102010507070707" charset="0"/>
              </a:rPr>
              <a:t>-An-bét-tô Bốt-ti-ni</a:t>
            </a:r>
          </a:p>
          <a:p>
            <a:r>
              <a:rPr lang="vi-VN" altLang="en-US" sz="2400">
                <a:latin typeface="Times New Roman" panose="02020603050405020304" pitchFamily="18" charset="0"/>
                <a:cs typeface="Times New Roman" panose="02020603050405020304" pitchFamily="18" charset="0"/>
                <a:sym typeface="Wingdings 2" panose="05020102010507070707" charset="0"/>
              </a:rPr>
              <a:t>-trò chuyện</a:t>
            </a:r>
          </a:p>
          <a:p>
            <a:pPr lvl="0" algn="just">
              <a:defRPr/>
            </a:pPr>
            <a:r>
              <a:rPr lang="vi-VN" sz="24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mn-ea"/>
              </a:rPr>
              <a:t>-Hôm qua,</a:t>
            </a:r>
            <a:r>
              <a:rPr lang="vi-VN"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mn-ea"/>
              </a:rPr>
              <a:t>/</a:t>
            </a:r>
            <a:r>
              <a:rPr lang="vi-VN" sz="24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mn-ea"/>
              </a:rPr>
              <a:t> bố rủ tôi đi tàu</a:t>
            </a:r>
            <a:r>
              <a:rPr lang="vi-VN"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mn-ea"/>
              </a:rPr>
              <a:t>/</a:t>
            </a:r>
            <a:r>
              <a:rPr lang="vi-VN" sz="24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mn-ea"/>
              </a:rPr>
              <a:t> đến thăm người thầy đầu tiên của bố,</a:t>
            </a:r>
            <a:r>
              <a:rPr lang="vi-VN"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mn-ea"/>
              </a:rPr>
              <a:t>/</a:t>
            </a:r>
            <a:r>
              <a:rPr lang="vi-VN" sz="24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mn-ea"/>
              </a:rPr>
              <a:t> thầy Cơ- rô-xét–ti,</a:t>
            </a:r>
            <a:r>
              <a:rPr lang="vi-VN"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mn-ea"/>
              </a:rPr>
              <a:t>/</a:t>
            </a:r>
            <a:r>
              <a:rPr lang="vi-VN" sz="24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sym typeface="+mn-ea"/>
              </a:rPr>
              <a:t> năm nay đã tám mươi tuổi</a:t>
            </a:r>
            <a:r>
              <a:rPr lang="vi-VN" sz="2400" dirty="0">
                <a:solidFill>
                  <a:schemeClr val="accent6"/>
                </a:solidFill>
                <a:latin typeface="Times New Roman" panose="02020603050405020304" pitchFamily="18" charset="0"/>
                <a:ea typeface="Cambria" panose="02040503050406030204" pitchFamily="18" charset="0"/>
                <a:cs typeface="Times New Roman" panose="02020603050405020304" pitchFamily="18" charset="0"/>
                <a:sym typeface="+mn-ea"/>
              </a:rPr>
              <a:t>.</a:t>
            </a:r>
            <a:r>
              <a:rPr lang="vi-VN"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mn-ea"/>
              </a:rPr>
              <a:t>//</a:t>
            </a:r>
            <a:endParaRPr lang="vi-VN" sz="2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sym typeface="+mn-ea"/>
            </a:endParaRPr>
          </a:p>
          <a:p>
            <a:pPr lvl="0" algn="just">
              <a:defRPr/>
            </a:pPr>
            <a:r>
              <a:rPr lang="vi-VN" altLang="en-US" sz="2400">
                <a:latin typeface="Times New Roman" panose="02020603050405020304" pitchFamily="18" charset="0"/>
                <a:cs typeface="Times New Roman" panose="02020603050405020304" pitchFamily="18" charset="0"/>
                <a:sym typeface="Wingdings 2" panose="05020102010507070707" charset="0"/>
              </a:rPr>
              <a:t>+Xuống tàu,</a:t>
            </a:r>
            <a:r>
              <a:rPr lang="vi-VN" altLang="en-US" sz="2400" b="1">
                <a:solidFill>
                  <a:srgbClr val="FF0000"/>
                </a:solidFill>
                <a:latin typeface="Times New Roman" panose="02020603050405020304" pitchFamily="18" charset="0"/>
                <a:cs typeface="Times New Roman" panose="02020603050405020304" pitchFamily="18" charset="0"/>
                <a:sym typeface="Wingdings 2" panose="05020102010507070707" charset="0"/>
              </a:rPr>
              <a:t>/ </a:t>
            </a:r>
            <a:r>
              <a:rPr lang="vi-VN" altLang="en-US" sz="2400">
                <a:latin typeface="Times New Roman" panose="02020603050405020304" pitchFamily="18" charset="0"/>
                <a:cs typeface="Times New Roman" panose="02020603050405020304" pitchFamily="18" charset="0"/>
                <a:sym typeface="Wingdings 2" panose="05020102010507070707" charset="0"/>
              </a:rPr>
              <a:t>chúng tôi hỏi thăm</a:t>
            </a:r>
            <a:r>
              <a:rPr lang="vi-VN" altLang="en-US" sz="2400" b="1">
                <a:solidFill>
                  <a:srgbClr val="FF0000"/>
                </a:solidFill>
                <a:latin typeface="Times New Roman" panose="02020603050405020304" pitchFamily="18" charset="0"/>
                <a:cs typeface="Times New Roman" panose="02020603050405020304" pitchFamily="18" charset="0"/>
                <a:sym typeface="Wingdings 2" panose="05020102010507070707" charset="0"/>
              </a:rPr>
              <a:t>/</a:t>
            </a:r>
            <a:r>
              <a:rPr lang="vi-VN" altLang="en-US" sz="2400">
                <a:latin typeface="Times New Roman" panose="02020603050405020304" pitchFamily="18" charset="0"/>
                <a:cs typeface="Times New Roman" panose="02020603050405020304" pitchFamily="18" charset="0"/>
                <a:sym typeface="Wingdings 2" panose="05020102010507070707" charset="0"/>
              </a:rPr>
              <a:t> đến nhà thầy,</a:t>
            </a:r>
            <a:r>
              <a:rPr lang="vi-VN" altLang="en-US" sz="2400" b="1">
                <a:solidFill>
                  <a:srgbClr val="FF0000"/>
                </a:solidFill>
                <a:latin typeface="Times New Roman" panose="02020603050405020304" pitchFamily="18" charset="0"/>
                <a:cs typeface="Times New Roman" panose="02020603050405020304" pitchFamily="18" charset="0"/>
                <a:sym typeface="Wingdings 2" panose="05020102010507070707" charset="0"/>
              </a:rPr>
              <a:t>/</a:t>
            </a:r>
            <a:r>
              <a:rPr lang="vi-VN" altLang="en-US" sz="2400">
                <a:latin typeface="Times New Roman" panose="02020603050405020304" pitchFamily="18" charset="0"/>
                <a:cs typeface="Times New Roman" panose="02020603050405020304" pitchFamily="18" charset="0"/>
                <a:sym typeface="Wingdings 2" panose="05020102010507070707" charset="0"/>
              </a:rPr>
              <a:t> một ngôi nhà nhỏ cuối làng.</a:t>
            </a:r>
            <a:r>
              <a:rPr lang="vi-VN" altLang="en-US" sz="2400" b="1">
                <a:solidFill>
                  <a:srgbClr val="FF0000"/>
                </a:solidFill>
                <a:latin typeface="Times New Roman" panose="02020603050405020304" pitchFamily="18" charset="0"/>
                <a:cs typeface="Times New Roman" panose="02020603050405020304" pitchFamily="18" charset="0"/>
                <a:sym typeface="Wingdings 2" panose="05020102010507070707" charset="0"/>
              </a:rPr>
              <a:t>//</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barn(inVertical)">
                                      <p:cBhvr>
                                        <p:cTn id="21" dur="500"/>
                                        <p:tgtEl>
                                          <p:spTgt spid="2">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barn(inVertical)">
                                      <p:cBhvr>
                                        <p:cTn id="26"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289825" y="363051"/>
            <a:ext cx="8431499" cy="969348"/>
          </a:xfrm>
          <a:prstGeom prst="rect">
            <a:avLst/>
          </a:prstGeom>
        </p:spPr>
      </p:pic>
      <p:sp>
        <p:nvSpPr>
          <p:cNvPr id="4" name="TextBox 3"/>
          <p:cNvSpPr txBox="1"/>
          <p:nvPr/>
        </p:nvSpPr>
        <p:spPr>
          <a:xfrm>
            <a:off x="771525" y="1304925"/>
            <a:ext cx="10610850" cy="4893647"/>
          </a:xfrm>
          <a:prstGeom prst="rect">
            <a:avLst/>
          </a:prstGeom>
          <a:noFill/>
        </p:spPr>
        <p:txBody>
          <a:bodyPr wrap="square" rtlCol="0">
            <a:spAutoFit/>
          </a:bodyPr>
          <a:lstStyle/>
          <a:p>
            <a:pPr algn="just" rtl="0" latinLnBrk="0"/>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Hôm qua, bố rủ tôi đi tàu đến thăm người thầy đầu tiên của bố, thầy Cơ-rô-xét-ti, năm nay đã tám mươi tuổi.</a:t>
            </a:r>
          </a:p>
          <a:p>
            <a:pPr algn="just" rtl="0" latinLnBrk="0"/>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Xuống tàu, chúng tôi hỏi thăm đường đến nhà thầy, một ngôi nhà nhỏ cuối làng. Bố nhẹ nhàng gõ cửa. Ra mở cửa là một cụ già râu tóc đã bạc.</a:t>
            </a:r>
          </a:p>
          <a:p>
            <a:pPr algn="just" rtl="0" latinLnBrk="0"/>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 Con chào thầy ạ! – Bố vừa nói vừa bỏ mũ ra.</a:t>
            </a:r>
          </a:p>
          <a:p>
            <a:pPr algn="just" rtl="0" latinLnBrk="0"/>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 Chào anh. Xin lỗi, anh là...</a:t>
            </a:r>
          </a:p>
          <a:p>
            <a:pPr algn="just" rtl="0" latinLnBrk="0"/>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 Con là An-béc-tô, học trò cũ của thầy. Con đến thăm thầy ạ.</a:t>
            </a:r>
          </a:p>
          <a:p>
            <a:pPr algn="just" rtl="0" latinLnBrk="0"/>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 Thật hân hạnh quá! Nhưng... anh học với tôi hồi nào nhỉ?</a:t>
            </a:r>
          </a:p>
          <a:p>
            <a:pPr algn="just" rtl="0" latinLnBrk="0"/>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Bố nói tên lớp và ngày bố vào trường. Cụ cúi đầu suy nghĩ rồi bỗng ngẩng lên:</a:t>
            </a:r>
          </a:p>
          <a:p>
            <a:pPr algn="just" rtl="0" latinLnBrk="0"/>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 An-béc-tô Bốt-ti-ni?</a:t>
            </a:r>
          </a:p>
          <a:p>
            <a:pPr algn="just" rtl="0" latinLnBrk="0"/>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 Đúng ạ! – Bố đưa cả hai tay về phía cụ.</a:t>
            </a:r>
          </a:p>
          <a:p>
            <a:pPr algn="just" rtl="0" latinLnBrk="0"/>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Cụ bước tới ôm hôn bố và nói:</a:t>
            </a:r>
          </a:p>
          <a:p>
            <a:pPr algn="just" rtl="0" latinLnBrk="0"/>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 Xin mời vào nhà.</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056915" y="3057525"/>
            <a:ext cx="3687409" cy="3224212"/>
          </a:xfrm>
          <a:prstGeom prst="rect">
            <a:avLst/>
          </a:prstGeom>
        </p:spPr>
      </p:pic>
      <p:sp>
        <p:nvSpPr>
          <p:cNvPr id="6" name="TextBox 5"/>
          <p:cNvSpPr txBox="1"/>
          <p:nvPr/>
        </p:nvSpPr>
        <p:spPr>
          <a:xfrm>
            <a:off x="628650" y="361950"/>
            <a:ext cx="7610475" cy="5632311"/>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Chúng tôi vào nhà và ngồi xuống ghế yên lặng. Cụ nhìn bố tôi một lần nữa rồi nói to:</a:t>
            </a:r>
          </a:p>
          <a:p>
            <a:r>
              <a:rPr lang="vi-VN" sz="2400" dirty="0">
                <a:latin typeface="Cambria" panose="02040503050406030204" pitchFamily="18" charset="0"/>
                <a:ea typeface="Cambria" panose="02040503050406030204" pitchFamily="18" charset="0"/>
              </a:rPr>
              <a:t>   – An-béc-tô, tôi nhớ chứ! Lớp Một anh ngồi bên trái cạnh cửa sổ. Hồi đó, anh rất hiếu động. Đến lớp Hai, anh bị ốm phải nghỉ một tuần, phải không nào? Anh còn nhớ đến người thầy giáo già của mình, thật quý hoá...</a:t>
            </a:r>
          </a:p>
          <a:p>
            <a:r>
              <a:rPr lang="vi-VN" sz="2400" dirty="0">
                <a:latin typeface="Cambria" panose="02040503050406030204" pitchFamily="18" charset="0"/>
                <a:ea typeface="Cambria" panose="02040503050406030204" pitchFamily="18" charset="0"/>
              </a:rPr>
              <a:t>   Cụ trò chuyện cùng bố tôi như chưa hề xa cách. Bỗng cụ đứng dậy: </a:t>
            </a:r>
          </a:p>
          <a:p>
            <a:r>
              <a:rPr lang="vi-VN" sz="2400" dirty="0">
                <a:latin typeface="Cambria" panose="02040503050406030204" pitchFamily="18" charset="0"/>
                <a:ea typeface="Cambria" panose="02040503050406030204" pitchFamily="18" charset="0"/>
              </a:rPr>
              <a:t>   – Tôi dành cho anh một bất ngờ đây.</a:t>
            </a:r>
          </a:p>
          <a:p>
            <a:r>
              <a:rPr lang="vi-VN" sz="2400" dirty="0">
                <a:latin typeface="Cambria" panose="02040503050406030204" pitchFamily="18" charset="0"/>
                <a:ea typeface="Cambria" panose="02040503050406030204" pitchFamily="18" charset="0"/>
              </a:rPr>
              <a:t>   Nói rồi cụ lục tìm trên giá sách, rút ra một tờ giấy đã ngả vàng đưa cho bố. Bố nhận ra bài chính tả của mình, nét chữ to cồ cộ. Bố vừa đọc vừa mỉm cười. Rồi bố cúi xuống hôn vào trang giấy, mắt </a:t>
            </a:r>
            <a:r>
              <a:rPr lang="vi-VN" sz="2400" dirty="0" smtClean="0">
                <a:latin typeface="Cambria" panose="02040503050406030204" pitchFamily="18" charset="0"/>
                <a:ea typeface="Cambria" panose="02040503050406030204" pitchFamily="18" charset="0"/>
              </a:rPr>
              <a:t>r</a:t>
            </a:r>
            <a:r>
              <a:rPr lang="en-US" sz="2400" dirty="0">
                <a:latin typeface="Cambria" panose="02040503050406030204" pitchFamily="18" charset="0"/>
                <a:ea typeface="Cambria" panose="02040503050406030204" pitchFamily="18" charset="0"/>
              </a:rPr>
              <a:t>ư</a:t>
            </a:r>
            <a:r>
              <a:rPr lang="vi-VN" sz="2400" dirty="0" smtClean="0">
                <a:latin typeface="Cambria" panose="02040503050406030204" pitchFamily="18" charset="0"/>
                <a:ea typeface="Cambria" panose="02040503050406030204" pitchFamily="18" charset="0"/>
              </a:rPr>
              <a:t>ng </a:t>
            </a:r>
            <a:r>
              <a:rPr lang="vi-VN" sz="2400" dirty="0">
                <a:latin typeface="Cambria" panose="02040503050406030204" pitchFamily="18" charset="0"/>
                <a:ea typeface="Cambria" panose="02040503050406030204" pitchFamily="18" charset="0"/>
              </a:rPr>
              <a:t>rưng</a:t>
            </a:r>
          </a:p>
          <a:p>
            <a:r>
              <a:rPr lang="vi-VN" sz="2400" dirty="0">
                <a:latin typeface="Cambria" panose="02040503050406030204" pitchFamily="18" charset="0"/>
                <a:ea typeface="Cambria" panose="02040503050406030204" pitchFamily="18" charset="0"/>
              </a:rPr>
              <a:t>   – Thưa thầy kính yêu, con xin cảm ơn thầy! – Bố đưa tay lên gạt nước mắt rồi ôm lấy người thầy của mình. </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2192000" cy="6857998"/>
          </a:xfrm>
          <a:prstGeom prst="rect">
            <a:avLst/>
          </a:prstGeom>
        </p:spPr>
      </p:pic>
      <p:pic>
        <p:nvPicPr>
          <p:cNvPr id="14" name="图片 13"/>
          <p:cNvPicPr>
            <a:picLocks noChangeAspect="1"/>
          </p:cNvPicPr>
          <p:nvPr/>
        </p:nvPicPr>
        <p:blipFill rotWithShape="1">
          <a:blip r:embed="rId4" cstate="print">
            <a:extLst>
              <a:ext uri="{28A0092B-C50C-407E-A947-70E740481C1C}">
                <a14:useLocalDpi xmlns:a14="http://schemas.microsoft.com/office/drawing/2010/main" val="0"/>
              </a:ext>
            </a:extLst>
          </a:blip>
          <a:srcRect b="14427"/>
          <a:stretch>
            <a:fillRect/>
          </a:stretch>
        </p:blipFill>
        <p:spPr>
          <a:xfrm>
            <a:off x="0" y="989957"/>
            <a:ext cx="12192000" cy="5868043"/>
          </a:xfrm>
          <a:prstGeom prst="rect">
            <a:avLst/>
          </a:prstGeom>
        </p:spPr>
      </p:pic>
      <p:pic>
        <p:nvPicPr>
          <p:cNvPr id="2" name="Picture 1"/>
          <p:cNvPicPr>
            <a:picLocks noChangeAspect="1"/>
          </p:cNvPicPr>
          <p:nvPr/>
        </p:nvPicPr>
        <p:blipFill>
          <a:blip r:embed="rId5"/>
          <a:stretch>
            <a:fillRect/>
          </a:stretch>
        </p:blipFill>
        <p:spPr>
          <a:xfrm>
            <a:off x="1210492" y="2166645"/>
            <a:ext cx="7523116" cy="23532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7" name="Text Box 3"/>
          <p:cNvSpPr txBox="1">
            <a:spLocks noChangeArrowheads="1"/>
          </p:cNvSpPr>
          <p:nvPr/>
        </p:nvSpPr>
        <p:spPr bwMode="auto">
          <a:xfrm>
            <a:off x="1899920" y="388620"/>
            <a:ext cx="8413115" cy="225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algn="ctr" eaLnBrk="1" hangingPunct="1">
              <a:spcBef>
                <a:spcPct val="50000"/>
              </a:spcBef>
              <a:defRPr/>
            </a:pPr>
            <a:r>
              <a:rPr lang="en-US" sz="2500" b="1" i="1" dirty="0" err="1">
                <a:solidFill>
                  <a:srgbClr val="000099"/>
                </a:solidFill>
                <a:latin typeface="Times New Roman" panose="02020603050405020304" pitchFamily="18" charset="0"/>
                <a:ea typeface="Cambria" panose="02040503050406030204" pitchFamily="18" charset="0"/>
                <a:cs typeface="Times New Roman" panose="02020603050405020304" pitchFamily="18" charset="0"/>
              </a:rPr>
              <a:t>Thứ</a:t>
            </a:r>
            <a:r>
              <a:rPr lang="en-US" sz="2500" b="1" i="1"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 </a:t>
            </a:r>
            <a:r>
              <a:rPr lang="vi-VN" altLang="en-US" sz="2500" b="1" i="1"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hai</a:t>
            </a:r>
            <a:r>
              <a:rPr lang="en-US" sz="2500" b="1" i="1"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 </a:t>
            </a:r>
            <a:r>
              <a:rPr lang="en-US" sz="2500" b="1" i="1" dirty="0" err="1">
                <a:solidFill>
                  <a:srgbClr val="000099"/>
                </a:solidFill>
                <a:latin typeface="Times New Roman" panose="02020603050405020304" pitchFamily="18" charset="0"/>
                <a:ea typeface="Cambria" panose="02040503050406030204" pitchFamily="18" charset="0"/>
                <a:cs typeface="Times New Roman" panose="02020603050405020304" pitchFamily="18" charset="0"/>
              </a:rPr>
              <a:t>ngày</a:t>
            </a:r>
            <a:r>
              <a:rPr lang="vi-VN" sz="2500" b="1" i="1"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 11 </a:t>
            </a:r>
            <a:r>
              <a:rPr lang="en-US" sz="2500" b="1" i="1" dirty="0" err="1">
                <a:solidFill>
                  <a:srgbClr val="000099"/>
                </a:solidFill>
                <a:latin typeface="Times New Roman" panose="02020603050405020304" pitchFamily="18" charset="0"/>
                <a:ea typeface="Cambria" panose="02040503050406030204" pitchFamily="18" charset="0"/>
                <a:cs typeface="Times New Roman" panose="02020603050405020304" pitchFamily="18" charset="0"/>
              </a:rPr>
              <a:t>tháng</a:t>
            </a:r>
            <a:r>
              <a:rPr lang="en-US" sz="2500" b="1" i="1"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 </a:t>
            </a:r>
            <a:r>
              <a:rPr lang="vi-VN" sz="2500" b="1" i="1"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3</a:t>
            </a:r>
            <a:r>
              <a:rPr lang="en-US" sz="2500" b="1" i="1"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 </a:t>
            </a:r>
            <a:r>
              <a:rPr lang="en-US" sz="2500" b="1" i="1" dirty="0" err="1">
                <a:solidFill>
                  <a:srgbClr val="000099"/>
                </a:solidFill>
                <a:latin typeface="Times New Roman" panose="02020603050405020304" pitchFamily="18" charset="0"/>
                <a:ea typeface="Cambria" panose="02040503050406030204" pitchFamily="18" charset="0"/>
                <a:cs typeface="Times New Roman" panose="02020603050405020304" pitchFamily="18" charset="0"/>
              </a:rPr>
              <a:t>năm</a:t>
            </a:r>
            <a:r>
              <a:rPr lang="en-US" sz="2500" b="1" i="1"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 20</a:t>
            </a:r>
            <a:r>
              <a:rPr lang="vi-VN" sz="2500" b="1" i="1"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24</a:t>
            </a:r>
          </a:p>
          <a:p>
            <a:pPr algn="ctr" eaLnBrk="1" hangingPunct="1">
              <a:spcBef>
                <a:spcPct val="50000"/>
              </a:spcBef>
              <a:defRPr/>
            </a:pPr>
            <a:r>
              <a:rPr lang="en-US" sz="2500" b="1" i="1" u="sng" dirty="0" err="1">
                <a:solidFill>
                  <a:srgbClr val="000099"/>
                </a:solidFill>
                <a:latin typeface="Times New Roman" panose="02020603050405020304" pitchFamily="18" charset="0"/>
                <a:ea typeface="Cambria" panose="02040503050406030204" pitchFamily="18" charset="0"/>
                <a:cs typeface="Times New Roman" panose="02020603050405020304" pitchFamily="18" charset="0"/>
              </a:rPr>
              <a:t>Tiếng</a:t>
            </a:r>
            <a:r>
              <a:rPr lang="en-US" sz="2500" b="1" i="1" u="sng"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 </a:t>
            </a:r>
            <a:r>
              <a:rPr lang="en-US" sz="2500" b="1" i="1" u="sng" dirty="0" err="1">
                <a:solidFill>
                  <a:srgbClr val="000099"/>
                </a:solidFill>
                <a:latin typeface="Times New Roman" panose="02020603050405020304" pitchFamily="18" charset="0"/>
                <a:ea typeface="Cambria" panose="02040503050406030204" pitchFamily="18" charset="0"/>
                <a:cs typeface="Times New Roman" panose="02020603050405020304" pitchFamily="18" charset="0"/>
              </a:rPr>
              <a:t>Việt-Đọc</a:t>
            </a:r>
          </a:p>
          <a:p>
            <a:pPr algn="ctr" eaLnBrk="1" hangingPunct="1">
              <a:spcBef>
                <a:spcPct val="50000"/>
              </a:spcBef>
              <a:defRPr/>
            </a:pPr>
            <a:r>
              <a:rPr lang="vi-VN" altLang="en-US" sz="3200" b="1"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Người thầy đầu tiên của bố tôi</a:t>
            </a:r>
          </a:p>
          <a:p>
            <a:pPr algn="ctr" eaLnBrk="1" hangingPunct="1">
              <a:spcBef>
                <a:spcPct val="50000"/>
              </a:spcBef>
              <a:defRPr/>
            </a:pPr>
            <a:r>
              <a:rPr lang="vi-VN" altLang="en-US" sz="2400" b="1" i="1"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                                                </a:t>
            </a:r>
          </a:p>
        </p:txBody>
      </p:sp>
      <p:cxnSp>
        <p:nvCxnSpPr>
          <p:cNvPr id="5" name="Straight Connector 4"/>
          <p:cNvCxnSpPr/>
          <p:nvPr/>
        </p:nvCxnSpPr>
        <p:spPr>
          <a:xfrm>
            <a:off x="5017771" y="2724150"/>
            <a:ext cx="0" cy="31057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 Box 1"/>
          <p:cNvSpPr txBox="1"/>
          <p:nvPr/>
        </p:nvSpPr>
        <p:spPr>
          <a:xfrm>
            <a:off x="398145" y="2266950"/>
            <a:ext cx="4469765" cy="4120515"/>
          </a:xfrm>
          <a:prstGeom prst="rect">
            <a:avLst/>
          </a:prstGeom>
          <a:noFill/>
        </p:spPr>
        <p:txBody>
          <a:bodyPr wrap="square" rtlCol="0">
            <a:noAutofit/>
          </a:bodyPr>
          <a:lstStyle/>
          <a:p>
            <a:r>
              <a:rPr lang="vi-VN" altLang="en-US" sz="2400" b="1">
                <a:latin typeface="Cambria" panose="02040503050406030204" pitchFamily="18" charset="0"/>
                <a:cs typeface="Cambria" panose="02040503050406030204" pitchFamily="18" charset="0"/>
                <a:sym typeface="Wingdings 2" panose="05020102010507070707" charset="0"/>
              </a:rPr>
              <a:t>Luyện đọc</a:t>
            </a:r>
          </a:p>
          <a:p>
            <a:r>
              <a:rPr lang="vi-VN" altLang="en-US" sz="2400">
                <a:latin typeface="Cambria" panose="02040503050406030204" pitchFamily="18" charset="0"/>
                <a:cs typeface="Cambria" panose="02040503050406030204" pitchFamily="18" charset="0"/>
                <a:sym typeface="Wingdings 2" panose="05020102010507070707" charset="0"/>
              </a:rPr>
              <a:t>-Cơ-rô-xét-ti</a:t>
            </a:r>
          </a:p>
          <a:p>
            <a:r>
              <a:rPr lang="vi-VN" altLang="en-US" sz="2400">
                <a:latin typeface="Cambria" panose="02040503050406030204" pitchFamily="18" charset="0"/>
                <a:cs typeface="Cambria" panose="02040503050406030204" pitchFamily="18" charset="0"/>
                <a:sym typeface="Wingdings 2" panose="05020102010507070707" charset="0"/>
              </a:rPr>
              <a:t>-An-bét-tô Bốt-ti-ni</a:t>
            </a:r>
          </a:p>
          <a:p>
            <a:r>
              <a:rPr lang="vi-VN" altLang="en-US" sz="2400">
                <a:latin typeface="Cambria" panose="02040503050406030204" pitchFamily="18" charset="0"/>
                <a:cs typeface="Cambria" panose="02040503050406030204" pitchFamily="18" charset="0"/>
                <a:sym typeface="Wingdings 2" panose="05020102010507070707" charset="0"/>
              </a:rPr>
              <a:t>-trò chuyện</a:t>
            </a:r>
          </a:p>
          <a:p>
            <a:pPr lvl="0" algn="just">
              <a:defRPr/>
            </a:pPr>
            <a:r>
              <a:rPr lang="vi-VN" sz="2400" dirty="0">
                <a:solidFill>
                  <a:srgbClr val="000000"/>
                </a:solidFill>
                <a:latin typeface="Cambria" panose="02040503050406030204" pitchFamily="18" charset="0"/>
                <a:ea typeface="Cambria" panose="02040503050406030204" pitchFamily="18" charset="0"/>
                <a:cs typeface="Cambria" panose="02040503050406030204" pitchFamily="18" charset="0"/>
                <a:sym typeface="+mn-ea"/>
              </a:rPr>
              <a:t>-Hôm qua,</a:t>
            </a:r>
            <a:r>
              <a:rPr lang="vi-VN" sz="2400" b="1" dirty="0">
                <a:solidFill>
                  <a:srgbClr val="FF0000"/>
                </a:solidFill>
                <a:latin typeface="Cambria" panose="02040503050406030204" pitchFamily="18" charset="0"/>
                <a:ea typeface="Cambria" panose="02040503050406030204" pitchFamily="18" charset="0"/>
                <a:cs typeface="Cambria" panose="02040503050406030204" pitchFamily="18" charset="0"/>
                <a:sym typeface="+mn-ea"/>
              </a:rPr>
              <a:t>/</a:t>
            </a:r>
            <a:r>
              <a:rPr lang="vi-VN" sz="2400" dirty="0">
                <a:solidFill>
                  <a:srgbClr val="000000"/>
                </a:solidFill>
                <a:latin typeface="Cambria" panose="02040503050406030204" pitchFamily="18" charset="0"/>
                <a:ea typeface="Cambria" panose="02040503050406030204" pitchFamily="18" charset="0"/>
                <a:cs typeface="Cambria" panose="02040503050406030204" pitchFamily="18" charset="0"/>
                <a:sym typeface="+mn-ea"/>
              </a:rPr>
              <a:t> bố rủ tôi đi tàu</a:t>
            </a:r>
            <a:r>
              <a:rPr lang="vi-VN" sz="2400" b="1" dirty="0">
                <a:solidFill>
                  <a:srgbClr val="FF0000"/>
                </a:solidFill>
                <a:latin typeface="Cambria" panose="02040503050406030204" pitchFamily="18" charset="0"/>
                <a:ea typeface="Cambria" panose="02040503050406030204" pitchFamily="18" charset="0"/>
                <a:cs typeface="Cambria" panose="02040503050406030204" pitchFamily="18" charset="0"/>
                <a:sym typeface="+mn-ea"/>
              </a:rPr>
              <a:t>/</a:t>
            </a:r>
            <a:r>
              <a:rPr lang="vi-VN" sz="2400" dirty="0">
                <a:solidFill>
                  <a:srgbClr val="000000"/>
                </a:solidFill>
                <a:latin typeface="Cambria" panose="02040503050406030204" pitchFamily="18" charset="0"/>
                <a:ea typeface="Cambria" panose="02040503050406030204" pitchFamily="18" charset="0"/>
                <a:cs typeface="Cambria" panose="02040503050406030204" pitchFamily="18" charset="0"/>
                <a:sym typeface="+mn-ea"/>
              </a:rPr>
              <a:t> đến thăm người thầy đầu tiên của bố,</a:t>
            </a:r>
            <a:r>
              <a:rPr lang="vi-VN" sz="2400" b="1" dirty="0">
                <a:solidFill>
                  <a:srgbClr val="FF0000"/>
                </a:solidFill>
                <a:latin typeface="Cambria" panose="02040503050406030204" pitchFamily="18" charset="0"/>
                <a:ea typeface="Cambria" panose="02040503050406030204" pitchFamily="18" charset="0"/>
                <a:cs typeface="Cambria" panose="02040503050406030204" pitchFamily="18" charset="0"/>
                <a:sym typeface="+mn-ea"/>
              </a:rPr>
              <a:t>/</a:t>
            </a:r>
            <a:r>
              <a:rPr lang="vi-VN" sz="2400" dirty="0">
                <a:solidFill>
                  <a:srgbClr val="000000"/>
                </a:solidFill>
                <a:latin typeface="Cambria" panose="02040503050406030204" pitchFamily="18" charset="0"/>
                <a:ea typeface="Cambria" panose="02040503050406030204" pitchFamily="18" charset="0"/>
                <a:cs typeface="Cambria" panose="02040503050406030204" pitchFamily="18" charset="0"/>
                <a:sym typeface="+mn-ea"/>
              </a:rPr>
              <a:t> thầy Cơ- rô-xét–ti,</a:t>
            </a:r>
            <a:r>
              <a:rPr lang="vi-VN" sz="2400" b="1" dirty="0">
                <a:solidFill>
                  <a:srgbClr val="FF0000"/>
                </a:solidFill>
                <a:latin typeface="Cambria" panose="02040503050406030204" pitchFamily="18" charset="0"/>
                <a:ea typeface="Cambria" panose="02040503050406030204" pitchFamily="18" charset="0"/>
                <a:cs typeface="Cambria" panose="02040503050406030204" pitchFamily="18" charset="0"/>
                <a:sym typeface="+mn-ea"/>
              </a:rPr>
              <a:t>/</a:t>
            </a:r>
            <a:r>
              <a:rPr lang="vi-VN" sz="2400" dirty="0">
                <a:solidFill>
                  <a:srgbClr val="000000"/>
                </a:solidFill>
                <a:latin typeface="Cambria" panose="02040503050406030204" pitchFamily="18" charset="0"/>
                <a:ea typeface="Cambria" panose="02040503050406030204" pitchFamily="18" charset="0"/>
                <a:cs typeface="Cambria" panose="02040503050406030204" pitchFamily="18" charset="0"/>
                <a:sym typeface="+mn-ea"/>
              </a:rPr>
              <a:t> năm nay đã tám mươi tuổi</a:t>
            </a:r>
            <a:r>
              <a:rPr lang="vi-VN" sz="2400" dirty="0">
                <a:solidFill>
                  <a:schemeClr val="accent6"/>
                </a:solidFill>
                <a:latin typeface="Cambria" panose="02040503050406030204" pitchFamily="18" charset="0"/>
                <a:ea typeface="Cambria" panose="02040503050406030204" pitchFamily="18" charset="0"/>
                <a:cs typeface="Cambria" panose="02040503050406030204" pitchFamily="18" charset="0"/>
                <a:sym typeface="+mn-ea"/>
              </a:rPr>
              <a:t>.</a:t>
            </a:r>
            <a:r>
              <a:rPr lang="vi-VN" sz="2400" b="1" dirty="0">
                <a:solidFill>
                  <a:srgbClr val="FF0000"/>
                </a:solidFill>
                <a:latin typeface="Cambria" panose="02040503050406030204" pitchFamily="18" charset="0"/>
                <a:ea typeface="Cambria" panose="02040503050406030204" pitchFamily="18" charset="0"/>
                <a:cs typeface="Cambria" panose="02040503050406030204" pitchFamily="18" charset="0"/>
                <a:sym typeface="+mn-ea"/>
              </a:rPr>
              <a:t>//</a:t>
            </a:r>
            <a:endParaRPr lang="vi-VN" sz="2400" dirty="0">
              <a:solidFill>
                <a:srgbClr val="FF0000"/>
              </a:solidFill>
              <a:latin typeface="Cambria" panose="02040503050406030204" pitchFamily="18" charset="0"/>
              <a:ea typeface="Cambria" panose="02040503050406030204" pitchFamily="18" charset="0"/>
              <a:cs typeface="Cambria" panose="02040503050406030204" pitchFamily="18" charset="0"/>
              <a:sym typeface="+mn-ea"/>
            </a:endParaRPr>
          </a:p>
          <a:p>
            <a:pPr lvl="0" algn="just">
              <a:defRPr/>
            </a:pPr>
            <a:r>
              <a:rPr lang="vi-VN" altLang="en-US" sz="2400">
                <a:latin typeface="Cambria" panose="02040503050406030204" pitchFamily="18" charset="0"/>
                <a:cs typeface="Cambria" panose="02040503050406030204" pitchFamily="18" charset="0"/>
                <a:sym typeface="Wingdings 2" panose="05020102010507070707" charset="0"/>
              </a:rPr>
              <a:t>+Xuống tàu,</a:t>
            </a:r>
            <a:r>
              <a:rPr lang="vi-VN" altLang="en-US" sz="2400" b="1">
                <a:solidFill>
                  <a:srgbClr val="FF0000"/>
                </a:solidFill>
                <a:latin typeface="Cambria" panose="02040503050406030204" pitchFamily="18" charset="0"/>
                <a:cs typeface="Cambria" panose="02040503050406030204" pitchFamily="18" charset="0"/>
                <a:sym typeface="Wingdings 2" panose="05020102010507070707" charset="0"/>
              </a:rPr>
              <a:t>/ </a:t>
            </a:r>
            <a:r>
              <a:rPr lang="vi-VN" altLang="en-US" sz="2400">
                <a:latin typeface="Cambria" panose="02040503050406030204" pitchFamily="18" charset="0"/>
                <a:cs typeface="Cambria" panose="02040503050406030204" pitchFamily="18" charset="0"/>
                <a:sym typeface="Wingdings 2" panose="05020102010507070707" charset="0"/>
              </a:rPr>
              <a:t>chúng tôi hỏi thăm</a:t>
            </a:r>
            <a:r>
              <a:rPr lang="vi-VN" altLang="en-US" sz="2400" b="1">
                <a:solidFill>
                  <a:srgbClr val="FF0000"/>
                </a:solidFill>
                <a:latin typeface="Cambria" panose="02040503050406030204" pitchFamily="18" charset="0"/>
                <a:cs typeface="Cambria" panose="02040503050406030204" pitchFamily="18" charset="0"/>
                <a:sym typeface="Wingdings 2" panose="05020102010507070707" charset="0"/>
              </a:rPr>
              <a:t>/</a:t>
            </a:r>
            <a:r>
              <a:rPr lang="vi-VN" altLang="en-US" sz="2400">
                <a:latin typeface="Cambria" panose="02040503050406030204" pitchFamily="18" charset="0"/>
                <a:cs typeface="Cambria" panose="02040503050406030204" pitchFamily="18" charset="0"/>
                <a:sym typeface="Wingdings 2" panose="05020102010507070707" charset="0"/>
              </a:rPr>
              <a:t> đến nhà thầy,</a:t>
            </a:r>
            <a:r>
              <a:rPr lang="vi-VN" altLang="en-US" sz="2400" b="1">
                <a:solidFill>
                  <a:srgbClr val="FF0000"/>
                </a:solidFill>
                <a:latin typeface="Cambria" panose="02040503050406030204" pitchFamily="18" charset="0"/>
                <a:cs typeface="Cambria" panose="02040503050406030204" pitchFamily="18" charset="0"/>
                <a:sym typeface="Wingdings 2" panose="05020102010507070707" charset="0"/>
              </a:rPr>
              <a:t>/</a:t>
            </a:r>
            <a:r>
              <a:rPr lang="vi-VN" altLang="en-US" sz="2400">
                <a:latin typeface="Cambria" panose="02040503050406030204" pitchFamily="18" charset="0"/>
                <a:cs typeface="Cambria" panose="02040503050406030204" pitchFamily="18" charset="0"/>
                <a:sym typeface="Wingdings 2" panose="05020102010507070707" charset="0"/>
              </a:rPr>
              <a:t> một ngôi nhà nhỏ cuối làng.</a:t>
            </a:r>
            <a:r>
              <a:rPr lang="vi-VN" altLang="en-US" sz="2400" b="1">
                <a:solidFill>
                  <a:srgbClr val="FF0000"/>
                </a:solidFill>
                <a:latin typeface="Cambria" panose="02040503050406030204" pitchFamily="18" charset="0"/>
                <a:cs typeface="Cambria" panose="02040503050406030204" pitchFamily="18" charset="0"/>
                <a:sym typeface="Wingdings 2" panose="05020102010507070707" charset="0"/>
              </a:rPr>
              <a:t>//</a:t>
            </a:r>
          </a:p>
        </p:txBody>
      </p:sp>
      <p:sp>
        <p:nvSpPr>
          <p:cNvPr id="3" name="Text Box 2"/>
          <p:cNvSpPr txBox="1"/>
          <p:nvPr/>
        </p:nvSpPr>
        <p:spPr>
          <a:xfrm>
            <a:off x="5017770" y="2266950"/>
            <a:ext cx="6645910" cy="4120515"/>
          </a:xfrm>
          <a:prstGeom prst="rect">
            <a:avLst/>
          </a:prstGeom>
          <a:noFill/>
        </p:spPr>
        <p:txBody>
          <a:bodyPr wrap="square" rtlCol="0">
            <a:noAutofit/>
          </a:bodyPr>
          <a:lstStyle/>
          <a:p>
            <a:r>
              <a:rPr lang="vi-VN" altLang="en-US" sz="2400" b="1">
                <a:latin typeface="Cambria" panose="02040503050406030204" pitchFamily="18" charset="0"/>
                <a:cs typeface="Cambria" panose="02040503050406030204" pitchFamily="18" charset="0"/>
              </a:rPr>
              <a:t>*Tìm hiểu bài</a:t>
            </a:r>
          </a:p>
          <a:p>
            <a:r>
              <a:rPr lang="vi-VN" altLang="en-US" sz="2400">
                <a:latin typeface="Cambria" panose="02040503050406030204" pitchFamily="18" charset="0"/>
                <a:cs typeface="Cambria" panose="02040503050406030204" pitchFamily="18" charset="0"/>
              </a:rPr>
              <a:t>+hân hạnh, hiếu động, quý hóa</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barn(inVertical)">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barn(inVertical)">
                                      <p:cBhvr>
                                        <p:cTn id="2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244;p45"/>
          <p:cNvSpPr/>
          <p:nvPr/>
        </p:nvSpPr>
        <p:spPr>
          <a:xfrm>
            <a:off x="4055935" y="485635"/>
            <a:ext cx="4464750" cy="668878"/>
          </a:xfrm>
          <a:prstGeom prst="hexagon">
            <a:avLst>
              <a:gd name="adj" fmla="val 25000"/>
              <a:gd name="vf" fmla="val 115470"/>
            </a:avLst>
          </a:prstGeom>
          <a:solidFill>
            <a:srgbClr val="FFDB45">
              <a:alpha val="53630"/>
            </a:srgbClr>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 name="Rectangle 22"/>
          <p:cNvSpPr/>
          <p:nvPr/>
        </p:nvSpPr>
        <p:spPr>
          <a:xfrm>
            <a:off x="986636" y="1488135"/>
            <a:ext cx="5599812" cy="2084070"/>
          </a:xfrm>
          <a:prstGeom prst="rect">
            <a:avLst/>
          </a:prstGeom>
        </p:spPr>
        <p:txBody>
          <a:bodyPr wrap="square">
            <a:spAutoFit/>
          </a:bodyPr>
          <a:lstStyle/>
          <a:p>
            <a:pPr algn="ctr">
              <a:lnSpc>
                <a:spcPct val="120000"/>
              </a:lnSpc>
              <a:buClr>
                <a:srgbClr val="000000"/>
              </a:buClr>
              <a:buFont typeface="Arial" panose="020B0604020202020204"/>
              <a:buNone/>
            </a:pPr>
            <a:r>
              <a:rPr lang="en-US" altLang="zh-CN" sz="3600" b="1" dirty="0" err="1">
                <a:solidFill>
                  <a:srgbClr val="FF0000"/>
                </a:solidFill>
                <a:latin typeface="iCiel Pony" panose="02000000000000000000" pitchFamily="2" charset="0"/>
                <a:cs typeface="Calibri" panose="020F0502020204030204" pitchFamily="34" charset="0"/>
                <a:sym typeface="Arial" panose="020B0604020202020204"/>
              </a:rPr>
              <a:t>Yêu</a:t>
            </a:r>
            <a:r>
              <a:rPr lang="zh-CN" altLang="en-US" sz="3600" b="1" dirty="0">
                <a:solidFill>
                  <a:srgbClr val="FF0000"/>
                </a:solidFill>
                <a:latin typeface="iCiel Pony" panose="02000000000000000000" pitchFamily="2" charset="0"/>
                <a:cs typeface="Calibri" panose="020F0502020204030204" pitchFamily="34" charset="0"/>
                <a:sym typeface="Arial" panose="020B0604020202020204"/>
              </a:rPr>
              <a:t> </a:t>
            </a:r>
            <a:r>
              <a:rPr lang="en-US" altLang="zh-CN" sz="3600" b="1" dirty="0" err="1">
                <a:solidFill>
                  <a:srgbClr val="FF0000"/>
                </a:solidFill>
                <a:latin typeface="iCiel Pony" panose="02000000000000000000" pitchFamily="2" charset="0"/>
                <a:cs typeface="Calibri" panose="020F0502020204030204" pitchFamily="34" charset="0"/>
                <a:sym typeface="Arial" panose="020B0604020202020204"/>
              </a:rPr>
              <a:t>cầu</a:t>
            </a:r>
            <a:endParaRPr lang="zh-CN" altLang="en-US" sz="3600" b="1" dirty="0">
              <a:solidFill>
                <a:srgbClr val="FF0000"/>
              </a:solidFill>
              <a:latin typeface="iCiel Pony" panose="02000000000000000000" pitchFamily="2" charset="0"/>
              <a:cs typeface="Calibri" panose="020F0502020204030204" pitchFamily="34" charset="0"/>
              <a:sym typeface="Arial" panose="020B0604020202020204"/>
            </a:endParaRPr>
          </a:p>
          <a:p>
            <a:pPr>
              <a:lnSpc>
                <a:spcPct val="120000"/>
              </a:lnSpc>
              <a:buClr>
                <a:srgbClr val="000000"/>
              </a:buClr>
              <a:buSzPts val="2800"/>
              <a:buFont typeface="Arial" panose="020B0604020202020204"/>
              <a:buNone/>
            </a:pPr>
            <a:r>
              <a:rPr lang="en-US" altLang="zh-CN" sz="3600" dirty="0">
                <a:solidFill>
                  <a:schemeClr val="tx2">
                    <a:lumMod val="50000"/>
                  </a:schemeClr>
                </a:solidFill>
                <a:latin typeface="Calibri" panose="020F0502020204030204" pitchFamily="34" charset="0"/>
                <a:cs typeface="Calibri" panose="020F0502020204030204" pitchFamily="34" charset="0"/>
                <a:sym typeface="Arial" panose="020B0604020202020204"/>
              </a:rPr>
              <a:t>- </a:t>
            </a:r>
            <a:r>
              <a:rPr lang="en-US" altLang="zh-CN" sz="3600" dirty="0" err="1">
                <a:solidFill>
                  <a:schemeClr val="tx2">
                    <a:lumMod val="50000"/>
                  </a:schemeClr>
                </a:solidFill>
                <a:latin typeface="Calibri" panose="020F0502020204030204" pitchFamily="34" charset="0"/>
                <a:cs typeface="Calibri" panose="020F0502020204030204" pitchFamily="34" charset="0"/>
                <a:sym typeface="Arial" panose="020B0604020202020204"/>
              </a:rPr>
              <a:t>Phân</a:t>
            </a:r>
            <a:r>
              <a:rPr lang="zh-CN" altLang="en-US" sz="3600" dirty="0">
                <a:solidFill>
                  <a:schemeClr val="tx2">
                    <a:lumMod val="50000"/>
                  </a:schemeClr>
                </a:solidFill>
                <a:latin typeface="Calibri" panose="020F0502020204030204" pitchFamily="34" charset="0"/>
                <a:cs typeface="Calibri" panose="020F0502020204030204" pitchFamily="34" charset="0"/>
                <a:sym typeface="Arial" panose="020B0604020202020204"/>
              </a:rPr>
              <a:t> </a:t>
            </a:r>
            <a:r>
              <a:rPr lang="en-US" altLang="zh-CN" sz="3600" dirty="0" err="1">
                <a:solidFill>
                  <a:schemeClr val="tx2">
                    <a:lumMod val="50000"/>
                  </a:schemeClr>
                </a:solidFill>
                <a:latin typeface="Calibri" panose="020F0502020204030204" pitchFamily="34" charset="0"/>
                <a:cs typeface="Calibri" panose="020F0502020204030204" pitchFamily="34" charset="0"/>
                <a:sym typeface="Arial" panose="020B0604020202020204"/>
              </a:rPr>
              <a:t>công</a:t>
            </a:r>
            <a:r>
              <a:rPr lang="zh-CN" altLang="en-US" sz="3600" dirty="0">
                <a:solidFill>
                  <a:schemeClr val="tx2">
                    <a:lumMod val="50000"/>
                  </a:schemeClr>
                </a:solidFill>
                <a:latin typeface="Calibri" panose="020F0502020204030204" pitchFamily="34" charset="0"/>
                <a:cs typeface="Calibri" panose="020F0502020204030204" pitchFamily="34" charset="0"/>
                <a:sym typeface="Arial" panose="020B0604020202020204"/>
              </a:rPr>
              <a:t> </a:t>
            </a:r>
            <a:r>
              <a:rPr lang="en-US" altLang="zh-CN" sz="3600" dirty="0" err="1">
                <a:solidFill>
                  <a:schemeClr val="tx2">
                    <a:lumMod val="50000"/>
                  </a:schemeClr>
                </a:solidFill>
                <a:latin typeface="Calibri" panose="020F0502020204030204" pitchFamily="34" charset="0"/>
                <a:cs typeface="Calibri" panose="020F0502020204030204" pitchFamily="34" charset="0"/>
                <a:sym typeface="Arial" panose="020B0604020202020204"/>
              </a:rPr>
              <a:t>đọc</a:t>
            </a:r>
            <a:r>
              <a:rPr lang="zh-CN" altLang="en-US" sz="3600" dirty="0">
                <a:solidFill>
                  <a:schemeClr val="tx2">
                    <a:lumMod val="50000"/>
                  </a:schemeClr>
                </a:solidFill>
                <a:latin typeface="Calibri" panose="020F0502020204030204" pitchFamily="34" charset="0"/>
                <a:cs typeface="Calibri" panose="020F0502020204030204" pitchFamily="34" charset="0"/>
                <a:sym typeface="Arial" panose="020B0604020202020204"/>
              </a:rPr>
              <a:t> </a:t>
            </a:r>
            <a:r>
              <a:rPr lang="en-US" altLang="zh-CN" sz="3600" dirty="0" err="1">
                <a:solidFill>
                  <a:schemeClr val="tx2">
                    <a:lumMod val="50000"/>
                  </a:schemeClr>
                </a:solidFill>
                <a:latin typeface="Calibri" panose="020F0502020204030204" pitchFamily="34" charset="0"/>
                <a:cs typeface="Calibri" panose="020F0502020204030204" pitchFamily="34" charset="0"/>
                <a:sym typeface="Arial" panose="020B0604020202020204"/>
              </a:rPr>
              <a:t>theo</a:t>
            </a:r>
            <a:r>
              <a:rPr lang="zh-CN" altLang="en-US" sz="3600" dirty="0">
                <a:solidFill>
                  <a:schemeClr val="tx2">
                    <a:lumMod val="50000"/>
                  </a:schemeClr>
                </a:solidFill>
                <a:latin typeface="Calibri" panose="020F0502020204030204" pitchFamily="34" charset="0"/>
                <a:cs typeface="Calibri" panose="020F0502020204030204" pitchFamily="34" charset="0"/>
                <a:sym typeface="Arial" panose="020B0604020202020204"/>
              </a:rPr>
              <a:t> </a:t>
            </a:r>
            <a:r>
              <a:rPr lang="en-US" altLang="zh-CN" sz="3600" dirty="0" err="1">
                <a:solidFill>
                  <a:schemeClr val="tx2">
                    <a:lumMod val="50000"/>
                  </a:schemeClr>
                </a:solidFill>
                <a:latin typeface="Calibri" panose="020F0502020204030204" pitchFamily="34" charset="0"/>
                <a:cs typeface="Calibri" panose="020F0502020204030204" pitchFamily="34" charset="0"/>
                <a:sym typeface="Arial" panose="020B0604020202020204"/>
              </a:rPr>
              <a:t>đoạn</a:t>
            </a:r>
            <a:endParaRPr lang="zh-CN" altLang="en-US" sz="3600" dirty="0">
              <a:solidFill>
                <a:schemeClr val="tx2">
                  <a:lumMod val="50000"/>
                </a:schemeClr>
              </a:solidFill>
              <a:latin typeface="Calibri" panose="020F0502020204030204" pitchFamily="34" charset="0"/>
              <a:cs typeface="Calibri" panose="020F0502020204030204" pitchFamily="34" charset="0"/>
              <a:sym typeface="Arial" panose="020B0604020202020204"/>
            </a:endParaRPr>
          </a:p>
          <a:p>
            <a:pPr>
              <a:lnSpc>
                <a:spcPct val="120000"/>
              </a:lnSpc>
              <a:buClr>
                <a:srgbClr val="000000"/>
              </a:buClr>
              <a:buSzPts val="2800"/>
              <a:buFont typeface="Arial" panose="020B0604020202020204"/>
              <a:buNone/>
            </a:pPr>
            <a:r>
              <a:rPr lang="en-US" altLang="zh-CN" sz="3600" dirty="0">
                <a:solidFill>
                  <a:schemeClr val="tx2">
                    <a:lumMod val="50000"/>
                  </a:schemeClr>
                </a:solidFill>
                <a:latin typeface="Calibri" panose="020F0502020204030204" pitchFamily="34" charset="0"/>
                <a:cs typeface="Calibri" panose="020F0502020204030204" pitchFamily="34" charset="0"/>
                <a:sym typeface="Arial" panose="020B0604020202020204"/>
              </a:rPr>
              <a:t>- </a:t>
            </a:r>
            <a:r>
              <a:rPr lang="en-US" altLang="zh-CN" sz="3600" dirty="0" err="1">
                <a:solidFill>
                  <a:schemeClr val="tx2">
                    <a:lumMod val="50000"/>
                  </a:schemeClr>
                </a:solidFill>
                <a:latin typeface="Calibri" panose="020F0502020204030204" pitchFamily="34" charset="0"/>
                <a:cs typeface="Calibri" panose="020F0502020204030204" pitchFamily="34" charset="0"/>
                <a:sym typeface="Arial" panose="020B0604020202020204"/>
              </a:rPr>
              <a:t>Tất</a:t>
            </a:r>
            <a:r>
              <a:rPr lang="zh-CN" altLang="en-US" sz="3600" dirty="0">
                <a:solidFill>
                  <a:schemeClr val="tx2">
                    <a:lumMod val="50000"/>
                  </a:schemeClr>
                </a:solidFill>
                <a:latin typeface="Calibri" panose="020F0502020204030204" pitchFamily="34" charset="0"/>
                <a:cs typeface="Calibri" panose="020F0502020204030204" pitchFamily="34" charset="0"/>
                <a:sym typeface="Arial" panose="020B0604020202020204"/>
              </a:rPr>
              <a:t> </a:t>
            </a:r>
            <a:r>
              <a:rPr lang="en-US" altLang="zh-CN" sz="3600" dirty="0" err="1">
                <a:solidFill>
                  <a:schemeClr val="tx2">
                    <a:lumMod val="50000"/>
                  </a:schemeClr>
                </a:solidFill>
                <a:latin typeface="Calibri" panose="020F0502020204030204" pitchFamily="34" charset="0"/>
                <a:cs typeface="Calibri" panose="020F0502020204030204" pitchFamily="34" charset="0"/>
                <a:sym typeface="Arial" panose="020B0604020202020204"/>
              </a:rPr>
              <a:t>cả</a:t>
            </a:r>
            <a:r>
              <a:rPr lang="zh-CN" altLang="en-US" sz="3600" dirty="0">
                <a:solidFill>
                  <a:schemeClr val="tx2">
                    <a:lumMod val="50000"/>
                  </a:schemeClr>
                </a:solidFill>
                <a:latin typeface="Calibri" panose="020F0502020204030204" pitchFamily="34" charset="0"/>
                <a:cs typeface="Calibri" panose="020F0502020204030204" pitchFamily="34" charset="0"/>
                <a:sym typeface="Arial" panose="020B0604020202020204"/>
              </a:rPr>
              <a:t> </a:t>
            </a:r>
            <a:r>
              <a:rPr lang="en-US" altLang="zh-CN" sz="3600" dirty="0" err="1">
                <a:solidFill>
                  <a:schemeClr val="tx2">
                    <a:lumMod val="50000"/>
                  </a:schemeClr>
                </a:solidFill>
                <a:latin typeface="Calibri" panose="020F0502020204030204" pitchFamily="34" charset="0"/>
                <a:cs typeface="Calibri" panose="020F0502020204030204" pitchFamily="34" charset="0"/>
                <a:sym typeface="Arial" panose="020B0604020202020204"/>
              </a:rPr>
              <a:t>thành</a:t>
            </a:r>
            <a:r>
              <a:rPr lang="zh-CN" altLang="en-US" sz="3600" dirty="0">
                <a:solidFill>
                  <a:schemeClr val="tx2">
                    <a:lumMod val="50000"/>
                  </a:schemeClr>
                </a:solidFill>
                <a:latin typeface="Calibri" panose="020F0502020204030204" pitchFamily="34" charset="0"/>
                <a:cs typeface="Calibri" panose="020F0502020204030204" pitchFamily="34" charset="0"/>
                <a:sym typeface="Arial" panose="020B0604020202020204"/>
              </a:rPr>
              <a:t> </a:t>
            </a:r>
            <a:r>
              <a:rPr lang="en-US" altLang="zh-CN" sz="3600" dirty="0" err="1">
                <a:solidFill>
                  <a:schemeClr val="tx2">
                    <a:lumMod val="50000"/>
                  </a:schemeClr>
                </a:solidFill>
                <a:latin typeface="Calibri" panose="020F0502020204030204" pitchFamily="34" charset="0"/>
                <a:cs typeface="Calibri" panose="020F0502020204030204" pitchFamily="34" charset="0"/>
                <a:sym typeface="Arial" panose="020B0604020202020204"/>
              </a:rPr>
              <a:t>viên</a:t>
            </a:r>
            <a:r>
              <a:rPr lang="zh-CN" altLang="en-US" sz="3600" dirty="0">
                <a:solidFill>
                  <a:schemeClr val="tx2">
                    <a:lumMod val="50000"/>
                  </a:schemeClr>
                </a:solidFill>
                <a:latin typeface="Calibri" panose="020F0502020204030204" pitchFamily="34" charset="0"/>
                <a:cs typeface="Calibri" panose="020F0502020204030204" pitchFamily="34" charset="0"/>
                <a:sym typeface="Arial" panose="020B0604020202020204"/>
              </a:rPr>
              <a:t> </a:t>
            </a:r>
            <a:r>
              <a:rPr lang="en-US" altLang="zh-CN" sz="3600" dirty="0" err="1">
                <a:solidFill>
                  <a:schemeClr val="tx2">
                    <a:lumMod val="50000"/>
                  </a:schemeClr>
                </a:solidFill>
                <a:latin typeface="Calibri" panose="020F0502020204030204" pitchFamily="34" charset="0"/>
                <a:cs typeface="Calibri" panose="020F0502020204030204" pitchFamily="34" charset="0"/>
                <a:sym typeface="Arial" panose="020B0604020202020204"/>
              </a:rPr>
              <a:t>đều</a:t>
            </a:r>
            <a:r>
              <a:rPr lang="zh-CN" altLang="en-US" sz="3600" dirty="0">
                <a:solidFill>
                  <a:schemeClr val="tx2">
                    <a:lumMod val="50000"/>
                  </a:schemeClr>
                </a:solidFill>
                <a:latin typeface="Calibri" panose="020F0502020204030204" pitchFamily="34" charset="0"/>
                <a:cs typeface="Calibri" panose="020F0502020204030204" pitchFamily="34" charset="0"/>
                <a:sym typeface="Arial" panose="020B0604020202020204"/>
              </a:rPr>
              <a:t> </a:t>
            </a:r>
            <a:r>
              <a:rPr lang="en-US" altLang="zh-CN" sz="3600" dirty="0" err="1">
                <a:solidFill>
                  <a:schemeClr val="tx2">
                    <a:lumMod val="50000"/>
                  </a:schemeClr>
                </a:solidFill>
                <a:latin typeface="Calibri" panose="020F0502020204030204" pitchFamily="34" charset="0"/>
                <a:cs typeface="Calibri" panose="020F0502020204030204" pitchFamily="34" charset="0"/>
                <a:sym typeface="Arial" panose="020B0604020202020204"/>
              </a:rPr>
              <a:t>đọc</a:t>
            </a:r>
            <a:endParaRPr lang="zh-CN" altLang="en-US" sz="3600" dirty="0">
              <a:solidFill>
                <a:schemeClr val="tx2">
                  <a:lumMod val="50000"/>
                </a:schemeClr>
              </a:solidFill>
              <a:latin typeface="Calibri" panose="020F0502020204030204" pitchFamily="34" charset="0"/>
              <a:cs typeface="Calibri" panose="020F0502020204030204" pitchFamily="34" charset="0"/>
              <a:sym typeface="Arial" panose="020B0604020202020204"/>
            </a:endParaRPr>
          </a:p>
        </p:txBody>
      </p:sp>
      <p:pic>
        <p:nvPicPr>
          <p:cNvPr id="24" name="Picture 23"/>
          <p:cNvPicPr>
            <a:picLocks noChangeAspect="1"/>
          </p:cNvPicPr>
          <p:nvPr/>
        </p:nvPicPr>
        <p:blipFill>
          <a:blip r:embed="rId3"/>
          <a:stretch>
            <a:fillRect/>
          </a:stretch>
        </p:blipFill>
        <p:spPr>
          <a:xfrm>
            <a:off x="6760842" y="1488135"/>
            <a:ext cx="5065398" cy="2548381"/>
          </a:xfrm>
          <a:prstGeom prst="rect">
            <a:avLst/>
          </a:prstGeom>
        </p:spPr>
      </p:pic>
      <p:pic>
        <p:nvPicPr>
          <p:cNvPr id="25" name="Picture 24"/>
          <p:cNvPicPr>
            <a:picLocks noChangeAspect="1"/>
          </p:cNvPicPr>
          <p:nvPr/>
        </p:nvPicPr>
        <p:blipFill>
          <a:blip r:embed="rId4">
            <a:extLst>
              <a:ext uri="{BEBA8EAE-BF5A-486C-A8C5-ECC9F3942E4B}">
                <a14:imgProps xmlns:a14="http://schemas.microsoft.com/office/drawing/2010/main">
                  <a14:imgLayer r:embed="rId5">
                    <a14:imgEffect>
                      <a14:backgroundRemoval t="9607" b="100000" l="0" r="100000">
                        <a14:foregroundMark x1="3250" y1="68996" x2="3625" y2="70742"/>
                        <a14:foregroundMark x1="2875" y1="68122" x2="3125" y2="69432"/>
                        <a14:foregroundMark x1="34375" y1="37336" x2="43250" y2="51528"/>
                        <a14:foregroundMark x1="42375" y1="62009" x2="45250" y2="58734"/>
                        <a14:foregroundMark x1="45625" y1="60699" x2="47250" y2="58515"/>
                        <a14:foregroundMark x1="47000" y1="59389" x2="47625" y2="61572"/>
                        <a14:backgroundMark x1="42750" y1="58515" x2="45375" y2="54803"/>
                        <a14:backgroundMark x1="56375" y1="69214" x2="61875" y2="69651"/>
                        <a14:backgroundMark x1="77000" y1="78821" x2="80500" y2="82969"/>
                        <a14:backgroundMark x1="6625" y1="75764" x2="7625" y2="77511"/>
                      </a14:backgroundRemoval>
                    </a14:imgEffect>
                  </a14:imgLayer>
                </a14:imgProps>
              </a:ext>
            </a:extLst>
          </a:blip>
          <a:stretch>
            <a:fillRect/>
          </a:stretch>
        </p:blipFill>
        <p:spPr>
          <a:xfrm>
            <a:off x="3412440" y="3662570"/>
            <a:ext cx="5581537" cy="3195430"/>
          </a:xfrm>
          <a:prstGeom prst="rect">
            <a:avLst/>
          </a:prstGeom>
        </p:spPr>
      </p:pic>
      <p:pic>
        <p:nvPicPr>
          <p:cNvPr id="26" name="Picture 25"/>
          <p:cNvPicPr>
            <a:picLocks noChangeAspect="1"/>
          </p:cNvPicPr>
          <p:nvPr/>
        </p:nvPicPr>
        <p:blipFill>
          <a:blip r:embed="rId6"/>
          <a:stretch>
            <a:fillRect/>
          </a:stretch>
        </p:blipFill>
        <p:spPr>
          <a:xfrm>
            <a:off x="3782714" y="581759"/>
            <a:ext cx="5407621" cy="6462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up)">
                                      <p:cBhvr>
                                        <p:cTn id="12" dur="500"/>
                                        <p:tgtEl>
                                          <p:spTgt spid="24"/>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289825" y="363051"/>
            <a:ext cx="8431499" cy="969348"/>
          </a:xfrm>
          <a:prstGeom prst="rect">
            <a:avLst/>
          </a:prstGeom>
        </p:spPr>
      </p:pic>
      <p:sp>
        <p:nvSpPr>
          <p:cNvPr id="4" name="TextBox 3"/>
          <p:cNvSpPr txBox="1"/>
          <p:nvPr/>
        </p:nvSpPr>
        <p:spPr>
          <a:xfrm>
            <a:off x="771525" y="1304925"/>
            <a:ext cx="10610850" cy="4893647"/>
          </a:xfrm>
          <a:prstGeom prst="rect">
            <a:avLst/>
          </a:prstGeom>
          <a:noFill/>
        </p:spPr>
        <p:txBody>
          <a:bodyPr wrap="square" rtlCol="0">
            <a:spAutoFit/>
          </a:bodyPr>
          <a:lstStyle/>
          <a:p>
            <a:pPr algn="just" rtl="0" latinLnBrk="0"/>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Hôm qua, bố rủ tôi đi tàu đến thăm người thầy đầu tiên của bố, thầy Cơ-rô-xét-ti, năm nay đã tám mươi tuổi.</a:t>
            </a:r>
          </a:p>
          <a:p>
            <a:pPr algn="just" rtl="0" latinLnBrk="0"/>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Xuống tàu, chúng tôi hỏi thăm đường đến nhà thầy, một ngôi nhà nhỏ cuối làng. Bố nhẹ nhàng gõ cửa. Ra mở cửa là một cụ già râu tóc đã bạc.</a:t>
            </a:r>
          </a:p>
          <a:p>
            <a:pPr algn="just" rtl="0" latinLnBrk="0"/>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 Con chào thầy ạ! – Bố vừa nói vừa bỏ mũ ra.</a:t>
            </a:r>
          </a:p>
          <a:p>
            <a:pPr algn="just" rtl="0" latinLnBrk="0"/>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 Chào anh. Xin lỗi, anh là...</a:t>
            </a:r>
          </a:p>
          <a:p>
            <a:pPr algn="just" rtl="0" latinLnBrk="0"/>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 Con là An-béc-tô, học trò cũ của thầy. Con đến thăm thầy ạ.</a:t>
            </a:r>
          </a:p>
          <a:p>
            <a:pPr algn="just" rtl="0" latinLnBrk="0"/>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 Thật hân hạnh quá! Nhưng... anh học với tôi hồi nào nhỉ?</a:t>
            </a:r>
          </a:p>
          <a:p>
            <a:pPr algn="just" rtl="0" latinLnBrk="0"/>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Bố nói tên lớp và ngày bố vào trường. Cụ cúi đầu suy nghĩ rồi bỗng ngẩng lên:</a:t>
            </a:r>
          </a:p>
          <a:p>
            <a:pPr algn="just" rtl="0" latinLnBrk="0"/>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 An-béc-tô Bốt-ti-ni?</a:t>
            </a:r>
          </a:p>
          <a:p>
            <a:pPr algn="just" rtl="0" latinLnBrk="0"/>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 Đúng ạ! – Bố đưa cả hai tay về phía cụ.</a:t>
            </a:r>
          </a:p>
          <a:p>
            <a:pPr algn="just" rtl="0" latinLnBrk="0"/>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Cụ bước tới ôm hôn bố và nói:</a:t>
            </a:r>
          </a:p>
          <a:p>
            <a:pPr algn="just" rtl="0" latinLnBrk="0"/>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 Xin mời vào nhà.</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056915" y="3057525"/>
            <a:ext cx="3687409" cy="3224212"/>
          </a:xfrm>
          <a:prstGeom prst="rect">
            <a:avLst/>
          </a:prstGeom>
        </p:spPr>
      </p:pic>
      <p:sp>
        <p:nvSpPr>
          <p:cNvPr id="6" name="TextBox 5"/>
          <p:cNvSpPr txBox="1"/>
          <p:nvPr/>
        </p:nvSpPr>
        <p:spPr>
          <a:xfrm>
            <a:off x="628650" y="361950"/>
            <a:ext cx="7610475" cy="5632311"/>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Chúng tôi vào nhà và ngồi xuống ghế yên lặng. Cụ nhìn bố tôi một lần nữa rồi nói to:</a:t>
            </a:r>
          </a:p>
          <a:p>
            <a:r>
              <a:rPr lang="vi-VN" sz="2400" dirty="0">
                <a:latin typeface="Cambria" panose="02040503050406030204" pitchFamily="18" charset="0"/>
                <a:ea typeface="Cambria" panose="02040503050406030204" pitchFamily="18" charset="0"/>
              </a:rPr>
              <a:t>   – An-béc-tô, tôi nhớ chứ! Lớp Một anh ngồi bên trái cạnh cửa sổ. Hồi đó, anh rất hiếu động. Đến lớp Hai, anh bị ốm phải nghỉ một tuần, phải không nào? Anh còn nhớ đến người thầy giáo già của mình, thật quý hoá...</a:t>
            </a:r>
          </a:p>
          <a:p>
            <a:r>
              <a:rPr lang="vi-VN" sz="2400" dirty="0">
                <a:latin typeface="Cambria" panose="02040503050406030204" pitchFamily="18" charset="0"/>
                <a:ea typeface="Cambria" panose="02040503050406030204" pitchFamily="18" charset="0"/>
              </a:rPr>
              <a:t>   Cụ trò chuyện cùng bố tôi như chưa hề xa cách. Bỗng cụ đứng dậy: </a:t>
            </a:r>
          </a:p>
          <a:p>
            <a:r>
              <a:rPr lang="vi-VN" sz="2400" dirty="0">
                <a:latin typeface="Cambria" panose="02040503050406030204" pitchFamily="18" charset="0"/>
                <a:ea typeface="Cambria" panose="02040503050406030204" pitchFamily="18" charset="0"/>
              </a:rPr>
              <a:t>   – Tôi dành cho anh một bất ngờ đây.</a:t>
            </a:r>
          </a:p>
          <a:p>
            <a:r>
              <a:rPr lang="vi-VN" sz="2400" dirty="0">
                <a:latin typeface="Cambria" panose="02040503050406030204" pitchFamily="18" charset="0"/>
                <a:ea typeface="Cambria" panose="02040503050406030204" pitchFamily="18" charset="0"/>
              </a:rPr>
              <a:t>   Nói rồi cụ lục tìm trên giá sách, rút ra một tờ giấy đã ngả vàng đưa cho bố. Bố nhận ra bài chính tả của mình, nét chữ to cồ cộ. Bố vừa đọc vừa mỉm cười. Rồi bố cúi xuống hôn vào trang giấy, mắt </a:t>
            </a:r>
            <a:r>
              <a:rPr lang="vi-VN" sz="2400" dirty="0" smtClean="0">
                <a:latin typeface="Cambria" panose="02040503050406030204" pitchFamily="18" charset="0"/>
                <a:ea typeface="Cambria" panose="02040503050406030204" pitchFamily="18" charset="0"/>
              </a:rPr>
              <a:t>r</a:t>
            </a:r>
            <a:r>
              <a:rPr lang="en-US" sz="2400" dirty="0">
                <a:latin typeface="Cambria" panose="02040503050406030204" pitchFamily="18" charset="0"/>
                <a:ea typeface="Cambria" panose="02040503050406030204" pitchFamily="18" charset="0"/>
              </a:rPr>
              <a:t>ư</a:t>
            </a:r>
            <a:r>
              <a:rPr lang="vi-VN" sz="2400" dirty="0" smtClean="0">
                <a:latin typeface="Cambria" panose="02040503050406030204" pitchFamily="18" charset="0"/>
                <a:ea typeface="Cambria" panose="02040503050406030204" pitchFamily="18" charset="0"/>
              </a:rPr>
              <a:t>ng </a:t>
            </a:r>
            <a:r>
              <a:rPr lang="vi-VN" sz="2400" dirty="0">
                <a:latin typeface="Cambria" panose="02040503050406030204" pitchFamily="18" charset="0"/>
                <a:ea typeface="Cambria" panose="02040503050406030204" pitchFamily="18" charset="0"/>
              </a:rPr>
              <a:t>rưng</a:t>
            </a:r>
          </a:p>
          <a:p>
            <a:r>
              <a:rPr lang="vi-VN" sz="2400" dirty="0">
                <a:latin typeface="Cambria" panose="02040503050406030204" pitchFamily="18" charset="0"/>
                <a:ea typeface="Cambria" panose="02040503050406030204" pitchFamily="18" charset="0"/>
              </a:rPr>
              <a:t>   – Thưa thầy kính yêu, con xin cảm ơn thầy! – Bố đưa tay lên gạt nước mắt rồi ôm lấy người thầy của mình. </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7" name="Text Box 3"/>
          <p:cNvSpPr txBox="1">
            <a:spLocks noChangeArrowheads="1"/>
          </p:cNvSpPr>
          <p:nvPr/>
        </p:nvSpPr>
        <p:spPr bwMode="auto">
          <a:xfrm>
            <a:off x="1899920" y="388620"/>
            <a:ext cx="8413115" cy="225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algn="ctr" eaLnBrk="1" hangingPunct="1">
              <a:spcBef>
                <a:spcPct val="50000"/>
              </a:spcBef>
              <a:defRPr/>
            </a:pPr>
            <a:r>
              <a:rPr lang="en-US" sz="2800" b="1" i="1" dirty="0" err="1">
                <a:solidFill>
                  <a:srgbClr val="000099"/>
                </a:solidFill>
                <a:latin typeface="Times New Roman" panose="02020603050405020304" pitchFamily="18" charset="0"/>
                <a:ea typeface="Cambria" panose="02040503050406030204" pitchFamily="18" charset="0"/>
                <a:cs typeface="Times New Roman" panose="02020603050405020304" pitchFamily="18" charset="0"/>
              </a:rPr>
              <a:t>Thứ</a:t>
            </a:r>
            <a:r>
              <a:rPr lang="en-US" sz="2800" b="1" i="1"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 </a:t>
            </a:r>
            <a:r>
              <a:rPr lang="vi-VN" altLang="en-US" sz="2800" b="1" i="1"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hai</a:t>
            </a:r>
            <a:r>
              <a:rPr lang="en-US" sz="2800" b="1" i="1"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i="1" dirty="0" err="1">
                <a:solidFill>
                  <a:srgbClr val="000099"/>
                </a:solidFill>
                <a:latin typeface="Times New Roman" panose="02020603050405020304" pitchFamily="18" charset="0"/>
                <a:ea typeface="Cambria" panose="02040503050406030204" pitchFamily="18" charset="0"/>
                <a:cs typeface="Times New Roman" panose="02020603050405020304" pitchFamily="18" charset="0"/>
              </a:rPr>
              <a:t>ngày</a:t>
            </a:r>
            <a:r>
              <a:rPr lang="vi-VN" sz="2800" b="1" i="1"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 11 </a:t>
            </a:r>
            <a:r>
              <a:rPr lang="en-US" sz="2800" b="1" i="1" dirty="0" err="1">
                <a:solidFill>
                  <a:srgbClr val="000099"/>
                </a:solidFill>
                <a:latin typeface="Times New Roman" panose="02020603050405020304" pitchFamily="18" charset="0"/>
                <a:ea typeface="Cambria" panose="02040503050406030204" pitchFamily="18" charset="0"/>
                <a:cs typeface="Times New Roman" panose="02020603050405020304" pitchFamily="18" charset="0"/>
              </a:rPr>
              <a:t>tháng</a:t>
            </a:r>
            <a:r>
              <a:rPr lang="en-US" sz="2800" b="1" i="1"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 </a:t>
            </a:r>
            <a:r>
              <a:rPr lang="vi-VN" sz="2800" b="1" i="1"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3</a:t>
            </a:r>
            <a:r>
              <a:rPr lang="en-US" sz="2800" b="1" i="1"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i="1" dirty="0" err="1">
                <a:solidFill>
                  <a:srgbClr val="000099"/>
                </a:solidFill>
                <a:latin typeface="Times New Roman" panose="02020603050405020304" pitchFamily="18" charset="0"/>
                <a:ea typeface="Cambria" panose="02040503050406030204" pitchFamily="18" charset="0"/>
                <a:cs typeface="Times New Roman" panose="02020603050405020304" pitchFamily="18" charset="0"/>
              </a:rPr>
              <a:t>năm</a:t>
            </a:r>
            <a:r>
              <a:rPr lang="en-US" sz="2800" b="1" i="1"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 20</a:t>
            </a:r>
            <a:r>
              <a:rPr lang="vi-VN" sz="2800" b="1" i="1"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24</a:t>
            </a:r>
          </a:p>
          <a:p>
            <a:pPr algn="ctr" eaLnBrk="1" hangingPunct="1">
              <a:spcBef>
                <a:spcPct val="50000"/>
              </a:spcBef>
              <a:defRPr/>
            </a:pPr>
            <a:r>
              <a:rPr lang="en-US" sz="2800" b="1" i="1" u="sng" dirty="0" err="1">
                <a:solidFill>
                  <a:srgbClr val="000099"/>
                </a:solidFill>
                <a:latin typeface="Times New Roman" panose="02020603050405020304" pitchFamily="18" charset="0"/>
                <a:ea typeface="Cambria" panose="02040503050406030204" pitchFamily="18" charset="0"/>
                <a:cs typeface="Times New Roman" panose="02020603050405020304" pitchFamily="18" charset="0"/>
              </a:rPr>
              <a:t>Tiếng</a:t>
            </a:r>
            <a:r>
              <a:rPr lang="en-US" sz="2800" b="1" i="1" u="sng"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i="1" u="sng" dirty="0" err="1">
                <a:solidFill>
                  <a:srgbClr val="000099"/>
                </a:solidFill>
                <a:latin typeface="Times New Roman" panose="02020603050405020304" pitchFamily="18" charset="0"/>
                <a:ea typeface="Cambria" panose="02040503050406030204" pitchFamily="18" charset="0"/>
                <a:cs typeface="Times New Roman" panose="02020603050405020304" pitchFamily="18" charset="0"/>
              </a:rPr>
              <a:t>Việt-Đọc</a:t>
            </a:r>
          </a:p>
          <a:p>
            <a:pPr algn="ctr" eaLnBrk="1" hangingPunct="1">
              <a:spcBef>
                <a:spcPct val="50000"/>
              </a:spcBef>
              <a:defRPr/>
            </a:pPr>
            <a:r>
              <a:rPr lang="vi-VN" altLang="en-US" sz="2800" b="1"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Người thầy đầu tiên của bố tôi</a:t>
            </a:r>
          </a:p>
          <a:p>
            <a:pPr algn="ctr" eaLnBrk="1" hangingPunct="1">
              <a:spcBef>
                <a:spcPct val="50000"/>
              </a:spcBef>
              <a:defRPr/>
            </a:pPr>
            <a:r>
              <a:rPr lang="vi-VN" altLang="en-US" sz="2400" b="1" i="1"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                                                </a:t>
            </a:r>
          </a:p>
        </p:txBody>
      </p:sp>
      <p:cxnSp>
        <p:nvCxnSpPr>
          <p:cNvPr id="5" name="Straight Connector 4"/>
          <p:cNvCxnSpPr/>
          <p:nvPr/>
        </p:nvCxnSpPr>
        <p:spPr>
          <a:xfrm>
            <a:off x="5017771" y="2724150"/>
            <a:ext cx="0" cy="31057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 Box 1"/>
          <p:cNvSpPr txBox="1"/>
          <p:nvPr/>
        </p:nvSpPr>
        <p:spPr>
          <a:xfrm>
            <a:off x="398145" y="2267585"/>
            <a:ext cx="4512945" cy="4119880"/>
          </a:xfrm>
          <a:prstGeom prst="rect">
            <a:avLst/>
          </a:prstGeom>
          <a:noFill/>
        </p:spPr>
        <p:txBody>
          <a:bodyPr wrap="square" rtlCol="0">
            <a:noAutofit/>
          </a:bodyPr>
          <a:lstStyle/>
          <a:p>
            <a:r>
              <a:rPr lang="vi-VN" altLang="en-US" sz="2400" b="1">
                <a:latin typeface="Cambria" panose="02040503050406030204" pitchFamily="18" charset="0"/>
                <a:cs typeface="Cambria" panose="02040503050406030204" pitchFamily="18" charset="0"/>
                <a:sym typeface="Wingdings 2" panose="05020102010507070707" charset="0"/>
              </a:rPr>
              <a:t>Luyện đọc</a:t>
            </a:r>
          </a:p>
          <a:p>
            <a:r>
              <a:rPr lang="vi-VN" altLang="en-US" sz="2400">
                <a:latin typeface="Cambria" panose="02040503050406030204" pitchFamily="18" charset="0"/>
                <a:cs typeface="Cambria" panose="02040503050406030204" pitchFamily="18" charset="0"/>
                <a:sym typeface="Wingdings 2" panose="05020102010507070707" charset="0"/>
              </a:rPr>
              <a:t>-Cơ-rô-xét-ti</a:t>
            </a:r>
          </a:p>
          <a:p>
            <a:r>
              <a:rPr lang="vi-VN" altLang="en-US" sz="2400">
                <a:latin typeface="Cambria" panose="02040503050406030204" pitchFamily="18" charset="0"/>
                <a:cs typeface="Cambria" panose="02040503050406030204" pitchFamily="18" charset="0"/>
                <a:sym typeface="Wingdings 2" panose="05020102010507070707" charset="0"/>
              </a:rPr>
              <a:t>-An-bét-tô Bốt-ti-ni</a:t>
            </a:r>
          </a:p>
          <a:p>
            <a:r>
              <a:rPr lang="vi-VN" altLang="en-US" sz="2400">
                <a:latin typeface="Cambria" panose="02040503050406030204" pitchFamily="18" charset="0"/>
                <a:cs typeface="Cambria" panose="02040503050406030204" pitchFamily="18" charset="0"/>
                <a:sym typeface="Wingdings 2" panose="05020102010507070707" charset="0"/>
              </a:rPr>
              <a:t>-trò chuyện</a:t>
            </a:r>
          </a:p>
          <a:p>
            <a:pPr lvl="0" algn="just">
              <a:defRPr/>
            </a:pPr>
            <a:r>
              <a:rPr lang="vi-VN" sz="2400" dirty="0">
                <a:solidFill>
                  <a:srgbClr val="000000"/>
                </a:solidFill>
                <a:latin typeface="Cambria" panose="02040503050406030204" pitchFamily="18" charset="0"/>
                <a:ea typeface="Cambria" panose="02040503050406030204" pitchFamily="18" charset="0"/>
                <a:cs typeface="Cambria" panose="02040503050406030204" pitchFamily="18" charset="0"/>
                <a:sym typeface="+mn-ea"/>
              </a:rPr>
              <a:t>-Hôm qua,</a:t>
            </a:r>
            <a:r>
              <a:rPr lang="vi-VN" sz="2400" b="1" dirty="0">
                <a:solidFill>
                  <a:srgbClr val="FF0000"/>
                </a:solidFill>
                <a:latin typeface="Cambria" panose="02040503050406030204" pitchFamily="18" charset="0"/>
                <a:ea typeface="Cambria" panose="02040503050406030204" pitchFamily="18" charset="0"/>
                <a:cs typeface="Cambria" panose="02040503050406030204" pitchFamily="18" charset="0"/>
                <a:sym typeface="+mn-ea"/>
              </a:rPr>
              <a:t>/</a:t>
            </a:r>
            <a:r>
              <a:rPr lang="vi-VN" sz="2400" dirty="0">
                <a:solidFill>
                  <a:srgbClr val="000000"/>
                </a:solidFill>
                <a:latin typeface="Cambria" panose="02040503050406030204" pitchFamily="18" charset="0"/>
                <a:ea typeface="Cambria" panose="02040503050406030204" pitchFamily="18" charset="0"/>
                <a:cs typeface="Cambria" panose="02040503050406030204" pitchFamily="18" charset="0"/>
                <a:sym typeface="+mn-ea"/>
              </a:rPr>
              <a:t> bố rủ tôi đi tàu</a:t>
            </a:r>
            <a:r>
              <a:rPr lang="vi-VN" sz="2400" b="1" dirty="0">
                <a:solidFill>
                  <a:srgbClr val="FF0000"/>
                </a:solidFill>
                <a:latin typeface="Cambria" panose="02040503050406030204" pitchFamily="18" charset="0"/>
                <a:ea typeface="Cambria" panose="02040503050406030204" pitchFamily="18" charset="0"/>
                <a:cs typeface="Cambria" panose="02040503050406030204" pitchFamily="18" charset="0"/>
                <a:sym typeface="+mn-ea"/>
              </a:rPr>
              <a:t>/</a:t>
            </a:r>
            <a:r>
              <a:rPr lang="vi-VN" sz="2400" dirty="0">
                <a:solidFill>
                  <a:srgbClr val="000000"/>
                </a:solidFill>
                <a:latin typeface="Cambria" panose="02040503050406030204" pitchFamily="18" charset="0"/>
                <a:ea typeface="Cambria" panose="02040503050406030204" pitchFamily="18" charset="0"/>
                <a:cs typeface="Cambria" panose="02040503050406030204" pitchFamily="18" charset="0"/>
                <a:sym typeface="+mn-ea"/>
              </a:rPr>
              <a:t> đến thăm người thầy đầu tiên của bố,</a:t>
            </a:r>
            <a:r>
              <a:rPr lang="vi-VN" sz="2400" b="1" dirty="0">
                <a:solidFill>
                  <a:srgbClr val="FF0000"/>
                </a:solidFill>
                <a:latin typeface="Cambria" panose="02040503050406030204" pitchFamily="18" charset="0"/>
                <a:ea typeface="Cambria" panose="02040503050406030204" pitchFamily="18" charset="0"/>
                <a:cs typeface="Cambria" panose="02040503050406030204" pitchFamily="18" charset="0"/>
                <a:sym typeface="+mn-ea"/>
              </a:rPr>
              <a:t>/</a:t>
            </a:r>
            <a:r>
              <a:rPr lang="vi-VN" sz="2400" dirty="0">
                <a:solidFill>
                  <a:srgbClr val="000000"/>
                </a:solidFill>
                <a:latin typeface="Cambria" panose="02040503050406030204" pitchFamily="18" charset="0"/>
                <a:ea typeface="Cambria" panose="02040503050406030204" pitchFamily="18" charset="0"/>
                <a:cs typeface="Cambria" panose="02040503050406030204" pitchFamily="18" charset="0"/>
                <a:sym typeface="+mn-ea"/>
              </a:rPr>
              <a:t> thầy Cơ- rô-xét–ti,</a:t>
            </a:r>
            <a:r>
              <a:rPr lang="vi-VN" sz="2400" b="1" dirty="0">
                <a:solidFill>
                  <a:srgbClr val="FF0000"/>
                </a:solidFill>
                <a:latin typeface="Cambria" panose="02040503050406030204" pitchFamily="18" charset="0"/>
                <a:ea typeface="Cambria" panose="02040503050406030204" pitchFamily="18" charset="0"/>
                <a:cs typeface="Cambria" panose="02040503050406030204" pitchFamily="18" charset="0"/>
                <a:sym typeface="+mn-ea"/>
              </a:rPr>
              <a:t>/</a:t>
            </a:r>
            <a:r>
              <a:rPr lang="vi-VN" sz="2400" dirty="0">
                <a:solidFill>
                  <a:srgbClr val="000000"/>
                </a:solidFill>
                <a:latin typeface="Cambria" panose="02040503050406030204" pitchFamily="18" charset="0"/>
                <a:ea typeface="Cambria" panose="02040503050406030204" pitchFamily="18" charset="0"/>
                <a:cs typeface="Cambria" panose="02040503050406030204" pitchFamily="18" charset="0"/>
                <a:sym typeface="+mn-ea"/>
              </a:rPr>
              <a:t> năm nay đã tám mươi tuổi</a:t>
            </a:r>
            <a:r>
              <a:rPr lang="vi-VN" sz="2400" dirty="0">
                <a:solidFill>
                  <a:schemeClr val="accent6"/>
                </a:solidFill>
                <a:latin typeface="Cambria" panose="02040503050406030204" pitchFamily="18" charset="0"/>
                <a:ea typeface="Cambria" panose="02040503050406030204" pitchFamily="18" charset="0"/>
                <a:cs typeface="Cambria" panose="02040503050406030204" pitchFamily="18" charset="0"/>
                <a:sym typeface="+mn-ea"/>
              </a:rPr>
              <a:t>.</a:t>
            </a:r>
            <a:r>
              <a:rPr lang="vi-VN" sz="2400" b="1" dirty="0">
                <a:solidFill>
                  <a:srgbClr val="FF0000"/>
                </a:solidFill>
                <a:latin typeface="Cambria" panose="02040503050406030204" pitchFamily="18" charset="0"/>
                <a:ea typeface="Cambria" panose="02040503050406030204" pitchFamily="18" charset="0"/>
                <a:cs typeface="Cambria" panose="02040503050406030204" pitchFamily="18" charset="0"/>
                <a:sym typeface="+mn-ea"/>
              </a:rPr>
              <a:t>//</a:t>
            </a:r>
            <a:endParaRPr lang="vi-VN" sz="2400" dirty="0">
              <a:solidFill>
                <a:srgbClr val="FF0000"/>
              </a:solidFill>
              <a:latin typeface="Cambria" panose="02040503050406030204" pitchFamily="18" charset="0"/>
              <a:ea typeface="Cambria" panose="02040503050406030204" pitchFamily="18" charset="0"/>
              <a:cs typeface="Cambria" panose="02040503050406030204" pitchFamily="18" charset="0"/>
              <a:sym typeface="+mn-ea"/>
            </a:endParaRPr>
          </a:p>
          <a:p>
            <a:pPr lvl="0" algn="just">
              <a:defRPr/>
            </a:pPr>
            <a:r>
              <a:rPr lang="vi-VN" altLang="en-US" sz="2400">
                <a:latin typeface="Cambria" panose="02040503050406030204" pitchFamily="18" charset="0"/>
                <a:cs typeface="Cambria" panose="02040503050406030204" pitchFamily="18" charset="0"/>
                <a:sym typeface="Wingdings 2" panose="05020102010507070707" charset="0"/>
              </a:rPr>
              <a:t>+Xuống tàu,</a:t>
            </a:r>
            <a:r>
              <a:rPr lang="vi-VN" altLang="en-US" sz="2400" b="1">
                <a:solidFill>
                  <a:srgbClr val="FF0000"/>
                </a:solidFill>
                <a:latin typeface="Cambria" panose="02040503050406030204" pitchFamily="18" charset="0"/>
                <a:cs typeface="Cambria" panose="02040503050406030204" pitchFamily="18" charset="0"/>
                <a:sym typeface="Wingdings 2" panose="05020102010507070707" charset="0"/>
              </a:rPr>
              <a:t>/ </a:t>
            </a:r>
            <a:r>
              <a:rPr lang="vi-VN" altLang="en-US" sz="2400">
                <a:latin typeface="Cambria" panose="02040503050406030204" pitchFamily="18" charset="0"/>
                <a:cs typeface="Cambria" panose="02040503050406030204" pitchFamily="18" charset="0"/>
                <a:sym typeface="Wingdings 2" panose="05020102010507070707" charset="0"/>
              </a:rPr>
              <a:t>chúng tôi hỏi thăm</a:t>
            </a:r>
            <a:r>
              <a:rPr lang="vi-VN" altLang="en-US" sz="2400" b="1">
                <a:solidFill>
                  <a:srgbClr val="FF0000"/>
                </a:solidFill>
                <a:latin typeface="Cambria" panose="02040503050406030204" pitchFamily="18" charset="0"/>
                <a:cs typeface="Cambria" panose="02040503050406030204" pitchFamily="18" charset="0"/>
                <a:sym typeface="Wingdings 2" panose="05020102010507070707" charset="0"/>
              </a:rPr>
              <a:t>/</a:t>
            </a:r>
            <a:r>
              <a:rPr lang="vi-VN" altLang="en-US" sz="2400">
                <a:latin typeface="Cambria" panose="02040503050406030204" pitchFamily="18" charset="0"/>
                <a:cs typeface="Cambria" panose="02040503050406030204" pitchFamily="18" charset="0"/>
                <a:sym typeface="Wingdings 2" panose="05020102010507070707" charset="0"/>
              </a:rPr>
              <a:t> đến nhà thầy,</a:t>
            </a:r>
            <a:r>
              <a:rPr lang="vi-VN" altLang="en-US" sz="2400" b="1">
                <a:solidFill>
                  <a:srgbClr val="FF0000"/>
                </a:solidFill>
                <a:latin typeface="Cambria" panose="02040503050406030204" pitchFamily="18" charset="0"/>
                <a:cs typeface="Cambria" panose="02040503050406030204" pitchFamily="18" charset="0"/>
                <a:sym typeface="Wingdings 2" panose="05020102010507070707" charset="0"/>
              </a:rPr>
              <a:t>/</a:t>
            </a:r>
            <a:r>
              <a:rPr lang="vi-VN" altLang="en-US" sz="2400">
                <a:latin typeface="Cambria" panose="02040503050406030204" pitchFamily="18" charset="0"/>
                <a:cs typeface="Cambria" panose="02040503050406030204" pitchFamily="18" charset="0"/>
                <a:sym typeface="Wingdings 2" panose="05020102010507070707" charset="0"/>
              </a:rPr>
              <a:t> một ngôi nhà nhỏ cuối làng.</a:t>
            </a:r>
            <a:r>
              <a:rPr lang="vi-VN" altLang="en-US" sz="2400" b="1">
                <a:solidFill>
                  <a:srgbClr val="FF0000"/>
                </a:solidFill>
                <a:latin typeface="Cambria" panose="02040503050406030204" pitchFamily="18" charset="0"/>
                <a:cs typeface="Cambria" panose="02040503050406030204" pitchFamily="18" charset="0"/>
                <a:sym typeface="Wingdings 2" panose="05020102010507070707" charset="0"/>
              </a:rPr>
              <a:t>//</a:t>
            </a:r>
          </a:p>
        </p:txBody>
      </p:sp>
      <p:sp>
        <p:nvSpPr>
          <p:cNvPr id="3" name="Text Box 2"/>
          <p:cNvSpPr txBox="1"/>
          <p:nvPr/>
        </p:nvSpPr>
        <p:spPr>
          <a:xfrm>
            <a:off x="5017770" y="2266950"/>
            <a:ext cx="6645910" cy="4120515"/>
          </a:xfrm>
          <a:prstGeom prst="rect">
            <a:avLst/>
          </a:prstGeom>
          <a:noFill/>
        </p:spPr>
        <p:txBody>
          <a:bodyPr wrap="square" rtlCol="0">
            <a:noAutofit/>
          </a:bodyPr>
          <a:lstStyle/>
          <a:p>
            <a:r>
              <a:rPr lang="vi-VN" altLang="en-US" sz="2400" b="1" dirty="0">
                <a:latin typeface="Cambria" panose="02040503050406030204" pitchFamily="18" charset="0"/>
                <a:cs typeface="Cambria" panose="02040503050406030204" pitchFamily="18" charset="0"/>
              </a:rPr>
              <a:t>*Tìm hiểu bài</a:t>
            </a:r>
          </a:p>
          <a:p>
            <a:r>
              <a:rPr lang="en-US" altLang="en-US" sz="2400" dirty="0">
                <a:latin typeface="Cambria" panose="02040503050406030204" pitchFamily="18" charset="0"/>
                <a:cs typeface="Cambria" panose="02040503050406030204" pitchFamily="18" charset="0"/>
              </a:rPr>
              <a:t>-</a:t>
            </a:r>
            <a:r>
              <a:rPr lang="vi-VN" altLang="en-US" sz="2400" dirty="0" smtClean="0">
                <a:latin typeface="Cambria" panose="02040503050406030204" pitchFamily="18" charset="0"/>
                <a:cs typeface="Cambria" panose="02040503050406030204" pitchFamily="18" charset="0"/>
              </a:rPr>
              <a:t>hân </a:t>
            </a:r>
            <a:r>
              <a:rPr lang="vi-VN" altLang="en-US" sz="2400" dirty="0">
                <a:latin typeface="Cambria" panose="02040503050406030204" pitchFamily="18" charset="0"/>
                <a:cs typeface="Cambria" panose="02040503050406030204" pitchFamily="18" charset="0"/>
              </a:rPr>
              <a:t>hạnh, hiếu động, quý hóa</a:t>
            </a:r>
          </a:p>
          <a:p>
            <a:r>
              <a:rPr lang="vi-VN" altLang="en-US" sz="2400" dirty="0">
                <a:latin typeface="Cambria" panose="02040503050406030204" pitchFamily="18" charset="0"/>
                <a:cs typeface="Cambria" panose="02040503050406030204" pitchFamily="18" charset="0"/>
              </a:rPr>
              <a:t>-Con chào thầy ạ ! - Bố vừa nói vừa bỏ mũ ra.</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barn(inVertical)">
                                      <p:cBhvr>
                                        <p:cTn id="21" dur="500"/>
                                        <p:tgtEl>
                                          <p:spTgt spid="3">
                                            <p:txEl>
                                              <p:pRg st="0" end="0"/>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barn(inVertical)">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barn(inVertical)">
                                      <p:cBhvr>
                                        <p:cTn id="2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7" name="Text Box 3"/>
          <p:cNvSpPr txBox="1">
            <a:spLocks noChangeArrowheads="1"/>
          </p:cNvSpPr>
          <p:nvPr/>
        </p:nvSpPr>
        <p:spPr bwMode="auto">
          <a:xfrm>
            <a:off x="1899920" y="388620"/>
            <a:ext cx="8413115" cy="225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algn="ctr" eaLnBrk="1" hangingPunct="1">
              <a:spcBef>
                <a:spcPct val="50000"/>
              </a:spcBef>
              <a:defRPr/>
            </a:pPr>
            <a:r>
              <a:rPr lang="en-US" sz="2800" b="1" i="1" dirty="0" err="1">
                <a:solidFill>
                  <a:srgbClr val="000099"/>
                </a:solidFill>
                <a:latin typeface="Times New Roman" panose="02020603050405020304" pitchFamily="18" charset="0"/>
                <a:ea typeface="Cambria" panose="02040503050406030204" pitchFamily="18" charset="0"/>
                <a:cs typeface="Times New Roman" panose="02020603050405020304" pitchFamily="18" charset="0"/>
              </a:rPr>
              <a:t>Thứ</a:t>
            </a:r>
            <a:r>
              <a:rPr lang="en-US" sz="2800" b="1" i="1"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 </a:t>
            </a:r>
            <a:r>
              <a:rPr lang="vi-VN" altLang="en-US" sz="2800" b="1" i="1"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hai</a:t>
            </a:r>
            <a:r>
              <a:rPr lang="en-US" sz="2800" b="1" i="1"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i="1" dirty="0" err="1">
                <a:solidFill>
                  <a:srgbClr val="000099"/>
                </a:solidFill>
                <a:latin typeface="Times New Roman" panose="02020603050405020304" pitchFamily="18" charset="0"/>
                <a:ea typeface="Cambria" panose="02040503050406030204" pitchFamily="18" charset="0"/>
                <a:cs typeface="Times New Roman" panose="02020603050405020304" pitchFamily="18" charset="0"/>
              </a:rPr>
              <a:t>ngày</a:t>
            </a:r>
            <a:r>
              <a:rPr lang="vi-VN" sz="2800" b="1" i="1"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 11 </a:t>
            </a:r>
            <a:r>
              <a:rPr lang="en-US" sz="2800" b="1" i="1" dirty="0" err="1">
                <a:solidFill>
                  <a:srgbClr val="000099"/>
                </a:solidFill>
                <a:latin typeface="Times New Roman" panose="02020603050405020304" pitchFamily="18" charset="0"/>
                <a:ea typeface="Cambria" panose="02040503050406030204" pitchFamily="18" charset="0"/>
                <a:cs typeface="Times New Roman" panose="02020603050405020304" pitchFamily="18" charset="0"/>
              </a:rPr>
              <a:t>tháng</a:t>
            </a:r>
            <a:r>
              <a:rPr lang="en-US" sz="2800" b="1" i="1"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 </a:t>
            </a:r>
            <a:r>
              <a:rPr lang="vi-VN" sz="2800" b="1" i="1"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3</a:t>
            </a:r>
            <a:r>
              <a:rPr lang="en-US" sz="2800" b="1" i="1"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i="1" dirty="0" err="1">
                <a:solidFill>
                  <a:srgbClr val="000099"/>
                </a:solidFill>
                <a:latin typeface="Times New Roman" panose="02020603050405020304" pitchFamily="18" charset="0"/>
                <a:ea typeface="Cambria" panose="02040503050406030204" pitchFamily="18" charset="0"/>
                <a:cs typeface="Times New Roman" panose="02020603050405020304" pitchFamily="18" charset="0"/>
              </a:rPr>
              <a:t>năm</a:t>
            </a:r>
            <a:r>
              <a:rPr lang="en-US" sz="2800" b="1" i="1"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 20</a:t>
            </a:r>
            <a:r>
              <a:rPr lang="vi-VN" sz="2800" b="1" i="1"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24</a:t>
            </a:r>
          </a:p>
          <a:p>
            <a:pPr algn="ctr" eaLnBrk="1" hangingPunct="1">
              <a:spcBef>
                <a:spcPct val="50000"/>
              </a:spcBef>
              <a:defRPr/>
            </a:pPr>
            <a:r>
              <a:rPr lang="en-US" sz="2800" b="1" i="1" u="sng" dirty="0" err="1">
                <a:solidFill>
                  <a:srgbClr val="000099"/>
                </a:solidFill>
                <a:latin typeface="Times New Roman" panose="02020603050405020304" pitchFamily="18" charset="0"/>
                <a:ea typeface="Cambria" panose="02040503050406030204" pitchFamily="18" charset="0"/>
                <a:cs typeface="Times New Roman" panose="02020603050405020304" pitchFamily="18" charset="0"/>
              </a:rPr>
              <a:t>Tiếng</a:t>
            </a:r>
            <a:r>
              <a:rPr lang="en-US" sz="2800" b="1" i="1" u="sng"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i="1" u="sng" dirty="0" err="1">
                <a:solidFill>
                  <a:srgbClr val="000099"/>
                </a:solidFill>
                <a:latin typeface="Times New Roman" panose="02020603050405020304" pitchFamily="18" charset="0"/>
                <a:ea typeface="Cambria" panose="02040503050406030204" pitchFamily="18" charset="0"/>
                <a:cs typeface="Times New Roman" panose="02020603050405020304" pitchFamily="18" charset="0"/>
              </a:rPr>
              <a:t>Việt-Đọc</a:t>
            </a:r>
          </a:p>
          <a:p>
            <a:pPr algn="ctr" eaLnBrk="1" hangingPunct="1">
              <a:spcBef>
                <a:spcPct val="50000"/>
              </a:spcBef>
              <a:defRPr/>
            </a:pPr>
            <a:r>
              <a:rPr lang="vi-VN" altLang="en-US" sz="2800" b="1"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Người thầy đầu tiên của bố tôi</a:t>
            </a:r>
          </a:p>
          <a:p>
            <a:pPr algn="ctr" eaLnBrk="1" hangingPunct="1">
              <a:spcBef>
                <a:spcPct val="50000"/>
              </a:spcBef>
              <a:defRPr/>
            </a:pPr>
            <a:r>
              <a:rPr lang="vi-VN" altLang="en-US" sz="2400" b="1" i="1"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                                                </a:t>
            </a:r>
          </a:p>
        </p:txBody>
      </p:sp>
      <p:cxnSp>
        <p:nvCxnSpPr>
          <p:cNvPr id="5" name="Straight Connector 4"/>
          <p:cNvCxnSpPr/>
          <p:nvPr/>
        </p:nvCxnSpPr>
        <p:spPr>
          <a:xfrm>
            <a:off x="5017771" y="2724150"/>
            <a:ext cx="0" cy="31057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 Box 1"/>
          <p:cNvSpPr txBox="1"/>
          <p:nvPr/>
        </p:nvSpPr>
        <p:spPr>
          <a:xfrm>
            <a:off x="398145" y="2266950"/>
            <a:ext cx="4543425" cy="4120515"/>
          </a:xfrm>
          <a:prstGeom prst="rect">
            <a:avLst/>
          </a:prstGeom>
          <a:noFill/>
        </p:spPr>
        <p:txBody>
          <a:bodyPr wrap="square" rtlCol="0">
            <a:noAutofit/>
          </a:bodyPr>
          <a:lstStyle/>
          <a:p>
            <a:r>
              <a:rPr lang="vi-VN" altLang="en-US" sz="2400" b="1">
                <a:latin typeface="Cambria" panose="02040503050406030204" pitchFamily="18" charset="0"/>
                <a:cs typeface="Cambria" panose="02040503050406030204" pitchFamily="18" charset="0"/>
                <a:sym typeface="Wingdings 2" panose="05020102010507070707" charset="0"/>
              </a:rPr>
              <a:t>Luyện đọc</a:t>
            </a:r>
          </a:p>
          <a:p>
            <a:r>
              <a:rPr lang="vi-VN" altLang="en-US" sz="2400">
                <a:latin typeface="Cambria" panose="02040503050406030204" pitchFamily="18" charset="0"/>
                <a:cs typeface="Cambria" panose="02040503050406030204" pitchFamily="18" charset="0"/>
                <a:sym typeface="Wingdings 2" panose="05020102010507070707" charset="0"/>
              </a:rPr>
              <a:t>-Cơ-rô-xét-ti</a:t>
            </a:r>
          </a:p>
          <a:p>
            <a:r>
              <a:rPr lang="vi-VN" altLang="en-US" sz="2400">
                <a:latin typeface="Cambria" panose="02040503050406030204" pitchFamily="18" charset="0"/>
                <a:cs typeface="Cambria" panose="02040503050406030204" pitchFamily="18" charset="0"/>
                <a:sym typeface="Wingdings 2" panose="05020102010507070707" charset="0"/>
              </a:rPr>
              <a:t>-An-bét-tô Bốt-ti-ni</a:t>
            </a:r>
          </a:p>
          <a:p>
            <a:r>
              <a:rPr lang="vi-VN" altLang="en-US" sz="2400">
                <a:latin typeface="Cambria" panose="02040503050406030204" pitchFamily="18" charset="0"/>
                <a:cs typeface="Cambria" panose="02040503050406030204" pitchFamily="18" charset="0"/>
                <a:sym typeface="Wingdings 2" panose="05020102010507070707" charset="0"/>
              </a:rPr>
              <a:t>-trò chuyện</a:t>
            </a:r>
          </a:p>
          <a:p>
            <a:pPr lvl="0" algn="just">
              <a:defRPr/>
            </a:pPr>
            <a:r>
              <a:rPr lang="vi-VN" sz="2400" dirty="0">
                <a:solidFill>
                  <a:srgbClr val="000000"/>
                </a:solidFill>
                <a:latin typeface="Cambria" panose="02040503050406030204" pitchFamily="18" charset="0"/>
                <a:ea typeface="Cambria" panose="02040503050406030204" pitchFamily="18" charset="0"/>
                <a:cs typeface="Cambria" panose="02040503050406030204" pitchFamily="18" charset="0"/>
                <a:sym typeface="+mn-ea"/>
              </a:rPr>
              <a:t>-Hôm qua,</a:t>
            </a:r>
            <a:r>
              <a:rPr lang="vi-VN" sz="2400" b="1" dirty="0">
                <a:solidFill>
                  <a:srgbClr val="FF0000"/>
                </a:solidFill>
                <a:latin typeface="Cambria" panose="02040503050406030204" pitchFamily="18" charset="0"/>
                <a:ea typeface="Cambria" panose="02040503050406030204" pitchFamily="18" charset="0"/>
                <a:cs typeface="Cambria" panose="02040503050406030204" pitchFamily="18" charset="0"/>
                <a:sym typeface="+mn-ea"/>
              </a:rPr>
              <a:t>/</a:t>
            </a:r>
            <a:r>
              <a:rPr lang="vi-VN" sz="2400" dirty="0">
                <a:solidFill>
                  <a:srgbClr val="000000"/>
                </a:solidFill>
                <a:latin typeface="Cambria" panose="02040503050406030204" pitchFamily="18" charset="0"/>
                <a:ea typeface="Cambria" panose="02040503050406030204" pitchFamily="18" charset="0"/>
                <a:cs typeface="Cambria" panose="02040503050406030204" pitchFamily="18" charset="0"/>
                <a:sym typeface="+mn-ea"/>
              </a:rPr>
              <a:t> bố rủ tôi đi tàu</a:t>
            </a:r>
            <a:r>
              <a:rPr lang="vi-VN" sz="2400" b="1" dirty="0">
                <a:solidFill>
                  <a:srgbClr val="FF0000"/>
                </a:solidFill>
                <a:latin typeface="Cambria" panose="02040503050406030204" pitchFamily="18" charset="0"/>
                <a:ea typeface="Cambria" panose="02040503050406030204" pitchFamily="18" charset="0"/>
                <a:cs typeface="Cambria" panose="02040503050406030204" pitchFamily="18" charset="0"/>
                <a:sym typeface="+mn-ea"/>
              </a:rPr>
              <a:t>/</a:t>
            </a:r>
            <a:r>
              <a:rPr lang="vi-VN" sz="2400" dirty="0">
                <a:solidFill>
                  <a:srgbClr val="000000"/>
                </a:solidFill>
                <a:latin typeface="Cambria" panose="02040503050406030204" pitchFamily="18" charset="0"/>
                <a:ea typeface="Cambria" panose="02040503050406030204" pitchFamily="18" charset="0"/>
                <a:cs typeface="Cambria" panose="02040503050406030204" pitchFamily="18" charset="0"/>
                <a:sym typeface="+mn-ea"/>
              </a:rPr>
              <a:t> đến thăm người thầy đầu tiên của bố,</a:t>
            </a:r>
            <a:r>
              <a:rPr lang="vi-VN" sz="2400" b="1" dirty="0">
                <a:solidFill>
                  <a:srgbClr val="FF0000"/>
                </a:solidFill>
                <a:latin typeface="Cambria" panose="02040503050406030204" pitchFamily="18" charset="0"/>
                <a:ea typeface="Cambria" panose="02040503050406030204" pitchFamily="18" charset="0"/>
                <a:cs typeface="Cambria" panose="02040503050406030204" pitchFamily="18" charset="0"/>
                <a:sym typeface="+mn-ea"/>
              </a:rPr>
              <a:t>/</a:t>
            </a:r>
            <a:r>
              <a:rPr lang="vi-VN" sz="2400" dirty="0">
                <a:solidFill>
                  <a:srgbClr val="000000"/>
                </a:solidFill>
                <a:latin typeface="Cambria" panose="02040503050406030204" pitchFamily="18" charset="0"/>
                <a:ea typeface="Cambria" panose="02040503050406030204" pitchFamily="18" charset="0"/>
                <a:cs typeface="Cambria" panose="02040503050406030204" pitchFamily="18" charset="0"/>
                <a:sym typeface="+mn-ea"/>
              </a:rPr>
              <a:t> thầy Cơ- rô-xét–ti,</a:t>
            </a:r>
            <a:r>
              <a:rPr lang="vi-VN" sz="2400" b="1" dirty="0">
                <a:solidFill>
                  <a:srgbClr val="FF0000"/>
                </a:solidFill>
                <a:latin typeface="Cambria" panose="02040503050406030204" pitchFamily="18" charset="0"/>
                <a:ea typeface="Cambria" panose="02040503050406030204" pitchFamily="18" charset="0"/>
                <a:cs typeface="Cambria" panose="02040503050406030204" pitchFamily="18" charset="0"/>
                <a:sym typeface="+mn-ea"/>
              </a:rPr>
              <a:t>/</a:t>
            </a:r>
            <a:r>
              <a:rPr lang="vi-VN" sz="2400" dirty="0">
                <a:solidFill>
                  <a:srgbClr val="000000"/>
                </a:solidFill>
                <a:latin typeface="Cambria" panose="02040503050406030204" pitchFamily="18" charset="0"/>
                <a:ea typeface="Cambria" panose="02040503050406030204" pitchFamily="18" charset="0"/>
                <a:cs typeface="Cambria" panose="02040503050406030204" pitchFamily="18" charset="0"/>
                <a:sym typeface="+mn-ea"/>
              </a:rPr>
              <a:t> năm nay đã tám mươi tuổi</a:t>
            </a:r>
            <a:r>
              <a:rPr lang="vi-VN" sz="2400" dirty="0">
                <a:solidFill>
                  <a:schemeClr val="accent6"/>
                </a:solidFill>
                <a:latin typeface="Cambria" panose="02040503050406030204" pitchFamily="18" charset="0"/>
                <a:ea typeface="Cambria" panose="02040503050406030204" pitchFamily="18" charset="0"/>
                <a:cs typeface="Cambria" panose="02040503050406030204" pitchFamily="18" charset="0"/>
                <a:sym typeface="+mn-ea"/>
              </a:rPr>
              <a:t>.</a:t>
            </a:r>
            <a:r>
              <a:rPr lang="vi-VN" sz="2400" b="1" dirty="0">
                <a:solidFill>
                  <a:srgbClr val="FF0000"/>
                </a:solidFill>
                <a:latin typeface="Cambria" panose="02040503050406030204" pitchFamily="18" charset="0"/>
                <a:ea typeface="Cambria" panose="02040503050406030204" pitchFamily="18" charset="0"/>
                <a:cs typeface="Cambria" panose="02040503050406030204" pitchFamily="18" charset="0"/>
                <a:sym typeface="+mn-ea"/>
              </a:rPr>
              <a:t>//</a:t>
            </a:r>
            <a:endParaRPr lang="vi-VN" sz="2400" dirty="0">
              <a:solidFill>
                <a:srgbClr val="FF0000"/>
              </a:solidFill>
              <a:latin typeface="Cambria" panose="02040503050406030204" pitchFamily="18" charset="0"/>
              <a:ea typeface="Cambria" panose="02040503050406030204" pitchFamily="18" charset="0"/>
              <a:cs typeface="Cambria" panose="02040503050406030204" pitchFamily="18" charset="0"/>
              <a:sym typeface="+mn-ea"/>
            </a:endParaRPr>
          </a:p>
          <a:p>
            <a:pPr lvl="0" algn="just">
              <a:defRPr/>
            </a:pPr>
            <a:r>
              <a:rPr lang="vi-VN" altLang="en-US" sz="2400">
                <a:latin typeface="Cambria" panose="02040503050406030204" pitchFamily="18" charset="0"/>
                <a:cs typeface="Cambria" panose="02040503050406030204" pitchFamily="18" charset="0"/>
                <a:sym typeface="Wingdings 2" panose="05020102010507070707" charset="0"/>
              </a:rPr>
              <a:t>+Xuống tàu,</a:t>
            </a:r>
            <a:r>
              <a:rPr lang="vi-VN" altLang="en-US" sz="2400" b="1">
                <a:solidFill>
                  <a:srgbClr val="FF0000"/>
                </a:solidFill>
                <a:latin typeface="Cambria" panose="02040503050406030204" pitchFamily="18" charset="0"/>
                <a:cs typeface="Cambria" panose="02040503050406030204" pitchFamily="18" charset="0"/>
                <a:sym typeface="Wingdings 2" panose="05020102010507070707" charset="0"/>
              </a:rPr>
              <a:t>/ </a:t>
            </a:r>
            <a:r>
              <a:rPr lang="vi-VN" altLang="en-US" sz="2400">
                <a:latin typeface="Cambria" panose="02040503050406030204" pitchFamily="18" charset="0"/>
                <a:cs typeface="Cambria" panose="02040503050406030204" pitchFamily="18" charset="0"/>
                <a:sym typeface="Wingdings 2" panose="05020102010507070707" charset="0"/>
              </a:rPr>
              <a:t>chúng tôi hỏi thăm</a:t>
            </a:r>
            <a:r>
              <a:rPr lang="vi-VN" altLang="en-US" sz="2400" b="1">
                <a:solidFill>
                  <a:srgbClr val="FF0000"/>
                </a:solidFill>
                <a:latin typeface="Cambria" panose="02040503050406030204" pitchFamily="18" charset="0"/>
                <a:cs typeface="Cambria" panose="02040503050406030204" pitchFamily="18" charset="0"/>
                <a:sym typeface="Wingdings 2" panose="05020102010507070707" charset="0"/>
              </a:rPr>
              <a:t>/</a:t>
            </a:r>
            <a:r>
              <a:rPr lang="vi-VN" altLang="en-US" sz="2400">
                <a:latin typeface="Cambria" panose="02040503050406030204" pitchFamily="18" charset="0"/>
                <a:cs typeface="Cambria" panose="02040503050406030204" pitchFamily="18" charset="0"/>
                <a:sym typeface="Wingdings 2" panose="05020102010507070707" charset="0"/>
              </a:rPr>
              <a:t> đến nhà thầy,</a:t>
            </a:r>
            <a:r>
              <a:rPr lang="vi-VN" altLang="en-US" sz="2400" b="1">
                <a:solidFill>
                  <a:srgbClr val="FF0000"/>
                </a:solidFill>
                <a:latin typeface="Cambria" panose="02040503050406030204" pitchFamily="18" charset="0"/>
                <a:cs typeface="Cambria" panose="02040503050406030204" pitchFamily="18" charset="0"/>
                <a:sym typeface="Wingdings 2" panose="05020102010507070707" charset="0"/>
              </a:rPr>
              <a:t>/</a:t>
            </a:r>
            <a:r>
              <a:rPr lang="vi-VN" altLang="en-US" sz="2400">
                <a:latin typeface="Cambria" panose="02040503050406030204" pitchFamily="18" charset="0"/>
                <a:cs typeface="Cambria" panose="02040503050406030204" pitchFamily="18" charset="0"/>
                <a:sym typeface="Wingdings 2" panose="05020102010507070707" charset="0"/>
              </a:rPr>
              <a:t> một ngôi nhà nhỏ cuối làng.</a:t>
            </a:r>
            <a:r>
              <a:rPr lang="vi-VN" altLang="en-US" sz="2400" b="1">
                <a:solidFill>
                  <a:srgbClr val="FF0000"/>
                </a:solidFill>
                <a:latin typeface="Cambria" panose="02040503050406030204" pitchFamily="18" charset="0"/>
                <a:cs typeface="Cambria" panose="02040503050406030204" pitchFamily="18" charset="0"/>
                <a:sym typeface="Wingdings 2" panose="05020102010507070707" charset="0"/>
              </a:rPr>
              <a:t>//</a:t>
            </a:r>
          </a:p>
        </p:txBody>
      </p:sp>
      <p:sp>
        <p:nvSpPr>
          <p:cNvPr id="3" name="Text Box 2"/>
          <p:cNvSpPr txBox="1"/>
          <p:nvPr/>
        </p:nvSpPr>
        <p:spPr>
          <a:xfrm>
            <a:off x="5017770" y="2266950"/>
            <a:ext cx="6645910" cy="4120515"/>
          </a:xfrm>
          <a:prstGeom prst="rect">
            <a:avLst/>
          </a:prstGeom>
          <a:noFill/>
        </p:spPr>
        <p:txBody>
          <a:bodyPr wrap="square" rtlCol="0">
            <a:noAutofit/>
          </a:bodyPr>
          <a:lstStyle/>
          <a:p>
            <a:r>
              <a:rPr lang="vi-VN" altLang="en-US" sz="2400" b="1">
                <a:latin typeface="Cambria" panose="02040503050406030204" pitchFamily="18" charset="0"/>
                <a:cs typeface="Cambria" panose="02040503050406030204" pitchFamily="18" charset="0"/>
              </a:rPr>
              <a:t>*Tìm hiểu bài</a:t>
            </a:r>
          </a:p>
          <a:p>
            <a:r>
              <a:rPr lang="vi-VN" altLang="en-US" sz="2400">
                <a:latin typeface="Cambria" panose="02040503050406030204" pitchFamily="18" charset="0"/>
                <a:cs typeface="Cambria" panose="02040503050406030204" pitchFamily="18" charset="0"/>
              </a:rPr>
              <a:t>+hân hạnh, hiếu động, quý hóa</a:t>
            </a:r>
          </a:p>
          <a:p>
            <a:r>
              <a:rPr lang="vi-VN" altLang="en-US" sz="2400">
                <a:latin typeface="Cambria" panose="02040503050406030204" pitchFamily="18" charset="0"/>
                <a:cs typeface="Cambria" panose="02040503050406030204" pitchFamily="18" charset="0"/>
              </a:rPr>
              <a:t>-Con chào thầy ạ ! - Bố vừa nói vừa bỏ mũ ra.</a:t>
            </a:r>
          </a:p>
          <a:p>
            <a:r>
              <a:rPr lang="vi-VN" altLang="en-US" sz="2400">
                <a:latin typeface="Cambria" panose="02040503050406030204" pitchFamily="18" charset="0"/>
                <a:cs typeface="Cambria" panose="02040503050406030204" pitchFamily="18" charset="0"/>
              </a:rPr>
              <a:t>-Cụ bước tới ôm hôn bố và nói</a:t>
            </a:r>
          </a:p>
          <a:p>
            <a:r>
              <a:rPr lang="vi-VN" altLang="en-US" sz="2400">
                <a:latin typeface="Cambria" panose="02040503050406030204" pitchFamily="18" charset="0"/>
                <a:cs typeface="Cambria" panose="02040503050406030204" pitchFamily="18" charset="0"/>
              </a:rPr>
              <a:t>-Cụ trò chuyện cùng bố tôi như chưa hề xa xách</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7" name="Text Box 3"/>
          <p:cNvSpPr txBox="1">
            <a:spLocks noChangeArrowheads="1"/>
          </p:cNvSpPr>
          <p:nvPr/>
        </p:nvSpPr>
        <p:spPr bwMode="auto">
          <a:xfrm>
            <a:off x="1899920" y="388620"/>
            <a:ext cx="8413115" cy="225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algn="ctr" eaLnBrk="1" hangingPunct="1">
              <a:spcBef>
                <a:spcPct val="50000"/>
              </a:spcBef>
              <a:defRPr/>
            </a:pPr>
            <a:r>
              <a:rPr lang="en-US" sz="2800" b="1" i="1" dirty="0" err="1">
                <a:solidFill>
                  <a:srgbClr val="000099"/>
                </a:solidFill>
                <a:latin typeface="Times New Roman" panose="02020603050405020304" pitchFamily="18" charset="0"/>
                <a:ea typeface="Cambria" panose="02040503050406030204" pitchFamily="18" charset="0"/>
                <a:cs typeface="Times New Roman" panose="02020603050405020304" pitchFamily="18" charset="0"/>
              </a:rPr>
              <a:t>Thứ</a:t>
            </a:r>
            <a:r>
              <a:rPr lang="en-US" sz="2800" b="1" i="1"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 </a:t>
            </a:r>
            <a:r>
              <a:rPr lang="vi-VN" altLang="en-US" sz="2800" b="1" i="1"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hai</a:t>
            </a:r>
            <a:r>
              <a:rPr lang="en-US" sz="2800" b="1" i="1"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i="1" dirty="0" err="1">
                <a:solidFill>
                  <a:srgbClr val="000099"/>
                </a:solidFill>
                <a:latin typeface="Times New Roman" panose="02020603050405020304" pitchFamily="18" charset="0"/>
                <a:ea typeface="Cambria" panose="02040503050406030204" pitchFamily="18" charset="0"/>
                <a:cs typeface="Times New Roman" panose="02020603050405020304" pitchFamily="18" charset="0"/>
              </a:rPr>
              <a:t>ngày</a:t>
            </a:r>
            <a:r>
              <a:rPr lang="vi-VN" sz="2800" b="1" i="1"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 11 </a:t>
            </a:r>
            <a:r>
              <a:rPr lang="en-US" sz="2800" b="1" i="1" dirty="0" err="1">
                <a:solidFill>
                  <a:srgbClr val="000099"/>
                </a:solidFill>
                <a:latin typeface="Times New Roman" panose="02020603050405020304" pitchFamily="18" charset="0"/>
                <a:ea typeface="Cambria" panose="02040503050406030204" pitchFamily="18" charset="0"/>
                <a:cs typeface="Times New Roman" panose="02020603050405020304" pitchFamily="18" charset="0"/>
              </a:rPr>
              <a:t>tháng</a:t>
            </a:r>
            <a:r>
              <a:rPr lang="en-US" sz="2800" b="1" i="1"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 </a:t>
            </a:r>
            <a:r>
              <a:rPr lang="vi-VN" sz="2800" b="1" i="1"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3</a:t>
            </a:r>
            <a:r>
              <a:rPr lang="en-US" sz="2800" b="1" i="1"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i="1" dirty="0" err="1">
                <a:solidFill>
                  <a:srgbClr val="000099"/>
                </a:solidFill>
                <a:latin typeface="Times New Roman" panose="02020603050405020304" pitchFamily="18" charset="0"/>
                <a:ea typeface="Cambria" panose="02040503050406030204" pitchFamily="18" charset="0"/>
                <a:cs typeface="Times New Roman" panose="02020603050405020304" pitchFamily="18" charset="0"/>
              </a:rPr>
              <a:t>năm</a:t>
            </a:r>
            <a:r>
              <a:rPr lang="en-US" sz="2800" b="1" i="1"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 20</a:t>
            </a:r>
            <a:r>
              <a:rPr lang="vi-VN" sz="2800" b="1" i="1"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24</a:t>
            </a:r>
          </a:p>
          <a:p>
            <a:pPr algn="ctr" eaLnBrk="1" hangingPunct="1">
              <a:spcBef>
                <a:spcPct val="50000"/>
              </a:spcBef>
              <a:defRPr/>
            </a:pPr>
            <a:r>
              <a:rPr lang="en-US" sz="2800" b="1" i="1" u="sng" dirty="0" err="1">
                <a:solidFill>
                  <a:srgbClr val="000099"/>
                </a:solidFill>
                <a:latin typeface="Times New Roman" panose="02020603050405020304" pitchFamily="18" charset="0"/>
                <a:ea typeface="Cambria" panose="02040503050406030204" pitchFamily="18" charset="0"/>
                <a:cs typeface="Times New Roman" panose="02020603050405020304" pitchFamily="18" charset="0"/>
              </a:rPr>
              <a:t>Tiếng</a:t>
            </a:r>
            <a:r>
              <a:rPr lang="en-US" sz="2800" b="1" i="1" u="sng"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i="1" u="sng" dirty="0" err="1">
                <a:solidFill>
                  <a:srgbClr val="000099"/>
                </a:solidFill>
                <a:latin typeface="Times New Roman" panose="02020603050405020304" pitchFamily="18" charset="0"/>
                <a:ea typeface="Cambria" panose="02040503050406030204" pitchFamily="18" charset="0"/>
                <a:cs typeface="Times New Roman" panose="02020603050405020304" pitchFamily="18" charset="0"/>
              </a:rPr>
              <a:t>Việt-Đọc</a:t>
            </a:r>
          </a:p>
          <a:p>
            <a:pPr algn="ctr" eaLnBrk="1" hangingPunct="1">
              <a:spcBef>
                <a:spcPct val="50000"/>
              </a:spcBef>
              <a:defRPr/>
            </a:pPr>
            <a:r>
              <a:rPr lang="vi-VN" altLang="en-US" sz="2800" b="1"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Người thầy đầu tiên của bố tôi</a:t>
            </a:r>
          </a:p>
          <a:p>
            <a:pPr algn="ctr" eaLnBrk="1" hangingPunct="1">
              <a:spcBef>
                <a:spcPct val="50000"/>
              </a:spcBef>
              <a:defRPr/>
            </a:pPr>
            <a:r>
              <a:rPr lang="vi-VN" altLang="en-US" sz="2400" b="1" i="1"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                                                </a:t>
            </a:r>
          </a:p>
        </p:txBody>
      </p:sp>
      <p:cxnSp>
        <p:nvCxnSpPr>
          <p:cNvPr id="5" name="Straight Connector 4"/>
          <p:cNvCxnSpPr/>
          <p:nvPr/>
        </p:nvCxnSpPr>
        <p:spPr>
          <a:xfrm>
            <a:off x="5038726" y="2490470"/>
            <a:ext cx="53340" cy="33705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 Box 1"/>
          <p:cNvSpPr txBox="1"/>
          <p:nvPr/>
        </p:nvSpPr>
        <p:spPr>
          <a:xfrm>
            <a:off x="398145" y="2266950"/>
            <a:ext cx="4533265" cy="4120515"/>
          </a:xfrm>
          <a:prstGeom prst="rect">
            <a:avLst/>
          </a:prstGeom>
          <a:noFill/>
        </p:spPr>
        <p:txBody>
          <a:bodyPr wrap="square" rtlCol="0">
            <a:noAutofit/>
          </a:bodyPr>
          <a:lstStyle/>
          <a:p>
            <a:pPr algn="just"/>
            <a:r>
              <a:rPr lang="vi-VN" altLang="en-US" sz="2400" b="1">
                <a:latin typeface="Cambria" panose="02040503050406030204" pitchFamily="18" charset="0"/>
                <a:cs typeface="Cambria" panose="02040503050406030204" pitchFamily="18" charset="0"/>
                <a:sym typeface="Wingdings 2" panose="05020102010507070707" charset="0"/>
              </a:rPr>
              <a:t>Luyện đọc</a:t>
            </a:r>
          </a:p>
          <a:p>
            <a:pPr algn="just"/>
            <a:r>
              <a:rPr lang="vi-VN" altLang="en-US" sz="2400">
                <a:latin typeface="Cambria" panose="02040503050406030204" pitchFamily="18" charset="0"/>
                <a:cs typeface="Cambria" panose="02040503050406030204" pitchFamily="18" charset="0"/>
                <a:sym typeface="Wingdings 2" panose="05020102010507070707" charset="0"/>
              </a:rPr>
              <a:t>-Cơ-rô-xét-ti</a:t>
            </a:r>
          </a:p>
          <a:p>
            <a:pPr algn="just"/>
            <a:r>
              <a:rPr lang="vi-VN" altLang="en-US" sz="2400">
                <a:latin typeface="Cambria" panose="02040503050406030204" pitchFamily="18" charset="0"/>
                <a:cs typeface="Cambria" panose="02040503050406030204" pitchFamily="18" charset="0"/>
                <a:sym typeface="Wingdings 2" panose="05020102010507070707" charset="0"/>
              </a:rPr>
              <a:t>-An-bét-tô Bốt-ti-ni</a:t>
            </a:r>
          </a:p>
          <a:p>
            <a:pPr algn="just"/>
            <a:r>
              <a:rPr lang="vi-VN" altLang="en-US" sz="2400">
                <a:latin typeface="Cambria" panose="02040503050406030204" pitchFamily="18" charset="0"/>
                <a:cs typeface="Cambria" panose="02040503050406030204" pitchFamily="18" charset="0"/>
                <a:sym typeface="Wingdings 2" panose="05020102010507070707" charset="0"/>
              </a:rPr>
              <a:t>-trò chuyện</a:t>
            </a:r>
          </a:p>
          <a:p>
            <a:pPr lvl="0" algn="just">
              <a:defRPr/>
            </a:pPr>
            <a:r>
              <a:rPr lang="vi-VN" sz="2400" dirty="0">
                <a:solidFill>
                  <a:srgbClr val="000000"/>
                </a:solidFill>
                <a:latin typeface="Cambria" panose="02040503050406030204" pitchFamily="18" charset="0"/>
                <a:ea typeface="Cambria" panose="02040503050406030204" pitchFamily="18" charset="0"/>
                <a:cs typeface="Cambria" panose="02040503050406030204" pitchFamily="18" charset="0"/>
                <a:sym typeface="+mn-ea"/>
              </a:rPr>
              <a:t>-Hôm qua,</a:t>
            </a:r>
            <a:r>
              <a:rPr lang="vi-VN" sz="2400" b="1" dirty="0">
                <a:solidFill>
                  <a:srgbClr val="FF0000"/>
                </a:solidFill>
                <a:latin typeface="Cambria" panose="02040503050406030204" pitchFamily="18" charset="0"/>
                <a:ea typeface="Cambria" panose="02040503050406030204" pitchFamily="18" charset="0"/>
                <a:cs typeface="Cambria" panose="02040503050406030204" pitchFamily="18" charset="0"/>
                <a:sym typeface="+mn-ea"/>
              </a:rPr>
              <a:t>/</a:t>
            </a:r>
            <a:r>
              <a:rPr lang="vi-VN" sz="2400" dirty="0">
                <a:solidFill>
                  <a:srgbClr val="000000"/>
                </a:solidFill>
                <a:latin typeface="Cambria" panose="02040503050406030204" pitchFamily="18" charset="0"/>
                <a:ea typeface="Cambria" panose="02040503050406030204" pitchFamily="18" charset="0"/>
                <a:cs typeface="Cambria" panose="02040503050406030204" pitchFamily="18" charset="0"/>
                <a:sym typeface="+mn-ea"/>
              </a:rPr>
              <a:t> bố rủ tôi đi tàu</a:t>
            </a:r>
            <a:r>
              <a:rPr lang="vi-VN" sz="2400" b="1" dirty="0">
                <a:solidFill>
                  <a:srgbClr val="FF0000"/>
                </a:solidFill>
                <a:latin typeface="Cambria" panose="02040503050406030204" pitchFamily="18" charset="0"/>
                <a:ea typeface="Cambria" panose="02040503050406030204" pitchFamily="18" charset="0"/>
                <a:cs typeface="Cambria" panose="02040503050406030204" pitchFamily="18" charset="0"/>
                <a:sym typeface="+mn-ea"/>
              </a:rPr>
              <a:t>/</a:t>
            </a:r>
            <a:r>
              <a:rPr lang="vi-VN" sz="2400" dirty="0">
                <a:solidFill>
                  <a:srgbClr val="000000"/>
                </a:solidFill>
                <a:latin typeface="Cambria" panose="02040503050406030204" pitchFamily="18" charset="0"/>
                <a:ea typeface="Cambria" panose="02040503050406030204" pitchFamily="18" charset="0"/>
                <a:cs typeface="Cambria" panose="02040503050406030204" pitchFamily="18" charset="0"/>
                <a:sym typeface="+mn-ea"/>
              </a:rPr>
              <a:t> đến thăm người thầy đầu tiên của bố,</a:t>
            </a:r>
            <a:r>
              <a:rPr lang="vi-VN" sz="2400" b="1" dirty="0">
                <a:solidFill>
                  <a:srgbClr val="FF0000"/>
                </a:solidFill>
                <a:latin typeface="Cambria" panose="02040503050406030204" pitchFamily="18" charset="0"/>
                <a:ea typeface="Cambria" panose="02040503050406030204" pitchFamily="18" charset="0"/>
                <a:cs typeface="Cambria" panose="02040503050406030204" pitchFamily="18" charset="0"/>
                <a:sym typeface="+mn-ea"/>
              </a:rPr>
              <a:t>/</a:t>
            </a:r>
            <a:r>
              <a:rPr lang="vi-VN" sz="2400" dirty="0">
                <a:solidFill>
                  <a:srgbClr val="000000"/>
                </a:solidFill>
                <a:latin typeface="Cambria" panose="02040503050406030204" pitchFamily="18" charset="0"/>
                <a:ea typeface="Cambria" panose="02040503050406030204" pitchFamily="18" charset="0"/>
                <a:cs typeface="Cambria" panose="02040503050406030204" pitchFamily="18" charset="0"/>
                <a:sym typeface="+mn-ea"/>
              </a:rPr>
              <a:t> thầy Cơ- rô-xét–ti,</a:t>
            </a:r>
            <a:r>
              <a:rPr lang="vi-VN" sz="2400" b="1" dirty="0">
                <a:solidFill>
                  <a:srgbClr val="FF0000"/>
                </a:solidFill>
                <a:latin typeface="Cambria" panose="02040503050406030204" pitchFamily="18" charset="0"/>
                <a:ea typeface="Cambria" panose="02040503050406030204" pitchFamily="18" charset="0"/>
                <a:cs typeface="Cambria" panose="02040503050406030204" pitchFamily="18" charset="0"/>
                <a:sym typeface="+mn-ea"/>
              </a:rPr>
              <a:t>/</a:t>
            </a:r>
            <a:r>
              <a:rPr lang="vi-VN" sz="2400" dirty="0">
                <a:solidFill>
                  <a:srgbClr val="000000"/>
                </a:solidFill>
                <a:latin typeface="Cambria" panose="02040503050406030204" pitchFamily="18" charset="0"/>
                <a:ea typeface="Cambria" panose="02040503050406030204" pitchFamily="18" charset="0"/>
                <a:cs typeface="Cambria" panose="02040503050406030204" pitchFamily="18" charset="0"/>
                <a:sym typeface="+mn-ea"/>
              </a:rPr>
              <a:t> năm nay đã tám mươi tuổi</a:t>
            </a:r>
            <a:r>
              <a:rPr lang="vi-VN" sz="2400" dirty="0">
                <a:solidFill>
                  <a:schemeClr val="accent6"/>
                </a:solidFill>
                <a:latin typeface="Cambria" panose="02040503050406030204" pitchFamily="18" charset="0"/>
                <a:ea typeface="Cambria" panose="02040503050406030204" pitchFamily="18" charset="0"/>
                <a:cs typeface="Cambria" panose="02040503050406030204" pitchFamily="18" charset="0"/>
                <a:sym typeface="+mn-ea"/>
              </a:rPr>
              <a:t>.</a:t>
            </a:r>
            <a:r>
              <a:rPr lang="vi-VN" sz="2400" b="1" dirty="0">
                <a:solidFill>
                  <a:srgbClr val="FF0000"/>
                </a:solidFill>
                <a:latin typeface="Cambria" panose="02040503050406030204" pitchFamily="18" charset="0"/>
                <a:ea typeface="Cambria" panose="02040503050406030204" pitchFamily="18" charset="0"/>
                <a:cs typeface="Cambria" panose="02040503050406030204" pitchFamily="18" charset="0"/>
                <a:sym typeface="+mn-ea"/>
              </a:rPr>
              <a:t>//</a:t>
            </a:r>
            <a:endParaRPr lang="vi-VN" sz="2400" dirty="0">
              <a:solidFill>
                <a:srgbClr val="FF0000"/>
              </a:solidFill>
              <a:latin typeface="Cambria" panose="02040503050406030204" pitchFamily="18" charset="0"/>
              <a:ea typeface="Cambria" panose="02040503050406030204" pitchFamily="18" charset="0"/>
              <a:cs typeface="Cambria" panose="02040503050406030204" pitchFamily="18" charset="0"/>
              <a:sym typeface="+mn-ea"/>
            </a:endParaRPr>
          </a:p>
          <a:p>
            <a:pPr lvl="0" algn="just">
              <a:defRPr/>
            </a:pPr>
            <a:r>
              <a:rPr lang="vi-VN" altLang="en-US" sz="2400">
                <a:latin typeface="Cambria" panose="02040503050406030204" pitchFamily="18" charset="0"/>
                <a:cs typeface="Cambria" panose="02040503050406030204" pitchFamily="18" charset="0"/>
                <a:sym typeface="Wingdings 2" panose="05020102010507070707" charset="0"/>
              </a:rPr>
              <a:t>+Xuống tàu,</a:t>
            </a:r>
            <a:r>
              <a:rPr lang="vi-VN" altLang="en-US" sz="2400" b="1">
                <a:solidFill>
                  <a:srgbClr val="FF0000"/>
                </a:solidFill>
                <a:latin typeface="Cambria" panose="02040503050406030204" pitchFamily="18" charset="0"/>
                <a:cs typeface="Cambria" panose="02040503050406030204" pitchFamily="18" charset="0"/>
                <a:sym typeface="Wingdings 2" panose="05020102010507070707" charset="0"/>
              </a:rPr>
              <a:t>/ </a:t>
            </a:r>
            <a:r>
              <a:rPr lang="vi-VN" altLang="en-US" sz="2400">
                <a:latin typeface="Cambria" panose="02040503050406030204" pitchFamily="18" charset="0"/>
                <a:cs typeface="Cambria" panose="02040503050406030204" pitchFamily="18" charset="0"/>
                <a:sym typeface="Wingdings 2" panose="05020102010507070707" charset="0"/>
              </a:rPr>
              <a:t>chúng tôi hỏi thăm</a:t>
            </a:r>
            <a:r>
              <a:rPr lang="vi-VN" altLang="en-US" sz="2400" b="1">
                <a:solidFill>
                  <a:srgbClr val="FF0000"/>
                </a:solidFill>
                <a:latin typeface="Cambria" panose="02040503050406030204" pitchFamily="18" charset="0"/>
                <a:cs typeface="Cambria" panose="02040503050406030204" pitchFamily="18" charset="0"/>
                <a:sym typeface="Wingdings 2" panose="05020102010507070707" charset="0"/>
              </a:rPr>
              <a:t>/</a:t>
            </a:r>
            <a:r>
              <a:rPr lang="vi-VN" altLang="en-US" sz="2400">
                <a:latin typeface="Cambria" panose="02040503050406030204" pitchFamily="18" charset="0"/>
                <a:cs typeface="Cambria" panose="02040503050406030204" pitchFamily="18" charset="0"/>
                <a:sym typeface="Wingdings 2" panose="05020102010507070707" charset="0"/>
              </a:rPr>
              <a:t> đến nhà thầy,</a:t>
            </a:r>
            <a:r>
              <a:rPr lang="vi-VN" altLang="en-US" sz="2400" b="1">
                <a:solidFill>
                  <a:srgbClr val="FF0000"/>
                </a:solidFill>
                <a:latin typeface="Cambria" panose="02040503050406030204" pitchFamily="18" charset="0"/>
                <a:cs typeface="Cambria" panose="02040503050406030204" pitchFamily="18" charset="0"/>
                <a:sym typeface="Wingdings 2" panose="05020102010507070707" charset="0"/>
              </a:rPr>
              <a:t>/</a:t>
            </a:r>
            <a:r>
              <a:rPr lang="vi-VN" altLang="en-US" sz="2400">
                <a:latin typeface="Cambria" panose="02040503050406030204" pitchFamily="18" charset="0"/>
                <a:cs typeface="Cambria" panose="02040503050406030204" pitchFamily="18" charset="0"/>
                <a:sym typeface="Wingdings 2" panose="05020102010507070707" charset="0"/>
              </a:rPr>
              <a:t> một ngôi nhà nhỏ cuối làng.</a:t>
            </a:r>
            <a:r>
              <a:rPr lang="vi-VN" altLang="en-US" sz="2400" b="1">
                <a:solidFill>
                  <a:srgbClr val="FF0000"/>
                </a:solidFill>
                <a:latin typeface="Cambria" panose="02040503050406030204" pitchFamily="18" charset="0"/>
                <a:cs typeface="Cambria" panose="02040503050406030204" pitchFamily="18" charset="0"/>
                <a:sym typeface="Wingdings 2" panose="05020102010507070707" charset="0"/>
              </a:rPr>
              <a:t>//</a:t>
            </a:r>
          </a:p>
        </p:txBody>
      </p:sp>
      <p:sp>
        <p:nvSpPr>
          <p:cNvPr id="3" name="Text Box 2"/>
          <p:cNvSpPr txBox="1"/>
          <p:nvPr/>
        </p:nvSpPr>
        <p:spPr>
          <a:xfrm>
            <a:off x="5199380" y="2266950"/>
            <a:ext cx="6550660" cy="4120515"/>
          </a:xfrm>
          <a:prstGeom prst="rect">
            <a:avLst/>
          </a:prstGeom>
          <a:noFill/>
        </p:spPr>
        <p:txBody>
          <a:bodyPr wrap="square" rtlCol="0">
            <a:noAutofit/>
          </a:bodyPr>
          <a:lstStyle/>
          <a:p>
            <a:r>
              <a:rPr lang="vi-VN" altLang="en-US" sz="2400" b="1">
                <a:latin typeface="Cambria" panose="02040503050406030204" pitchFamily="18" charset="0"/>
                <a:cs typeface="Cambria" panose="02040503050406030204" pitchFamily="18" charset="0"/>
              </a:rPr>
              <a:t>*Tìm hiểu bài</a:t>
            </a:r>
          </a:p>
          <a:p>
            <a:r>
              <a:rPr lang="vi-VN" altLang="en-US" sz="2400">
                <a:latin typeface="Cambria" panose="02040503050406030204" pitchFamily="18" charset="0"/>
                <a:cs typeface="Cambria" panose="02040503050406030204" pitchFamily="18" charset="0"/>
              </a:rPr>
              <a:t>+hân hạnh, hiếu động, quý hóa</a:t>
            </a:r>
          </a:p>
          <a:p>
            <a:r>
              <a:rPr lang="vi-VN" altLang="en-US" sz="2400">
                <a:latin typeface="Cambria" panose="02040503050406030204" pitchFamily="18" charset="0"/>
                <a:cs typeface="Cambria" panose="02040503050406030204" pitchFamily="18" charset="0"/>
              </a:rPr>
              <a:t>-Con chào thầy ạ ! - Bố vừa nói vừa bỏ mũ ra.</a:t>
            </a:r>
          </a:p>
          <a:p>
            <a:r>
              <a:rPr lang="vi-VN" altLang="en-US" sz="2400">
                <a:latin typeface="Cambria" panose="02040503050406030204" pitchFamily="18" charset="0"/>
                <a:cs typeface="Cambria" panose="02040503050406030204" pitchFamily="18" charset="0"/>
              </a:rPr>
              <a:t>-Cụ bước tới ôm hôn bố và nói</a:t>
            </a:r>
          </a:p>
          <a:p>
            <a:r>
              <a:rPr lang="vi-VN" altLang="en-US" sz="2400">
                <a:latin typeface="Cambria" panose="02040503050406030204" pitchFamily="18" charset="0"/>
                <a:cs typeface="Cambria" panose="02040503050406030204" pitchFamily="18" charset="0"/>
              </a:rPr>
              <a:t>-Cụ trò chuyện cùng bố tôi như chưa hề xa xách</a:t>
            </a:r>
          </a:p>
          <a:p>
            <a:r>
              <a:rPr lang="vi-VN" altLang="en-US" sz="2400" b="1" u="sng">
                <a:latin typeface="Cambria" panose="02040503050406030204" pitchFamily="18" charset="0"/>
                <a:cs typeface="Cambria" panose="02040503050406030204" pitchFamily="18" charset="0"/>
              </a:rPr>
              <a:t>Nội dung:</a:t>
            </a:r>
          </a:p>
          <a:p>
            <a:endParaRPr lang="vi-VN" altLang="en-US" sz="2400" b="1" u="sng">
              <a:latin typeface="Cambria" panose="02040503050406030204" pitchFamily="18" charset="0"/>
              <a:cs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barn(inVertical)">
                                      <p:cBhvr>
                                        <p:cTn id="21" dur="500"/>
                                        <p:tgtEl>
                                          <p:spTgt spid="3">
                                            <p:txEl>
                                              <p:pRg st="0" end="0"/>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barn(inVertical)">
                                      <p:cBhvr>
                                        <p:cTn id="24" dur="500"/>
                                        <p:tgtEl>
                                          <p:spTgt spid="3">
                                            <p:txEl>
                                              <p:pRg st="1" end="1"/>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barn(inVertical)">
                                      <p:cBhvr>
                                        <p:cTn id="27" dur="500"/>
                                        <p:tgtEl>
                                          <p:spTgt spid="3">
                                            <p:txEl>
                                              <p:pRg st="2" end="2"/>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barn(inVertical)">
                                      <p:cBhvr>
                                        <p:cTn id="30" dur="500"/>
                                        <p:tgtEl>
                                          <p:spTgt spid="3">
                                            <p:txEl>
                                              <p:pRg st="3" end="3"/>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barn(inVertical)">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7" name="Text Box 3"/>
          <p:cNvSpPr txBox="1">
            <a:spLocks noChangeArrowheads="1"/>
          </p:cNvSpPr>
          <p:nvPr/>
        </p:nvSpPr>
        <p:spPr bwMode="auto">
          <a:xfrm>
            <a:off x="1899920" y="388620"/>
            <a:ext cx="8413115" cy="1981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algn="ctr" eaLnBrk="1" hangingPunct="1">
              <a:spcBef>
                <a:spcPct val="50000"/>
              </a:spcBef>
              <a:defRPr/>
            </a:pPr>
            <a:r>
              <a:rPr lang="en-US" sz="2800" b="1" i="1" dirty="0" err="1">
                <a:solidFill>
                  <a:srgbClr val="000099"/>
                </a:solidFill>
                <a:latin typeface="Times New Roman" panose="02020603050405020304" pitchFamily="18" charset="0"/>
                <a:ea typeface="Cambria" panose="02040503050406030204" pitchFamily="18" charset="0"/>
                <a:cs typeface="Times New Roman" panose="02020603050405020304" pitchFamily="18" charset="0"/>
              </a:rPr>
              <a:t>Thứ</a:t>
            </a:r>
            <a:r>
              <a:rPr lang="en-US" sz="2800" b="1" i="1"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 </a:t>
            </a:r>
            <a:r>
              <a:rPr lang="vi-VN" altLang="en-US" sz="2800" b="1" i="1"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hai</a:t>
            </a:r>
            <a:r>
              <a:rPr lang="en-US" sz="2800" b="1" i="1"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i="1" dirty="0" err="1">
                <a:solidFill>
                  <a:srgbClr val="000099"/>
                </a:solidFill>
                <a:latin typeface="Times New Roman" panose="02020603050405020304" pitchFamily="18" charset="0"/>
                <a:ea typeface="Cambria" panose="02040503050406030204" pitchFamily="18" charset="0"/>
                <a:cs typeface="Times New Roman" panose="02020603050405020304" pitchFamily="18" charset="0"/>
              </a:rPr>
              <a:t>ngày</a:t>
            </a:r>
            <a:r>
              <a:rPr lang="vi-VN" sz="2800" b="1" i="1"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 11 </a:t>
            </a:r>
            <a:r>
              <a:rPr lang="en-US" sz="2800" b="1" i="1" dirty="0" err="1">
                <a:solidFill>
                  <a:srgbClr val="000099"/>
                </a:solidFill>
                <a:latin typeface="Times New Roman" panose="02020603050405020304" pitchFamily="18" charset="0"/>
                <a:ea typeface="Cambria" panose="02040503050406030204" pitchFamily="18" charset="0"/>
                <a:cs typeface="Times New Roman" panose="02020603050405020304" pitchFamily="18" charset="0"/>
              </a:rPr>
              <a:t>tháng</a:t>
            </a:r>
            <a:r>
              <a:rPr lang="en-US" sz="2800" b="1" i="1"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 </a:t>
            </a:r>
            <a:r>
              <a:rPr lang="vi-VN" sz="2800" b="1" i="1"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3</a:t>
            </a:r>
            <a:r>
              <a:rPr lang="en-US" sz="2800" b="1" i="1"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i="1" dirty="0" err="1">
                <a:solidFill>
                  <a:srgbClr val="000099"/>
                </a:solidFill>
                <a:latin typeface="Times New Roman" panose="02020603050405020304" pitchFamily="18" charset="0"/>
                <a:ea typeface="Cambria" panose="02040503050406030204" pitchFamily="18" charset="0"/>
                <a:cs typeface="Times New Roman" panose="02020603050405020304" pitchFamily="18" charset="0"/>
              </a:rPr>
              <a:t>năm</a:t>
            </a:r>
            <a:r>
              <a:rPr lang="en-US" sz="2800" b="1" i="1"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 20</a:t>
            </a:r>
            <a:r>
              <a:rPr lang="vi-VN" sz="2800" b="1" i="1"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24</a:t>
            </a:r>
          </a:p>
          <a:p>
            <a:pPr algn="ctr" eaLnBrk="1" hangingPunct="1">
              <a:spcBef>
                <a:spcPct val="50000"/>
              </a:spcBef>
              <a:defRPr/>
            </a:pPr>
            <a:r>
              <a:rPr lang="en-US" sz="2800" b="1" i="1" u="sng" dirty="0" err="1">
                <a:solidFill>
                  <a:srgbClr val="000099"/>
                </a:solidFill>
                <a:latin typeface="Times New Roman" panose="02020603050405020304" pitchFamily="18" charset="0"/>
                <a:ea typeface="Cambria" panose="02040503050406030204" pitchFamily="18" charset="0"/>
                <a:cs typeface="Times New Roman" panose="02020603050405020304" pitchFamily="18" charset="0"/>
              </a:rPr>
              <a:t>Tiếng</a:t>
            </a:r>
            <a:r>
              <a:rPr lang="en-US" sz="2800" b="1" i="1" u="sng"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i="1" u="sng" dirty="0" err="1">
                <a:solidFill>
                  <a:srgbClr val="000099"/>
                </a:solidFill>
                <a:latin typeface="Times New Roman" panose="02020603050405020304" pitchFamily="18" charset="0"/>
                <a:ea typeface="Cambria" panose="02040503050406030204" pitchFamily="18" charset="0"/>
                <a:cs typeface="Times New Roman" panose="02020603050405020304" pitchFamily="18" charset="0"/>
              </a:rPr>
              <a:t>Việt-Đọc</a:t>
            </a:r>
          </a:p>
          <a:p>
            <a:pPr algn="ctr" eaLnBrk="1" hangingPunct="1">
              <a:spcBef>
                <a:spcPct val="50000"/>
              </a:spcBef>
              <a:defRPr/>
            </a:pPr>
            <a:r>
              <a:rPr lang="vi-VN" altLang="en-US" sz="2800" b="1"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Người thầy đầu tiên của bố tôi</a:t>
            </a:r>
          </a:p>
          <a:p>
            <a:pPr algn="ctr" eaLnBrk="1" hangingPunct="1">
              <a:spcBef>
                <a:spcPct val="50000"/>
              </a:spcBef>
              <a:defRPr/>
            </a:pPr>
            <a:r>
              <a:rPr lang="vi-VN" altLang="en-US" sz="2400" b="1" i="1"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                                                </a:t>
            </a:r>
          </a:p>
        </p:txBody>
      </p:sp>
      <p:cxnSp>
        <p:nvCxnSpPr>
          <p:cNvPr id="5" name="Straight Connector 4"/>
          <p:cNvCxnSpPr/>
          <p:nvPr/>
        </p:nvCxnSpPr>
        <p:spPr>
          <a:xfrm>
            <a:off x="5104131" y="2522220"/>
            <a:ext cx="0" cy="34023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 Box 1"/>
          <p:cNvSpPr txBox="1"/>
          <p:nvPr/>
        </p:nvSpPr>
        <p:spPr>
          <a:xfrm>
            <a:off x="398145" y="2228850"/>
            <a:ext cx="4543425" cy="4017010"/>
          </a:xfrm>
          <a:prstGeom prst="rect">
            <a:avLst/>
          </a:prstGeom>
          <a:noFill/>
        </p:spPr>
        <p:txBody>
          <a:bodyPr wrap="square" rtlCol="0">
            <a:noAutofit/>
          </a:bodyPr>
          <a:lstStyle/>
          <a:p>
            <a:pPr algn="just"/>
            <a:r>
              <a:rPr lang="vi-VN" altLang="en-US" sz="2400" b="1">
                <a:latin typeface="Cambria" panose="02040503050406030204" pitchFamily="18" charset="0"/>
                <a:cs typeface="Cambria" panose="02040503050406030204" pitchFamily="18" charset="0"/>
                <a:sym typeface="Wingdings 2" panose="05020102010507070707" charset="0"/>
              </a:rPr>
              <a:t>*Luyện đọc</a:t>
            </a:r>
          </a:p>
          <a:p>
            <a:pPr algn="just"/>
            <a:r>
              <a:rPr lang="vi-VN" altLang="en-US" sz="2400">
                <a:latin typeface="Cambria" panose="02040503050406030204" pitchFamily="18" charset="0"/>
                <a:cs typeface="Cambria" panose="02040503050406030204" pitchFamily="18" charset="0"/>
                <a:sym typeface="Wingdings 2" panose="05020102010507070707" charset="0"/>
              </a:rPr>
              <a:t>-Cơ-rô-xét-ti</a:t>
            </a:r>
          </a:p>
          <a:p>
            <a:pPr algn="just"/>
            <a:r>
              <a:rPr lang="vi-VN" altLang="en-US" sz="2400">
                <a:latin typeface="Cambria" panose="02040503050406030204" pitchFamily="18" charset="0"/>
                <a:cs typeface="Cambria" panose="02040503050406030204" pitchFamily="18" charset="0"/>
                <a:sym typeface="Wingdings 2" panose="05020102010507070707" charset="0"/>
              </a:rPr>
              <a:t>-An-bét-tô Bốt-ti-ni</a:t>
            </a:r>
          </a:p>
          <a:p>
            <a:pPr algn="just"/>
            <a:r>
              <a:rPr lang="vi-VN" altLang="en-US" sz="2400">
                <a:latin typeface="Cambria" panose="02040503050406030204" pitchFamily="18" charset="0"/>
                <a:cs typeface="Cambria" panose="02040503050406030204" pitchFamily="18" charset="0"/>
                <a:sym typeface="Wingdings 2" panose="05020102010507070707" charset="0"/>
              </a:rPr>
              <a:t>-trò chuyện</a:t>
            </a:r>
          </a:p>
          <a:p>
            <a:pPr lvl="0" algn="just">
              <a:defRPr/>
            </a:pPr>
            <a:r>
              <a:rPr lang="vi-VN" sz="2400" dirty="0">
                <a:solidFill>
                  <a:srgbClr val="000000"/>
                </a:solidFill>
                <a:latin typeface="Cambria" panose="02040503050406030204" pitchFamily="18" charset="0"/>
                <a:ea typeface="Cambria" panose="02040503050406030204" pitchFamily="18" charset="0"/>
                <a:cs typeface="Cambria" panose="02040503050406030204" pitchFamily="18" charset="0"/>
                <a:sym typeface="+mn-ea"/>
              </a:rPr>
              <a:t>-Hôm qua,</a:t>
            </a:r>
            <a:r>
              <a:rPr lang="vi-VN" sz="2400" b="1" dirty="0">
                <a:solidFill>
                  <a:srgbClr val="FF0000"/>
                </a:solidFill>
                <a:latin typeface="Cambria" panose="02040503050406030204" pitchFamily="18" charset="0"/>
                <a:ea typeface="Cambria" panose="02040503050406030204" pitchFamily="18" charset="0"/>
                <a:cs typeface="Cambria" panose="02040503050406030204" pitchFamily="18" charset="0"/>
                <a:sym typeface="+mn-ea"/>
              </a:rPr>
              <a:t>/</a:t>
            </a:r>
            <a:r>
              <a:rPr lang="vi-VN" sz="2400" dirty="0">
                <a:solidFill>
                  <a:srgbClr val="000000"/>
                </a:solidFill>
                <a:latin typeface="Cambria" panose="02040503050406030204" pitchFamily="18" charset="0"/>
                <a:ea typeface="Cambria" panose="02040503050406030204" pitchFamily="18" charset="0"/>
                <a:cs typeface="Cambria" panose="02040503050406030204" pitchFamily="18" charset="0"/>
                <a:sym typeface="+mn-ea"/>
              </a:rPr>
              <a:t> bố rủ tôi đi tàu</a:t>
            </a:r>
            <a:r>
              <a:rPr lang="vi-VN" sz="2400" b="1" dirty="0">
                <a:solidFill>
                  <a:srgbClr val="FF0000"/>
                </a:solidFill>
                <a:latin typeface="Cambria" panose="02040503050406030204" pitchFamily="18" charset="0"/>
                <a:ea typeface="Cambria" panose="02040503050406030204" pitchFamily="18" charset="0"/>
                <a:cs typeface="Cambria" panose="02040503050406030204" pitchFamily="18" charset="0"/>
                <a:sym typeface="+mn-ea"/>
              </a:rPr>
              <a:t>/</a:t>
            </a:r>
            <a:r>
              <a:rPr lang="vi-VN" sz="2400" dirty="0">
                <a:solidFill>
                  <a:srgbClr val="000000"/>
                </a:solidFill>
                <a:latin typeface="Cambria" panose="02040503050406030204" pitchFamily="18" charset="0"/>
                <a:ea typeface="Cambria" panose="02040503050406030204" pitchFamily="18" charset="0"/>
                <a:cs typeface="Cambria" panose="02040503050406030204" pitchFamily="18" charset="0"/>
                <a:sym typeface="+mn-ea"/>
              </a:rPr>
              <a:t> đến thăm người thầy đầu tiên của bố,</a:t>
            </a:r>
            <a:r>
              <a:rPr lang="vi-VN" sz="2400" b="1" dirty="0">
                <a:solidFill>
                  <a:srgbClr val="FF0000"/>
                </a:solidFill>
                <a:latin typeface="Cambria" panose="02040503050406030204" pitchFamily="18" charset="0"/>
                <a:ea typeface="Cambria" panose="02040503050406030204" pitchFamily="18" charset="0"/>
                <a:cs typeface="Cambria" panose="02040503050406030204" pitchFamily="18" charset="0"/>
                <a:sym typeface="+mn-ea"/>
              </a:rPr>
              <a:t>/</a:t>
            </a:r>
            <a:r>
              <a:rPr lang="vi-VN" sz="2400" dirty="0">
                <a:solidFill>
                  <a:srgbClr val="000000"/>
                </a:solidFill>
                <a:latin typeface="Cambria" panose="02040503050406030204" pitchFamily="18" charset="0"/>
                <a:ea typeface="Cambria" panose="02040503050406030204" pitchFamily="18" charset="0"/>
                <a:cs typeface="Cambria" panose="02040503050406030204" pitchFamily="18" charset="0"/>
                <a:sym typeface="+mn-ea"/>
              </a:rPr>
              <a:t> thầy Cơ- rô-xét–ti,</a:t>
            </a:r>
            <a:r>
              <a:rPr lang="vi-VN" sz="2400" b="1" dirty="0">
                <a:solidFill>
                  <a:srgbClr val="FF0000"/>
                </a:solidFill>
                <a:latin typeface="Cambria" panose="02040503050406030204" pitchFamily="18" charset="0"/>
                <a:ea typeface="Cambria" panose="02040503050406030204" pitchFamily="18" charset="0"/>
                <a:cs typeface="Cambria" panose="02040503050406030204" pitchFamily="18" charset="0"/>
                <a:sym typeface="+mn-ea"/>
              </a:rPr>
              <a:t>/</a:t>
            </a:r>
            <a:r>
              <a:rPr lang="vi-VN" sz="2400" dirty="0">
                <a:solidFill>
                  <a:srgbClr val="000000"/>
                </a:solidFill>
                <a:latin typeface="Cambria" panose="02040503050406030204" pitchFamily="18" charset="0"/>
                <a:ea typeface="Cambria" panose="02040503050406030204" pitchFamily="18" charset="0"/>
                <a:cs typeface="Cambria" panose="02040503050406030204" pitchFamily="18" charset="0"/>
                <a:sym typeface="+mn-ea"/>
              </a:rPr>
              <a:t> năm nay đã tám mươi tuổi</a:t>
            </a:r>
            <a:r>
              <a:rPr lang="vi-VN" sz="2400" dirty="0">
                <a:solidFill>
                  <a:schemeClr val="accent6"/>
                </a:solidFill>
                <a:latin typeface="Cambria" panose="02040503050406030204" pitchFamily="18" charset="0"/>
                <a:ea typeface="Cambria" panose="02040503050406030204" pitchFamily="18" charset="0"/>
                <a:cs typeface="Cambria" panose="02040503050406030204" pitchFamily="18" charset="0"/>
                <a:sym typeface="+mn-ea"/>
              </a:rPr>
              <a:t>.</a:t>
            </a:r>
            <a:r>
              <a:rPr lang="vi-VN" sz="2400" b="1" dirty="0">
                <a:solidFill>
                  <a:srgbClr val="FF0000"/>
                </a:solidFill>
                <a:latin typeface="Cambria" panose="02040503050406030204" pitchFamily="18" charset="0"/>
                <a:ea typeface="Cambria" panose="02040503050406030204" pitchFamily="18" charset="0"/>
                <a:cs typeface="Cambria" panose="02040503050406030204" pitchFamily="18" charset="0"/>
                <a:sym typeface="+mn-ea"/>
              </a:rPr>
              <a:t>//</a:t>
            </a:r>
            <a:endParaRPr lang="vi-VN" sz="2400" dirty="0">
              <a:solidFill>
                <a:srgbClr val="FF0000"/>
              </a:solidFill>
              <a:latin typeface="Cambria" panose="02040503050406030204" pitchFamily="18" charset="0"/>
              <a:ea typeface="Cambria" panose="02040503050406030204" pitchFamily="18" charset="0"/>
              <a:cs typeface="Cambria" panose="02040503050406030204" pitchFamily="18" charset="0"/>
              <a:sym typeface="+mn-ea"/>
            </a:endParaRPr>
          </a:p>
          <a:p>
            <a:pPr lvl="0" algn="just">
              <a:defRPr/>
            </a:pPr>
            <a:r>
              <a:rPr lang="vi-VN" altLang="en-US" sz="2400">
                <a:latin typeface="Cambria" panose="02040503050406030204" pitchFamily="18" charset="0"/>
                <a:cs typeface="Cambria" panose="02040503050406030204" pitchFamily="18" charset="0"/>
                <a:sym typeface="Wingdings 2" panose="05020102010507070707" charset="0"/>
              </a:rPr>
              <a:t>+Xuống tàu,</a:t>
            </a:r>
            <a:r>
              <a:rPr lang="vi-VN" altLang="en-US" sz="2400" b="1">
                <a:solidFill>
                  <a:srgbClr val="FF0000"/>
                </a:solidFill>
                <a:latin typeface="Cambria" panose="02040503050406030204" pitchFamily="18" charset="0"/>
                <a:cs typeface="Cambria" panose="02040503050406030204" pitchFamily="18" charset="0"/>
                <a:sym typeface="Wingdings 2" panose="05020102010507070707" charset="0"/>
              </a:rPr>
              <a:t>/ </a:t>
            </a:r>
            <a:r>
              <a:rPr lang="vi-VN" altLang="en-US" sz="2400">
                <a:latin typeface="Cambria" panose="02040503050406030204" pitchFamily="18" charset="0"/>
                <a:cs typeface="Cambria" panose="02040503050406030204" pitchFamily="18" charset="0"/>
                <a:sym typeface="Wingdings 2" panose="05020102010507070707" charset="0"/>
              </a:rPr>
              <a:t>chúng tôi hỏi thăm</a:t>
            </a:r>
            <a:r>
              <a:rPr lang="vi-VN" altLang="en-US" sz="2400" b="1">
                <a:solidFill>
                  <a:srgbClr val="FF0000"/>
                </a:solidFill>
                <a:latin typeface="Cambria" panose="02040503050406030204" pitchFamily="18" charset="0"/>
                <a:cs typeface="Cambria" panose="02040503050406030204" pitchFamily="18" charset="0"/>
                <a:sym typeface="Wingdings 2" panose="05020102010507070707" charset="0"/>
              </a:rPr>
              <a:t>/</a:t>
            </a:r>
            <a:r>
              <a:rPr lang="vi-VN" altLang="en-US" sz="2400">
                <a:latin typeface="Cambria" panose="02040503050406030204" pitchFamily="18" charset="0"/>
                <a:cs typeface="Cambria" panose="02040503050406030204" pitchFamily="18" charset="0"/>
                <a:sym typeface="Wingdings 2" panose="05020102010507070707" charset="0"/>
              </a:rPr>
              <a:t> đến nhà thầy,</a:t>
            </a:r>
            <a:r>
              <a:rPr lang="vi-VN" altLang="en-US" sz="2400" b="1">
                <a:solidFill>
                  <a:srgbClr val="FF0000"/>
                </a:solidFill>
                <a:latin typeface="Cambria" panose="02040503050406030204" pitchFamily="18" charset="0"/>
                <a:cs typeface="Cambria" panose="02040503050406030204" pitchFamily="18" charset="0"/>
                <a:sym typeface="Wingdings 2" panose="05020102010507070707" charset="0"/>
              </a:rPr>
              <a:t>/</a:t>
            </a:r>
            <a:r>
              <a:rPr lang="vi-VN" altLang="en-US" sz="2400">
                <a:latin typeface="Cambria" panose="02040503050406030204" pitchFamily="18" charset="0"/>
                <a:cs typeface="Cambria" panose="02040503050406030204" pitchFamily="18" charset="0"/>
                <a:sym typeface="Wingdings 2" panose="05020102010507070707" charset="0"/>
              </a:rPr>
              <a:t> một ngôi nhà nhỏ cuối làng.</a:t>
            </a:r>
            <a:r>
              <a:rPr lang="vi-VN" altLang="en-US" sz="2400" b="1">
                <a:solidFill>
                  <a:srgbClr val="FF0000"/>
                </a:solidFill>
                <a:latin typeface="Cambria" panose="02040503050406030204" pitchFamily="18" charset="0"/>
                <a:cs typeface="Cambria" panose="02040503050406030204" pitchFamily="18" charset="0"/>
                <a:sym typeface="Wingdings 2" panose="05020102010507070707" charset="0"/>
              </a:rPr>
              <a:t>//</a:t>
            </a:r>
          </a:p>
        </p:txBody>
      </p:sp>
      <p:sp>
        <p:nvSpPr>
          <p:cNvPr id="3" name="Text Box 2"/>
          <p:cNvSpPr txBox="1"/>
          <p:nvPr/>
        </p:nvSpPr>
        <p:spPr>
          <a:xfrm>
            <a:off x="5103495" y="2086610"/>
            <a:ext cx="6668135" cy="4300855"/>
          </a:xfrm>
          <a:prstGeom prst="rect">
            <a:avLst/>
          </a:prstGeom>
          <a:noFill/>
        </p:spPr>
        <p:txBody>
          <a:bodyPr wrap="square" rtlCol="0">
            <a:noAutofit/>
          </a:bodyPr>
          <a:lstStyle/>
          <a:p>
            <a:r>
              <a:rPr lang="vi-VN" altLang="en-US" sz="2400" b="1" dirty="0">
                <a:latin typeface="Cambria" panose="02040503050406030204" pitchFamily="18" charset="0"/>
                <a:cs typeface="Cambria" panose="02040503050406030204" pitchFamily="18" charset="0"/>
              </a:rPr>
              <a:t>*Tìm hiểu bài</a:t>
            </a:r>
          </a:p>
          <a:p>
            <a:r>
              <a:rPr lang="vi-VN" altLang="en-US" sz="2400" dirty="0">
                <a:latin typeface="Cambria" panose="02040503050406030204" pitchFamily="18" charset="0"/>
                <a:cs typeface="Cambria" panose="02040503050406030204" pitchFamily="18" charset="0"/>
              </a:rPr>
              <a:t>+hân hạnh, hiếu động, quý hóa</a:t>
            </a:r>
          </a:p>
          <a:p>
            <a:r>
              <a:rPr lang="vi-VN" altLang="en-US" sz="2400" dirty="0">
                <a:latin typeface="Cambria" panose="02040503050406030204" pitchFamily="18" charset="0"/>
                <a:cs typeface="Cambria" panose="02040503050406030204" pitchFamily="18" charset="0"/>
              </a:rPr>
              <a:t>-Con chào thầy ạ ! - Bố vừa nói vừa bỏ mũ ra.</a:t>
            </a:r>
          </a:p>
          <a:p>
            <a:r>
              <a:rPr lang="vi-VN" altLang="en-US" sz="2400" dirty="0">
                <a:latin typeface="Cambria" panose="02040503050406030204" pitchFamily="18" charset="0"/>
                <a:cs typeface="Cambria" panose="02040503050406030204" pitchFamily="18" charset="0"/>
              </a:rPr>
              <a:t>-Cụ bước tới ôm hôn bố và nói</a:t>
            </a:r>
          </a:p>
          <a:p>
            <a:r>
              <a:rPr lang="vi-VN" altLang="en-US" sz="2400" dirty="0">
                <a:latin typeface="Cambria" panose="02040503050406030204" pitchFamily="18" charset="0"/>
                <a:cs typeface="Cambria" panose="02040503050406030204" pitchFamily="18" charset="0"/>
              </a:rPr>
              <a:t>-Cụ trò chuyện cùng bố tôi như chưa hề xa xách</a:t>
            </a:r>
          </a:p>
          <a:p>
            <a:r>
              <a:rPr lang="vi-VN" altLang="en-US" sz="2400" b="1" u="sng" dirty="0">
                <a:latin typeface="Cambria" panose="02040503050406030204" pitchFamily="18" charset="0"/>
                <a:cs typeface="Cambria" panose="02040503050406030204" pitchFamily="18" charset="0"/>
              </a:rPr>
              <a:t>Nội dung:</a:t>
            </a:r>
          </a:p>
          <a:p>
            <a:r>
              <a:rPr lang="vi-VN" sz="2300" dirty="0">
                <a:latin typeface="Cambria" panose="02040503050406030204" pitchFamily="18" charset="0"/>
                <a:cs typeface="Cambria" panose="02040503050406030204" pitchFamily="18" charset="0"/>
                <a:sym typeface="+mn-ea"/>
              </a:rPr>
              <a:t>Câu chuyện kể về cuộc gặp gỡ đầy cảm động giữa người thầy giáo già và học trò cũ. </a:t>
            </a:r>
            <a:r>
              <a:rPr lang="en-US" sz="2300" dirty="0">
                <a:latin typeface="Cambria" panose="02040503050406030204" pitchFamily="18" charset="0"/>
                <a:cs typeface="Cambria" panose="02040503050406030204" pitchFamily="18" charset="0"/>
                <a:sym typeface="+mn-ea"/>
              </a:rPr>
              <a:t>H</a:t>
            </a:r>
            <a:r>
              <a:rPr lang="vi-VN" sz="2300" dirty="0" smtClean="0">
                <a:latin typeface="Cambria" panose="02040503050406030204" pitchFamily="18" charset="0"/>
                <a:cs typeface="Cambria" panose="02040503050406030204" pitchFamily="18" charset="0"/>
                <a:sym typeface="+mn-ea"/>
              </a:rPr>
              <a:t>ọc </a:t>
            </a:r>
            <a:r>
              <a:rPr lang="vi-VN" sz="2300" dirty="0">
                <a:latin typeface="Cambria" panose="02040503050406030204" pitchFamily="18" charset="0"/>
                <a:cs typeface="Cambria" panose="02040503050406030204" pitchFamily="18" charset="0"/>
                <a:sym typeface="+mn-ea"/>
              </a:rPr>
              <a:t>trò luôn kính trọng và biết ơn thầy cô giáo đã dạy dỗ mình nên người. Thầy cô giáo cũng vô cùng thương yêu và dành cho học trò những điều tốt đẹp.</a:t>
            </a:r>
            <a:endParaRPr lang="vi-VN" sz="2300" dirty="0">
              <a:latin typeface="Cambria" panose="02040503050406030204" pitchFamily="18" charset="0"/>
              <a:cs typeface="Cambria" panose="02040503050406030204" pitchFamily="18" charset="0"/>
            </a:endParaRPr>
          </a:p>
          <a:p>
            <a:endParaRPr lang="vi-VN" altLang="en-US" sz="2400" b="1" u="sng" dirty="0">
              <a:latin typeface="Cambria" panose="02040503050406030204" pitchFamily="18" charset="0"/>
              <a:cs typeface="Cambria" panose="02040503050406030204" pitchFamily="18" charset="0"/>
            </a:endParaRPr>
          </a:p>
          <a:p>
            <a:endParaRPr lang="vi-VN" altLang="en-US" sz="2400" b="1" u="sng" dirty="0">
              <a:latin typeface="Cambria" panose="02040503050406030204" pitchFamily="18" charset="0"/>
              <a:cs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barn(inVertical)">
                                      <p:cBhvr>
                                        <p:cTn id="21" dur="500"/>
                                        <p:tgtEl>
                                          <p:spTgt spid="3">
                                            <p:txEl>
                                              <p:pRg st="0" end="0"/>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barn(inVertical)">
                                      <p:cBhvr>
                                        <p:cTn id="24" dur="500"/>
                                        <p:tgtEl>
                                          <p:spTgt spid="3">
                                            <p:txEl>
                                              <p:pRg st="1" end="1"/>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barn(inVertical)">
                                      <p:cBhvr>
                                        <p:cTn id="27" dur="500"/>
                                        <p:tgtEl>
                                          <p:spTgt spid="3">
                                            <p:txEl>
                                              <p:pRg st="2" end="2"/>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barn(inVertical)">
                                      <p:cBhvr>
                                        <p:cTn id="30" dur="500"/>
                                        <p:tgtEl>
                                          <p:spTgt spid="3">
                                            <p:txEl>
                                              <p:pRg st="3" end="3"/>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barn(inVertical)">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arn(inVertical)">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289825" y="363051"/>
            <a:ext cx="8431499" cy="969348"/>
          </a:xfrm>
          <a:prstGeom prst="rect">
            <a:avLst/>
          </a:prstGeom>
        </p:spPr>
      </p:pic>
      <p:sp>
        <p:nvSpPr>
          <p:cNvPr id="4" name="TextBox 3"/>
          <p:cNvSpPr txBox="1"/>
          <p:nvPr/>
        </p:nvSpPr>
        <p:spPr>
          <a:xfrm>
            <a:off x="771525" y="1304925"/>
            <a:ext cx="10610850" cy="489364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Hôm qua, bố rủ tôi đi tàu đến thăm người thầy đầu tiên của bố, thầy Cơ-rô-xét-ti, năm nay đã tám mươi tuổi.</a:t>
            </a: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Xuống tàu, chúng tôi hỏi thăm đường đến nhà thầy, một ngôi nhà nhỏ cuối làng. Bố nhẹ nhàng gõ cửa. Ra mở cửa là một cụ già râu tóc đã bạc.</a:t>
            </a: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Con chào thầy ạ! – Bố vừa nói vừa bỏ mũ ra.</a:t>
            </a: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Chào anh. Xin lỗi, anh là...</a:t>
            </a: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Con là An-béc-tô, học trò cũ của thầy. Con đến thăm thầy ạ.</a:t>
            </a: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Thật hân hạnh quá! Nhưng... anh học với tôi hồi nào nhỉ?</a:t>
            </a: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Bố nói tên lớp và ngày bố vào trường. Cụ cúi đầu suy nghĩ rồi bỗng ngẩng lên:</a:t>
            </a: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An-béc-tô Bốt-ti-ni?</a:t>
            </a: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Đúng ạ! – Bố đưa cả hai tay về phía cụ.</a:t>
            </a: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Cụ bước tới ôm hôn bố và nói:</a:t>
            </a: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Xin mời vào nhà.</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056915" y="3057525"/>
            <a:ext cx="3687409" cy="3224212"/>
          </a:xfrm>
          <a:prstGeom prst="rect">
            <a:avLst/>
          </a:prstGeom>
        </p:spPr>
      </p:pic>
      <p:sp>
        <p:nvSpPr>
          <p:cNvPr id="6" name="TextBox 5"/>
          <p:cNvSpPr txBox="1"/>
          <p:nvPr/>
        </p:nvSpPr>
        <p:spPr>
          <a:xfrm>
            <a:off x="628650" y="361950"/>
            <a:ext cx="7610475"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Chúng tôi vào nhà và ngồi xuống ghế yên lặng. Cụ nhìn bố tôi một lần nữa rồi nói to:</a:t>
            </a:r>
          </a:p>
          <a:p>
            <a:pPr marL="0" marR="0" lvl="0" indent="0" algn="l"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 An-béc-tô, tôi nhớ chứ! Lớp Một anh ngồi bên trái cạnh cửa sổ. Hồi đó, anh rất hiếu động. Đến lớp Hai, anh bị ốm phải nghỉ một tuần, phải không nào? Anh còn nhớ đến người thầy giáo già của mình, thật quý hoá...</a:t>
            </a:r>
          </a:p>
          <a:p>
            <a:pPr marL="0" marR="0" lvl="0" indent="0" algn="l"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Cụ trò chuyện cùng bố tôi như chưa hề xa cách. Bỗng cụ đứng dậy: </a:t>
            </a:r>
          </a:p>
          <a:p>
            <a:pPr marL="0" marR="0" lvl="0" indent="0" algn="l"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 Tôi dành cho anh một bất ngờ đây.</a:t>
            </a:r>
          </a:p>
          <a:p>
            <a:pPr marL="0" marR="0" lvl="0" indent="0" algn="l"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Nói rồi cụ lục tìm trên giá sách, rút ra một tờ giấy đã ngả vàng đưa cho bố. Bố nhận ra bài chính tả của mình, nét chữ to cồ cộ. Bố vừa đọc vừa mỉm cười. Rồi bố cúi xuống hôn vào trang giấy, mắt </a:t>
            </a:r>
            <a:r>
              <a:rPr kumimoji="0" lang="vi-VN" sz="2400" b="0" i="0"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mn-cs"/>
              </a:rPr>
              <a:t>r</a:t>
            </a:r>
            <a:r>
              <a:rPr lang="en-US" sz="2400" dirty="0">
                <a:solidFill>
                  <a:prstClr val="black"/>
                </a:solidFill>
                <a:latin typeface="Cambria" panose="02040503050406030204" pitchFamily="18" charset="0"/>
                <a:ea typeface="Cambria" panose="02040503050406030204" pitchFamily="18" charset="0"/>
              </a:rPr>
              <a:t>ư</a:t>
            </a:r>
            <a:r>
              <a:rPr kumimoji="0" lang="vi-VN" sz="2400" b="0" i="0"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mn-cs"/>
              </a:rPr>
              <a:t>ng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rưng</a:t>
            </a:r>
          </a:p>
          <a:p>
            <a:pPr marL="0" marR="0" lvl="0" indent="0" algn="l"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 Thưa thầy kính yêu, con xin cảm ơn thầy! – Bố đưa tay lên gạt nước mắt rồi ôm lấy người thầy của mình. </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562461" y="98474"/>
            <a:ext cx="11324739" cy="6639951"/>
          </a:xfrm>
          <a:prstGeom prst="roundRect">
            <a:avLst/>
          </a:prstGeom>
          <a:solidFill>
            <a:schemeClr val="bg1"/>
          </a:solidFill>
          <a:ln w="38100">
            <a:solidFill>
              <a:srgbClr val="89171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0" name="Picture 9">
            <a:hlinkClick r:id="rId2" action="ppaction://hlinksldjump"/>
          </p:cNvPr>
          <p:cNvPicPr>
            <a:picLocks noChangeAspect="1"/>
          </p:cNvPicPr>
          <p:nvPr/>
        </p:nvPicPr>
        <p:blipFill>
          <a:blip r:embed="rId3"/>
          <a:stretch>
            <a:fillRect/>
          </a:stretch>
        </p:blipFill>
        <p:spPr>
          <a:xfrm>
            <a:off x="2445507" y="1453662"/>
            <a:ext cx="2283500" cy="2660316"/>
          </a:xfrm>
          <a:prstGeom prst="rect">
            <a:avLst/>
          </a:prstGeom>
        </p:spPr>
      </p:pic>
      <p:pic>
        <p:nvPicPr>
          <p:cNvPr id="11" name="Picture 10">
            <a:hlinkClick r:id="rId4" action="ppaction://hlinksldjump"/>
          </p:cNvPr>
          <p:cNvPicPr>
            <a:picLocks noChangeAspect="1"/>
          </p:cNvPicPr>
          <p:nvPr/>
        </p:nvPicPr>
        <p:blipFill rotWithShape="1">
          <a:blip r:embed="rId5" cstate="print">
            <a:extLst>
              <a:ext uri="{28A0092B-C50C-407E-A947-70E740481C1C}">
                <a14:useLocalDpi xmlns:a14="http://schemas.microsoft.com/office/drawing/2010/main" val="0"/>
              </a:ext>
            </a:extLst>
          </a:blip>
          <a:srcRect l="38779" t="-1267" r="43802" b="65539"/>
          <a:stretch>
            <a:fillRect/>
          </a:stretch>
        </p:blipFill>
        <p:spPr>
          <a:xfrm>
            <a:off x="7875218" y="1452575"/>
            <a:ext cx="2078297" cy="2759967"/>
          </a:xfrm>
          <a:prstGeom prst="rect">
            <a:avLst/>
          </a:prstGeom>
        </p:spPr>
      </p:pic>
      <p:pic>
        <p:nvPicPr>
          <p:cNvPr id="15" name="Picture 14">
            <a:hlinkClick r:id="rId6" action="ppaction://hlinksldjump"/>
          </p:cNvPr>
          <p:cNvPicPr>
            <a:picLocks noChangeAspect="1"/>
          </p:cNvPicPr>
          <p:nvPr/>
        </p:nvPicPr>
        <p:blipFill rotWithShape="1">
          <a:blip r:embed="rId7"/>
          <a:srcRect l="23324" t="3061"/>
          <a:stretch>
            <a:fillRect/>
          </a:stretch>
        </p:blipFill>
        <p:spPr>
          <a:xfrm>
            <a:off x="5490845" y="3429000"/>
            <a:ext cx="2384425" cy="2656205"/>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2461" y="3816465"/>
            <a:ext cx="3412928" cy="2837276"/>
          </a:xfrm>
          <a:prstGeom prst="rect">
            <a:avLst/>
          </a:prstGeom>
        </p:spPr>
      </p:pic>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a:xfrm>
            <a:off x="4419326" y="2186961"/>
            <a:ext cx="1352823" cy="1866898"/>
          </a:xfrm>
          <a:prstGeom prst="rect">
            <a:avLst/>
          </a:prstGeom>
        </p:spPr>
      </p:pic>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a:xfrm>
            <a:off x="9582150" y="2714625"/>
            <a:ext cx="1447516" cy="1447516"/>
          </a:xfrm>
          <a:prstGeom prst="rect">
            <a:avLst/>
          </a:prstGeom>
        </p:spPr>
      </p:pic>
      <p:pic>
        <p:nvPicPr>
          <p:cNvPr id="18" name="Picture 17">
            <a:hlinkClick r:id="rId6" action="ppaction://hlinksldjump"/>
          </p:cNvPr>
          <p:cNvPicPr>
            <a:picLocks noChangeAspect="1"/>
          </p:cNvPicPr>
          <p:nvPr/>
        </p:nvPicPr>
        <p:blipFill>
          <a:blip r:embed="rId11"/>
          <a:srcRect/>
          <a:stretch>
            <a:fillRect/>
          </a:stretch>
        </p:blipFill>
        <p:spPr>
          <a:xfrm>
            <a:off x="6780109" y="4435113"/>
            <a:ext cx="2147297" cy="2147297"/>
          </a:xfrm>
          <a:prstGeom prst="rect">
            <a:avLst/>
          </a:prstGeom>
        </p:spPr>
      </p:pic>
      <p:sp>
        <p:nvSpPr>
          <p:cNvPr id="12" name="Arrow: Right 11">
            <a:hlinkClick r:id="rId12" action="ppaction://hlinksldjump"/>
          </p:cNvPr>
          <p:cNvSpPr/>
          <p:nvPr/>
        </p:nvSpPr>
        <p:spPr>
          <a:xfrm>
            <a:off x="11092815" y="6071603"/>
            <a:ext cx="957683" cy="509113"/>
          </a:xfrm>
          <a:prstGeom prst="rightArrow">
            <a:avLst/>
          </a:prstGeom>
          <a:solidFill>
            <a:srgbClr val="88D656"/>
          </a:solidFill>
          <a:ln>
            <a:solidFill>
              <a:srgbClr val="952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0" name="Picture 19"/>
          <p:cNvPicPr>
            <a:picLocks noChangeAspect="1"/>
          </p:cNvPicPr>
          <p:nvPr/>
        </p:nvPicPr>
        <p:blipFill>
          <a:blip r:embed="rId13"/>
          <a:stretch>
            <a:fillRect/>
          </a:stretch>
        </p:blipFill>
        <p:spPr>
          <a:xfrm>
            <a:off x="2268925" y="252364"/>
            <a:ext cx="7352413" cy="1103472"/>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80">
                                          <p:stCondLst>
                                            <p:cond delay="0"/>
                                          </p:stCondLst>
                                        </p:cTn>
                                        <p:tgtEl>
                                          <p:spTgt spid="10"/>
                                        </p:tgtEl>
                                      </p:cBhvr>
                                    </p:animEffect>
                                    <p:anim calcmode="lin" valueType="num">
                                      <p:cBhvr>
                                        <p:cTn id="1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7" dur="26">
                                          <p:stCondLst>
                                            <p:cond delay="650"/>
                                          </p:stCondLst>
                                        </p:cTn>
                                        <p:tgtEl>
                                          <p:spTgt spid="10"/>
                                        </p:tgtEl>
                                      </p:cBhvr>
                                      <p:to x="100000" y="60000"/>
                                    </p:animScale>
                                    <p:animScale>
                                      <p:cBhvr>
                                        <p:cTn id="18" dur="166" decel="50000">
                                          <p:stCondLst>
                                            <p:cond delay="676"/>
                                          </p:stCondLst>
                                        </p:cTn>
                                        <p:tgtEl>
                                          <p:spTgt spid="10"/>
                                        </p:tgtEl>
                                      </p:cBhvr>
                                      <p:to x="100000" y="100000"/>
                                    </p:animScale>
                                    <p:animScale>
                                      <p:cBhvr>
                                        <p:cTn id="19" dur="26">
                                          <p:stCondLst>
                                            <p:cond delay="1312"/>
                                          </p:stCondLst>
                                        </p:cTn>
                                        <p:tgtEl>
                                          <p:spTgt spid="10"/>
                                        </p:tgtEl>
                                      </p:cBhvr>
                                      <p:to x="100000" y="80000"/>
                                    </p:animScale>
                                    <p:animScale>
                                      <p:cBhvr>
                                        <p:cTn id="20" dur="166" decel="50000">
                                          <p:stCondLst>
                                            <p:cond delay="1338"/>
                                          </p:stCondLst>
                                        </p:cTn>
                                        <p:tgtEl>
                                          <p:spTgt spid="10"/>
                                        </p:tgtEl>
                                      </p:cBhvr>
                                      <p:to x="100000" y="100000"/>
                                    </p:animScale>
                                    <p:animScale>
                                      <p:cBhvr>
                                        <p:cTn id="21" dur="26">
                                          <p:stCondLst>
                                            <p:cond delay="1642"/>
                                          </p:stCondLst>
                                        </p:cTn>
                                        <p:tgtEl>
                                          <p:spTgt spid="10"/>
                                        </p:tgtEl>
                                      </p:cBhvr>
                                      <p:to x="100000" y="90000"/>
                                    </p:animScale>
                                    <p:animScale>
                                      <p:cBhvr>
                                        <p:cTn id="22" dur="166" decel="50000">
                                          <p:stCondLst>
                                            <p:cond delay="1668"/>
                                          </p:stCondLst>
                                        </p:cTn>
                                        <p:tgtEl>
                                          <p:spTgt spid="10"/>
                                        </p:tgtEl>
                                      </p:cBhvr>
                                      <p:to x="100000" y="100000"/>
                                    </p:animScale>
                                    <p:animScale>
                                      <p:cBhvr>
                                        <p:cTn id="23" dur="26">
                                          <p:stCondLst>
                                            <p:cond delay="1808"/>
                                          </p:stCondLst>
                                        </p:cTn>
                                        <p:tgtEl>
                                          <p:spTgt spid="10"/>
                                        </p:tgtEl>
                                      </p:cBhvr>
                                      <p:to x="100000" y="95000"/>
                                    </p:animScale>
                                    <p:animScale>
                                      <p:cBhvr>
                                        <p:cTn id="24" dur="166" decel="50000">
                                          <p:stCondLst>
                                            <p:cond delay="1834"/>
                                          </p:stCondLst>
                                        </p:cTn>
                                        <p:tgtEl>
                                          <p:spTgt spid="10"/>
                                        </p:tgtEl>
                                      </p:cBhvr>
                                      <p:to x="100000" y="100000"/>
                                    </p:animScale>
                                  </p:childTnLst>
                                </p:cTn>
                              </p:par>
                              <p:par>
                                <p:cTn id="25" presetID="26"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80">
                                          <p:stCondLst>
                                            <p:cond delay="0"/>
                                          </p:stCondLst>
                                        </p:cTn>
                                        <p:tgtEl>
                                          <p:spTgt spid="11"/>
                                        </p:tgtEl>
                                      </p:cBhvr>
                                    </p:animEffect>
                                    <p:anim calcmode="lin" valueType="num">
                                      <p:cBhvr>
                                        <p:cTn id="2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3" dur="26">
                                          <p:stCondLst>
                                            <p:cond delay="650"/>
                                          </p:stCondLst>
                                        </p:cTn>
                                        <p:tgtEl>
                                          <p:spTgt spid="11"/>
                                        </p:tgtEl>
                                      </p:cBhvr>
                                      <p:to x="100000" y="60000"/>
                                    </p:animScale>
                                    <p:animScale>
                                      <p:cBhvr>
                                        <p:cTn id="34" dur="166" decel="50000">
                                          <p:stCondLst>
                                            <p:cond delay="676"/>
                                          </p:stCondLst>
                                        </p:cTn>
                                        <p:tgtEl>
                                          <p:spTgt spid="11"/>
                                        </p:tgtEl>
                                      </p:cBhvr>
                                      <p:to x="100000" y="100000"/>
                                    </p:animScale>
                                    <p:animScale>
                                      <p:cBhvr>
                                        <p:cTn id="35" dur="26">
                                          <p:stCondLst>
                                            <p:cond delay="1312"/>
                                          </p:stCondLst>
                                        </p:cTn>
                                        <p:tgtEl>
                                          <p:spTgt spid="11"/>
                                        </p:tgtEl>
                                      </p:cBhvr>
                                      <p:to x="100000" y="80000"/>
                                    </p:animScale>
                                    <p:animScale>
                                      <p:cBhvr>
                                        <p:cTn id="36" dur="166" decel="50000">
                                          <p:stCondLst>
                                            <p:cond delay="1338"/>
                                          </p:stCondLst>
                                        </p:cTn>
                                        <p:tgtEl>
                                          <p:spTgt spid="11"/>
                                        </p:tgtEl>
                                      </p:cBhvr>
                                      <p:to x="100000" y="100000"/>
                                    </p:animScale>
                                    <p:animScale>
                                      <p:cBhvr>
                                        <p:cTn id="37" dur="26">
                                          <p:stCondLst>
                                            <p:cond delay="1642"/>
                                          </p:stCondLst>
                                        </p:cTn>
                                        <p:tgtEl>
                                          <p:spTgt spid="11"/>
                                        </p:tgtEl>
                                      </p:cBhvr>
                                      <p:to x="100000" y="90000"/>
                                    </p:animScale>
                                    <p:animScale>
                                      <p:cBhvr>
                                        <p:cTn id="38" dur="166" decel="50000">
                                          <p:stCondLst>
                                            <p:cond delay="1668"/>
                                          </p:stCondLst>
                                        </p:cTn>
                                        <p:tgtEl>
                                          <p:spTgt spid="11"/>
                                        </p:tgtEl>
                                      </p:cBhvr>
                                      <p:to x="100000" y="100000"/>
                                    </p:animScale>
                                    <p:animScale>
                                      <p:cBhvr>
                                        <p:cTn id="39" dur="26">
                                          <p:stCondLst>
                                            <p:cond delay="1808"/>
                                          </p:stCondLst>
                                        </p:cTn>
                                        <p:tgtEl>
                                          <p:spTgt spid="11"/>
                                        </p:tgtEl>
                                      </p:cBhvr>
                                      <p:to x="100000" y="95000"/>
                                    </p:animScale>
                                    <p:animScale>
                                      <p:cBhvr>
                                        <p:cTn id="40" dur="166" decel="50000">
                                          <p:stCondLst>
                                            <p:cond delay="1834"/>
                                          </p:stCondLst>
                                        </p:cTn>
                                        <p:tgtEl>
                                          <p:spTgt spid="11"/>
                                        </p:tgtEl>
                                      </p:cBhvr>
                                      <p:to x="100000" y="100000"/>
                                    </p:animScale>
                                  </p:childTnLst>
                                </p:cTn>
                              </p:par>
                              <p:par>
                                <p:cTn id="41" presetID="26" presetClass="entr" presetSubtype="0"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80">
                                          <p:stCondLst>
                                            <p:cond delay="0"/>
                                          </p:stCondLst>
                                        </p:cTn>
                                        <p:tgtEl>
                                          <p:spTgt spid="15"/>
                                        </p:tgtEl>
                                      </p:cBhvr>
                                    </p:animEffect>
                                    <p:anim calcmode="lin" valueType="num">
                                      <p:cBhvr>
                                        <p:cTn id="4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49" dur="26">
                                          <p:stCondLst>
                                            <p:cond delay="650"/>
                                          </p:stCondLst>
                                        </p:cTn>
                                        <p:tgtEl>
                                          <p:spTgt spid="15"/>
                                        </p:tgtEl>
                                      </p:cBhvr>
                                      <p:to x="100000" y="60000"/>
                                    </p:animScale>
                                    <p:animScale>
                                      <p:cBhvr>
                                        <p:cTn id="50" dur="166" decel="50000">
                                          <p:stCondLst>
                                            <p:cond delay="676"/>
                                          </p:stCondLst>
                                        </p:cTn>
                                        <p:tgtEl>
                                          <p:spTgt spid="15"/>
                                        </p:tgtEl>
                                      </p:cBhvr>
                                      <p:to x="100000" y="100000"/>
                                    </p:animScale>
                                    <p:animScale>
                                      <p:cBhvr>
                                        <p:cTn id="51" dur="26">
                                          <p:stCondLst>
                                            <p:cond delay="1312"/>
                                          </p:stCondLst>
                                        </p:cTn>
                                        <p:tgtEl>
                                          <p:spTgt spid="15"/>
                                        </p:tgtEl>
                                      </p:cBhvr>
                                      <p:to x="100000" y="80000"/>
                                    </p:animScale>
                                    <p:animScale>
                                      <p:cBhvr>
                                        <p:cTn id="52" dur="166" decel="50000">
                                          <p:stCondLst>
                                            <p:cond delay="1338"/>
                                          </p:stCondLst>
                                        </p:cTn>
                                        <p:tgtEl>
                                          <p:spTgt spid="15"/>
                                        </p:tgtEl>
                                      </p:cBhvr>
                                      <p:to x="100000" y="100000"/>
                                    </p:animScale>
                                    <p:animScale>
                                      <p:cBhvr>
                                        <p:cTn id="53" dur="26">
                                          <p:stCondLst>
                                            <p:cond delay="1642"/>
                                          </p:stCondLst>
                                        </p:cTn>
                                        <p:tgtEl>
                                          <p:spTgt spid="15"/>
                                        </p:tgtEl>
                                      </p:cBhvr>
                                      <p:to x="100000" y="90000"/>
                                    </p:animScale>
                                    <p:animScale>
                                      <p:cBhvr>
                                        <p:cTn id="54" dur="166" decel="50000">
                                          <p:stCondLst>
                                            <p:cond delay="1668"/>
                                          </p:stCondLst>
                                        </p:cTn>
                                        <p:tgtEl>
                                          <p:spTgt spid="15"/>
                                        </p:tgtEl>
                                      </p:cBhvr>
                                      <p:to x="100000" y="100000"/>
                                    </p:animScale>
                                    <p:animScale>
                                      <p:cBhvr>
                                        <p:cTn id="55" dur="26">
                                          <p:stCondLst>
                                            <p:cond delay="1808"/>
                                          </p:stCondLst>
                                        </p:cTn>
                                        <p:tgtEl>
                                          <p:spTgt spid="15"/>
                                        </p:tgtEl>
                                      </p:cBhvr>
                                      <p:to x="100000" y="95000"/>
                                    </p:animScale>
                                    <p:animScale>
                                      <p:cBhvr>
                                        <p:cTn id="56" dur="166" decel="50000">
                                          <p:stCondLst>
                                            <p:cond delay="1834"/>
                                          </p:stCondLst>
                                        </p:cTn>
                                        <p:tgtEl>
                                          <p:spTgt spid="15"/>
                                        </p:tgtEl>
                                      </p:cBhvr>
                                      <p:to x="100000" y="100000"/>
                                    </p:animScale>
                                  </p:childTnLst>
                                </p:cTn>
                              </p:par>
                              <p:par>
                                <p:cTn id="57" presetID="1"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9" restart="whenNotActive" fill="hold" evtFilter="cancelBubble" nodeType="interactiveSeq">
                <p:stCondLst>
                  <p:cond evt="onClick" delay="0">
                    <p:tgtEl>
                      <p:spTgt spid="10"/>
                    </p:tgtEl>
                  </p:cond>
                </p:stCondLst>
                <p:endSync evt="end" delay="0">
                  <p:rtn val="all"/>
                </p:endSync>
                <p:childTnLst>
                  <p:par>
                    <p:cTn id="60" fill="hold">
                      <p:stCondLst>
                        <p:cond delay="0"/>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barn(inVertical)">
                                      <p:cBhvr>
                                        <p:cTn id="64" dur="500"/>
                                        <p:tgtEl>
                                          <p:spTgt spid="9"/>
                                        </p:tgtEl>
                                      </p:cBhvr>
                                    </p:animEffect>
                                  </p:childTnLst>
                                </p:cTn>
                              </p:par>
                            </p:childTnLst>
                          </p:cTn>
                        </p:par>
                      </p:childTnLst>
                    </p:cTn>
                  </p:par>
                </p:childTnLst>
              </p:cTn>
              <p:nextCondLst>
                <p:cond evt="onClick" delay="0">
                  <p:tgtEl>
                    <p:spTgt spid="10"/>
                  </p:tgtEl>
                </p:cond>
              </p:nextCondLst>
            </p:seq>
            <p:seq concurrent="1" nextAc="seek">
              <p:cTn id="65" restart="whenNotActive" fill="hold" evtFilter="cancelBubble" nodeType="interactiveSeq">
                <p:stCondLst>
                  <p:cond evt="onClick" delay="0">
                    <p:tgtEl>
                      <p:spTgt spid="11"/>
                    </p:tgtEl>
                  </p:cond>
                </p:stCondLst>
                <p:endSync evt="end" delay="0">
                  <p:rtn val="all"/>
                </p:endSync>
                <p:childTnLst>
                  <p:par>
                    <p:cTn id="66" fill="hold">
                      <p:stCondLst>
                        <p:cond delay="0"/>
                      </p:stCondLst>
                      <p:childTnLst>
                        <p:par>
                          <p:cTn id="67" fill="hold">
                            <p:stCondLst>
                              <p:cond delay="0"/>
                            </p:stCondLst>
                            <p:childTnLst>
                              <p:par>
                                <p:cTn id="68" presetID="16" presetClass="entr" presetSubtype="21" fill="hold"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barn(inVertical)">
                                      <p:cBhvr>
                                        <p:cTn id="70" dur="500"/>
                                        <p:tgtEl>
                                          <p:spTgt spid="17"/>
                                        </p:tgtEl>
                                      </p:cBhvr>
                                    </p:animEffect>
                                  </p:childTnLst>
                                </p:cTn>
                              </p:par>
                            </p:childTnLst>
                          </p:cTn>
                        </p:par>
                      </p:childTnLst>
                    </p:cTn>
                  </p:par>
                </p:childTnLst>
              </p:cTn>
              <p:nextCondLst>
                <p:cond evt="onClick" delay="0">
                  <p:tgtEl>
                    <p:spTgt spid="11"/>
                  </p:tgtEl>
                </p:cond>
              </p:nextCondLst>
            </p:seq>
            <p:seq concurrent="1" nextAc="seek">
              <p:cTn id="71" restart="whenNotActive" fill="hold" evtFilter="cancelBubble" nodeType="interactiveSeq">
                <p:stCondLst>
                  <p:cond evt="onClick" delay="0">
                    <p:tgtEl>
                      <p:spTgt spid="15"/>
                    </p:tgtEl>
                  </p:cond>
                </p:stCondLst>
                <p:endSync evt="end" delay="0">
                  <p:rtn val="all"/>
                </p:endSync>
                <p:childTnLst>
                  <p:par>
                    <p:cTn id="72" fill="hold">
                      <p:stCondLst>
                        <p:cond delay="0"/>
                      </p:stCondLst>
                      <p:childTnLst>
                        <p:par>
                          <p:cTn id="73" fill="hold">
                            <p:stCondLst>
                              <p:cond delay="0"/>
                            </p:stCondLst>
                            <p:childTnLst>
                              <p:par>
                                <p:cTn id="74" presetID="16" presetClass="entr" presetSubtype="21" fill="hold" nodeType="click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barn(inVertical)">
                                      <p:cBhvr>
                                        <p:cTn id="76" dur="500"/>
                                        <p:tgtEl>
                                          <p:spTgt spid="18"/>
                                        </p:tgtEl>
                                      </p:cBhvr>
                                    </p:animEffect>
                                  </p:childTnLst>
                                </p:cTn>
                              </p:par>
                            </p:childTnLst>
                          </p:cTn>
                        </p:par>
                      </p:childTnLst>
                    </p:cTn>
                  </p:par>
                </p:childTnLst>
              </p:cTn>
              <p:nextCondLst>
                <p:cond evt="onClick" delay="0">
                  <p:tgtEl>
                    <p:spTgt spid="15"/>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7" name="Text Box 3"/>
          <p:cNvSpPr txBox="1">
            <a:spLocks noChangeArrowheads="1"/>
          </p:cNvSpPr>
          <p:nvPr/>
        </p:nvSpPr>
        <p:spPr bwMode="auto">
          <a:xfrm>
            <a:off x="1899920" y="388620"/>
            <a:ext cx="8413115" cy="1981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algn="ctr" eaLnBrk="1" hangingPunct="1">
              <a:spcBef>
                <a:spcPct val="50000"/>
              </a:spcBef>
              <a:defRPr/>
            </a:pPr>
            <a:r>
              <a:rPr lang="en-US" sz="2800" b="1" i="1" dirty="0" err="1">
                <a:solidFill>
                  <a:srgbClr val="000099"/>
                </a:solidFill>
                <a:latin typeface="Times New Roman" panose="02020603050405020304" pitchFamily="18" charset="0"/>
                <a:ea typeface="Cambria" panose="02040503050406030204" pitchFamily="18" charset="0"/>
                <a:cs typeface="Times New Roman" panose="02020603050405020304" pitchFamily="18" charset="0"/>
              </a:rPr>
              <a:t>Thứ</a:t>
            </a:r>
            <a:r>
              <a:rPr lang="en-US" sz="2800" b="1" i="1"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 </a:t>
            </a:r>
            <a:r>
              <a:rPr lang="vi-VN" altLang="en-US" sz="2800" b="1" i="1"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hai</a:t>
            </a:r>
            <a:r>
              <a:rPr lang="en-US" sz="2800" b="1" i="1"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i="1" dirty="0" err="1">
                <a:solidFill>
                  <a:srgbClr val="000099"/>
                </a:solidFill>
                <a:latin typeface="Times New Roman" panose="02020603050405020304" pitchFamily="18" charset="0"/>
                <a:ea typeface="Cambria" panose="02040503050406030204" pitchFamily="18" charset="0"/>
                <a:cs typeface="Times New Roman" panose="02020603050405020304" pitchFamily="18" charset="0"/>
              </a:rPr>
              <a:t>ngày</a:t>
            </a:r>
            <a:r>
              <a:rPr lang="vi-VN" sz="2800" b="1" i="1"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 11 </a:t>
            </a:r>
            <a:r>
              <a:rPr lang="en-US" sz="2800" b="1" i="1" dirty="0" err="1">
                <a:solidFill>
                  <a:srgbClr val="000099"/>
                </a:solidFill>
                <a:latin typeface="Times New Roman" panose="02020603050405020304" pitchFamily="18" charset="0"/>
                <a:ea typeface="Cambria" panose="02040503050406030204" pitchFamily="18" charset="0"/>
                <a:cs typeface="Times New Roman" panose="02020603050405020304" pitchFamily="18" charset="0"/>
              </a:rPr>
              <a:t>tháng</a:t>
            </a:r>
            <a:r>
              <a:rPr lang="en-US" sz="2800" b="1" i="1"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 </a:t>
            </a:r>
            <a:r>
              <a:rPr lang="vi-VN" sz="2800" b="1" i="1"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3</a:t>
            </a:r>
            <a:r>
              <a:rPr lang="en-US" sz="2800" b="1" i="1"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i="1" dirty="0" err="1">
                <a:solidFill>
                  <a:srgbClr val="000099"/>
                </a:solidFill>
                <a:latin typeface="Times New Roman" panose="02020603050405020304" pitchFamily="18" charset="0"/>
                <a:ea typeface="Cambria" panose="02040503050406030204" pitchFamily="18" charset="0"/>
                <a:cs typeface="Times New Roman" panose="02020603050405020304" pitchFamily="18" charset="0"/>
              </a:rPr>
              <a:t>năm</a:t>
            </a:r>
            <a:r>
              <a:rPr lang="en-US" sz="2800" b="1" i="1"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 20</a:t>
            </a:r>
            <a:r>
              <a:rPr lang="vi-VN" sz="2800" b="1" i="1"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24</a:t>
            </a:r>
          </a:p>
          <a:p>
            <a:pPr algn="ctr" eaLnBrk="1" hangingPunct="1">
              <a:spcBef>
                <a:spcPct val="50000"/>
              </a:spcBef>
              <a:defRPr/>
            </a:pPr>
            <a:r>
              <a:rPr lang="en-US" sz="2800" b="1" i="1" u="sng" dirty="0" err="1">
                <a:solidFill>
                  <a:srgbClr val="000099"/>
                </a:solidFill>
                <a:latin typeface="Times New Roman" panose="02020603050405020304" pitchFamily="18" charset="0"/>
                <a:ea typeface="Cambria" panose="02040503050406030204" pitchFamily="18" charset="0"/>
                <a:cs typeface="Times New Roman" panose="02020603050405020304" pitchFamily="18" charset="0"/>
              </a:rPr>
              <a:t>Tiếng</a:t>
            </a:r>
            <a:r>
              <a:rPr lang="en-US" sz="2800" b="1" i="1" u="sng"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i="1" u="sng" dirty="0" err="1">
                <a:solidFill>
                  <a:srgbClr val="000099"/>
                </a:solidFill>
                <a:latin typeface="Times New Roman" panose="02020603050405020304" pitchFamily="18" charset="0"/>
                <a:ea typeface="Cambria" panose="02040503050406030204" pitchFamily="18" charset="0"/>
                <a:cs typeface="Times New Roman" panose="02020603050405020304" pitchFamily="18" charset="0"/>
              </a:rPr>
              <a:t>Việt-Đọc</a:t>
            </a:r>
          </a:p>
          <a:p>
            <a:pPr algn="ctr" eaLnBrk="1" hangingPunct="1">
              <a:spcBef>
                <a:spcPct val="50000"/>
              </a:spcBef>
              <a:defRPr/>
            </a:pPr>
            <a:r>
              <a:rPr lang="vi-VN" altLang="en-US" sz="2800" b="1"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Người thầy đầu tiên của bố tôi</a:t>
            </a:r>
          </a:p>
          <a:p>
            <a:pPr algn="ctr" eaLnBrk="1" hangingPunct="1">
              <a:spcBef>
                <a:spcPct val="50000"/>
              </a:spcBef>
              <a:defRPr/>
            </a:pPr>
            <a:r>
              <a:rPr lang="vi-VN" altLang="en-US" sz="2400" b="1" i="1"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                                                </a:t>
            </a:r>
          </a:p>
        </p:txBody>
      </p:sp>
      <p:cxnSp>
        <p:nvCxnSpPr>
          <p:cNvPr id="5" name="Straight Connector 4"/>
          <p:cNvCxnSpPr/>
          <p:nvPr/>
        </p:nvCxnSpPr>
        <p:spPr>
          <a:xfrm>
            <a:off x="5104131" y="2522220"/>
            <a:ext cx="0" cy="34023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 Box 1"/>
          <p:cNvSpPr txBox="1"/>
          <p:nvPr/>
        </p:nvSpPr>
        <p:spPr>
          <a:xfrm>
            <a:off x="398145" y="2228850"/>
            <a:ext cx="4543425" cy="4017010"/>
          </a:xfrm>
          <a:prstGeom prst="rect">
            <a:avLst/>
          </a:prstGeom>
          <a:noFill/>
        </p:spPr>
        <p:txBody>
          <a:bodyPr wrap="square" rtlCol="0">
            <a:noAutofit/>
          </a:bodyPr>
          <a:lstStyle/>
          <a:p>
            <a:pPr algn="just"/>
            <a:r>
              <a:rPr lang="vi-VN" altLang="en-US" sz="2400" b="1">
                <a:latin typeface="Cambria" panose="02040503050406030204" pitchFamily="18" charset="0"/>
                <a:cs typeface="Cambria" panose="02040503050406030204" pitchFamily="18" charset="0"/>
                <a:sym typeface="Wingdings 2" panose="05020102010507070707" charset="0"/>
              </a:rPr>
              <a:t>*Luyện đọc</a:t>
            </a:r>
          </a:p>
          <a:p>
            <a:pPr algn="just"/>
            <a:r>
              <a:rPr lang="vi-VN" altLang="en-US" sz="2400">
                <a:latin typeface="Cambria" panose="02040503050406030204" pitchFamily="18" charset="0"/>
                <a:cs typeface="Cambria" panose="02040503050406030204" pitchFamily="18" charset="0"/>
                <a:sym typeface="Wingdings 2" panose="05020102010507070707" charset="0"/>
              </a:rPr>
              <a:t>-Cơ-rô-xét-ti</a:t>
            </a:r>
          </a:p>
          <a:p>
            <a:pPr algn="just"/>
            <a:r>
              <a:rPr lang="vi-VN" altLang="en-US" sz="2400">
                <a:latin typeface="Cambria" panose="02040503050406030204" pitchFamily="18" charset="0"/>
                <a:cs typeface="Cambria" panose="02040503050406030204" pitchFamily="18" charset="0"/>
                <a:sym typeface="Wingdings 2" panose="05020102010507070707" charset="0"/>
              </a:rPr>
              <a:t>-An-bét-tô Bốt-ti-ni</a:t>
            </a:r>
          </a:p>
          <a:p>
            <a:pPr algn="just"/>
            <a:r>
              <a:rPr lang="vi-VN" altLang="en-US" sz="2400">
                <a:latin typeface="Cambria" panose="02040503050406030204" pitchFamily="18" charset="0"/>
                <a:cs typeface="Cambria" panose="02040503050406030204" pitchFamily="18" charset="0"/>
                <a:sym typeface="Wingdings 2" panose="05020102010507070707" charset="0"/>
              </a:rPr>
              <a:t>-trò chuyện</a:t>
            </a:r>
          </a:p>
          <a:p>
            <a:pPr lvl="0" algn="just">
              <a:defRPr/>
            </a:pPr>
            <a:r>
              <a:rPr lang="vi-VN" sz="2400" dirty="0">
                <a:solidFill>
                  <a:srgbClr val="000000"/>
                </a:solidFill>
                <a:latin typeface="Cambria" panose="02040503050406030204" pitchFamily="18" charset="0"/>
                <a:ea typeface="Cambria" panose="02040503050406030204" pitchFamily="18" charset="0"/>
                <a:cs typeface="Cambria" panose="02040503050406030204" pitchFamily="18" charset="0"/>
                <a:sym typeface="+mn-ea"/>
              </a:rPr>
              <a:t>-Hôm qua,</a:t>
            </a:r>
            <a:r>
              <a:rPr lang="vi-VN" sz="2400" b="1" dirty="0">
                <a:solidFill>
                  <a:srgbClr val="FF0000"/>
                </a:solidFill>
                <a:latin typeface="Cambria" panose="02040503050406030204" pitchFamily="18" charset="0"/>
                <a:ea typeface="Cambria" panose="02040503050406030204" pitchFamily="18" charset="0"/>
                <a:cs typeface="Cambria" panose="02040503050406030204" pitchFamily="18" charset="0"/>
                <a:sym typeface="+mn-ea"/>
              </a:rPr>
              <a:t>/</a:t>
            </a:r>
            <a:r>
              <a:rPr lang="vi-VN" sz="2400" dirty="0">
                <a:solidFill>
                  <a:srgbClr val="000000"/>
                </a:solidFill>
                <a:latin typeface="Cambria" panose="02040503050406030204" pitchFamily="18" charset="0"/>
                <a:ea typeface="Cambria" panose="02040503050406030204" pitchFamily="18" charset="0"/>
                <a:cs typeface="Cambria" panose="02040503050406030204" pitchFamily="18" charset="0"/>
                <a:sym typeface="+mn-ea"/>
              </a:rPr>
              <a:t> bố rủ tôi đi tàu</a:t>
            </a:r>
            <a:r>
              <a:rPr lang="vi-VN" sz="2400" b="1" dirty="0">
                <a:solidFill>
                  <a:srgbClr val="FF0000"/>
                </a:solidFill>
                <a:latin typeface="Cambria" panose="02040503050406030204" pitchFamily="18" charset="0"/>
                <a:ea typeface="Cambria" panose="02040503050406030204" pitchFamily="18" charset="0"/>
                <a:cs typeface="Cambria" panose="02040503050406030204" pitchFamily="18" charset="0"/>
                <a:sym typeface="+mn-ea"/>
              </a:rPr>
              <a:t>/</a:t>
            </a:r>
            <a:r>
              <a:rPr lang="vi-VN" sz="2400" dirty="0">
                <a:solidFill>
                  <a:srgbClr val="000000"/>
                </a:solidFill>
                <a:latin typeface="Cambria" panose="02040503050406030204" pitchFamily="18" charset="0"/>
                <a:ea typeface="Cambria" panose="02040503050406030204" pitchFamily="18" charset="0"/>
                <a:cs typeface="Cambria" panose="02040503050406030204" pitchFamily="18" charset="0"/>
                <a:sym typeface="+mn-ea"/>
              </a:rPr>
              <a:t> đến thăm người thầy đầu tiên của bố,</a:t>
            </a:r>
            <a:r>
              <a:rPr lang="vi-VN" sz="2400" b="1" dirty="0">
                <a:solidFill>
                  <a:srgbClr val="FF0000"/>
                </a:solidFill>
                <a:latin typeface="Cambria" panose="02040503050406030204" pitchFamily="18" charset="0"/>
                <a:ea typeface="Cambria" panose="02040503050406030204" pitchFamily="18" charset="0"/>
                <a:cs typeface="Cambria" panose="02040503050406030204" pitchFamily="18" charset="0"/>
                <a:sym typeface="+mn-ea"/>
              </a:rPr>
              <a:t>/</a:t>
            </a:r>
            <a:r>
              <a:rPr lang="vi-VN" sz="2400" dirty="0">
                <a:solidFill>
                  <a:srgbClr val="000000"/>
                </a:solidFill>
                <a:latin typeface="Cambria" panose="02040503050406030204" pitchFamily="18" charset="0"/>
                <a:ea typeface="Cambria" panose="02040503050406030204" pitchFamily="18" charset="0"/>
                <a:cs typeface="Cambria" panose="02040503050406030204" pitchFamily="18" charset="0"/>
                <a:sym typeface="+mn-ea"/>
              </a:rPr>
              <a:t> thầy Cơ- rô-xét–ti,</a:t>
            </a:r>
            <a:r>
              <a:rPr lang="vi-VN" sz="2400" b="1" dirty="0">
                <a:solidFill>
                  <a:srgbClr val="FF0000"/>
                </a:solidFill>
                <a:latin typeface="Cambria" panose="02040503050406030204" pitchFamily="18" charset="0"/>
                <a:ea typeface="Cambria" panose="02040503050406030204" pitchFamily="18" charset="0"/>
                <a:cs typeface="Cambria" panose="02040503050406030204" pitchFamily="18" charset="0"/>
                <a:sym typeface="+mn-ea"/>
              </a:rPr>
              <a:t>/</a:t>
            </a:r>
            <a:r>
              <a:rPr lang="vi-VN" sz="2400" dirty="0">
                <a:solidFill>
                  <a:srgbClr val="000000"/>
                </a:solidFill>
                <a:latin typeface="Cambria" panose="02040503050406030204" pitchFamily="18" charset="0"/>
                <a:ea typeface="Cambria" panose="02040503050406030204" pitchFamily="18" charset="0"/>
                <a:cs typeface="Cambria" panose="02040503050406030204" pitchFamily="18" charset="0"/>
                <a:sym typeface="+mn-ea"/>
              </a:rPr>
              <a:t> năm nay đã tám mươi tuổi</a:t>
            </a:r>
            <a:r>
              <a:rPr lang="vi-VN" sz="2400" dirty="0">
                <a:solidFill>
                  <a:schemeClr val="accent6"/>
                </a:solidFill>
                <a:latin typeface="Cambria" panose="02040503050406030204" pitchFamily="18" charset="0"/>
                <a:ea typeface="Cambria" panose="02040503050406030204" pitchFamily="18" charset="0"/>
                <a:cs typeface="Cambria" panose="02040503050406030204" pitchFamily="18" charset="0"/>
                <a:sym typeface="+mn-ea"/>
              </a:rPr>
              <a:t>.</a:t>
            </a:r>
            <a:r>
              <a:rPr lang="vi-VN" sz="2400" b="1" dirty="0">
                <a:solidFill>
                  <a:srgbClr val="FF0000"/>
                </a:solidFill>
                <a:latin typeface="Cambria" panose="02040503050406030204" pitchFamily="18" charset="0"/>
                <a:ea typeface="Cambria" panose="02040503050406030204" pitchFamily="18" charset="0"/>
                <a:cs typeface="Cambria" panose="02040503050406030204" pitchFamily="18" charset="0"/>
                <a:sym typeface="+mn-ea"/>
              </a:rPr>
              <a:t>//</a:t>
            </a:r>
            <a:endParaRPr lang="vi-VN" sz="2400" dirty="0">
              <a:solidFill>
                <a:srgbClr val="FF0000"/>
              </a:solidFill>
              <a:latin typeface="Cambria" panose="02040503050406030204" pitchFamily="18" charset="0"/>
              <a:ea typeface="Cambria" panose="02040503050406030204" pitchFamily="18" charset="0"/>
              <a:cs typeface="Cambria" panose="02040503050406030204" pitchFamily="18" charset="0"/>
              <a:sym typeface="+mn-ea"/>
            </a:endParaRPr>
          </a:p>
          <a:p>
            <a:pPr lvl="0" algn="just">
              <a:defRPr/>
            </a:pPr>
            <a:r>
              <a:rPr lang="vi-VN" altLang="en-US" sz="2400">
                <a:latin typeface="Cambria" panose="02040503050406030204" pitchFamily="18" charset="0"/>
                <a:cs typeface="Cambria" panose="02040503050406030204" pitchFamily="18" charset="0"/>
                <a:sym typeface="Wingdings 2" panose="05020102010507070707" charset="0"/>
              </a:rPr>
              <a:t>+Xuống tàu,</a:t>
            </a:r>
            <a:r>
              <a:rPr lang="vi-VN" altLang="en-US" sz="2400" b="1">
                <a:solidFill>
                  <a:srgbClr val="FF0000"/>
                </a:solidFill>
                <a:latin typeface="Cambria" panose="02040503050406030204" pitchFamily="18" charset="0"/>
                <a:cs typeface="Cambria" panose="02040503050406030204" pitchFamily="18" charset="0"/>
                <a:sym typeface="Wingdings 2" panose="05020102010507070707" charset="0"/>
              </a:rPr>
              <a:t>/ </a:t>
            </a:r>
            <a:r>
              <a:rPr lang="vi-VN" altLang="en-US" sz="2400">
                <a:latin typeface="Cambria" panose="02040503050406030204" pitchFamily="18" charset="0"/>
                <a:cs typeface="Cambria" panose="02040503050406030204" pitchFamily="18" charset="0"/>
                <a:sym typeface="Wingdings 2" panose="05020102010507070707" charset="0"/>
              </a:rPr>
              <a:t>chúng tôi hỏi thăm</a:t>
            </a:r>
            <a:r>
              <a:rPr lang="vi-VN" altLang="en-US" sz="2400" b="1">
                <a:solidFill>
                  <a:srgbClr val="FF0000"/>
                </a:solidFill>
                <a:latin typeface="Cambria" panose="02040503050406030204" pitchFamily="18" charset="0"/>
                <a:cs typeface="Cambria" panose="02040503050406030204" pitchFamily="18" charset="0"/>
                <a:sym typeface="Wingdings 2" panose="05020102010507070707" charset="0"/>
              </a:rPr>
              <a:t>/</a:t>
            </a:r>
            <a:r>
              <a:rPr lang="vi-VN" altLang="en-US" sz="2400">
                <a:latin typeface="Cambria" panose="02040503050406030204" pitchFamily="18" charset="0"/>
                <a:cs typeface="Cambria" panose="02040503050406030204" pitchFamily="18" charset="0"/>
                <a:sym typeface="Wingdings 2" panose="05020102010507070707" charset="0"/>
              </a:rPr>
              <a:t> đến nhà thầy,</a:t>
            </a:r>
            <a:r>
              <a:rPr lang="vi-VN" altLang="en-US" sz="2400" b="1">
                <a:solidFill>
                  <a:srgbClr val="FF0000"/>
                </a:solidFill>
                <a:latin typeface="Cambria" panose="02040503050406030204" pitchFamily="18" charset="0"/>
                <a:cs typeface="Cambria" panose="02040503050406030204" pitchFamily="18" charset="0"/>
                <a:sym typeface="Wingdings 2" panose="05020102010507070707" charset="0"/>
              </a:rPr>
              <a:t>/</a:t>
            </a:r>
            <a:r>
              <a:rPr lang="vi-VN" altLang="en-US" sz="2400">
                <a:latin typeface="Cambria" panose="02040503050406030204" pitchFamily="18" charset="0"/>
                <a:cs typeface="Cambria" panose="02040503050406030204" pitchFamily="18" charset="0"/>
                <a:sym typeface="Wingdings 2" panose="05020102010507070707" charset="0"/>
              </a:rPr>
              <a:t> một ngôi nhà nhỏ cuối làng.</a:t>
            </a:r>
            <a:r>
              <a:rPr lang="vi-VN" altLang="en-US" sz="2400" b="1">
                <a:solidFill>
                  <a:srgbClr val="FF0000"/>
                </a:solidFill>
                <a:latin typeface="Cambria" panose="02040503050406030204" pitchFamily="18" charset="0"/>
                <a:cs typeface="Cambria" panose="02040503050406030204" pitchFamily="18" charset="0"/>
                <a:sym typeface="Wingdings 2" panose="05020102010507070707" charset="0"/>
              </a:rPr>
              <a:t>//</a:t>
            </a:r>
          </a:p>
        </p:txBody>
      </p:sp>
      <p:sp>
        <p:nvSpPr>
          <p:cNvPr id="3" name="Text Box 2"/>
          <p:cNvSpPr txBox="1"/>
          <p:nvPr/>
        </p:nvSpPr>
        <p:spPr>
          <a:xfrm>
            <a:off x="5103495" y="2086610"/>
            <a:ext cx="6668135" cy="4300855"/>
          </a:xfrm>
          <a:prstGeom prst="rect">
            <a:avLst/>
          </a:prstGeom>
          <a:noFill/>
        </p:spPr>
        <p:txBody>
          <a:bodyPr wrap="square" rtlCol="0">
            <a:noAutofit/>
          </a:bodyPr>
          <a:lstStyle/>
          <a:p>
            <a:r>
              <a:rPr lang="vi-VN" altLang="en-US" sz="2400" b="1" dirty="0">
                <a:latin typeface="Cambria" panose="02040503050406030204" pitchFamily="18" charset="0"/>
                <a:cs typeface="Cambria" panose="02040503050406030204" pitchFamily="18" charset="0"/>
              </a:rPr>
              <a:t>*Tìm hiểu bài</a:t>
            </a:r>
          </a:p>
          <a:p>
            <a:r>
              <a:rPr lang="vi-VN" altLang="en-US" sz="2400" dirty="0">
                <a:latin typeface="Cambria" panose="02040503050406030204" pitchFamily="18" charset="0"/>
                <a:cs typeface="Cambria" panose="02040503050406030204" pitchFamily="18" charset="0"/>
              </a:rPr>
              <a:t>+hân hạnh, hiếu động, quý hóa</a:t>
            </a:r>
          </a:p>
          <a:p>
            <a:r>
              <a:rPr lang="vi-VN" altLang="en-US" sz="2400" dirty="0">
                <a:latin typeface="Cambria" panose="02040503050406030204" pitchFamily="18" charset="0"/>
                <a:cs typeface="Cambria" panose="02040503050406030204" pitchFamily="18" charset="0"/>
              </a:rPr>
              <a:t>-Con chào thầy ạ ! - Bố vừa nói vừa bỏ mũ ra.</a:t>
            </a:r>
          </a:p>
          <a:p>
            <a:r>
              <a:rPr lang="vi-VN" altLang="en-US" sz="2400" dirty="0">
                <a:latin typeface="Cambria" panose="02040503050406030204" pitchFamily="18" charset="0"/>
                <a:cs typeface="Cambria" panose="02040503050406030204" pitchFamily="18" charset="0"/>
              </a:rPr>
              <a:t>-Cụ bước tới ôm hôn bố và nói</a:t>
            </a:r>
          </a:p>
          <a:p>
            <a:r>
              <a:rPr lang="vi-VN" altLang="en-US" sz="2400" dirty="0">
                <a:latin typeface="Cambria" panose="02040503050406030204" pitchFamily="18" charset="0"/>
                <a:cs typeface="Cambria" panose="02040503050406030204" pitchFamily="18" charset="0"/>
              </a:rPr>
              <a:t>-Cụ trò chuyện cùng bố tôi như chưa hề xa xách</a:t>
            </a:r>
          </a:p>
          <a:p>
            <a:r>
              <a:rPr lang="vi-VN" altLang="en-US" sz="2400" b="1" u="sng" dirty="0">
                <a:latin typeface="Cambria" panose="02040503050406030204" pitchFamily="18" charset="0"/>
                <a:cs typeface="Cambria" panose="02040503050406030204" pitchFamily="18" charset="0"/>
              </a:rPr>
              <a:t>Nội dung:</a:t>
            </a:r>
          </a:p>
          <a:p>
            <a:r>
              <a:rPr lang="vi-VN" sz="2300" dirty="0">
                <a:latin typeface="Cambria" panose="02040503050406030204" pitchFamily="18" charset="0"/>
                <a:cs typeface="Cambria" panose="02040503050406030204" pitchFamily="18" charset="0"/>
                <a:sym typeface="+mn-ea"/>
              </a:rPr>
              <a:t>Câu chuyện kể về cuộc gặp gỡ đầy cảm động giữa người thầy giáo già và học trò cũ. </a:t>
            </a:r>
            <a:r>
              <a:rPr lang="en-US" sz="2300" dirty="0">
                <a:latin typeface="Cambria" panose="02040503050406030204" pitchFamily="18" charset="0"/>
                <a:cs typeface="Cambria" panose="02040503050406030204" pitchFamily="18" charset="0"/>
                <a:sym typeface="+mn-ea"/>
              </a:rPr>
              <a:t>H</a:t>
            </a:r>
            <a:r>
              <a:rPr lang="vi-VN" sz="2300" dirty="0" smtClean="0">
                <a:latin typeface="Cambria" panose="02040503050406030204" pitchFamily="18" charset="0"/>
                <a:cs typeface="Cambria" panose="02040503050406030204" pitchFamily="18" charset="0"/>
                <a:sym typeface="+mn-ea"/>
              </a:rPr>
              <a:t>ọc </a:t>
            </a:r>
            <a:r>
              <a:rPr lang="vi-VN" sz="2300" dirty="0">
                <a:latin typeface="Cambria" panose="02040503050406030204" pitchFamily="18" charset="0"/>
                <a:cs typeface="Cambria" panose="02040503050406030204" pitchFamily="18" charset="0"/>
                <a:sym typeface="+mn-ea"/>
              </a:rPr>
              <a:t>trò luôn kính trọng và biết ơn thầy cô giáo đã dạy dỗ mình nên người. Thầy cô giáo cũng vô cùng thương yêu và dành cho học trò những điều tốt đẹp.</a:t>
            </a:r>
            <a:endParaRPr lang="vi-VN" sz="2300" dirty="0">
              <a:latin typeface="Cambria" panose="02040503050406030204" pitchFamily="18" charset="0"/>
              <a:cs typeface="Cambria" panose="02040503050406030204" pitchFamily="18" charset="0"/>
            </a:endParaRPr>
          </a:p>
          <a:p>
            <a:endParaRPr lang="vi-VN" altLang="en-US" sz="2400" b="1" u="sng" dirty="0">
              <a:latin typeface="Cambria" panose="02040503050406030204" pitchFamily="18" charset="0"/>
              <a:cs typeface="Cambria" panose="02040503050406030204" pitchFamily="18" charset="0"/>
            </a:endParaRPr>
          </a:p>
          <a:p>
            <a:endParaRPr lang="vi-VN" altLang="en-US" sz="2400" b="1" u="sng" dirty="0">
              <a:latin typeface="Cambria" panose="02040503050406030204" pitchFamily="18" charset="0"/>
              <a:cs typeface="Cambria" panose="02040503050406030204" pitchFamily="18" charset="0"/>
            </a:endParaRPr>
          </a:p>
        </p:txBody>
      </p:sp>
    </p:spTree>
    <p:extLst>
      <p:ext uri="{BB962C8B-B14F-4D97-AF65-F5344CB8AC3E}">
        <p14:creationId xmlns:p14="http://schemas.microsoft.com/office/powerpoint/2010/main" val="10176931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barn(inVertical)">
                                      <p:cBhvr>
                                        <p:cTn id="21" dur="500"/>
                                        <p:tgtEl>
                                          <p:spTgt spid="3">
                                            <p:txEl>
                                              <p:pRg st="0" end="0"/>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barn(inVertical)">
                                      <p:cBhvr>
                                        <p:cTn id="24" dur="500"/>
                                        <p:tgtEl>
                                          <p:spTgt spid="3">
                                            <p:txEl>
                                              <p:pRg st="1" end="1"/>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barn(inVertical)">
                                      <p:cBhvr>
                                        <p:cTn id="27" dur="500"/>
                                        <p:tgtEl>
                                          <p:spTgt spid="3">
                                            <p:txEl>
                                              <p:pRg st="2" end="2"/>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barn(inVertical)">
                                      <p:cBhvr>
                                        <p:cTn id="30" dur="500"/>
                                        <p:tgtEl>
                                          <p:spTgt spid="3">
                                            <p:txEl>
                                              <p:pRg st="3" end="3"/>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barn(inVertical)">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arn(inVertical)">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srcRect l="8290" t="4102" r="20598"/>
          <a:stretch>
            <a:fillRect/>
          </a:stretch>
        </p:blipFill>
        <p:spPr>
          <a:xfrm>
            <a:off x="2635250" y="437515"/>
            <a:ext cx="5617845" cy="6139180"/>
          </a:xfrm>
          <a:prstGeom prst="rect">
            <a:avLst/>
          </a:prstGeom>
        </p:spPr>
      </p:pic>
      <p:pic>
        <p:nvPicPr>
          <p:cNvPr id="4" name="Picture 3"/>
          <p:cNvPicPr>
            <a:picLocks noChangeAspect="1"/>
          </p:cNvPicPr>
          <p:nvPr/>
        </p:nvPicPr>
        <p:blipFill>
          <a:blip r:embed="rId3"/>
          <a:stretch>
            <a:fillRect/>
          </a:stretch>
        </p:blipFill>
        <p:spPr>
          <a:xfrm>
            <a:off x="335361" y="4197684"/>
            <a:ext cx="2283500" cy="2660316"/>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83917" t="61333"/>
          <a:stretch>
            <a:fillRect/>
          </a:stretch>
        </p:blipFill>
        <p:spPr>
          <a:xfrm>
            <a:off x="8146491" y="2991787"/>
            <a:ext cx="2508842" cy="3566160"/>
          </a:xfrm>
          <a:prstGeom prst="rect">
            <a:avLst/>
          </a:prstGeom>
        </p:spPr>
      </p:pic>
      <p:sp>
        <p:nvSpPr>
          <p:cNvPr id="2" name="Text Box 1"/>
          <p:cNvSpPr txBox="1"/>
          <p:nvPr/>
        </p:nvSpPr>
        <p:spPr>
          <a:xfrm>
            <a:off x="3517265" y="1367155"/>
            <a:ext cx="4377055" cy="4023995"/>
          </a:xfrm>
          <a:prstGeom prst="rect">
            <a:avLst/>
          </a:prstGeom>
          <a:noFill/>
        </p:spPr>
        <p:txBody>
          <a:bodyPr wrap="square" rtlCol="0">
            <a:noAutofit/>
          </a:bodyPr>
          <a:lstStyle/>
          <a:p>
            <a:endParaRPr lang="vi-VN" altLang="en-US" sz="4400" b="1" dirty="0">
              <a:latin typeface="Times New Roman" panose="02020603050405020304" pitchFamily="18" charset="0"/>
              <a:cs typeface="Times New Roman" panose="02020603050405020304" pitchFamily="18" charset="0"/>
            </a:endParaRPr>
          </a:p>
          <a:p>
            <a:r>
              <a:rPr lang="vi-VN" altLang="en-US" sz="4800" b="1" dirty="0">
                <a:latin typeface="Times New Roman" panose="02020603050405020304" pitchFamily="18" charset="0"/>
                <a:cs typeface="Times New Roman" panose="02020603050405020304" pitchFamily="18" charset="0"/>
              </a:rPr>
              <a:t>Đọc thuộc lòng hai khổ thơ đầu bài thơ "Trong lời mẹ hát"</a:t>
            </a:r>
          </a:p>
        </p:txBody>
      </p:sp>
      <p:sp>
        <p:nvSpPr>
          <p:cNvPr id="3" name="Left Arrow 2">
            <a:hlinkClick r:id="rId5" action="ppaction://hlinksldjump"/>
          </p:cNvPr>
          <p:cNvSpPr/>
          <p:nvPr/>
        </p:nvSpPr>
        <p:spPr>
          <a:xfrm>
            <a:off x="11043285" y="6316980"/>
            <a:ext cx="784225" cy="455930"/>
          </a:xfrm>
          <a:prstGeom prst="lef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pic>
        <p:nvPicPr>
          <p:cNvPr id="15" name="Picture 14">
            <a:hlinkClick r:id="rId6" action="ppaction://hlinksldjump"/>
          </p:cNvPr>
          <p:cNvPicPr>
            <a:picLocks noChangeAspect="1"/>
          </p:cNvPicPr>
          <p:nvPr/>
        </p:nvPicPr>
        <p:blipFill rotWithShape="1">
          <a:blip r:embed="rId7"/>
          <a:srcRect t="9836" r="8438" b="21274"/>
          <a:stretch>
            <a:fillRect/>
          </a:stretch>
        </p:blipFill>
        <p:spPr>
          <a:xfrm>
            <a:off x="10132108" y="5957083"/>
            <a:ext cx="2177005" cy="9869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srcRect l="8290" t="4102" r="20598"/>
          <a:stretch>
            <a:fillRect/>
          </a:stretch>
        </p:blipFill>
        <p:spPr>
          <a:xfrm>
            <a:off x="2057401" y="545193"/>
            <a:ext cx="4876800" cy="5331655"/>
          </a:xfrm>
          <a:prstGeom prst="rect">
            <a:avLst/>
          </a:prstGeom>
        </p:spPr>
      </p:pic>
      <p:pic>
        <p:nvPicPr>
          <p:cNvPr id="9" name="Picture 8"/>
          <p:cNvPicPr>
            <a:picLocks noChangeAspect="1"/>
          </p:cNvPicPr>
          <p:nvPr/>
        </p:nvPicPr>
        <p:blipFill rotWithShape="1">
          <a:blip r:embed="rId3"/>
          <a:srcRect l="23324" t="3061"/>
          <a:stretch>
            <a:fillRect/>
          </a:stretch>
        </p:blipFill>
        <p:spPr>
          <a:xfrm>
            <a:off x="423975" y="3903262"/>
            <a:ext cx="2527504" cy="2815375"/>
          </a:xfrm>
          <a:prstGeom prst="rect">
            <a:avLst/>
          </a:prstGeom>
        </p:spPr>
      </p:pic>
      <p:sp>
        <p:nvSpPr>
          <p:cNvPr id="8" name="TextBox 7"/>
          <p:cNvSpPr txBox="1"/>
          <p:nvPr/>
        </p:nvSpPr>
        <p:spPr>
          <a:xfrm>
            <a:off x="2176359" y="1919739"/>
            <a:ext cx="4617617" cy="2799715"/>
          </a:xfrm>
          <a:prstGeom prst="rect">
            <a:avLst/>
          </a:prstGeom>
          <a:noFill/>
        </p:spPr>
        <p:txBody>
          <a:bodyPr wrap="square" rtlCol="0">
            <a:spAutoFit/>
          </a:bodyPr>
          <a:lstStyle/>
          <a:p>
            <a:pPr lvl="0" algn="ctr">
              <a:defRPr/>
            </a:pPr>
            <a:r>
              <a:rPr lang="vi-VN" sz="4400" b="1" noProof="0" dirty="0">
                <a:ln>
                  <a:noFill/>
                </a:ln>
                <a:solidFill>
                  <a:srgbClr val="FF0000"/>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sym typeface="+mn-ea"/>
              </a:rPr>
              <a:t>Em hiểu thế nào về câu: Công cha, nghĩa mẹ, ơn thầy?</a:t>
            </a:r>
            <a:endParaRPr lang="vi-VN" sz="4400" b="1" dirty="0">
              <a:solidFill>
                <a:prstClr val="black"/>
              </a:solidFill>
              <a:latin typeface="Cambria" panose="02040503050406030204" pitchFamily="18" charset="0"/>
              <a:ea typeface="Cambria" panose="02040503050406030204" pitchFamily="18" charset="0"/>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4201" y="3746837"/>
            <a:ext cx="3574745" cy="2971800"/>
          </a:xfrm>
          <a:prstGeom prst="rect">
            <a:avLst/>
          </a:prstGeom>
        </p:spPr>
      </p:pic>
      <p:pic>
        <p:nvPicPr>
          <p:cNvPr id="15" name="Picture 14">
            <a:hlinkClick r:id="rId5" action="ppaction://hlinksldjump"/>
          </p:cNvPr>
          <p:cNvPicPr>
            <a:picLocks noChangeAspect="1"/>
          </p:cNvPicPr>
          <p:nvPr/>
        </p:nvPicPr>
        <p:blipFill rotWithShape="1">
          <a:blip r:embed="rId6"/>
          <a:srcRect t="9836" r="8438" b="21274"/>
          <a:stretch>
            <a:fillRect/>
          </a:stretch>
        </p:blipFill>
        <p:spPr>
          <a:xfrm>
            <a:off x="9867313" y="5877073"/>
            <a:ext cx="2177005" cy="986979"/>
          </a:xfrm>
          <a:prstGeom prst="rect">
            <a:avLst/>
          </a:prstGeom>
        </p:spPr>
      </p:pic>
      <p:grpSp>
        <p:nvGrpSpPr>
          <p:cNvPr id="16" name="Group 15"/>
          <p:cNvGrpSpPr/>
          <p:nvPr/>
        </p:nvGrpSpPr>
        <p:grpSpPr>
          <a:xfrm>
            <a:off x="6997700" y="159385"/>
            <a:ext cx="4852035" cy="3587750"/>
            <a:chOff x="7349021" y="2594357"/>
            <a:chExt cx="4627011" cy="1716385"/>
          </a:xfrm>
        </p:grpSpPr>
        <p:sp>
          <p:nvSpPr>
            <p:cNvPr id="17" name="Rectangle: Rounded Corners 16"/>
            <p:cNvSpPr/>
            <p:nvPr/>
          </p:nvSpPr>
          <p:spPr>
            <a:xfrm>
              <a:off x="7349021" y="2594357"/>
              <a:ext cx="4623987" cy="1716385"/>
            </a:xfrm>
            <a:prstGeom prst="roundRect">
              <a:avLst>
                <a:gd name="adj" fmla="val 28619"/>
              </a:avLst>
            </a:prstGeom>
            <a:solidFill>
              <a:schemeClr val="bg1"/>
            </a:solidFill>
            <a:ln w="38100">
              <a:solidFill>
                <a:srgbClr val="B227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altLang="en-US" b="1">
                  <a:sym typeface="+mn-ea"/>
                </a:rPr>
                <a:t>Khuyên chúng ta phải luôn ghi nhớ công lao sinh thành và nuôi dưỡng của cha mẹ cũng như công lao dạy dỗ của thầy cô giáo</a:t>
              </a:r>
              <a:endParaRPr kumimoji="0" lang="vi-V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8" name="TextBox 17"/>
            <p:cNvSpPr txBox="1"/>
            <p:nvPr/>
          </p:nvSpPr>
          <p:spPr>
            <a:xfrm>
              <a:off x="7502818" y="2762614"/>
              <a:ext cx="4473214" cy="458862"/>
            </a:xfrm>
            <a:prstGeom prst="rect">
              <a:avLst/>
            </a:prstGeom>
            <a:noFill/>
          </p:spPr>
          <p:txBody>
            <a:bodyPr wrap="square" rtlCol="0">
              <a:spAutoFit/>
            </a:bodyPr>
            <a:lstStyle/>
            <a:p>
              <a:pPr marL="0" marR="0" algn="just">
                <a:spcBef>
                  <a:spcPts val="0"/>
                </a:spcBef>
                <a:spcAft>
                  <a:spcPts val="0"/>
                </a:spcAft>
              </a:pPr>
              <a:endParaRPr lang="en-US" sz="4400" dirty="0">
                <a:solidFill>
                  <a:srgbClr val="FF0000"/>
                </a:solidFill>
                <a:effectLst/>
                <a:latin typeface="Cambria" panose="02040503050406030204" pitchFamily="18" charset="0"/>
                <a:ea typeface="Cambria" panose="02040503050406030204" pitchFamily="18" charset="0"/>
              </a:endParaRPr>
            </a:p>
          </p:txBody>
        </p:sp>
      </p:grpSp>
      <p:sp>
        <p:nvSpPr>
          <p:cNvPr id="2" name="Text Box 1"/>
          <p:cNvSpPr txBox="1"/>
          <p:nvPr/>
        </p:nvSpPr>
        <p:spPr>
          <a:xfrm>
            <a:off x="7285355" y="344170"/>
            <a:ext cx="4646295" cy="3084830"/>
          </a:xfrm>
          <a:prstGeom prst="rect">
            <a:avLst/>
          </a:prstGeom>
          <a:noFill/>
        </p:spPr>
        <p:txBody>
          <a:bodyPr wrap="square" rtlCol="0">
            <a:noAutofit/>
          </a:bodyPr>
          <a:lstStyle/>
          <a:p>
            <a:r>
              <a:rPr lang="vi-VN" altLang="en-US" sz="3500" b="1">
                <a:latin typeface="Times New Roman" panose="02020603050405020304" pitchFamily="18" charset="0"/>
                <a:cs typeface="Times New Roman" panose="02020603050405020304" pitchFamily="18" charset="0"/>
                <a:sym typeface="+mn-ea"/>
              </a:rPr>
              <a:t>Khuyên chúng ta phải luôn ghi nhớ công lao sinh thành và nuôi dưỡng của cha mẹ cũng như công lao dạy dỗ của thầy cô giáo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diamond(in)">
                                      <p:cBhvr>
                                        <p:cTn id="18" dur="2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anim calcmode="lin" valueType="num">
                                      <p:cBhvr>
                                        <p:cTn id="23"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25"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srcRect l="8290" t="4102" r="20598"/>
          <a:stretch>
            <a:fillRect/>
          </a:stretch>
        </p:blipFill>
        <p:spPr>
          <a:xfrm>
            <a:off x="2057400" y="268605"/>
            <a:ext cx="5130165" cy="5608320"/>
          </a:xfrm>
          <a:prstGeom prst="rect">
            <a:avLst/>
          </a:prstGeom>
        </p:spPr>
      </p:pic>
      <p:sp>
        <p:nvSpPr>
          <p:cNvPr id="8" name="TextBox 7"/>
          <p:cNvSpPr txBox="1"/>
          <p:nvPr/>
        </p:nvSpPr>
        <p:spPr>
          <a:xfrm>
            <a:off x="2310765" y="1834515"/>
            <a:ext cx="4622165" cy="2859405"/>
          </a:xfrm>
          <a:prstGeom prst="rect">
            <a:avLst/>
          </a:prstGeom>
          <a:noFill/>
        </p:spPr>
        <p:txBody>
          <a:bodyPr wrap="square" rtlCol="0">
            <a:noAutofit/>
          </a:bodyPr>
          <a:lstStyle/>
          <a:p>
            <a:pPr lvl="0" algn="ctr">
              <a:defRPr/>
            </a:pPr>
            <a:r>
              <a:rPr lang="vi-VN" sz="4400" b="1" dirty="0">
                <a:solidFill>
                  <a:prstClr val="black"/>
                </a:solidFill>
                <a:latin typeface="Times New Roman" panose="02020603050405020304" pitchFamily="18" charset="0"/>
                <a:cs typeface="Times New Roman" panose="02020603050405020304" pitchFamily="18" charset="0"/>
              </a:rPr>
              <a:t>Hộp may mắn</a:t>
            </a:r>
            <a:endParaRPr lang="vi-VN" sz="4400" b="1" u="heavy" dirty="0">
              <a:solidFill>
                <a:prstClr val="black"/>
              </a:solidFill>
              <a:latin typeface="Times New Roman" panose="02020603050405020304" pitchFamily="18" charset="0"/>
              <a:cs typeface="Times New Roman" panose="02020603050405020304" pitchFamily="18" charset="0"/>
            </a:endParaRPr>
          </a:p>
          <a:p>
            <a:pPr lvl="0" algn="ctr">
              <a:defRPr/>
            </a:pPr>
            <a:r>
              <a:rPr lang="vi-VN" sz="4400" b="1" dirty="0">
                <a:solidFill>
                  <a:prstClr val="black"/>
                </a:solidFill>
                <a:latin typeface="Times New Roman" panose="02020603050405020304" pitchFamily="18" charset="0"/>
                <a:cs typeface="Times New Roman" panose="02020603050405020304" pitchFamily="18" charset="0"/>
              </a:rPr>
              <a:t>[được nhận 1 món quà]</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1" y="3746837"/>
            <a:ext cx="3574745" cy="2971800"/>
          </a:xfrm>
          <a:prstGeom prst="rect">
            <a:avLst/>
          </a:prstGeom>
        </p:spPr>
      </p:pic>
      <p:pic>
        <p:nvPicPr>
          <p:cNvPr id="15" name="Picture 14">
            <a:hlinkClick r:id="rId4" action="ppaction://hlinksldjump"/>
          </p:cNvPr>
          <p:cNvPicPr>
            <a:picLocks noChangeAspect="1"/>
          </p:cNvPicPr>
          <p:nvPr/>
        </p:nvPicPr>
        <p:blipFill rotWithShape="1">
          <a:blip r:embed="rId5"/>
          <a:srcRect t="9836" r="8438" b="21274"/>
          <a:stretch>
            <a:fillRect/>
          </a:stretch>
        </p:blipFill>
        <p:spPr>
          <a:xfrm>
            <a:off x="9867313" y="5731658"/>
            <a:ext cx="2177005" cy="986979"/>
          </a:xfrm>
          <a:prstGeom prst="rect">
            <a:avLst/>
          </a:prstGeom>
        </p:spPr>
      </p:pic>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l="38779" t="-1267" r="43802" b="65539"/>
          <a:stretch>
            <a:fillRect/>
          </a:stretch>
        </p:blipFill>
        <p:spPr>
          <a:xfrm>
            <a:off x="522029" y="4057405"/>
            <a:ext cx="2078297" cy="275996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inh 10"/>
          <p:cNvPicPr>
            <a:picLocks noChangeAspect="1"/>
          </p:cNvPicPr>
          <p:nvPr/>
        </p:nvPicPr>
        <p:blipFill>
          <a:blip r:embed="rId3"/>
          <a:stretch>
            <a:fillRect/>
          </a:stretch>
        </p:blipFill>
        <p:spPr>
          <a:xfrm>
            <a:off x="665480" y="928370"/>
            <a:ext cx="11059160" cy="59296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7" name="Text Box 3"/>
          <p:cNvSpPr txBox="1">
            <a:spLocks noChangeArrowheads="1"/>
          </p:cNvSpPr>
          <p:nvPr/>
        </p:nvSpPr>
        <p:spPr bwMode="auto">
          <a:xfrm>
            <a:off x="1221740" y="388620"/>
            <a:ext cx="9196070" cy="3265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algn="ctr" eaLnBrk="1" hangingPunct="1">
              <a:spcBef>
                <a:spcPct val="50000"/>
              </a:spcBef>
              <a:defRPr/>
            </a:pPr>
            <a:r>
              <a:rPr lang="en-US" sz="3600" b="1" i="1" dirty="0" err="1">
                <a:solidFill>
                  <a:srgbClr val="000099"/>
                </a:solidFill>
                <a:latin typeface="Times New Roman" panose="02020603050405020304" pitchFamily="18" charset="0"/>
                <a:ea typeface="Cambria" panose="02040503050406030204" pitchFamily="18" charset="0"/>
                <a:cs typeface="Times New Roman" panose="02020603050405020304" pitchFamily="18" charset="0"/>
              </a:rPr>
              <a:t>Thứ</a:t>
            </a:r>
            <a:r>
              <a:rPr lang="en-US" sz="3600" b="1" i="1"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 </a:t>
            </a:r>
            <a:r>
              <a:rPr lang="vi-VN" altLang="en-US" sz="3600" b="1" i="1"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hai</a:t>
            </a:r>
            <a:r>
              <a:rPr lang="en-US" sz="3600" b="1" i="1"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i="1" dirty="0" err="1">
                <a:solidFill>
                  <a:srgbClr val="000099"/>
                </a:solidFill>
                <a:latin typeface="Times New Roman" panose="02020603050405020304" pitchFamily="18" charset="0"/>
                <a:ea typeface="Cambria" panose="02040503050406030204" pitchFamily="18" charset="0"/>
                <a:cs typeface="Times New Roman" panose="02020603050405020304" pitchFamily="18" charset="0"/>
              </a:rPr>
              <a:t>ngày</a:t>
            </a:r>
            <a:r>
              <a:rPr lang="vi-VN" sz="3600" b="1" i="1"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 11 </a:t>
            </a:r>
            <a:r>
              <a:rPr lang="en-US" sz="3600" b="1" i="1" dirty="0" err="1">
                <a:solidFill>
                  <a:srgbClr val="000099"/>
                </a:solidFill>
                <a:latin typeface="Times New Roman" panose="02020603050405020304" pitchFamily="18" charset="0"/>
                <a:ea typeface="Cambria" panose="02040503050406030204" pitchFamily="18" charset="0"/>
                <a:cs typeface="Times New Roman" panose="02020603050405020304" pitchFamily="18" charset="0"/>
              </a:rPr>
              <a:t>tháng</a:t>
            </a:r>
            <a:r>
              <a:rPr lang="en-US" sz="3600" b="1" i="1"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 </a:t>
            </a:r>
            <a:r>
              <a:rPr lang="vi-VN" sz="3600" b="1" i="1"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3</a:t>
            </a:r>
            <a:r>
              <a:rPr lang="en-US" sz="3600" b="1" i="1"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i="1" dirty="0" err="1">
                <a:solidFill>
                  <a:srgbClr val="000099"/>
                </a:solidFill>
                <a:latin typeface="Times New Roman" panose="02020603050405020304" pitchFamily="18" charset="0"/>
                <a:ea typeface="Cambria" panose="02040503050406030204" pitchFamily="18" charset="0"/>
                <a:cs typeface="Times New Roman" panose="02020603050405020304" pitchFamily="18" charset="0"/>
              </a:rPr>
              <a:t>năm</a:t>
            </a:r>
            <a:r>
              <a:rPr lang="en-US" sz="3600" b="1" i="1"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 20</a:t>
            </a:r>
            <a:r>
              <a:rPr lang="vi-VN" sz="3600" b="1" i="1"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24</a:t>
            </a:r>
            <a:endParaRPr lang="en-US" sz="3600" b="1" i="1" dirty="0">
              <a:solidFill>
                <a:srgbClr val="000099"/>
              </a:solidFill>
              <a:latin typeface="Times New Roman" panose="02020603050405020304" pitchFamily="18" charset="0"/>
              <a:ea typeface="Cambria" panose="02040503050406030204" pitchFamily="18" charset="0"/>
              <a:cs typeface="Times New Roman" panose="02020603050405020304" pitchFamily="18" charset="0"/>
            </a:endParaRPr>
          </a:p>
          <a:p>
            <a:pPr algn="ctr" eaLnBrk="1" hangingPunct="1">
              <a:spcBef>
                <a:spcPct val="50000"/>
              </a:spcBef>
              <a:defRPr/>
            </a:pPr>
            <a:r>
              <a:rPr lang="en-US" sz="3600" b="1" i="1" u="sng" dirty="0" err="1">
                <a:solidFill>
                  <a:srgbClr val="000099"/>
                </a:solidFill>
                <a:latin typeface="Times New Roman" panose="02020603050405020304" pitchFamily="18" charset="0"/>
                <a:ea typeface="Cambria" panose="02040503050406030204" pitchFamily="18" charset="0"/>
                <a:cs typeface="Times New Roman" panose="02020603050405020304" pitchFamily="18" charset="0"/>
              </a:rPr>
              <a:t>Tiếng</a:t>
            </a:r>
            <a:r>
              <a:rPr lang="en-US" sz="3600" b="1" i="1" u="sng"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i="1" u="sng" dirty="0" err="1">
                <a:solidFill>
                  <a:srgbClr val="000099"/>
                </a:solidFill>
                <a:latin typeface="Times New Roman" panose="02020603050405020304" pitchFamily="18" charset="0"/>
                <a:ea typeface="Cambria" panose="02040503050406030204" pitchFamily="18" charset="0"/>
                <a:cs typeface="Times New Roman" panose="02020603050405020304" pitchFamily="18" charset="0"/>
              </a:rPr>
              <a:t>Việt-Đọc</a:t>
            </a:r>
          </a:p>
          <a:p>
            <a:pPr algn="ctr" eaLnBrk="1" hangingPunct="1">
              <a:spcBef>
                <a:spcPct val="50000"/>
              </a:spcBef>
              <a:defRPr/>
            </a:pPr>
            <a:r>
              <a:rPr lang="vi-VN" altLang="en-US" sz="4400" b="1"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Người thầy đầu tiên của bố tôi</a:t>
            </a:r>
          </a:p>
          <a:p>
            <a:pPr algn="ctr" eaLnBrk="1" hangingPunct="1">
              <a:spcBef>
                <a:spcPct val="50000"/>
              </a:spcBef>
              <a:defRPr/>
            </a:pPr>
            <a:r>
              <a:rPr lang="vi-VN" altLang="en-US" sz="2400" b="1" i="1" dirty="0">
                <a:solidFill>
                  <a:srgbClr val="000099"/>
                </a:solidFill>
                <a:latin typeface="Times New Roman" panose="02020603050405020304" pitchFamily="18" charset="0"/>
                <a:ea typeface="Cambria" panose="02040503050406030204" pitchFamily="18" charset="0"/>
                <a:cs typeface="Times New Roman" panose="02020603050405020304" pitchFamily="18" charset="0"/>
              </a:rPr>
              <a:t>                                                    Theo A-mi-xi</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289825" y="363051"/>
            <a:ext cx="8431499" cy="969348"/>
          </a:xfrm>
          <a:prstGeom prst="rect">
            <a:avLst/>
          </a:prstGeom>
        </p:spPr>
      </p:pic>
      <p:sp>
        <p:nvSpPr>
          <p:cNvPr id="4" name="TextBox 3"/>
          <p:cNvSpPr txBox="1"/>
          <p:nvPr/>
        </p:nvSpPr>
        <p:spPr>
          <a:xfrm>
            <a:off x="771524" y="1304925"/>
            <a:ext cx="10938393" cy="4893647"/>
          </a:xfrm>
          <a:prstGeom prst="rect">
            <a:avLst/>
          </a:prstGeom>
          <a:noFill/>
        </p:spPr>
        <p:txBody>
          <a:bodyPr wrap="square" rtlCol="0">
            <a:spAutoFit/>
          </a:bodyPr>
          <a:lstStyle/>
          <a:p>
            <a:pPr algn="just" rtl="0" latinLnBrk="0"/>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Hôm qua, bố rủ tôi đi tàu đến thăm người thầy đầu tiên của bố, thầy Cơ-rô-xét-ti, năm nay đã tám mươi tuổi.</a:t>
            </a:r>
          </a:p>
          <a:p>
            <a:pPr algn="just" rtl="0" latinLnBrk="0"/>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Xuống tàu, chúng tôi hỏi thăm đường đến nhà thầy, một ngôi nhà nhỏ cuối làng. Bố nhẹ nhàng gõ cửa. Ra mở cửa là một cụ già râu tóc đã bạc.</a:t>
            </a:r>
          </a:p>
          <a:p>
            <a:pPr algn="just" rtl="0" latinLnBrk="0"/>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 Con chào thầy ạ! – Bố vừa nói vừa bỏ mũ ra.</a:t>
            </a:r>
          </a:p>
          <a:p>
            <a:pPr algn="just" rtl="0" latinLnBrk="0"/>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 Chào anh. Xin lỗi, anh là...</a:t>
            </a:r>
          </a:p>
          <a:p>
            <a:pPr algn="just" rtl="0" latinLnBrk="0"/>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 Con là An-béc-tô, học trò cũ của thầy. Con đến thăm thầy ạ.</a:t>
            </a:r>
          </a:p>
          <a:p>
            <a:pPr algn="just" rtl="0" latinLnBrk="0"/>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 Thật hân hạnh quá! Nhưng... anh học với tôi hồi nào nhỉ?</a:t>
            </a:r>
          </a:p>
          <a:p>
            <a:pPr algn="just" rtl="0" latinLnBrk="0"/>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Bố nói tên lớp và ngày bố vào trường. Cụ cúi đầu suy nghĩ rồi bỗng ngẩng lên:</a:t>
            </a:r>
          </a:p>
          <a:p>
            <a:pPr algn="just" rtl="0" latinLnBrk="0"/>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 An-béc-tô Bốt-ti-ni?</a:t>
            </a:r>
          </a:p>
          <a:p>
            <a:pPr algn="just" rtl="0" latinLnBrk="0"/>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 Đúng ạ! – Bố đưa cả hai tay về phía cụ.</a:t>
            </a:r>
          </a:p>
          <a:p>
            <a:pPr algn="just" rtl="0" latinLnBrk="0"/>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Cụ bước tới ôm hôn bố và nói:</a:t>
            </a:r>
          </a:p>
          <a:p>
            <a:pPr algn="just" rtl="0" latinLnBrk="0"/>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 Xin mời vào nhà.</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74"/>
</p:tagLst>
</file>

<file path=ppt/theme/theme1.xml><?xml version="1.0" encoding="utf-8"?>
<a:theme xmlns:a="http://schemas.openxmlformats.org/drawingml/2006/main" name="千图网海量PPT模板www.58pic.com​​">
  <a:themeElements>
    <a:clrScheme name="自定义 1033">
      <a:dk1>
        <a:sysClr val="windowText" lastClr="000000"/>
      </a:dk1>
      <a:lt1>
        <a:sysClr val="window" lastClr="FFFFFF"/>
      </a:lt1>
      <a:dk2>
        <a:srgbClr val="5A6378"/>
      </a:dk2>
      <a:lt2>
        <a:srgbClr val="7F7F7F"/>
      </a:lt2>
      <a:accent1>
        <a:srgbClr val="C9934B"/>
      </a:accent1>
      <a:accent2>
        <a:srgbClr val="2F2F2F"/>
      </a:accent2>
      <a:accent3>
        <a:srgbClr val="C9934B"/>
      </a:accent3>
      <a:accent4>
        <a:srgbClr val="2F2F2F"/>
      </a:accent4>
      <a:accent5>
        <a:srgbClr val="C9934B"/>
      </a:accent5>
      <a:accent6>
        <a:srgbClr val="2F2F2F"/>
      </a:accent6>
      <a:hlink>
        <a:srgbClr val="168BBA"/>
      </a:hlink>
      <a:folHlink>
        <a:srgbClr val="680000"/>
      </a:folHlink>
    </a:clrScheme>
    <a:fontScheme name="espqpu33">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2928</Words>
  <Application>Microsoft Office PowerPoint</Application>
  <PresentationFormat>Widescreen</PresentationFormat>
  <Paragraphs>266</Paragraphs>
  <Slides>30</Slides>
  <Notes>26</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30</vt:i4>
      </vt:variant>
    </vt:vector>
  </HeadingPairs>
  <TitlesOfParts>
    <vt:vector size="46" baseType="lpstr">
      <vt:lpstr>Microsoft YaHei</vt:lpstr>
      <vt:lpstr>Arial</vt:lpstr>
      <vt:lpstr>Calibri</vt:lpstr>
      <vt:lpstr>Calibri Light</vt:lpstr>
      <vt:lpstr>Cambria</vt:lpstr>
      <vt:lpstr>等线</vt:lpstr>
      <vt:lpstr>iCiel Pony</vt:lpstr>
      <vt:lpstr>Lato Hairline</vt:lpstr>
      <vt:lpstr>Lato Light</vt:lpstr>
      <vt:lpstr>Lato Regular</vt:lpstr>
      <vt:lpstr>Times New Roman</vt:lpstr>
      <vt:lpstr>Wingdings 2</vt:lpstr>
      <vt:lpstr>字魂59号-创粗黑</vt:lpstr>
      <vt:lpstr>千图网海量PPT模板www.58pic.com​​</vt:lpstr>
      <vt:lpstr>Custom Design</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74</dc:title>
  <dc:creator>lenovo</dc:creator>
  <cp:lastModifiedBy>hp</cp:lastModifiedBy>
  <cp:revision>154</cp:revision>
  <dcterms:created xsi:type="dcterms:W3CDTF">2018-04-10T08:10:00Z</dcterms:created>
  <dcterms:modified xsi:type="dcterms:W3CDTF">2024-04-26T02:39:01Z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2458FFC44863450DBC31D2CAB2C926CE_13</vt:lpwstr>
  </property>
  <property fmtid="{D5CDD505-2E9C-101B-9397-08002B2CF9AE}" pid="3" name="KSOProductBuildVer">
    <vt:lpwstr>1033-12.2.0.13489</vt:lpwstr>
  </property>
</Properties>
</file>