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69" r:id="rId3"/>
  </p:sldMasterIdLst>
  <p:notesMasterIdLst>
    <p:notesMasterId r:id="rId28"/>
  </p:notesMasterIdLst>
  <p:sldIdLst>
    <p:sldId id="444" r:id="rId4"/>
    <p:sldId id="348" r:id="rId5"/>
    <p:sldId id="449" r:id="rId6"/>
    <p:sldId id="3254" r:id="rId7"/>
    <p:sldId id="301" r:id="rId8"/>
    <p:sldId id="442" r:id="rId9"/>
    <p:sldId id="514" r:id="rId10"/>
    <p:sldId id="431" r:id="rId11"/>
    <p:sldId id="3258" r:id="rId12"/>
    <p:sldId id="3259" r:id="rId13"/>
    <p:sldId id="3260" r:id="rId14"/>
    <p:sldId id="3261" r:id="rId15"/>
    <p:sldId id="3257" r:id="rId16"/>
    <p:sldId id="3239" r:id="rId17"/>
    <p:sldId id="3237" r:id="rId18"/>
    <p:sldId id="3255" r:id="rId19"/>
    <p:sldId id="3262" r:id="rId20"/>
    <p:sldId id="11088457" r:id="rId21"/>
    <p:sldId id="11088459" r:id="rId22"/>
    <p:sldId id="11088458" r:id="rId23"/>
    <p:sldId id="11088442" r:id="rId24"/>
    <p:sldId id="11088444" r:id="rId25"/>
    <p:sldId id="11088445" r:id="rId26"/>
    <p:sldId id="110884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0" d="100"/>
          <a:sy n="60" d="100"/>
        </p:scale>
        <p:origin x="8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FF104-3049-494C-B202-C730B9DB2A2F}"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67F40-0307-4720-AAE1-5BE08EA6E49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800" i="1" dirty="0">
                <a:effectLst/>
                <a:latin typeface="Times New Roman" panose="02020603050405020304" pitchFamily="18" charset="0"/>
                <a:ea typeface="Times New Roman" panose="02020603050405020304" pitchFamily="18" charset="0"/>
              </a:rPr>
              <a:t>Ở mỗi địa phương đều có những quy tắc ứng xử ta cần tuân theo. Ai cũng có khả năng thực hiện các quy tắc đó. Điều này giúp cho cuộc sống thực hiện cuộc sống trật tự và dễ dàng hơn. Hôm nay chúng ta sẽ học về các ứng xử văn hóa để tìm hiểu thêm về các hành vi nên và không nên làm nơi công cộng nhé!</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5967F40-0307-4720-AAE1-5BE08EA6E493}"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A2615B9-4A25-40E3-B596-8A84D61ADC4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With Footer">
    <p:spTree>
      <p:nvGrpSpPr>
        <p:cNvPr id="1" name=""/>
        <p:cNvGrpSpPr/>
        <p:nvPr/>
      </p:nvGrpSpPr>
      <p:grpSpPr>
        <a:xfrm>
          <a:off x="0" y="0"/>
          <a:ext cx="0" cy="0"/>
          <a:chOff x="0" y="0"/>
          <a:chExt cx="0" cy="0"/>
        </a:xfrm>
      </p:grpSpPr>
      <p:sp>
        <p:nvSpPr>
          <p:cNvPr id="8" name="Flowchart: Off-page Connector 4"/>
          <p:cNvSpPr/>
          <p:nvPr userDrawn="1"/>
        </p:nvSpPr>
        <p:spPr>
          <a:xfrm rot="5400000">
            <a:off x="11674812" y="6247142"/>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Calibri" panose="020F0502020204030204" pitchFamily="34" charset="0"/>
            </a:endParaRPr>
          </a:p>
        </p:txBody>
      </p:sp>
      <p:sp>
        <p:nvSpPr>
          <p:cNvPr id="9" name="Slide Number Placeholder 4"/>
          <p:cNvSpPr txBox="1"/>
          <p:nvPr userDrawn="1"/>
        </p:nvSpPr>
        <p:spPr>
          <a:xfrm>
            <a:off x="11636729" y="6340868"/>
            <a:ext cx="610241" cy="366183"/>
          </a:xfrm>
          <a:prstGeom prst="rect">
            <a:avLst/>
          </a:prstGeom>
        </p:spPr>
        <p:txBody>
          <a:bodyPr anchor="ctr"/>
          <a:lstStyle>
            <a:defPPr>
              <a:defRPr lang="en-US"/>
            </a:defPPr>
            <a:lvl1pPr marL="0" algn="ctr" defTabSz="1375410" rtl="0" eaLnBrk="1" latinLnBrk="0" hangingPunct="1">
              <a:defRPr sz="1600" b="0" kern="1200">
                <a:solidFill>
                  <a:schemeClr val="tx1">
                    <a:lumMod val="50000"/>
                    <a:lumOff val="50000"/>
                  </a:schemeClr>
                </a:solidFill>
                <a:latin typeface="+mn-lt"/>
                <a:ea typeface="+mn-ea"/>
                <a:cs typeface="+mn-cs"/>
              </a:defRPr>
            </a:lvl1pPr>
            <a:lvl2pPr marL="687705" algn="l" defTabSz="1375410" rtl="0" eaLnBrk="1" latinLnBrk="0" hangingPunct="1">
              <a:defRPr sz="2665" kern="1200">
                <a:solidFill>
                  <a:schemeClr val="tx1"/>
                </a:solidFill>
                <a:latin typeface="+mn-lt"/>
                <a:ea typeface="+mn-ea"/>
                <a:cs typeface="+mn-cs"/>
              </a:defRPr>
            </a:lvl2pPr>
            <a:lvl3pPr marL="1375410" algn="l" defTabSz="1375410" rtl="0" eaLnBrk="1" latinLnBrk="0" hangingPunct="1">
              <a:defRPr sz="2665" kern="1200">
                <a:solidFill>
                  <a:schemeClr val="tx1"/>
                </a:solidFill>
                <a:latin typeface="+mn-lt"/>
                <a:ea typeface="+mn-ea"/>
                <a:cs typeface="+mn-cs"/>
              </a:defRPr>
            </a:lvl3pPr>
            <a:lvl4pPr marL="2063115" algn="l" defTabSz="1375410" rtl="0" eaLnBrk="1" latinLnBrk="0" hangingPunct="1">
              <a:defRPr sz="2665" kern="1200">
                <a:solidFill>
                  <a:schemeClr val="tx1"/>
                </a:solidFill>
                <a:latin typeface="+mn-lt"/>
                <a:ea typeface="+mn-ea"/>
                <a:cs typeface="+mn-cs"/>
              </a:defRPr>
            </a:lvl4pPr>
            <a:lvl5pPr marL="2750820" algn="l" defTabSz="1375410" rtl="0" eaLnBrk="1" latinLnBrk="0" hangingPunct="1">
              <a:defRPr sz="2665" kern="1200">
                <a:solidFill>
                  <a:schemeClr val="tx1"/>
                </a:solidFill>
                <a:latin typeface="+mn-lt"/>
                <a:ea typeface="+mn-ea"/>
                <a:cs typeface="+mn-cs"/>
              </a:defRPr>
            </a:lvl5pPr>
            <a:lvl6pPr marL="3437890" algn="l" defTabSz="1375410" rtl="0" eaLnBrk="1" latinLnBrk="0" hangingPunct="1">
              <a:defRPr sz="2665" kern="1200">
                <a:solidFill>
                  <a:schemeClr val="tx1"/>
                </a:solidFill>
                <a:latin typeface="+mn-lt"/>
                <a:ea typeface="+mn-ea"/>
                <a:cs typeface="+mn-cs"/>
              </a:defRPr>
            </a:lvl6pPr>
            <a:lvl7pPr marL="4125595" algn="l" defTabSz="1375410" rtl="0" eaLnBrk="1" latinLnBrk="0" hangingPunct="1">
              <a:defRPr sz="2665" kern="1200">
                <a:solidFill>
                  <a:schemeClr val="tx1"/>
                </a:solidFill>
                <a:latin typeface="+mn-lt"/>
                <a:ea typeface="+mn-ea"/>
                <a:cs typeface="+mn-cs"/>
              </a:defRPr>
            </a:lvl7pPr>
            <a:lvl8pPr marL="4813300" algn="l" defTabSz="1375410" rtl="0" eaLnBrk="1" latinLnBrk="0" hangingPunct="1">
              <a:defRPr sz="2665" kern="1200">
                <a:solidFill>
                  <a:schemeClr val="tx1"/>
                </a:solidFill>
                <a:latin typeface="+mn-lt"/>
                <a:ea typeface="+mn-ea"/>
                <a:cs typeface="+mn-cs"/>
              </a:defRPr>
            </a:lvl8pPr>
            <a:lvl9pPr marL="5501005" algn="l" defTabSz="1375410" rtl="0" eaLnBrk="1" latinLnBrk="0" hangingPunct="1">
              <a:defRPr sz="2665"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t>‹#›</a:t>
            </a:fld>
            <a:endParaRPr lang="en-US" sz="1600" dirty="0">
              <a:latin typeface="Calibri" panose="020F0502020204030204" pitchFamily="34" charset="0"/>
            </a:endParaRPr>
          </a:p>
        </p:txBody>
      </p:sp>
    </p:spTree>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336801" y="356629"/>
            <a:ext cx="7518400" cy="471365"/>
          </a:xfrm>
          <a:prstGeom prst="rect">
            <a:avLst/>
          </a:prstGeom>
        </p:spPr>
        <p:txBody>
          <a:bodyPr wrap="none" lIns="0" tIns="0" rIns="0" bIns="0" anchor="ctr">
            <a:noAutofit/>
          </a:bodyPr>
          <a:lstStyle>
            <a:lvl1pPr algn="ctr">
              <a:defRPr sz="3200" b="1" baseline="0">
                <a:solidFill>
                  <a:schemeClr val="tx1">
                    <a:lumMod val="90000"/>
                    <a:lumOff val="1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1" y="825951"/>
            <a:ext cx="5486400" cy="267661"/>
          </a:xfrm>
          <a:prstGeom prst="rect">
            <a:avLst/>
          </a:prstGeom>
        </p:spPr>
        <p:txBody>
          <a:bodyPr wrap="square" lIns="0" tIns="0" rIns="0" bIns="0" anchor="ctr">
            <a:noAutofit/>
          </a:bodyPr>
          <a:lstStyle>
            <a:lvl1pPr marL="0" indent="0" algn="ctr">
              <a:buNone/>
              <a:defRPr sz="1600" b="1" i="0" baseline="0">
                <a:solidFill>
                  <a:schemeClr val="bg1">
                    <a:lumMod val="75000"/>
                  </a:schemeClr>
                </a:solidFill>
                <a:latin typeface="Calibri" panose="020F0502020204030204" pitchFamily="34" charset="0"/>
              </a:defRPr>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dirty="0"/>
              <a:t>Subtext Goes Here</a:t>
            </a:r>
          </a:p>
        </p:txBody>
      </p:sp>
      <p:sp>
        <p:nvSpPr>
          <p:cNvPr id="8" name="Flowchart: Off-page Connector 6"/>
          <p:cNvSpPr/>
          <p:nvPr userDrawn="1"/>
        </p:nvSpPr>
        <p:spPr>
          <a:xfrm rot="5400000">
            <a:off x="11705984" y="6244110"/>
            <a:ext cx="455692" cy="565726"/>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Calibri" panose="020F0502020204030204" pitchFamily="34" charset="0"/>
            </a:endParaRPr>
          </a:p>
        </p:txBody>
      </p:sp>
      <p:sp>
        <p:nvSpPr>
          <p:cNvPr id="9" name="Slide Number Placeholder 4"/>
          <p:cNvSpPr txBox="1"/>
          <p:nvPr userDrawn="1"/>
        </p:nvSpPr>
        <p:spPr>
          <a:xfrm>
            <a:off x="11667901" y="6337836"/>
            <a:ext cx="610241" cy="366183"/>
          </a:xfrm>
          <a:prstGeom prst="rect">
            <a:avLst/>
          </a:prstGeom>
        </p:spPr>
        <p:txBody>
          <a:bodyPr anchor="ctr"/>
          <a:lstStyle>
            <a:defPPr>
              <a:defRPr lang="en-US"/>
            </a:defPPr>
            <a:lvl1pPr marL="0" algn="ctr" defTabSz="1375410" rtl="0" eaLnBrk="1" latinLnBrk="0" hangingPunct="1">
              <a:defRPr sz="1600" b="0" kern="1200">
                <a:solidFill>
                  <a:schemeClr val="tx1">
                    <a:lumMod val="75000"/>
                    <a:lumOff val="25000"/>
                  </a:schemeClr>
                </a:solidFill>
                <a:latin typeface="+mn-lt"/>
                <a:ea typeface="+mn-ea"/>
                <a:cs typeface="+mn-cs"/>
              </a:defRPr>
            </a:lvl1pPr>
            <a:lvl2pPr marL="687705" algn="l" defTabSz="1375410" rtl="0" eaLnBrk="1" latinLnBrk="0" hangingPunct="1">
              <a:defRPr sz="2665" kern="1200">
                <a:solidFill>
                  <a:schemeClr val="tx1"/>
                </a:solidFill>
                <a:latin typeface="+mn-lt"/>
                <a:ea typeface="+mn-ea"/>
                <a:cs typeface="+mn-cs"/>
              </a:defRPr>
            </a:lvl2pPr>
            <a:lvl3pPr marL="1375410" algn="l" defTabSz="1375410" rtl="0" eaLnBrk="1" latinLnBrk="0" hangingPunct="1">
              <a:defRPr sz="2665" kern="1200">
                <a:solidFill>
                  <a:schemeClr val="tx1"/>
                </a:solidFill>
                <a:latin typeface="+mn-lt"/>
                <a:ea typeface="+mn-ea"/>
                <a:cs typeface="+mn-cs"/>
              </a:defRPr>
            </a:lvl3pPr>
            <a:lvl4pPr marL="2063115" algn="l" defTabSz="1375410" rtl="0" eaLnBrk="1" latinLnBrk="0" hangingPunct="1">
              <a:defRPr sz="2665" kern="1200">
                <a:solidFill>
                  <a:schemeClr val="tx1"/>
                </a:solidFill>
                <a:latin typeface="+mn-lt"/>
                <a:ea typeface="+mn-ea"/>
                <a:cs typeface="+mn-cs"/>
              </a:defRPr>
            </a:lvl4pPr>
            <a:lvl5pPr marL="2750820" algn="l" defTabSz="1375410" rtl="0" eaLnBrk="1" latinLnBrk="0" hangingPunct="1">
              <a:defRPr sz="2665" kern="1200">
                <a:solidFill>
                  <a:schemeClr val="tx1"/>
                </a:solidFill>
                <a:latin typeface="+mn-lt"/>
                <a:ea typeface="+mn-ea"/>
                <a:cs typeface="+mn-cs"/>
              </a:defRPr>
            </a:lvl5pPr>
            <a:lvl6pPr marL="3437890" algn="l" defTabSz="1375410" rtl="0" eaLnBrk="1" latinLnBrk="0" hangingPunct="1">
              <a:defRPr sz="2665" kern="1200">
                <a:solidFill>
                  <a:schemeClr val="tx1"/>
                </a:solidFill>
                <a:latin typeface="+mn-lt"/>
                <a:ea typeface="+mn-ea"/>
                <a:cs typeface="+mn-cs"/>
              </a:defRPr>
            </a:lvl6pPr>
            <a:lvl7pPr marL="4125595" algn="l" defTabSz="1375410" rtl="0" eaLnBrk="1" latinLnBrk="0" hangingPunct="1">
              <a:defRPr sz="2665" kern="1200">
                <a:solidFill>
                  <a:schemeClr val="tx1"/>
                </a:solidFill>
                <a:latin typeface="+mn-lt"/>
                <a:ea typeface="+mn-ea"/>
                <a:cs typeface="+mn-cs"/>
              </a:defRPr>
            </a:lvl7pPr>
            <a:lvl8pPr marL="4813300" algn="l" defTabSz="1375410" rtl="0" eaLnBrk="1" latinLnBrk="0" hangingPunct="1">
              <a:defRPr sz="2665" kern="1200">
                <a:solidFill>
                  <a:schemeClr val="tx1"/>
                </a:solidFill>
                <a:latin typeface="+mn-lt"/>
                <a:ea typeface="+mn-ea"/>
                <a:cs typeface="+mn-cs"/>
              </a:defRPr>
            </a:lvl8pPr>
            <a:lvl9pPr marL="5501005" algn="l" defTabSz="1375410" rtl="0" eaLnBrk="1" latinLnBrk="0" hangingPunct="1">
              <a:defRPr sz="2665" kern="1200">
                <a:solidFill>
                  <a:schemeClr val="tx1"/>
                </a:solidFill>
                <a:latin typeface="+mn-lt"/>
                <a:ea typeface="+mn-ea"/>
                <a:cs typeface="+mn-cs"/>
              </a:defRPr>
            </a:lvl9pPr>
          </a:lstStyle>
          <a:p>
            <a:fld id="{C136B7D2-B98C-44FD-8D04-7EC62A564975}" type="slidenum">
              <a:rPr lang="en-US" sz="1600" smtClean="0">
                <a:latin typeface="Calibri" panose="020F0502020204030204" pitchFamily="34" charset="0"/>
              </a:rPr>
              <a:t>‹#›</a:t>
            </a:fld>
            <a:endParaRPr lang="en-US" sz="1600" dirty="0">
              <a:latin typeface="Calibri" panose="020F05020202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11683190" y="150969"/>
            <a:ext cx="356410"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7" name="Round Diagonal Corner Rectangle 26"/>
          <p:cNvSpPr/>
          <p:nvPr userDrawn="1"/>
        </p:nvSpPr>
        <p:spPr>
          <a:xfrm>
            <a:off x="11665322" y="128915"/>
            <a:ext cx="356410"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0" name="Slide Number Placeholder 5"/>
          <p:cNvSpPr txBox="1"/>
          <p:nvPr userDrawn="1"/>
        </p:nvSpPr>
        <p:spPr>
          <a:xfrm>
            <a:off x="11631256" y="173194"/>
            <a:ext cx="431790" cy="19193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800" b="0" i="0" smtClean="0">
                <a:solidFill>
                  <a:srgbClr val="FEFEFE"/>
                </a:solidFill>
                <a:latin typeface="Montserrat" charset="0"/>
                <a:ea typeface="Montserrat" charset="0"/>
                <a:cs typeface="Montserrat" charset="0"/>
              </a:rPr>
              <a:t>‹#›</a:t>
            </a:fld>
            <a:endParaRPr lang="en-US" sz="800" b="0" i="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11630384" y="6542411"/>
            <a:ext cx="390166"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panose="020F0502020204030204" pitchFamily="34" charset="0"/>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8544262" y="6514090"/>
            <a:ext cx="2998268" cy="203846"/>
          </a:xfrm>
          <a:prstGeom prst="rect">
            <a:avLst/>
          </a:prstGeom>
        </p:spPr>
        <p:txBody>
          <a:bodyPr>
            <a:noAutofit/>
          </a:bodyPr>
          <a:lstStyle>
            <a:lvl1pPr marL="0" indent="0" algn="r">
              <a:buNone/>
              <a:defRPr sz="800" b="0" i="0">
                <a:solidFill>
                  <a:schemeClr val="bg2"/>
                </a:solidFill>
                <a:latin typeface="Montserrat Light" charset="0"/>
                <a:ea typeface="Montserrat Light" charset="0"/>
                <a:cs typeface="Montserrat Light" charset="0"/>
              </a:defRPr>
            </a:lvl1pPr>
            <a:lvl2pPr marL="457200" indent="0" algn="r">
              <a:buNone/>
              <a:defRPr sz="800" b="0" i="0">
                <a:solidFill>
                  <a:schemeClr val="bg2"/>
                </a:solidFill>
                <a:latin typeface="Montserrat Light" charset="0"/>
                <a:ea typeface="Montserrat Light" charset="0"/>
                <a:cs typeface="Montserrat Light" charset="0"/>
              </a:defRPr>
            </a:lvl2pPr>
            <a:lvl3pPr marL="914400" indent="0" algn="r">
              <a:buNone/>
              <a:defRPr sz="800" b="0" i="0">
                <a:solidFill>
                  <a:schemeClr val="bg2"/>
                </a:solidFill>
                <a:latin typeface="Montserrat Light" charset="0"/>
                <a:ea typeface="Montserrat Light" charset="0"/>
                <a:cs typeface="Montserrat Light" charset="0"/>
              </a:defRPr>
            </a:lvl3pPr>
            <a:lvl4pPr marL="1371600" indent="0" algn="r">
              <a:buNone/>
              <a:defRPr sz="800" b="0" i="0">
                <a:solidFill>
                  <a:schemeClr val="bg2"/>
                </a:solidFill>
                <a:latin typeface="Montserrat Light" charset="0"/>
                <a:ea typeface="Montserrat Light" charset="0"/>
                <a:cs typeface="Montserrat Light" charset="0"/>
              </a:defRPr>
            </a:lvl4pPr>
            <a:lvl5pPr marL="1828800" indent="0" algn="r">
              <a:buNone/>
              <a:defRPr sz="8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a:fillRect/>
          </a:stretch>
        </p:blipFill>
        <p:spPr>
          <a:xfrm>
            <a:off x="-48683" y="1"/>
            <a:ext cx="12289365" cy="6889320"/>
          </a:xfrm>
          <a:prstGeom prst="rect">
            <a:avLst/>
          </a:prstGeom>
        </p:spPr>
      </p:pic>
    </p:spTree>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2024/4/26</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2024/4/26</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4/26/2024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377" name="组合 376"/>
          <p:cNvGrpSpPr/>
          <p:nvPr userDrawn="1"/>
        </p:nvGrpSpPr>
        <p:grpSpPr>
          <a:xfrm>
            <a:off x="1" y="4920343"/>
            <a:ext cx="12191999" cy="1937657"/>
            <a:chOff x="1" y="4546271"/>
            <a:chExt cx="12191999" cy="2326243"/>
          </a:xfrm>
          <a:gradFill flip="none" rotWithShape="1">
            <a:gsLst>
              <a:gs pos="0">
                <a:schemeClr val="accent3">
                  <a:lumMod val="60000"/>
                  <a:lumOff val="40000"/>
                </a:schemeClr>
              </a:gs>
              <a:gs pos="100000">
                <a:schemeClr val="accent3">
                  <a:lumMod val="75000"/>
                </a:schemeClr>
              </a:gs>
            </a:gsLst>
            <a:lin ang="5400000" scaled="1"/>
            <a:tileRect/>
          </a:gradFill>
        </p:grpSpPr>
        <p:sp>
          <p:nvSpPr>
            <p:cNvPr id="378" name="任意多边形 377"/>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sp>
          <p:nvSpPr>
            <p:cNvPr id="379" name="任意多边形 378"/>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grp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ndParaRPr>
            </a:p>
          </p:txBody>
        </p:sp>
      </p:gr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972485-FC94-45C1-8456-9A3B280376E5}" type="datetimeFigureOut">
              <a:rPr lang="zh-CN" altLang="en-US" smtClean="0"/>
              <a:t>2024/4/26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6A01F36-4BB7-4120-9E90-20704F8CC9AE}" type="slidenum">
              <a:rPr lang="zh-CN" altLang="en-US" smtClean="0"/>
              <a:t>‹#›</a:t>
            </a:fld>
            <a:endParaRPr lang="zh-CN" altLang="en-US"/>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79776" y="208765"/>
            <a:ext cx="1356085" cy="13560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ransition spd="slow">
    <p:randomBar dir="ver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jpeg"/><Relationship Id="rId5" Type="http://schemas.microsoft.com/office/2007/relationships/hdphoto" Target="../media/hdphoto4.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7.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6.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Suy Nghĩ Bong Bóng Mây Trắng PNG , Clipart đám Mây ..."/>
          <p:cNvPicPr>
            <a:picLocks noChangeAspect="1" noChangeArrowheads="1"/>
          </p:cNvPicPr>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0938" y1="35000" x2="43594" y2="41719"/>
                        <a14:foregroundMark x1="46250" y1="35156" x2="52969" y2="44219"/>
                        <a14:foregroundMark x1="48750" y1="36094" x2="44063" y2="43750"/>
                        <a14:foregroundMark x1="42813" y1="33281" x2="32969" y2="45781"/>
                        <a14:foregroundMark x1="32969" y1="45781" x2="56875" y2="49063"/>
                        <a14:foregroundMark x1="56875" y1="49063" x2="62813" y2="44688"/>
                        <a14:foregroundMark x1="64375" y1="39531" x2="62500" y2="48438"/>
                        <a14:foregroundMark x1="62500" y1="48438" x2="37344" y2="48281"/>
                        <a14:foregroundMark x1="37344" y1="48281" x2="33281" y2="45469"/>
                        <a14:foregroundMark x1="46719" y1="30938" x2="45313" y2="32656"/>
                        <a14:foregroundMark x1="44688" y1="27500" x2="24688" y2="40000"/>
                        <a14:foregroundMark x1="24688" y1="40000" x2="24531" y2="40156"/>
                        <a14:foregroundMark x1="23750" y1="33594" x2="24375" y2="47969"/>
                        <a14:foregroundMark x1="26719" y1="40781" x2="31094" y2="50625"/>
                        <a14:foregroundMark x1="49219" y1="39219" x2="50313" y2="47031"/>
                        <a14:foregroundMark x1="50313" y1="47031" x2="57344" y2="49375"/>
                        <a14:foregroundMark x1="66250" y1="39531" x2="68906" y2="48281"/>
                        <a14:foregroundMark x1="68281" y1="43750" x2="71250" y2="50625"/>
                        <a14:foregroundMark x1="72188" y1="62656" x2="73438" y2="64531"/>
                        <a14:foregroundMark x1="73594" y1="63750" x2="75000" y2="68906"/>
                        <a14:foregroundMark x1="73438" y1="63750" x2="75000" y2="67031"/>
                        <a14:foregroundMark x1="80625" y1="72969" x2="81563" y2="73125"/>
                        <a14:foregroundMark x1="81250" y1="70156" x2="82656" y2="72344"/>
                        <a14:foregroundMark x1="80781" y1="68125" x2="80469" y2="70938"/>
                        <a14:foregroundMark x1="87813" y1="73750" x2="87969" y2="74688"/>
                        <a14:foregroundMark x1="87969" y1="73906" x2="87969" y2="73906"/>
                        <a14:foregroundMark x1="66563" y1="53906" x2="24375" y2="52188"/>
                        <a14:foregroundMark x1="19688" y1="49063" x2="20625" y2="53281"/>
                        <a14:foregroundMark x1="19063" y1="45469" x2="20156" y2="51719"/>
                        <a14:foregroundMark x1="61719" y1="40313" x2="66406" y2="41563"/>
                        <a14:foregroundMark x1="65000" y1="29219" x2="65938" y2="33281"/>
                        <a14:foregroundMark x1="56094" y1="30625" x2="55313" y2="35625"/>
                        <a14:foregroundMark x1="72656" y1="45313" x2="74219" y2="49844"/>
                        <a14:backgroundMark x1="25313" y1="59531" x2="25313" y2="59531"/>
                      </a14:backgroundRemoval>
                    </a14:imgEffect>
                  </a14:imgLayer>
                </a14:imgProps>
              </a:ext>
              <a:ext uri="{28A0092B-C50C-407E-A947-70E740481C1C}">
                <a14:useLocalDpi xmlns:a14="http://schemas.microsoft.com/office/drawing/2010/main" val="0"/>
              </a:ext>
            </a:extLst>
          </a:blip>
          <a:srcRect t="16782" b="19343"/>
          <a:stretch>
            <a:fillRect/>
          </a:stretch>
        </p:blipFill>
        <p:spPr bwMode="auto">
          <a:xfrm flipH="1">
            <a:off x="3048006" y="-165435"/>
            <a:ext cx="9612713" cy="5262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123938"/>
            <a:ext cx="6096012" cy="6096012"/>
          </a:xfrm>
          <a:prstGeom prst="rect">
            <a:avLst/>
          </a:prstGeom>
        </p:spPr>
      </p:pic>
      <p:pic>
        <p:nvPicPr>
          <p:cNvPr id="4" name="Picture 3"/>
          <p:cNvPicPr>
            <a:picLocks noChangeAspect="1"/>
          </p:cNvPicPr>
          <p:nvPr/>
        </p:nvPicPr>
        <p:blipFill>
          <a:blip r:embed="rId5"/>
          <a:stretch>
            <a:fillRect/>
          </a:stretch>
        </p:blipFill>
        <p:spPr>
          <a:xfrm>
            <a:off x="5205735" y="1615382"/>
            <a:ext cx="5742930" cy="134123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397760" cy="1483360"/>
          </a:xfrm>
          <a:prstGeom prst="wedgeRoundRectCallout">
            <a:avLst>
              <a:gd name="adj1" fmla="val -28460"/>
              <a:gd name="adj2" fmla="val 6120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có</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hoá</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pic>
        <p:nvPicPr>
          <p:cNvPr id="3" name="Picture 2"/>
          <p:cNvPicPr>
            <a:picLocks noChangeAspect="1"/>
          </p:cNvPicPr>
          <p:nvPr/>
        </p:nvPicPr>
        <p:blipFill>
          <a:blip r:embed="rId6"/>
          <a:stretch>
            <a:fillRect/>
          </a:stretch>
        </p:blipFill>
        <p:spPr>
          <a:xfrm>
            <a:off x="4652644" y="982695"/>
            <a:ext cx="5751195" cy="511933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712720" cy="1483360"/>
          </a:xfrm>
          <a:prstGeom prst="wedgeRoundRectCallout">
            <a:avLst>
              <a:gd name="adj1" fmla="val -28460"/>
              <a:gd name="adj2" fmla="val 61201"/>
              <a:gd name="adj3" fmla="val 16667"/>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chưa</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minh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pic>
        <p:nvPicPr>
          <p:cNvPr id="3" name="Picture 2"/>
          <p:cNvPicPr>
            <a:picLocks noChangeAspect="1"/>
          </p:cNvPicPr>
          <p:nvPr/>
        </p:nvPicPr>
        <p:blipFill>
          <a:blip r:embed="rId6"/>
          <a:stretch>
            <a:fillRect/>
          </a:stretch>
        </p:blipFill>
        <p:spPr>
          <a:xfrm>
            <a:off x="5152389" y="1005840"/>
            <a:ext cx="4829297" cy="492887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712720" cy="1483360"/>
          </a:xfrm>
          <a:prstGeom prst="wedgeRoundRectCallout">
            <a:avLst>
              <a:gd name="adj1" fmla="val -28460"/>
              <a:gd name="adj2" fmla="val 61201"/>
              <a:gd name="adj3" fmla="val 16667"/>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chưa</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minh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pic>
        <p:nvPicPr>
          <p:cNvPr id="4" name="Picture 3"/>
          <p:cNvPicPr>
            <a:picLocks noChangeAspect="1"/>
          </p:cNvPicPr>
          <p:nvPr/>
        </p:nvPicPr>
        <p:blipFill>
          <a:blip r:embed="rId6"/>
          <a:stretch>
            <a:fillRect/>
          </a:stretch>
        </p:blipFill>
        <p:spPr>
          <a:xfrm>
            <a:off x="5227637" y="1178560"/>
            <a:ext cx="4217191" cy="487426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61507" y="212651"/>
            <a:ext cx="11568223" cy="6475228"/>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1" name="Picture 10"/>
          <p:cNvPicPr>
            <a:picLocks noChangeAspect="1"/>
          </p:cNvPicPr>
          <p:nvPr/>
        </p:nvPicPr>
        <p:blipFill>
          <a:blip r:embed="rId4"/>
          <a:stretch>
            <a:fillRect/>
          </a:stretch>
        </p:blipFill>
        <p:spPr>
          <a:xfrm>
            <a:off x="607364" y="3119120"/>
            <a:ext cx="5072076" cy="3312160"/>
          </a:xfrm>
          <a:prstGeom prst="rect">
            <a:avLst/>
          </a:prstGeom>
        </p:spPr>
      </p:pic>
      <p:grpSp>
        <p:nvGrpSpPr>
          <p:cNvPr id="2" name="Group 1"/>
          <p:cNvGrpSpPr/>
          <p:nvPr/>
        </p:nvGrpSpPr>
        <p:grpSpPr>
          <a:xfrm>
            <a:off x="5661666" y="1530750"/>
            <a:ext cx="6201160" cy="3213970"/>
            <a:chOff x="3258041" y="343910"/>
            <a:chExt cx="4300679" cy="1280575"/>
          </a:xfrm>
          <a:solidFill>
            <a:schemeClr val="accent5">
              <a:lumMod val="20000"/>
              <a:lumOff val="80000"/>
            </a:schemeClr>
          </a:solidFill>
        </p:grpSpPr>
        <p:sp>
          <p:nvSpPr>
            <p:cNvPr id="4" name="îṥḷíďê"/>
            <p:cNvSpPr/>
            <p:nvPr/>
          </p:nvSpPr>
          <p:spPr bwMode="auto">
            <a:xfrm>
              <a:off x="3258041" y="343910"/>
              <a:ext cx="4300679" cy="1280575"/>
            </a:xfrm>
            <a:prstGeom prst="roundRect">
              <a:avLst>
                <a:gd name="adj" fmla="val 39568"/>
              </a:avLst>
            </a:prstGeom>
            <a:grp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5" name="Google Shape;5317;p41"/>
            <p:cNvSpPr txBox="1"/>
            <p:nvPr/>
          </p:nvSpPr>
          <p:spPr>
            <a:xfrm>
              <a:off x="3538126" y="411692"/>
              <a:ext cx="3903620"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lang="en-US" sz="3600" dirty="0" err="1">
                  <a:solidFill>
                    <a:srgbClr val="002060"/>
                  </a:solidFill>
                  <a:latin typeface="Cambria" panose="02040503050406030204" pitchFamily="18" charset="0"/>
                  <a:ea typeface="Cambria" panose="02040503050406030204" pitchFamily="18" charset="0"/>
                </a:rPr>
                <a:t>K</a:t>
              </a:r>
              <a:r>
                <a:rPr lang="en-US" sz="3600" dirty="0" err="1" smtClean="0">
                  <a:solidFill>
                    <a:srgbClr val="002060"/>
                  </a:solidFill>
                  <a:effectLst/>
                  <a:latin typeface="Cambria" panose="02040503050406030204" pitchFamily="18" charset="0"/>
                  <a:ea typeface="Cambria" panose="02040503050406030204" pitchFamily="18" charset="0"/>
                </a:rPr>
                <a:t>ể</a:t>
              </a:r>
              <a:r>
                <a:rPr lang="en-US" sz="3600" dirty="0" smtClean="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lại</a:t>
              </a:r>
              <a:r>
                <a:rPr lang="en-US" sz="3600" dirty="0">
                  <a:solidFill>
                    <a:srgbClr val="002060"/>
                  </a:solidFill>
                  <a:effectLst/>
                  <a:latin typeface="Cambria" panose="02040503050406030204" pitchFamily="18" charset="0"/>
                  <a:ea typeface="Cambria" panose="02040503050406030204" pitchFamily="18" charset="0"/>
                </a:rPr>
                <a:t> </a:t>
              </a:r>
              <a:r>
                <a:rPr lang="vi-VN" sz="3600" dirty="0">
                  <a:solidFill>
                    <a:srgbClr val="002060"/>
                  </a:solidFill>
                  <a:effectLst/>
                  <a:latin typeface="Cambria" panose="02040503050406030204" pitchFamily="18" charset="0"/>
                  <a:ea typeface="Cambria" panose="02040503050406030204" pitchFamily="18" charset="0"/>
                </a:rPr>
                <a:t>những hành </a:t>
              </a:r>
              <a:r>
                <a:rPr lang="en-US" altLang="vi-VN" sz="3600" dirty="0">
                  <a:solidFill>
                    <a:srgbClr val="002060"/>
                  </a:solidFill>
                  <a:effectLst/>
                  <a:latin typeface="Cambria" panose="02040503050406030204" pitchFamily="18" charset="0"/>
                  <a:ea typeface="Cambria" panose="02040503050406030204" pitchFamily="18" charset="0"/>
                </a:rPr>
                <a:t>động</a:t>
              </a:r>
              <a:r>
                <a:rPr lang="vi-VN" sz="3600" dirty="0">
                  <a:solidFill>
                    <a:srgbClr val="002060"/>
                  </a:solidFill>
                  <a:effectLst/>
                  <a:latin typeface="Cambria" panose="02040503050406030204" pitchFamily="18" charset="0"/>
                  <a:ea typeface="Cambria" panose="02040503050406030204" pitchFamily="18" charset="0"/>
                </a:rPr>
                <a:t> văn hóa ở nơi công cộng và những hành động chưa </a:t>
              </a:r>
              <a:r>
                <a:rPr lang="vi-VN" sz="3600" dirty="0" smtClean="0">
                  <a:solidFill>
                    <a:srgbClr val="002060"/>
                  </a:solidFill>
                  <a:effectLst/>
                  <a:latin typeface="Cambria" panose="02040503050406030204" pitchFamily="18" charset="0"/>
                  <a:ea typeface="Cambria" panose="02040503050406030204" pitchFamily="18" charset="0"/>
                </a:rPr>
                <a:t>văn</a:t>
              </a:r>
              <a:r>
                <a:rPr lang="en-US" sz="3600" dirty="0" smtClean="0">
                  <a:solidFill>
                    <a:srgbClr val="002060"/>
                  </a:solidFill>
                  <a:effectLst/>
                  <a:latin typeface="Cambria" panose="02040503050406030204" pitchFamily="18" charset="0"/>
                  <a:ea typeface="Cambria" panose="02040503050406030204" pitchFamily="18" charset="0"/>
                </a:rPr>
                <a:t> </a:t>
              </a:r>
              <a:r>
                <a:rPr lang="en-US" sz="3600" dirty="0" err="1" smtClean="0">
                  <a:solidFill>
                    <a:srgbClr val="002060"/>
                  </a:solidFill>
                  <a:effectLst/>
                  <a:latin typeface="Cambria" panose="02040503050406030204" pitchFamily="18" charset="0"/>
                  <a:ea typeface="Cambria" panose="02040503050406030204" pitchFamily="18" charset="0"/>
                </a:rPr>
                <a:t>hóa</a:t>
              </a:r>
              <a:r>
                <a:rPr lang="vi-VN" sz="3600" dirty="0" smtClean="0">
                  <a:solidFill>
                    <a:srgbClr val="002060"/>
                  </a:solidFill>
                  <a:effectLst/>
                  <a:latin typeface="Cambria" panose="02040503050406030204" pitchFamily="18" charset="0"/>
                  <a:ea typeface="Cambria" panose="02040503050406030204" pitchFamily="18" charset="0"/>
                </a:rPr>
                <a:t> </a:t>
              </a:r>
              <a:r>
                <a:rPr lang="vi-VN" sz="3600" dirty="0">
                  <a:solidFill>
                    <a:srgbClr val="002060"/>
                  </a:solidFill>
                  <a:effectLst/>
                  <a:latin typeface="Cambria" panose="02040503050406030204" pitchFamily="18" charset="0"/>
                  <a:ea typeface="Cambria" panose="02040503050406030204" pitchFamily="18" charset="0"/>
                </a:rPr>
                <a:t>ở nơi công cộng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p Art Student Study Skills Drawing, PNG, 1600x818px, Student, Animated  Cartoon, Animation, Cartoon, Child Download F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19" b="98807" l="1220" r="97195">
                        <a14:foregroundMark x1="38049" y1="34368" x2="37439" y2="39618"/>
                        <a14:foregroundMark x1="15610" y1="53461" x2="15610" y2="62053"/>
                        <a14:foregroundMark x1="12561" y1="52506" x2="26220" y2="45346"/>
                        <a14:foregroundMark x1="5488" y1="67064" x2="7073" y2="83055"/>
                        <a14:foregroundMark x1="1951" y1="66826" x2="4878" y2="88067"/>
                        <a14:foregroundMark x1="5244" y1="96659" x2="5488" y2="97375"/>
                        <a14:foregroundMark x1="6463" y1="79952" x2="9024" y2="99284"/>
                        <a14:foregroundMark x1="9024" y1="99284" x2="9024" y2="99284"/>
                        <a14:foregroundMark x1="10610" y1="96181" x2="18415" y2="95943"/>
                        <a14:foregroundMark x1="18415" y1="95943" x2="33902" y2="98091"/>
                        <a14:foregroundMark x1="33902" y1="98091" x2="71220" y2="90453"/>
                        <a14:foregroundMark x1="94024" y1="89260" x2="94024" y2="89260"/>
                        <a14:foregroundMark x1="39268" y1="80191" x2="66829" y2="73270"/>
                        <a14:foregroundMark x1="66829" y1="73270" x2="66829" y2="73270"/>
                        <a14:foregroundMark x1="37073" y1="86874" x2="52073" y2="93079"/>
                        <a14:foregroundMark x1="15976" y1="73508" x2="25610" y2="81862"/>
                        <a14:foregroundMark x1="27195" y1="85203" x2="30122" y2="87589"/>
                        <a14:foregroundMark x1="30610" y1="88544" x2="38171" y2="88544"/>
                        <a14:foregroundMark x1="34390" y1="83771" x2="37561" y2="77804"/>
                        <a14:foregroundMark x1="37073" y1="43914" x2="39024" y2="54177"/>
                        <a14:foregroundMark x1="27805" y1="16229" x2="23780" y2="39857"/>
                        <a14:foregroundMark x1="24390" y1="25060" x2="24390" y2="25060"/>
                        <a14:foregroundMark x1="22317" y1="25060" x2="22317" y2="25060"/>
                        <a14:foregroundMark x1="42073" y1="43198" x2="45244" y2="53461"/>
                        <a14:foregroundMark x1="68171" y1="44869" x2="63049" y2="77804"/>
                        <a14:foregroundMark x1="61829" y1="37947" x2="58659" y2="45823"/>
                        <a14:foregroundMark x1="63415" y1="7637" x2="63415" y2="7637"/>
                        <a14:foregroundMark x1="64390" y1="47255" x2="69390" y2="51551"/>
                        <a14:foregroundMark x1="71463" y1="54654" x2="69878" y2="63962"/>
                        <a14:foregroundMark x1="62805" y1="45346" x2="65244" y2="54415"/>
                        <a14:foregroundMark x1="64024" y1="43437" x2="57805" y2="62291"/>
                        <a14:foregroundMark x1="70366" y1="48449" x2="73537" y2="55609"/>
                        <a14:foregroundMark x1="72073" y1="48449" x2="72073" y2="48449"/>
                        <a14:foregroundMark x1="72805" y1="45107" x2="72805" y2="45107"/>
                        <a14:foregroundMark x1="83293" y1="51551" x2="83293" y2="51551"/>
                        <a14:foregroundMark x1="88902" y1="22434" x2="89268" y2="26492"/>
                        <a14:foregroundMark x1="85854" y1="16706" x2="91951" y2="31981"/>
                        <a14:foregroundMark x1="92317" y1="23866" x2="94756" y2="35561"/>
                        <a14:foregroundMark x1="97073" y1="50358" x2="97270" y2="53186"/>
                        <a14:foregroundMark x1="95976" y1="35084" x2="96463" y2="42959"/>
                        <a14:foregroundMark x1="87439" y1="26969" x2="80000" y2="30310"/>
                        <a14:foregroundMark x1="83049" y1="22196" x2="83049" y2="22196"/>
                        <a14:foregroundMark x1="78659" y1="32458" x2="78659" y2="32458"/>
                        <a14:foregroundMark x1="95122" y1="26014" x2="95122" y2="26014"/>
                        <a14:foregroundMark x1="95000" y1="24821" x2="95000" y2="24821"/>
                        <a14:foregroundMark x1="92317" y1="20764" x2="92317" y2="20764"/>
                        <a14:foregroundMark x1="85244" y1="50358" x2="83537" y2="58711"/>
                        <a14:foregroundMark x1="93780" y1="57995" x2="93780" y2="57995"/>
                        <a14:foregroundMark x1="54146" y1="82339" x2="59512" y2="91647"/>
                        <a14:foregroundMark x1="73346" y1="73825" x2="76463" y2="92363"/>
                        <a14:foregroundMark x1="64512" y1="79952" x2="76341" y2="90692"/>
                        <a14:foregroundMark x1="82439" y1="91885" x2="74146" y2="97136"/>
                        <a14:foregroundMark x1="69634" y1="96897" x2="69634" y2="96897"/>
                        <a14:foregroundMark x1="33293" y1="5489" x2="33293" y2="5489"/>
                        <a14:foregroundMark x1="65000" y1="3819" x2="65000" y2="3819"/>
                        <a14:foregroundMark x1="38902" y1="71360" x2="47683" y2="77327"/>
                        <a14:foregroundMark x1="57073" y1="83771" x2="64390" y2="89499"/>
                        <a14:foregroundMark x1="64878" y1="96659" x2="68171" y2="97136"/>
                        <a14:foregroundMark x1="82317" y1="90931" x2="84512" y2="96420"/>
                        <a14:foregroundMark x1="79878" y1="83771" x2="79878" y2="83771"/>
                        <a14:foregroundMark x1="81220" y1="85442" x2="81220" y2="85442"/>
                        <a14:foregroundMark x1="70366" y1="72554" x2="71829" y2="72792"/>
                        <a14:foregroundMark x1="74634" y1="72076" x2="75366" y2="72076"/>
                        <a14:foregroundMark x1="74634" y1="70644" x2="74634" y2="70644"/>
                        <a14:foregroundMark x1="74146" y1="70167" x2="75000" y2="70167"/>
                        <a14:backgroundMark x1="49634" y1="60859" x2="49634" y2="60859"/>
                        <a14:backgroundMark x1="97195" y1="55370" x2="97195" y2="55370"/>
                        <a14:backgroundMark x1="97195" y1="54893" x2="97195" y2="54893"/>
                        <a14:backgroundMark x1="97805" y1="54893" x2="96951" y2="56563"/>
                        <a14:backgroundMark x1="97195" y1="55131" x2="96585" y2="55131"/>
                        <a14:backgroundMark x1="97195" y1="53461" x2="97195" y2="53461"/>
                        <a14:backgroundMark x1="97195" y1="53222" x2="97561" y2="56086"/>
                        <a14:backgroundMark x1="46951" y1="68735" x2="46951" y2="68735"/>
                        <a14:backgroundMark x1="74891" y1="70502" x2="75000" y2="70644"/>
                        <a14:backgroundMark x1="74756" y1="68496" x2="74756" y2="68496"/>
                        <a14:backgroundMark x1="74024" y1="68496" x2="74024" y2="68496"/>
                        <a14:backgroundMark x1="77195" y1="69690" x2="77195" y2="69690"/>
                      </a14:backgroundRemoval>
                    </a14:imgEffect>
                  </a14:imgLayer>
                </a14:imgProps>
              </a:ext>
              <a:ext uri="{28A0092B-C50C-407E-A947-70E740481C1C}">
                <a14:useLocalDpi xmlns:a14="http://schemas.microsoft.com/office/drawing/2010/main" val="0"/>
              </a:ext>
            </a:extLst>
          </a:blip>
          <a:srcRect/>
          <a:stretch>
            <a:fillRect/>
          </a:stretch>
        </p:blipFill>
        <p:spPr bwMode="auto">
          <a:xfrm>
            <a:off x="5804807" y="3594300"/>
            <a:ext cx="6387193" cy="3263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Transparent Rainbow Clip Art - Cartoon Rainbow Transparent Background - Png  Download (#5575450) - PinClipart"/>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7" b="89716" l="7955" r="95341">
                        <a14:foregroundMark x1="45568" y1="10419" x2="24463" y2="9419"/>
                        <a14:foregroundMark x1="40227" y1="5142" x2="40227" y2="5142"/>
                        <a14:foregroundMark x1="10227" y1="23545" x2="7955" y2="28417"/>
                        <a14:foregroundMark x1="88523" y1="59540" x2="92159" y2="71448"/>
                        <a14:foregroundMark x1="92159" y1="71448" x2="92159" y2="71719"/>
                        <a14:foregroundMark x1="95341" y1="81326" x2="95341" y2="81326"/>
                        <a14:backgroundMark x1="21705" y1="9472" x2="21705" y2="9472"/>
                        <a14:backgroundMark x1="20909" y1="9472" x2="17727" y2="8525"/>
                        <a14:backgroundMark x1="22273" y1="7578" x2="19659" y2="7713"/>
                        <a14:backgroundMark x1="23750" y1="8119" x2="20909" y2="825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96681" y="-359620"/>
            <a:ext cx="9416186" cy="7907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192247" y="310686"/>
            <a:ext cx="5139373" cy="483454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2" name="Group 1"/>
          <p:cNvGrpSpPr/>
          <p:nvPr/>
        </p:nvGrpSpPr>
        <p:grpSpPr>
          <a:xfrm>
            <a:off x="4242601" y="98190"/>
            <a:ext cx="6781000" cy="785730"/>
            <a:chOff x="2778536" y="343910"/>
            <a:chExt cx="4818226" cy="1280575"/>
          </a:xfrm>
          <a:solidFill>
            <a:schemeClr val="accent5">
              <a:lumMod val="20000"/>
              <a:lumOff val="80000"/>
            </a:schemeClr>
          </a:solidFill>
        </p:grpSpPr>
        <p:sp>
          <p:nvSpPr>
            <p:cNvPr id="3" name="îṥḷíďê"/>
            <p:cNvSpPr/>
            <p:nvPr/>
          </p:nvSpPr>
          <p:spPr bwMode="auto">
            <a:xfrm>
              <a:off x="2778536" y="343910"/>
              <a:ext cx="4780185" cy="1280575"/>
            </a:xfrm>
            <a:prstGeom prst="roundRect">
              <a:avLst>
                <a:gd name="adj" fmla="val 50000"/>
              </a:avLst>
            </a:prstGeom>
            <a:grp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4" name="Google Shape;5317;p41"/>
            <p:cNvSpPr txBox="1"/>
            <p:nvPr/>
          </p:nvSpPr>
          <p:spPr>
            <a:xfrm>
              <a:off x="2890092" y="440029"/>
              <a:ext cx="4706670"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lang="en-US" sz="3600" dirty="0">
                  <a:solidFill>
                    <a:prstClr val="black"/>
                  </a:solidFill>
                  <a:latin typeface="Calibri" panose="020F0502020204030204" pitchFamily="34" charset="0"/>
                  <a:cs typeface="Calibri" panose="020F0502020204030204" pitchFamily="34" charset="0"/>
                </a:rPr>
                <a:t>G</a:t>
              </a:r>
              <a:r>
                <a:rPr lang="vi-VN" sz="3600" dirty="0">
                  <a:solidFill>
                    <a:prstClr val="black"/>
                  </a:solidFill>
                  <a:latin typeface="Calibri" panose="020F0502020204030204" pitchFamily="34" charset="0"/>
                  <a:cs typeface="Calibri" panose="020F0502020204030204" pitchFamily="34" charset="0"/>
                </a:rPr>
                <a:t>iúp </a:t>
              </a:r>
              <a:r>
                <a:rPr lang="en-US" sz="3600" dirty="0" err="1">
                  <a:solidFill>
                    <a:prstClr val="black"/>
                  </a:solidFill>
                  <a:latin typeface="Calibri" panose="020F0502020204030204" pitchFamily="34" charset="0"/>
                  <a:cs typeface="Calibri" panose="020F0502020204030204" pitchFamily="34" charset="0"/>
                </a:rPr>
                <a:t>cụ</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già</a:t>
              </a:r>
              <a:r>
                <a:rPr lang="vi-VN" sz="3600" dirty="0">
                  <a:solidFill>
                    <a:prstClr val="black"/>
                  </a:solidFill>
                  <a:latin typeface="Calibri" panose="020F0502020204030204" pitchFamily="34" charset="0"/>
                  <a:cs typeface="Calibri" panose="020F0502020204030204" pitchFamily="34" charset="0"/>
                </a:rPr>
                <a:t> qua đường</a:t>
              </a:r>
              <a:endParaRPr kumimoji="0" lang="vi-VN" sz="36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5" name="Picture 4"/>
          <p:cNvPicPr>
            <a:picLocks noChangeAspect="1"/>
          </p:cNvPicPr>
          <p:nvPr/>
        </p:nvPicPr>
        <p:blipFill>
          <a:blip r:embed="rId4"/>
          <a:stretch>
            <a:fillRect/>
          </a:stretch>
        </p:blipFill>
        <p:spPr>
          <a:xfrm>
            <a:off x="3779520" y="1006707"/>
            <a:ext cx="6991500" cy="5312812"/>
          </a:xfrm>
          <a:prstGeom prst="rect">
            <a:avLst/>
          </a:prstGeom>
        </p:spPr>
      </p:pic>
      <p:pic>
        <p:nvPicPr>
          <p:cNvPr id="6" name="Picture 5" descr="A picture containing calendar&#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397760" cy="1483360"/>
          </a:xfrm>
          <a:prstGeom prst="wedgeRoundRectCallout">
            <a:avLst>
              <a:gd name="adj1" fmla="val -28460"/>
              <a:gd name="adj2" fmla="val 6120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Hành</a:t>
            </a:r>
            <a:r>
              <a:rPr lang="en-US" sz="2800" b="1" dirty="0">
                <a:solidFill>
                  <a:srgbClr val="FF0000"/>
                </a:solidFill>
              </a:rPr>
              <a:t> vi </a:t>
            </a:r>
            <a:r>
              <a:rPr lang="en-US" sz="2800" b="1" dirty="0" err="1">
                <a:solidFill>
                  <a:srgbClr val="FF0000"/>
                </a:solidFill>
              </a:rPr>
              <a:t>có</a:t>
            </a:r>
            <a:r>
              <a:rPr lang="en-US" sz="2800" b="1" dirty="0">
                <a:solidFill>
                  <a:srgbClr val="FF0000"/>
                </a:solidFill>
              </a:rPr>
              <a:t> </a:t>
            </a:r>
            <a:r>
              <a:rPr lang="en-US" sz="2800" b="1" dirty="0" err="1">
                <a:solidFill>
                  <a:srgbClr val="FF0000"/>
                </a:solidFill>
              </a:rPr>
              <a:t>văn</a:t>
            </a:r>
            <a:r>
              <a:rPr lang="en-US" sz="2800" b="1" dirty="0">
                <a:solidFill>
                  <a:srgbClr val="FF0000"/>
                </a:solidFill>
              </a:rPr>
              <a:t> </a:t>
            </a:r>
            <a:r>
              <a:rPr lang="en-US" sz="2800" b="1" dirty="0" err="1">
                <a:solidFill>
                  <a:srgbClr val="FF0000"/>
                </a:solidFill>
              </a:rPr>
              <a:t>hoá</a:t>
            </a:r>
            <a:r>
              <a:rPr lang="en-US" sz="2800" b="1" dirty="0">
                <a:solidFill>
                  <a:srgbClr val="FF0000"/>
                </a:solidFill>
              </a:rPr>
              <a:t> </a:t>
            </a:r>
            <a:r>
              <a:rPr lang="en-US" sz="2800" b="1" dirty="0" err="1">
                <a:solidFill>
                  <a:srgbClr val="FF0000"/>
                </a:solidFill>
              </a:rPr>
              <a:t>nơi</a:t>
            </a:r>
            <a:r>
              <a:rPr lang="en-US" sz="2800" b="1" dirty="0">
                <a:solidFill>
                  <a:srgbClr val="FF0000"/>
                </a:solidFill>
              </a:rPr>
              <a:t>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cộng</a:t>
            </a:r>
            <a:endParaRPr lang="en-US" sz="2800" b="1" dirty="0">
              <a:solidFill>
                <a:srgbClr val="FF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2" name="Group 1"/>
          <p:cNvGrpSpPr/>
          <p:nvPr/>
        </p:nvGrpSpPr>
        <p:grpSpPr>
          <a:xfrm>
            <a:off x="3815881" y="189630"/>
            <a:ext cx="6781000" cy="785730"/>
            <a:chOff x="2778536" y="343910"/>
            <a:chExt cx="4818226" cy="1280575"/>
          </a:xfrm>
          <a:solidFill>
            <a:schemeClr val="accent5">
              <a:lumMod val="20000"/>
              <a:lumOff val="80000"/>
            </a:schemeClr>
          </a:solidFill>
        </p:grpSpPr>
        <p:sp>
          <p:nvSpPr>
            <p:cNvPr id="3" name="îṥḷíďê"/>
            <p:cNvSpPr/>
            <p:nvPr/>
          </p:nvSpPr>
          <p:spPr bwMode="auto">
            <a:xfrm>
              <a:off x="2778536" y="343910"/>
              <a:ext cx="4780185" cy="1280575"/>
            </a:xfrm>
            <a:prstGeom prst="roundRect">
              <a:avLst>
                <a:gd name="adj" fmla="val 50000"/>
              </a:avLst>
            </a:prstGeom>
            <a:grp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4" name="Google Shape;5317;p41"/>
            <p:cNvSpPr txBox="1"/>
            <p:nvPr/>
          </p:nvSpPr>
          <p:spPr>
            <a:xfrm>
              <a:off x="2890092" y="440029"/>
              <a:ext cx="4706670"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Vứt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rác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đúng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nơi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quy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định</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6" name="Picture 5"/>
          <p:cNvPicPr>
            <a:picLocks noChangeAspect="1"/>
          </p:cNvPicPr>
          <p:nvPr/>
        </p:nvPicPr>
        <p:blipFill>
          <a:blip r:embed="rId4"/>
          <a:stretch>
            <a:fillRect/>
          </a:stretch>
        </p:blipFill>
        <p:spPr>
          <a:xfrm>
            <a:off x="4207510" y="1184592"/>
            <a:ext cx="6155690" cy="5245816"/>
          </a:xfrm>
          <a:prstGeom prst="rect">
            <a:avLst/>
          </a:prstGeom>
        </p:spPr>
      </p:pic>
      <p:pic>
        <p:nvPicPr>
          <p:cNvPr id="8" name="Picture 7" descr="A picture containing calendar&#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397760" cy="1483360"/>
          </a:xfrm>
          <a:prstGeom prst="wedgeRoundRectCallout">
            <a:avLst>
              <a:gd name="adj1" fmla="val -28460"/>
              <a:gd name="adj2" fmla="val 6120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Hành</a:t>
            </a:r>
            <a:r>
              <a:rPr lang="en-US" sz="2800" b="1" dirty="0">
                <a:solidFill>
                  <a:srgbClr val="FF0000"/>
                </a:solidFill>
              </a:rPr>
              <a:t> vi </a:t>
            </a:r>
            <a:r>
              <a:rPr lang="en-US" sz="2800" b="1" dirty="0" err="1">
                <a:solidFill>
                  <a:srgbClr val="FF0000"/>
                </a:solidFill>
              </a:rPr>
              <a:t>có</a:t>
            </a:r>
            <a:r>
              <a:rPr lang="en-US" sz="2800" b="1" dirty="0">
                <a:solidFill>
                  <a:srgbClr val="FF0000"/>
                </a:solidFill>
              </a:rPr>
              <a:t> </a:t>
            </a:r>
            <a:r>
              <a:rPr lang="en-US" sz="2800" b="1" dirty="0" err="1">
                <a:solidFill>
                  <a:srgbClr val="FF0000"/>
                </a:solidFill>
              </a:rPr>
              <a:t>văn</a:t>
            </a:r>
            <a:r>
              <a:rPr lang="en-US" sz="2800" b="1" dirty="0">
                <a:solidFill>
                  <a:srgbClr val="FF0000"/>
                </a:solidFill>
              </a:rPr>
              <a:t> </a:t>
            </a:r>
            <a:r>
              <a:rPr lang="en-US" sz="2800" b="1" dirty="0" err="1">
                <a:solidFill>
                  <a:srgbClr val="FF0000"/>
                </a:solidFill>
              </a:rPr>
              <a:t>hoá</a:t>
            </a:r>
            <a:r>
              <a:rPr lang="en-US" sz="2800" b="1" dirty="0">
                <a:solidFill>
                  <a:srgbClr val="FF0000"/>
                </a:solidFill>
              </a:rPr>
              <a:t> </a:t>
            </a:r>
            <a:r>
              <a:rPr lang="en-US" sz="2800" b="1" dirty="0" err="1">
                <a:solidFill>
                  <a:srgbClr val="FF0000"/>
                </a:solidFill>
              </a:rPr>
              <a:t>nơi</a:t>
            </a:r>
            <a:r>
              <a:rPr lang="en-US" sz="2800" b="1" dirty="0">
                <a:solidFill>
                  <a:srgbClr val="FF0000"/>
                </a:solidFill>
              </a:rPr>
              <a:t> </a:t>
            </a:r>
            <a:r>
              <a:rPr lang="en-US" sz="2800" b="1" dirty="0" err="1">
                <a:solidFill>
                  <a:srgbClr val="FF0000"/>
                </a:solidFill>
              </a:rPr>
              <a:t>công</a:t>
            </a:r>
            <a:r>
              <a:rPr lang="en-US" sz="2800" b="1" dirty="0">
                <a:solidFill>
                  <a:srgbClr val="FF0000"/>
                </a:solidFill>
              </a:rPr>
              <a:t> </a:t>
            </a:r>
            <a:r>
              <a:rPr lang="en-US" sz="2800" b="1" dirty="0" err="1">
                <a:solidFill>
                  <a:srgbClr val="FF0000"/>
                </a:solidFill>
              </a:rPr>
              <a:t>cộng</a:t>
            </a:r>
            <a:endParaRPr lang="en-US" sz="2800" b="1" dirty="0">
              <a:solidFill>
                <a:srgbClr val="FF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712720" cy="1483360"/>
          </a:xfrm>
          <a:prstGeom prst="wedgeRoundRectCallout">
            <a:avLst>
              <a:gd name="adj1" fmla="val -28460"/>
              <a:gd name="adj2" fmla="val 61201"/>
              <a:gd name="adj3" fmla="val 16667"/>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chưa</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minh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pic>
        <p:nvPicPr>
          <p:cNvPr id="2" name="Picture 1"/>
          <p:cNvPicPr>
            <a:picLocks noChangeAspect="1"/>
          </p:cNvPicPr>
          <p:nvPr/>
        </p:nvPicPr>
        <p:blipFill>
          <a:blip r:embed="rId6"/>
          <a:stretch>
            <a:fillRect/>
          </a:stretch>
        </p:blipFill>
        <p:spPr>
          <a:xfrm>
            <a:off x="4265930" y="2306320"/>
            <a:ext cx="7393596" cy="3876357"/>
          </a:xfrm>
          <a:prstGeom prst="rect">
            <a:avLst/>
          </a:prstGeom>
        </p:spPr>
      </p:pic>
      <p:grpSp>
        <p:nvGrpSpPr>
          <p:cNvPr id="3" name="Group 2"/>
          <p:cNvGrpSpPr/>
          <p:nvPr/>
        </p:nvGrpSpPr>
        <p:grpSpPr>
          <a:xfrm>
            <a:off x="6091721" y="1043070"/>
            <a:ext cx="4423879" cy="785730"/>
            <a:chOff x="2778536" y="343910"/>
            <a:chExt cx="4818226" cy="1280575"/>
          </a:xfrm>
          <a:solidFill>
            <a:schemeClr val="accent5">
              <a:lumMod val="20000"/>
              <a:lumOff val="80000"/>
            </a:schemeClr>
          </a:solidFill>
        </p:grpSpPr>
        <p:sp>
          <p:nvSpPr>
            <p:cNvPr id="5" name="îṥḷíďê"/>
            <p:cNvSpPr/>
            <p:nvPr/>
          </p:nvSpPr>
          <p:spPr bwMode="auto">
            <a:xfrm>
              <a:off x="2778536" y="343910"/>
              <a:ext cx="4780185" cy="1280575"/>
            </a:xfrm>
            <a:prstGeom prst="roundRect">
              <a:avLst>
                <a:gd name="adj" fmla="val 50000"/>
              </a:avLst>
            </a:prstGeom>
            <a:grp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8" name="Google Shape;5317;p41"/>
            <p:cNvSpPr txBox="1"/>
            <p:nvPr/>
          </p:nvSpPr>
          <p:spPr>
            <a:xfrm>
              <a:off x="2890092" y="440029"/>
              <a:ext cx="4706670"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Vứt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rác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bừa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Gloria Hallelujah"/>
                </a:rPr>
                <a:t>bãi</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7175"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712720" cy="1483360"/>
          </a:xfrm>
          <a:prstGeom prst="wedgeRoundRectCallout">
            <a:avLst>
              <a:gd name="adj1" fmla="val -28460"/>
              <a:gd name="adj2" fmla="val 61201"/>
              <a:gd name="adj3" fmla="val 16667"/>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chưa</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minh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grpSp>
        <p:nvGrpSpPr>
          <p:cNvPr id="3" name="Group 2"/>
          <p:cNvGrpSpPr/>
          <p:nvPr/>
        </p:nvGrpSpPr>
        <p:grpSpPr>
          <a:xfrm>
            <a:off x="5876128" y="708660"/>
            <a:ext cx="5124436" cy="1209527"/>
            <a:chOff x="2559126" y="-201619"/>
            <a:chExt cx="5219189" cy="1971275"/>
          </a:xfrm>
          <a:solidFill>
            <a:schemeClr val="accent5">
              <a:lumMod val="20000"/>
              <a:lumOff val="80000"/>
            </a:schemeClr>
          </a:solidFill>
        </p:grpSpPr>
        <p:sp>
          <p:nvSpPr>
            <p:cNvPr id="5" name="îṥḷíďê"/>
            <p:cNvSpPr/>
            <p:nvPr/>
          </p:nvSpPr>
          <p:spPr bwMode="auto">
            <a:xfrm>
              <a:off x="2778536" y="-201619"/>
              <a:ext cx="4780369" cy="1825593"/>
            </a:xfrm>
            <a:prstGeom prst="roundRect">
              <a:avLst>
                <a:gd name="adj" fmla="val 50000"/>
              </a:avLst>
            </a:prstGeom>
            <a:grp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prstClr val="black"/>
                </a:solidFill>
                <a:effectLst/>
                <a:uLnTx/>
                <a:uFillTx/>
                <a:latin typeface="Calibri" panose="020F0502020204030204"/>
                <a:ea typeface="Microsoft YaHei" panose="020B0503020204020204" pitchFamily="34" charset="-122"/>
                <a:cs typeface="+mn-cs"/>
              </a:endParaRPr>
            </a:p>
          </p:txBody>
        </p:sp>
        <p:sp>
          <p:nvSpPr>
            <p:cNvPr id="8" name="Google Shape;5317;p41"/>
            <p:cNvSpPr txBox="1"/>
            <p:nvPr/>
          </p:nvSpPr>
          <p:spPr>
            <a:xfrm>
              <a:off x="2559126" y="155186"/>
              <a:ext cx="5219189" cy="161447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rPr>
                <a:t>Nói chuyện trong giờ học</a:t>
              </a:r>
            </a:p>
          </p:txBody>
        </p:sp>
      </p:grpSp>
      <p:pic>
        <p:nvPicPr>
          <p:cNvPr id="4" name="Picture 3" descr="1"/>
          <p:cNvPicPr>
            <a:picLocks noChangeAspect="1"/>
          </p:cNvPicPr>
          <p:nvPr/>
        </p:nvPicPr>
        <p:blipFill>
          <a:blip r:embed="rId6"/>
          <a:stretch>
            <a:fillRect/>
          </a:stretch>
        </p:blipFill>
        <p:spPr>
          <a:xfrm>
            <a:off x="4443730" y="2025015"/>
            <a:ext cx="7092315" cy="43421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a:fillRect/>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5970905" y="927735"/>
            <a:ext cx="5069145" cy="1938992"/>
          </a:xfrm>
          <a:prstGeom prst="rect">
            <a:avLst/>
          </a:prstGeom>
          <a:noFill/>
        </p:spPr>
        <p:txBody>
          <a:bodyPr wrap="none" rtlCol="0">
            <a:spAutoFit/>
          </a:bodyPr>
          <a:lstStyle/>
          <a:p>
            <a:r>
              <a:rPr lang="en-US" sz="6000" b="1" dirty="0" smtClean="0">
                <a:solidFill>
                  <a:srgbClr val="FFFF00"/>
                </a:solidFill>
                <a:latin typeface="Arial Rounded MT Bold" panose="020F0704030504030204" charset="0"/>
                <a:ea typeface="Microsoft YaHei" panose="020B0503020204020204" pitchFamily="34" charset="-122"/>
                <a:cs typeface="Arial Rounded MT Bold" panose="020F0704030504030204" charset="0"/>
              </a:rPr>
              <a:t>LUYỆN TẬP - </a:t>
            </a:r>
          </a:p>
          <a:p>
            <a:r>
              <a:rPr lang="en-US" sz="6000" b="1" dirty="0" smtClean="0">
                <a:solidFill>
                  <a:srgbClr val="FFFF00"/>
                </a:solidFill>
                <a:latin typeface="Arial Rounded MT Bold" panose="020F0704030504030204" charset="0"/>
                <a:ea typeface="Microsoft YaHei" panose="020B0503020204020204" pitchFamily="34" charset="-122"/>
                <a:cs typeface="Arial Rounded MT Bold" panose="020F0704030504030204" charset="0"/>
              </a:rPr>
              <a:t>THỰC HÀNH</a:t>
            </a:r>
          </a:p>
        </p:txBody>
      </p:sp>
    </p:spTree>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500" b="4182"/>
          <a:stretch>
            <a:fillRect/>
          </a:stretch>
        </p:blipFill>
        <p:spPr>
          <a:xfrm>
            <a:off x="0" y="6140"/>
            <a:ext cx="12192000" cy="6851860"/>
          </a:xfrm>
          <a:prstGeom prst="rect">
            <a:avLst/>
          </a:prstGeom>
        </p:spPr>
      </p:pic>
      <p:pic>
        <p:nvPicPr>
          <p:cNvPr id="10" name="Picture 9" descr="A picture containing text, table, indoor, toy&#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11" y="1122939"/>
            <a:ext cx="9332494" cy="5728921"/>
          </a:xfrm>
          <a:prstGeom prst="rect">
            <a:avLst/>
          </a:prstGeom>
        </p:spPr>
      </p:pic>
      <p:sp>
        <p:nvSpPr>
          <p:cNvPr id="4" name="Speech Bubble: Rectangle with Corners Rounded 3"/>
          <p:cNvSpPr/>
          <p:nvPr/>
        </p:nvSpPr>
        <p:spPr>
          <a:xfrm>
            <a:off x="1645511" y="415636"/>
            <a:ext cx="5295616" cy="1783035"/>
          </a:xfrm>
          <a:prstGeom prst="wedgeRoundRectCallout">
            <a:avLst>
              <a:gd name="adj1" fmla="val 57500"/>
              <a:gd name="adj2" fmla="val 32627"/>
              <a:gd name="adj3" fmla="val 16667"/>
            </a:avLst>
          </a:prstGeom>
          <a:solidFill>
            <a:srgbClr val="FF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865636" y="511932"/>
            <a:ext cx="49975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srgbClr val="FF0066"/>
                </a:solidFill>
                <a:effectLst/>
                <a:uLnTx/>
                <a:uFillTx/>
                <a:latin typeface="Calibri" panose="020F0502020204030204"/>
                <a:cs typeface="+mn-cs"/>
              </a:rPr>
              <a:t>Trò</a:t>
            </a:r>
            <a:r>
              <a:rPr kumimoji="0" lang="en-US" sz="5400" b="1" i="0" u="none" strike="noStrike" kern="1200" cap="none" spc="0" normalizeH="0" noProof="0" dirty="0">
                <a:ln>
                  <a:noFill/>
                </a:ln>
                <a:solidFill>
                  <a:srgbClr val="FF0066"/>
                </a:solidFill>
                <a:effectLst/>
                <a:uLnTx/>
                <a:uFillTx/>
                <a:latin typeface="Calibri" panose="020F0502020204030204"/>
                <a:cs typeface="+mn-cs"/>
              </a:rPr>
              <a:t> </a:t>
            </a:r>
            <a:r>
              <a:rPr kumimoji="0" lang="en-US" sz="5400" b="1" i="0" u="none" strike="noStrike" kern="1200" cap="none" spc="0" normalizeH="0" noProof="0" dirty="0" err="1">
                <a:ln>
                  <a:noFill/>
                </a:ln>
                <a:solidFill>
                  <a:srgbClr val="FF0066"/>
                </a:solidFill>
                <a:effectLst/>
                <a:uLnTx/>
                <a:uFillTx/>
                <a:latin typeface="Calibri" panose="020F0502020204030204"/>
                <a:cs typeface="+mn-cs"/>
              </a:rPr>
              <a:t>chơi</a:t>
            </a:r>
            <a:r>
              <a:rPr kumimoji="0" lang="en-US" sz="5400" b="1" i="0" u="none" strike="noStrike" kern="1200" cap="none" spc="0" normalizeH="0" noProof="0" dirty="0">
                <a:ln>
                  <a:noFill/>
                </a:ln>
                <a:solidFill>
                  <a:srgbClr val="FF0066"/>
                </a:solidFill>
                <a:effectLst/>
                <a:uLnTx/>
                <a:uFillTx/>
                <a:latin typeface="Calibri" panose="020F0502020204030204"/>
                <a:cs typeface="+mn-cs"/>
              </a:rPr>
              <a:t>: Nghe </a:t>
            </a:r>
            <a:r>
              <a:rPr kumimoji="0" lang="en-US" sz="5400" b="1" i="0" u="none" strike="noStrike" kern="1200" cap="none" spc="0" normalizeH="0" noProof="0" dirty="0" err="1">
                <a:ln>
                  <a:noFill/>
                </a:ln>
                <a:solidFill>
                  <a:srgbClr val="FF0066"/>
                </a:solidFill>
                <a:effectLst/>
                <a:uLnTx/>
                <a:uFillTx/>
                <a:latin typeface="Calibri" panose="020F0502020204030204"/>
                <a:cs typeface="+mn-cs"/>
              </a:rPr>
              <a:t>hoà</a:t>
            </a:r>
            <a:r>
              <a:rPr kumimoji="0" lang="en-US" sz="5400" b="1" i="0" u="none" strike="noStrike" kern="1200" cap="none" spc="0" normalizeH="0" noProof="0" dirty="0">
                <a:ln>
                  <a:noFill/>
                </a:ln>
                <a:solidFill>
                  <a:srgbClr val="FF0066"/>
                </a:solidFill>
                <a:effectLst/>
                <a:uLnTx/>
                <a:uFillTx/>
                <a:latin typeface="Calibri" panose="020F0502020204030204"/>
                <a:cs typeface="+mn-cs"/>
              </a:rPr>
              <a:t> </a:t>
            </a:r>
            <a:r>
              <a:rPr kumimoji="0" lang="en-US" sz="5400" b="1" i="0" u="none" strike="noStrike" kern="1200" cap="none" spc="0" normalizeH="0" noProof="0" dirty="0" err="1">
                <a:ln>
                  <a:noFill/>
                </a:ln>
                <a:solidFill>
                  <a:srgbClr val="FF0066"/>
                </a:solidFill>
                <a:effectLst/>
                <a:uLnTx/>
                <a:uFillTx/>
                <a:latin typeface="Calibri" panose="020F0502020204030204"/>
                <a:cs typeface="+mn-cs"/>
              </a:rPr>
              <a:t>nhạc</a:t>
            </a:r>
            <a:endParaRPr kumimoji="0" lang="en-US" sz="5400" b="1" i="0" u="none" strike="noStrike" kern="1200" cap="none" spc="0" normalizeH="0" baseline="0" noProof="0" dirty="0">
              <a:ln>
                <a:noFill/>
              </a:ln>
              <a:solidFill>
                <a:srgbClr val="FF0066"/>
              </a:solidFill>
              <a:effectLst/>
              <a:uLnTx/>
              <a:uFillTx/>
              <a:latin typeface="Calibri" panose="020F0502020204030204"/>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te cartoon thai student namaste greeting in the school uniform.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0" y="1629737"/>
            <a:ext cx="3571042" cy="5467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te cartoon thai student namaste greeting in the school uniform. Free Vecto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8620960" y="1963496"/>
            <a:ext cx="3321452" cy="52060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66800" y="191770"/>
            <a:ext cx="10058400" cy="3350260"/>
            <a:chOff x="1028700" y="467590"/>
            <a:chExt cx="10058400" cy="2511975"/>
          </a:xfrm>
        </p:grpSpPr>
        <p:sp>
          <p:nvSpPr>
            <p:cNvPr id="4" name="Double Wave 3"/>
            <p:cNvSpPr/>
            <p:nvPr/>
          </p:nvSpPr>
          <p:spPr>
            <a:xfrm>
              <a:off x="1028700" y="467590"/>
              <a:ext cx="10058400" cy="2511975"/>
            </a:xfrm>
            <a:prstGeom prst="doubleWav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62626"/>
                </a:solidFill>
                <a:effectLst/>
                <a:uLnTx/>
                <a:uFillTx/>
                <a:latin typeface="Arial" panose="020B0604020202020204"/>
                <a:cs typeface="+mn-cs"/>
              </a:endParaRPr>
            </a:p>
          </p:txBody>
        </p:sp>
        <p:sp>
          <p:nvSpPr>
            <p:cNvPr id="5" name="TextBox 4"/>
            <p:cNvSpPr txBox="1"/>
            <p:nvPr/>
          </p:nvSpPr>
          <p:spPr>
            <a:xfrm>
              <a:off x="1333501" y="661748"/>
              <a:ext cx="9628909" cy="21453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Xử lí tình huống thể hiện hành vi ứng xử có văn hóa nơi công cộng </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 name="TextBox 1"/>
          <p:cNvSpPr txBox="1"/>
          <p:nvPr/>
        </p:nvSpPr>
        <p:spPr>
          <a:xfrm>
            <a:off x="1384971" y="291221"/>
            <a:ext cx="9150008" cy="1200329"/>
          </a:xfrm>
          <a:prstGeom prst="rect">
            <a:avLst/>
          </a:prstGeom>
          <a:noFill/>
        </p:spPr>
        <p:txBody>
          <a:bodyPr wrap="square" rtlCol="0">
            <a:spAutoFit/>
          </a:bodyPr>
          <a:lstStyle/>
          <a:p>
            <a:pPr lvl="0" algn="ctr"/>
            <a:r>
              <a:rPr lang="en-US" sz="3600" b="1" dirty="0" err="1">
                <a:solidFill>
                  <a:srgbClr val="FF0000"/>
                </a:solidFill>
                <a:latin typeface="Calibri" panose="020F0502020204030204" pitchFamily="34" charset="0"/>
                <a:cs typeface="Calibri" panose="020F0502020204030204" pitchFamily="34" charset="0"/>
              </a:rPr>
              <a:t>Đưa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ra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ứng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xử</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phù</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hợp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những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huống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dưới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đây</a:t>
            </a:r>
            <a:r>
              <a:rPr lang="en-US" sz="3600" b="1" dirty="0">
                <a:solidFill>
                  <a:srgbClr val="FF000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447623" y="1641771"/>
            <a:ext cx="11063657" cy="1835248"/>
            <a:chOff x="433198" y="928018"/>
            <a:chExt cx="11063657" cy="1835248"/>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72657" b="88165"/>
            <a:stretch>
              <a:fillRect/>
            </a:stretch>
          </p:blipFill>
          <p:spPr>
            <a:xfrm>
              <a:off x="433198" y="928018"/>
              <a:ext cx="2663297" cy="896372"/>
            </a:xfrm>
            <a:prstGeom prst="rect">
              <a:avLst/>
            </a:prstGeom>
          </p:spPr>
        </p:pic>
        <p:sp>
          <p:nvSpPr>
            <p:cNvPr id="11" name="TextBox 10"/>
            <p:cNvSpPr txBox="1"/>
            <p:nvPr/>
          </p:nvSpPr>
          <p:spPr>
            <a:xfrm>
              <a:off x="786703" y="1562937"/>
              <a:ext cx="10710152" cy="1200329"/>
            </a:xfrm>
            <a:prstGeom prst="rect">
              <a:avLst/>
            </a:prstGeom>
            <a:noFill/>
          </p:spPr>
          <p:txBody>
            <a:bodyPr wrap="square">
              <a:spAutoFit/>
            </a:bodyPr>
            <a:lstStyle/>
            <a:p>
              <a:pPr algn="just"/>
              <a:r>
                <a:rPr lang="vi-VN" sz="2400" dirty="0"/>
                <a:t>Trời mùa hè n</a:t>
              </a:r>
              <a:r>
                <a:rPr lang="en-US" sz="2400" dirty="0"/>
                <a:t>ắ</a:t>
              </a:r>
              <a:r>
                <a:rPr lang="vi-VN" sz="2400" dirty="0"/>
                <a:t>ng nóng, An đang xếp hàng mua vé vào bảo tàng thì thấy một phụ nữ dắt hai em nhỏ mồ </a:t>
              </a:r>
              <a:r>
                <a:rPr lang="vi-VN" sz="2400" dirty="0" smtClean="0"/>
                <a:t>h</a:t>
              </a:r>
              <a:r>
                <a:rPr lang="en-US" sz="2400" dirty="0"/>
                <a:t>ô</a:t>
              </a:r>
              <a:r>
                <a:rPr lang="vi-VN" sz="2400" dirty="0" smtClean="0"/>
                <a:t>i </a:t>
              </a:r>
              <a:r>
                <a:rPr lang="vi-VN" sz="2400" dirty="0"/>
                <a:t>nhễ nhại xếp hàng phía sau.</a:t>
              </a:r>
            </a:p>
            <a:p>
              <a:pPr algn="just"/>
              <a:r>
                <a:rPr lang="vi-VN" sz="2400" b="1" i="1" dirty="0"/>
                <a:t>Nếu là </a:t>
              </a:r>
              <a:r>
                <a:rPr lang="vi-VN" sz="2400" b="1" i="1" dirty="0" smtClean="0"/>
                <a:t>A</a:t>
              </a:r>
              <a:r>
                <a:rPr lang="en-US" sz="2400" b="1" i="1" dirty="0" smtClean="0"/>
                <a:t>n</a:t>
              </a:r>
              <a:r>
                <a:rPr lang="vi-VN" sz="2400" b="1" i="1" dirty="0" smtClean="0"/>
                <a:t>, </a:t>
              </a:r>
              <a:r>
                <a:rPr lang="vi-VN" sz="2400" b="1" i="1" dirty="0"/>
                <a:t>em sẽ hành động như thế nào trong tình huống này?</a:t>
              </a:r>
              <a:endParaRPr lang="en-US" sz="2400" b="1" i="1" dirty="0"/>
            </a:p>
          </p:txBody>
        </p:sp>
      </p:grpSp>
      <p:grpSp>
        <p:nvGrpSpPr>
          <p:cNvPr id="15" name="Group 14"/>
          <p:cNvGrpSpPr/>
          <p:nvPr/>
        </p:nvGrpSpPr>
        <p:grpSpPr>
          <a:xfrm>
            <a:off x="631534" y="3823280"/>
            <a:ext cx="10646066" cy="2069216"/>
            <a:chOff x="462848" y="1249187"/>
            <a:chExt cx="10646066" cy="2069216"/>
          </a:xfrm>
        </p:grpSpPr>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r="72656" b="86248"/>
            <a:stretch>
              <a:fillRect/>
            </a:stretch>
          </p:blipFill>
          <p:spPr>
            <a:xfrm>
              <a:off x="462848" y="1249187"/>
              <a:ext cx="2862243" cy="869667"/>
            </a:xfrm>
            <a:prstGeom prst="rect">
              <a:avLst/>
            </a:prstGeom>
          </p:spPr>
        </p:pic>
        <p:sp>
          <p:nvSpPr>
            <p:cNvPr id="20" name="TextBox 19"/>
            <p:cNvSpPr txBox="1"/>
            <p:nvPr/>
          </p:nvSpPr>
          <p:spPr>
            <a:xfrm>
              <a:off x="803176" y="2118074"/>
              <a:ext cx="1030573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262626"/>
                  </a:solidFill>
                  <a:effectLst/>
                  <a:uLnTx/>
                  <a:uFillTx/>
                  <a:latin typeface="Arial" panose="020B0604020202020204"/>
                  <a:cs typeface="+mn-cs"/>
                </a:rPr>
                <a:t>Tình huống 2: Vân cùng các bạn đi tham quan một di tích lịch sử. Các bạn rủ Vân viết lên cột gỗ để kỉ niệm:</a:t>
              </a:r>
              <a:r>
                <a:rPr kumimoji="0" lang="en-US" sz="2400" b="0" i="0" u="none" strike="noStrike" kern="1200" cap="none" spc="0" normalizeH="0" baseline="0" noProof="0" dirty="0">
                  <a:ln>
                    <a:noFill/>
                  </a:ln>
                  <a:solidFill>
                    <a:srgbClr val="262626"/>
                  </a:solidFill>
                  <a:effectLst/>
                  <a:uLnTx/>
                  <a:uFillTx/>
                  <a:latin typeface="Arial" panose="020B0604020202020204"/>
                  <a:cs typeface="+mn-cs"/>
                </a:rPr>
                <a:t> </a:t>
              </a:r>
              <a:r>
                <a:rPr kumimoji="0" lang="vi-VN" sz="2400" b="0" i="0" u="none" strike="noStrike" kern="1200" cap="none" spc="0" normalizeH="0" baseline="0" noProof="0" dirty="0">
                  <a:ln>
                    <a:noFill/>
                  </a:ln>
                  <a:solidFill>
                    <a:srgbClr val="262626"/>
                  </a:solidFill>
                  <a:effectLst/>
                  <a:uLnTx/>
                  <a:uFillTx/>
                  <a:latin typeface="Arial" panose="020B0604020202020204"/>
                  <a:cs typeface="+mn-cs"/>
                </a:rPr>
                <a:t>"Chúng tôi đến đây"</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262626"/>
                  </a:solidFill>
                  <a:effectLst/>
                  <a:uLnTx/>
                  <a:uFillTx/>
                  <a:latin typeface="Arial" panose="020B0604020202020204"/>
                  <a:cs typeface="+mn-cs"/>
                </a:rPr>
                <a:t>Nếu là Vân, em sẽ hành động như thế nào trong tình huống này?</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Rounded Corners 3"/>
          <p:cNvSpPr/>
          <p:nvPr/>
        </p:nvSpPr>
        <p:spPr>
          <a:xfrm>
            <a:off x="356540" y="329901"/>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3" name="Picture 2" descr="Cute woman teacher in thailand uniform character education back to school logo cartoon art illustration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03958" y="1904232"/>
            <a:ext cx="6703396" cy="5364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iểu Tượng Công Cụ Chỉ Báo Mũi Tên Chỉ Dẫn Biểu ..."/>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95" b="92450" l="1250" r="99688">
                        <a14:foregroundMark x1="7344" y1="77196" x2="7344" y2="77196"/>
                        <a14:foregroundMark x1="12656" y1="70724" x2="5625" y2="78582"/>
                        <a14:foregroundMark x1="4531" y1="81356" x2="3281" y2="84284"/>
                        <a14:foregroundMark x1="2500" y1="86441" x2="1406" y2="90447"/>
                        <a14:foregroundMark x1="1875" y1="88136" x2="1406" y2="90447"/>
                        <a14:foregroundMark x1="1406" y1="89522" x2="1250" y2="93066"/>
                        <a14:foregroundMark x1="68125" y1="6009" x2="68125" y2="6009"/>
                        <a14:foregroundMark x1="95625" y1="13559" x2="95625" y2="13559"/>
                        <a14:foregroundMark x1="64688" y1="1695" x2="64688" y2="1695"/>
                        <a14:foregroundMark x1="99688" y1="13713" x2="99688" y2="13713"/>
                      </a14:backgroundRemoval>
                    </a14:imgEffect>
                  </a14:imgLayer>
                </a14:imgProps>
              </a:ext>
              <a:ext uri="{28A0092B-C50C-407E-A947-70E740481C1C}">
                <a14:useLocalDpi xmlns:a14="http://schemas.microsoft.com/office/drawing/2010/main" val="0"/>
              </a:ext>
            </a:extLst>
          </a:blip>
          <a:srcRect/>
          <a:stretch>
            <a:fillRect/>
          </a:stretch>
        </p:blipFill>
        <p:spPr bwMode="auto">
          <a:xfrm rot="10556249" flipH="1">
            <a:off x="811295" y="2779934"/>
            <a:ext cx="1707746" cy="17317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23150" y="3711274"/>
            <a:ext cx="6661699" cy="2062103"/>
          </a:xfrm>
          <a:prstGeom prst="rect">
            <a:avLst/>
          </a:prstGeom>
          <a:noFill/>
        </p:spPr>
        <p:txBody>
          <a:bodyPr wrap="square">
            <a:spAutoFit/>
          </a:bodyPr>
          <a:lstStyle/>
          <a:p>
            <a:pPr algn="just"/>
            <a:r>
              <a:rPr lang="vi-VN" sz="3200" b="1" dirty="0">
                <a:solidFill>
                  <a:srgbClr val="761F28"/>
                </a:solidFill>
                <a:latin typeface="Cambria" panose="02040503050406030204" pitchFamily="18" charset="0"/>
                <a:ea typeface="Cambria" panose="02040503050406030204" pitchFamily="18" charset="0"/>
              </a:rPr>
              <a:t>Nếu là An khi thấy một phụ nữ dắt hai em nhỏ mồ </a:t>
            </a:r>
            <a:r>
              <a:rPr lang="vi-VN" sz="3200" b="1" dirty="0" smtClean="0">
                <a:solidFill>
                  <a:srgbClr val="761F28"/>
                </a:solidFill>
                <a:latin typeface="Cambria" panose="02040503050406030204" pitchFamily="18" charset="0"/>
                <a:ea typeface="Cambria" panose="02040503050406030204" pitchFamily="18" charset="0"/>
              </a:rPr>
              <a:t>h</a:t>
            </a:r>
            <a:r>
              <a:rPr lang="en-US" sz="3200" b="1" dirty="0">
                <a:solidFill>
                  <a:srgbClr val="761F28"/>
                </a:solidFill>
                <a:latin typeface="Cambria" panose="02040503050406030204" pitchFamily="18" charset="0"/>
                <a:ea typeface="Cambria" panose="02040503050406030204" pitchFamily="18" charset="0"/>
              </a:rPr>
              <a:t>ô</a:t>
            </a:r>
            <a:r>
              <a:rPr lang="vi-VN" sz="3200" b="1" dirty="0" smtClean="0">
                <a:solidFill>
                  <a:srgbClr val="761F28"/>
                </a:solidFill>
                <a:latin typeface="Cambria" panose="02040503050406030204" pitchFamily="18" charset="0"/>
                <a:ea typeface="Cambria" panose="02040503050406030204" pitchFamily="18" charset="0"/>
              </a:rPr>
              <a:t>i </a:t>
            </a:r>
            <a:r>
              <a:rPr lang="vi-VN" sz="3200" b="1" dirty="0">
                <a:solidFill>
                  <a:srgbClr val="761F28"/>
                </a:solidFill>
                <a:latin typeface="Cambria" panose="02040503050406030204" pitchFamily="18" charset="0"/>
                <a:ea typeface="Cambria" panose="02040503050406030204" pitchFamily="18" charset="0"/>
              </a:rPr>
              <a:t>nhễ nhại xếp hàng phía sau thì em sẽ nhường chỗ của mình cho </a:t>
            </a:r>
            <a:r>
              <a:rPr lang="en-US" sz="3200" b="1" dirty="0" err="1" smtClean="0">
                <a:solidFill>
                  <a:srgbClr val="761F28"/>
                </a:solidFill>
                <a:latin typeface="Cambria" panose="02040503050406030204" pitchFamily="18" charset="0"/>
                <a:ea typeface="Cambria" panose="02040503050406030204" pitchFamily="18" charset="0"/>
              </a:rPr>
              <a:t>hai</a:t>
            </a:r>
            <a:r>
              <a:rPr lang="vi-VN" sz="3200" b="1" dirty="0" smtClean="0">
                <a:solidFill>
                  <a:srgbClr val="761F28"/>
                </a:solidFill>
                <a:latin typeface="Cambria" panose="02040503050406030204" pitchFamily="18" charset="0"/>
                <a:ea typeface="Cambria" panose="02040503050406030204" pitchFamily="18" charset="0"/>
              </a:rPr>
              <a:t> </a:t>
            </a:r>
            <a:r>
              <a:rPr lang="vi-VN" sz="3200" b="1" dirty="0">
                <a:solidFill>
                  <a:srgbClr val="761F28"/>
                </a:solidFill>
                <a:latin typeface="Cambria" panose="02040503050406030204" pitchFamily="18" charset="0"/>
                <a:ea typeface="Cambria" panose="02040503050406030204" pitchFamily="18" charset="0"/>
              </a:rPr>
              <a:t>em nhỏ đó.</a:t>
            </a:r>
            <a:endParaRPr lang="en-US" sz="4000" b="1" dirty="0">
              <a:solidFill>
                <a:srgbClr val="761F28"/>
              </a:solidFill>
              <a:latin typeface="Cambria" panose="02040503050406030204" pitchFamily="18" charset="0"/>
              <a:ea typeface="Cambria" panose="02040503050406030204" pitchFamily="18" charset="0"/>
            </a:endParaRPr>
          </a:p>
        </p:txBody>
      </p:sp>
      <p:grpSp>
        <p:nvGrpSpPr>
          <p:cNvPr id="18" name="Group 17"/>
          <p:cNvGrpSpPr/>
          <p:nvPr/>
        </p:nvGrpSpPr>
        <p:grpSpPr>
          <a:xfrm>
            <a:off x="518743" y="940731"/>
            <a:ext cx="11063657" cy="1835248"/>
            <a:chOff x="433198" y="928018"/>
            <a:chExt cx="11063657" cy="1835248"/>
          </a:xfrm>
        </p:grpSpPr>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r="72657" b="88165"/>
            <a:stretch>
              <a:fillRect/>
            </a:stretch>
          </p:blipFill>
          <p:spPr>
            <a:xfrm>
              <a:off x="433198" y="928018"/>
              <a:ext cx="2663297" cy="896372"/>
            </a:xfrm>
            <a:prstGeom prst="rect">
              <a:avLst/>
            </a:prstGeom>
          </p:spPr>
        </p:pic>
        <p:sp>
          <p:nvSpPr>
            <p:cNvPr id="21" name="TextBox 20"/>
            <p:cNvSpPr txBox="1"/>
            <p:nvPr/>
          </p:nvSpPr>
          <p:spPr>
            <a:xfrm>
              <a:off x="786703" y="1562937"/>
              <a:ext cx="10710152" cy="1200329"/>
            </a:xfrm>
            <a:prstGeom prst="rect">
              <a:avLst/>
            </a:prstGeom>
            <a:noFill/>
          </p:spPr>
          <p:txBody>
            <a:bodyPr wrap="square">
              <a:spAutoFit/>
            </a:bodyPr>
            <a:lstStyle/>
            <a:p>
              <a:pPr algn="just"/>
              <a:r>
                <a:rPr lang="vi-VN" sz="2400" dirty="0"/>
                <a:t>Trời mùa hè n</a:t>
              </a:r>
              <a:r>
                <a:rPr lang="en-US" sz="2400" dirty="0"/>
                <a:t>ắ</a:t>
              </a:r>
              <a:r>
                <a:rPr lang="vi-VN" sz="2400" dirty="0"/>
                <a:t>ng nóng, An đang xếp hàng mua vé vào bảo tàng thì thấy một phụ nữ dắt hai em nhỏ mồ </a:t>
              </a:r>
              <a:r>
                <a:rPr lang="vi-VN" sz="2400" dirty="0" smtClean="0"/>
                <a:t>h</a:t>
              </a:r>
              <a:r>
                <a:rPr lang="en-US" sz="2400" dirty="0"/>
                <a:t>ô</a:t>
              </a:r>
              <a:r>
                <a:rPr lang="vi-VN" sz="2400" dirty="0" smtClean="0"/>
                <a:t>i </a:t>
              </a:r>
              <a:r>
                <a:rPr lang="vi-VN" sz="2400" dirty="0"/>
                <a:t>nhễ nhại xếp hàng phía sau.</a:t>
              </a:r>
            </a:p>
            <a:p>
              <a:pPr algn="just"/>
              <a:r>
                <a:rPr lang="vi-VN" sz="2400" b="1" i="1" dirty="0"/>
                <a:t>Nếu là </a:t>
              </a:r>
              <a:r>
                <a:rPr lang="vi-VN" sz="2400" b="1" i="1" dirty="0" smtClean="0"/>
                <a:t>A</a:t>
              </a:r>
              <a:r>
                <a:rPr lang="en-US" sz="2400" b="1" i="1" dirty="0" smtClean="0"/>
                <a:t>n</a:t>
              </a:r>
              <a:r>
                <a:rPr lang="vi-VN" sz="2400" b="1" i="1" dirty="0" smtClean="0"/>
                <a:t>, </a:t>
              </a:r>
              <a:r>
                <a:rPr lang="vi-VN" sz="2400" b="1" i="1" dirty="0"/>
                <a:t>em sẽ hành động như thế nào trong tình huống này?</a:t>
              </a:r>
              <a:endParaRPr lang="en-US" sz="2400" b="1" i="1" dirty="0"/>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 name="Rectangle: Rounded Corners 3"/>
          <p:cNvSpPr/>
          <p:nvPr/>
        </p:nvSpPr>
        <p:spPr>
          <a:xfrm>
            <a:off x="356540" y="329901"/>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3" name="Picture 2" descr="Cute woman teacher in thailand uniform character education back to school logo cartoon art illustration Free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03958" y="1904232"/>
            <a:ext cx="6703396" cy="5364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iểu Tượng Công Cụ Chỉ Báo Mũi Tên Chỉ Dẫn Biểu ..."/>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95" b="92450" l="1250" r="99688">
                        <a14:foregroundMark x1="7344" y1="77196" x2="7344" y2="77196"/>
                        <a14:foregroundMark x1="12656" y1="70724" x2="5625" y2="78582"/>
                        <a14:foregroundMark x1="4531" y1="81356" x2="3281" y2="84284"/>
                        <a14:foregroundMark x1="2500" y1="86441" x2="1406" y2="90447"/>
                        <a14:foregroundMark x1="1875" y1="88136" x2="1406" y2="90447"/>
                        <a14:foregroundMark x1="1406" y1="89522" x2="1250" y2="93066"/>
                        <a14:foregroundMark x1="68125" y1="6009" x2="68125" y2="6009"/>
                        <a14:foregroundMark x1="95625" y1="13559" x2="95625" y2="13559"/>
                        <a14:foregroundMark x1="64688" y1="1695" x2="64688" y2="1695"/>
                        <a14:foregroundMark x1="99688" y1="13713" x2="99688" y2="13713"/>
                      </a14:backgroundRemoval>
                    </a14:imgEffect>
                  </a14:imgLayer>
                </a14:imgProps>
              </a:ext>
              <a:ext uri="{28A0092B-C50C-407E-A947-70E740481C1C}">
                <a14:useLocalDpi xmlns:a14="http://schemas.microsoft.com/office/drawing/2010/main" val="0"/>
              </a:ext>
            </a:extLst>
          </a:blip>
          <a:srcRect/>
          <a:stretch>
            <a:fillRect/>
          </a:stretch>
        </p:blipFill>
        <p:spPr bwMode="auto">
          <a:xfrm rot="10556249" flipH="1">
            <a:off x="811295" y="2779934"/>
            <a:ext cx="1707746" cy="17317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523150" y="3711274"/>
            <a:ext cx="6834210" cy="2554545"/>
          </a:xfrm>
          <a:prstGeom prst="rect">
            <a:avLst/>
          </a:prstGeom>
          <a:noFill/>
        </p:spPr>
        <p:txBody>
          <a:bodyPr wrap="square">
            <a:spAutoFit/>
          </a:bodyPr>
          <a:lstStyle/>
          <a:p>
            <a:pPr lvl="0" algn="just"/>
            <a:r>
              <a:rPr lang="vi-VN" sz="3200" b="1" dirty="0">
                <a:solidFill>
                  <a:srgbClr val="761F28"/>
                </a:solidFill>
                <a:latin typeface="Cambria" panose="02040503050406030204" pitchFamily="18" charset="0"/>
                <a:ea typeface="Cambria" panose="02040503050406030204" pitchFamily="18" charset="0"/>
              </a:rPr>
              <a:t>Nếu là Vân em sẽ khuyên các bạn không nên làm vậy, việc viết </a:t>
            </a:r>
            <a:r>
              <a:rPr lang="en-US" sz="3200" b="1" dirty="0" err="1" smtClean="0">
                <a:solidFill>
                  <a:srgbClr val="761F28"/>
                </a:solidFill>
                <a:latin typeface="Cambria" panose="02040503050406030204" pitchFamily="18" charset="0"/>
                <a:ea typeface="Cambria" panose="02040503050406030204" pitchFamily="18" charset="0"/>
              </a:rPr>
              <a:t>lên</a:t>
            </a:r>
            <a:r>
              <a:rPr lang="en-US" sz="3200" b="1" dirty="0" smtClean="0">
                <a:solidFill>
                  <a:srgbClr val="761F28"/>
                </a:solidFill>
                <a:latin typeface="Cambria" panose="02040503050406030204" pitchFamily="18" charset="0"/>
                <a:ea typeface="Cambria" panose="02040503050406030204" pitchFamily="18" charset="0"/>
              </a:rPr>
              <a:t> </a:t>
            </a:r>
            <a:r>
              <a:rPr lang="en-US" sz="3200" b="1" dirty="0" err="1" smtClean="0">
                <a:solidFill>
                  <a:srgbClr val="761F28"/>
                </a:solidFill>
                <a:latin typeface="Cambria" panose="02040503050406030204" pitchFamily="18" charset="0"/>
                <a:ea typeface="Cambria" panose="02040503050406030204" pitchFamily="18" charset="0"/>
              </a:rPr>
              <a:t>cột</a:t>
            </a:r>
            <a:r>
              <a:rPr lang="en-US" sz="3200" b="1" dirty="0" smtClean="0">
                <a:solidFill>
                  <a:srgbClr val="761F28"/>
                </a:solidFill>
                <a:latin typeface="Cambria" panose="02040503050406030204" pitchFamily="18" charset="0"/>
                <a:ea typeface="Cambria" panose="02040503050406030204" pitchFamily="18" charset="0"/>
              </a:rPr>
              <a:t> </a:t>
            </a:r>
            <a:r>
              <a:rPr lang="en-US" sz="3200" b="1" dirty="0" err="1" smtClean="0">
                <a:solidFill>
                  <a:srgbClr val="761F28"/>
                </a:solidFill>
                <a:latin typeface="Cambria" panose="02040503050406030204" pitchFamily="18" charset="0"/>
                <a:ea typeface="Cambria" panose="02040503050406030204" pitchFamily="18" charset="0"/>
              </a:rPr>
              <a:t>gỗ</a:t>
            </a:r>
            <a:r>
              <a:rPr lang="vi-VN" sz="3200" b="1" dirty="0" smtClean="0">
                <a:solidFill>
                  <a:srgbClr val="761F28"/>
                </a:solidFill>
                <a:latin typeface="Cambria" panose="02040503050406030204" pitchFamily="18" charset="0"/>
                <a:ea typeface="Cambria" panose="02040503050406030204" pitchFamily="18" charset="0"/>
              </a:rPr>
              <a:t> </a:t>
            </a:r>
            <a:r>
              <a:rPr lang="vi-VN" sz="3200" b="1" dirty="0">
                <a:solidFill>
                  <a:srgbClr val="761F28"/>
                </a:solidFill>
                <a:latin typeface="Cambria" panose="02040503050406030204" pitchFamily="18" charset="0"/>
                <a:ea typeface="Cambria" panose="02040503050406030204" pitchFamily="18" charset="0"/>
              </a:rPr>
              <a:t>như vậy ảnh hưởng tới di tích lịch </a:t>
            </a:r>
            <a:r>
              <a:rPr lang="vi-VN" sz="3200" b="1" dirty="0" smtClean="0">
                <a:solidFill>
                  <a:srgbClr val="761F28"/>
                </a:solidFill>
                <a:latin typeface="Cambria" panose="02040503050406030204" pitchFamily="18" charset="0"/>
                <a:ea typeface="Cambria" panose="02040503050406030204" pitchFamily="18" charset="0"/>
              </a:rPr>
              <a:t>s</a:t>
            </a:r>
            <a:r>
              <a:rPr lang="en-US" sz="3200" b="1" dirty="0" smtClean="0">
                <a:solidFill>
                  <a:srgbClr val="761F28"/>
                </a:solidFill>
                <a:latin typeface="Cambria" panose="02040503050406030204" pitchFamily="18" charset="0"/>
                <a:ea typeface="Cambria" panose="02040503050406030204" pitchFamily="18" charset="0"/>
              </a:rPr>
              <a:t>ử</a:t>
            </a:r>
            <a:r>
              <a:rPr lang="vi-VN" sz="3200" b="1" dirty="0" smtClean="0">
                <a:solidFill>
                  <a:srgbClr val="761F28"/>
                </a:solidFill>
                <a:latin typeface="Cambria" panose="02040503050406030204" pitchFamily="18" charset="0"/>
                <a:ea typeface="Cambria" panose="02040503050406030204" pitchFamily="18" charset="0"/>
              </a:rPr>
              <a:t>, </a:t>
            </a:r>
            <a:r>
              <a:rPr lang="vi-VN" sz="3200" b="1" dirty="0">
                <a:solidFill>
                  <a:srgbClr val="761F28"/>
                </a:solidFill>
                <a:latin typeface="Cambria" panose="02040503050406030204" pitchFamily="18" charset="0"/>
                <a:ea typeface="Cambria" panose="02040503050406030204" pitchFamily="18" charset="0"/>
              </a:rPr>
              <a:t>chúng ta cần tôn trọng và bảo tồn chúng.</a:t>
            </a:r>
            <a:endParaRPr kumimoji="0" lang="en-US" sz="4000" b="1" i="0" u="none" strike="noStrike" kern="1200" cap="none" spc="0" normalizeH="0" baseline="0" noProof="0" dirty="0">
              <a:ln>
                <a:noFill/>
              </a:ln>
              <a:solidFill>
                <a:srgbClr val="761F28"/>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12814" y="643200"/>
            <a:ext cx="10646066" cy="2069216"/>
            <a:chOff x="462848" y="1249187"/>
            <a:chExt cx="10646066" cy="2069216"/>
          </a:xfrm>
        </p:grpSpPr>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72656" b="86248"/>
            <a:stretch>
              <a:fillRect/>
            </a:stretch>
          </p:blipFill>
          <p:spPr>
            <a:xfrm>
              <a:off x="462848" y="1249187"/>
              <a:ext cx="2862243" cy="869667"/>
            </a:xfrm>
            <a:prstGeom prst="rect">
              <a:avLst/>
            </a:prstGeom>
          </p:spPr>
        </p:pic>
        <p:sp>
          <p:nvSpPr>
            <p:cNvPr id="5" name="TextBox 4"/>
            <p:cNvSpPr txBox="1"/>
            <p:nvPr/>
          </p:nvSpPr>
          <p:spPr>
            <a:xfrm>
              <a:off x="803176" y="2118074"/>
              <a:ext cx="1030573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262626"/>
                  </a:solidFill>
                  <a:effectLst/>
                  <a:uLnTx/>
                  <a:uFillTx/>
                  <a:latin typeface="Arial" panose="020B0604020202020204"/>
                  <a:cs typeface="+mn-cs"/>
                </a:rPr>
                <a:t>Tình huống 2: Vân cùng các bạn đi tham quan một di tích lịch sử. Các bạn rủ Vân viết lên cột gỗ để kỉ niệm:</a:t>
              </a:r>
              <a:r>
                <a:rPr kumimoji="0" lang="en-US" sz="2400" b="0" i="0" u="none" strike="noStrike" kern="1200" cap="none" spc="0" normalizeH="0" baseline="0" noProof="0" dirty="0">
                  <a:ln>
                    <a:noFill/>
                  </a:ln>
                  <a:solidFill>
                    <a:srgbClr val="262626"/>
                  </a:solidFill>
                  <a:effectLst/>
                  <a:uLnTx/>
                  <a:uFillTx/>
                  <a:latin typeface="Arial" panose="020B0604020202020204"/>
                  <a:cs typeface="+mn-cs"/>
                </a:rPr>
                <a:t> </a:t>
              </a:r>
              <a:r>
                <a:rPr kumimoji="0" lang="vi-VN" sz="2400" b="0" i="0" u="none" strike="noStrike" kern="1200" cap="none" spc="0" normalizeH="0" baseline="0" noProof="0" dirty="0">
                  <a:ln>
                    <a:noFill/>
                  </a:ln>
                  <a:solidFill>
                    <a:srgbClr val="262626"/>
                  </a:solidFill>
                  <a:effectLst/>
                  <a:uLnTx/>
                  <a:uFillTx/>
                  <a:latin typeface="Arial" panose="020B0604020202020204"/>
                  <a:cs typeface="+mn-cs"/>
                </a:rPr>
                <a:t>"Chúng tôi đến đây"</a:t>
              </a: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262626"/>
                  </a:solidFill>
                  <a:effectLst/>
                  <a:uLnTx/>
                  <a:uFillTx/>
                  <a:latin typeface="Arial" panose="020B0604020202020204"/>
                  <a:cs typeface="+mn-cs"/>
                </a:rPr>
                <a:t>Nếu là Vân, em sẽ hành động như thế nào trong tình huống này?</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VL - Bóng Mát Tâm Hồn- Một Cách Ứng Xử">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randomBar dir="vert"/>
  </p:transition>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67646" y="263951"/>
            <a:ext cx="11472420"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2" name="TextBox 1"/>
          <p:cNvSpPr txBox="1"/>
          <p:nvPr/>
        </p:nvSpPr>
        <p:spPr>
          <a:xfrm>
            <a:off x="904875" y="914400"/>
            <a:ext cx="10506075" cy="4616648"/>
          </a:xfrm>
          <a:prstGeom prst="rect">
            <a:avLst/>
          </a:prstGeom>
          <a:noFill/>
        </p:spPr>
        <p:txBody>
          <a:bodyPr wrap="square" rtlCol="0">
            <a:spAutoFit/>
          </a:bodyPr>
          <a:lstStyle/>
          <a:p>
            <a:pPr algn="ctr"/>
            <a:r>
              <a:rPr lang="en-US" sz="5400" b="1" dirty="0" err="1">
                <a:solidFill>
                  <a:srgbClr val="FF0000"/>
                </a:solidFill>
                <a:effectLst/>
                <a:latin typeface="Cambria" panose="02040503050406030204" pitchFamily="18" charset="0"/>
                <a:ea typeface="Cambria" panose="02040503050406030204" pitchFamily="18" charset="0"/>
              </a:rPr>
              <a:t>Luật</a:t>
            </a:r>
            <a:r>
              <a:rPr lang="en-US" sz="5400" b="1" dirty="0">
                <a:solidFill>
                  <a:srgbClr val="FF0000"/>
                </a:solidFill>
                <a:effectLst/>
                <a:latin typeface="Cambria" panose="02040503050406030204" pitchFamily="18" charset="0"/>
                <a:ea typeface="Cambria" panose="02040503050406030204" pitchFamily="18" charset="0"/>
              </a:rPr>
              <a:t> </a:t>
            </a:r>
            <a:r>
              <a:rPr lang="en-US" sz="5400" b="1" dirty="0" err="1">
                <a:solidFill>
                  <a:srgbClr val="FF0000"/>
                </a:solidFill>
                <a:effectLst/>
                <a:latin typeface="Cambria" panose="02040503050406030204" pitchFamily="18" charset="0"/>
                <a:ea typeface="Cambria" panose="02040503050406030204" pitchFamily="18" charset="0"/>
              </a:rPr>
              <a:t>chơi</a:t>
            </a:r>
            <a:r>
              <a:rPr lang="en-US" sz="5400" b="1" dirty="0">
                <a:solidFill>
                  <a:srgbClr val="FF0000"/>
                </a:solidFill>
                <a:effectLst/>
                <a:latin typeface="Cambria" panose="02040503050406030204" pitchFamily="18" charset="0"/>
                <a:ea typeface="Cambria" panose="02040503050406030204" pitchFamily="18" charset="0"/>
              </a:rPr>
              <a:t>:</a:t>
            </a:r>
          </a:p>
          <a:p>
            <a:pPr marL="571500" indent="-571500">
              <a:buFont typeface="Arial" panose="020B0604020202020204" pitchFamily="34" charset="0"/>
              <a:buChar char="•"/>
            </a:pPr>
            <a:r>
              <a:rPr lang="vi-VN" sz="4000" dirty="0">
                <a:effectLst/>
                <a:latin typeface="Cambria" panose="02040503050406030204" pitchFamily="18" charset="0"/>
                <a:ea typeface="Cambria" panose="02040503050406030204" pitchFamily="18" charset="0"/>
              </a:rPr>
              <a:t>Mỗi khi một đoạn của bản nhạc vang lên, tất cả lắng nghe.</a:t>
            </a:r>
            <a:endParaRPr lang="en-US" sz="4000" dirty="0">
              <a:effectLst/>
              <a:latin typeface="Cambria" panose="02040503050406030204" pitchFamily="18" charset="0"/>
              <a:ea typeface="Cambria" panose="02040503050406030204" pitchFamily="18" charset="0"/>
            </a:endParaRPr>
          </a:p>
          <a:p>
            <a:pPr marL="571500" indent="-571500">
              <a:buFont typeface="Arial" panose="020B0604020202020204" pitchFamily="34" charset="0"/>
              <a:buChar char="•"/>
            </a:pPr>
            <a:r>
              <a:rPr lang="vi-VN" sz="4000" dirty="0">
                <a:effectLst/>
                <a:latin typeface="Cambria" panose="02040503050406030204" pitchFamily="18" charset="0"/>
                <a:ea typeface="Cambria" panose="02040503050406030204" pitchFamily="18" charset="0"/>
              </a:rPr>
              <a:t>Khi nhạc dừng lại, người nghe được quyền làm ồn một chút: ho, hắt hơi, nói chuyện nhỏ.</a:t>
            </a:r>
            <a:endParaRPr lang="en-US" sz="4000" dirty="0">
              <a:effectLst/>
              <a:latin typeface="Cambria" panose="02040503050406030204" pitchFamily="18" charset="0"/>
              <a:ea typeface="Cambria" panose="02040503050406030204" pitchFamily="18" charset="0"/>
            </a:endParaRPr>
          </a:p>
          <a:p>
            <a:pPr marL="571500" indent="-571500">
              <a:buFont typeface="Arial" panose="020B0604020202020204" pitchFamily="34" charset="0"/>
              <a:buChar char="•"/>
            </a:pPr>
            <a:r>
              <a:rPr lang="vi-VN" sz="4000" dirty="0">
                <a:effectLst/>
                <a:latin typeface="Cambria" panose="02040503050406030204" pitchFamily="18" charset="0"/>
                <a:ea typeface="Cambria" panose="02040503050406030204" pitchFamily="18" charset="0"/>
              </a:rPr>
              <a:t>Khi nhạc tiếp tục vang lên, tất cả lại giữ im lặng.</a:t>
            </a:r>
            <a:endParaRPr lang="en-US" sz="4000" dirty="0">
              <a:effectLst/>
              <a:latin typeface="Cambria" panose="02040503050406030204" pitchFamily="18" charset="0"/>
              <a:ea typeface="Cambria" panose="020405030504060302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D3DF"/>
        </a:solidFill>
        <a:effectLst/>
      </p:bgPr>
    </p:bg>
    <p:spTree>
      <p:nvGrpSpPr>
        <p:cNvPr id="1" name=""/>
        <p:cNvGrpSpPr/>
        <p:nvPr/>
      </p:nvGrpSpPr>
      <p:grpSpPr>
        <a:xfrm>
          <a:off x="0" y="0"/>
          <a:ext cx="0" cy="0"/>
          <a:chOff x="0" y="0"/>
          <a:chExt cx="0" cy="0"/>
        </a:xfrm>
      </p:grpSpPr>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2196432"/>
            <a:ext cx="3293128" cy="4709545"/>
          </a:xfrm>
          <a:prstGeom prst="rect">
            <a:avLst/>
          </a:prstGeom>
        </p:spPr>
      </p:pic>
      <p:pic>
        <p:nvPicPr>
          <p:cNvPr id="6" name="Picture 5"/>
          <p:cNvPicPr>
            <a:picLocks noChangeAspect="1"/>
          </p:cNvPicPr>
          <p:nvPr/>
        </p:nvPicPr>
        <p:blipFill>
          <a:blip r:embed="rId13"/>
          <a:stretch>
            <a:fillRect/>
          </a:stretch>
        </p:blipFill>
        <p:spPr>
          <a:xfrm>
            <a:off x="247878" y="833565"/>
            <a:ext cx="3523793" cy="1457070"/>
          </a:xfrm>
          <a:prstGeom prst="rect">
            <a:avLst/>
          </a:prstGeom>
        </p:spPr>
      </p:pic>
      <p:sp>
        <p:nvSpPr>
          <p:cNvPr id="12" name="Text Box 11"/>
          <p:cNvSpPr txBox="1"/>
          <p:nvPr/>
        </p:nvSpPr>
        <p:spPr>
          <a:xfrm>
            <a:off x="3505835" y="180340"/>
            <a:ext cx="5359400" cy="521970"/>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Thứ tư ngày 20 tháng 3 năm 2024</a:t>
            </a:r>
          </a:p>
        </p:txBody>
      </p:sp>
      <p:sp>
        <p:nvSpPr>
          <p:cNvPr id="15" name="TextBox 14"/>
          <p:cNvSpPr txBox="1"/>
          <p:nvPr/>
        </p:nvSpPr>
        <p:spPr>
          <a:xfrm>
            <a:off x="4352925" y="1095375"/>
            <a:ext cx="4407841" cy="707886"/>
          </a:xfrm>
          <a:prstGeom prst="rect">
            <a:avLst/>
          </a:prstGeom>
          <a:noFill/>
        </p:spPr>
        <p:txBody>
          <a:bodyPr wrap="square" rtlCol="0">
            <a:spAutoFit/>
          </a:bodyPr>
          <a:lstStyle/>
          <a:p>
            <a:r>
              <a:rPr lang="en-US" sz="4000" dirty="0" err="1" smtClean="0">
                <a:solidFill>
                  <a:srgbClr val="FF0000"/>
                </a:solidFill>
              </a:rPr>
              <a:t>Ứng</a:t>
            </a:r>
            <a:r>
              <a:rPr lang="en-US" sz="4000" dirty="0" smtClean="0">
                <a:solidFill>
                  <a:srgbClr val="FF0000"/>
                </a:solidFill>
              </a:rPr>
              <a:t> </a:t>
            </a:r>
            <a:r>
              <a:rPr lang="en-US" sz="4000" dirty="0" err="1" smtClean="0">
                <a:solidFill>
                  <a:srgbClr val="FF0000"/>
                </a:solidFill>
              </a:rPr>
              <a:t>xử</a:t>
            </a:r>
            <a:r>
              <a:rPr lang="en-US" sz="4000" dirty="0" smtClean="0">
                <a:solidFill>
                  <a:srgbClr val="FF0000"/>
                </a:solidFill>
              </a:rPr>
              <a:t> </a:t>
            </a:r>
            <a:r>
              <a:rPr lang="en-US" sz="4000" dirty="0" err="1" smtClean="0">
                <a:solidFill>
                  <a:srgbClr val="FF0000"/>
                </a:solidFill>
              </a:rPr>
              <a:t>có</a:t>
            </a:r>
            <a:r>
              <a:rPr lang="en-US" sz="4000" dirty="0" smtClean="0">
                <a:solidFill>
                  <a:srgbClr val="FF0000"/>
                </a:solidFill>
              </a:rPr>
              <a:t> </a:t>
            </a:r>
            <a:r>
              <a:rPr lang="en-US" sz="4000" dirty="0" err="1" smtClean="0">
                <a:solidFill>
                  <a:srgbClr val="FF0000"/>
                </a:solidFill>
              </a:rPr>
              <a:t>văn</a:t>
            </a:r>
            <a:r>
              <a:rPr lang="en-US" sz="4000" dirty="0" smtClean="0">
                <a:solidFill>
                  <a:srgbClr val="FF0000"/>
                </a:solidFill>
              </a:rPr>
              <a:t> </a:t>
            </a:r>
            <a:r>
              <a:rPr lang="en-US" sz="4000" dirty="0" err="1" smtClean="0">
                <a:solidFill>
                  <a:srgbClr val="FF0000"/>
                </a:solidFill>
              </a:rPr>
              <a:t>hóa</a:t>
            </a:r>
            <a:endParaRPr lang="en-US" sz="4000" dirty="0">
              <a:solidFill>
                <a:srgbClr val="FF00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038" y="680724"/>
            <a:ext cx="898323" cy="898323"/>
          </a:xfrm>
          <a:prstGeom prst="rect">
            <a:avLst/>
          </a:prstGeom>
        </p:spPr>
      </p:pic>
      <p:sp>
        <p:nvSpPr>
          <p:cNvPr id="4" name="TextBox 3"/>
          <p:cNvSpPr txBox="1"/>
          <p:nvPr/>
        </p:nvSpPr>
        <p:spPr>
          <a:xfrm>
            <a:off x="1182247" y="997219"/>
            <a:ext cx="10794548" cy="3970318"/>
          </a:xfrm>
          <a:prstGeom prst="rect">
            <a:avLst/>
          </a:prstGeom>
          <a:noFill/>
        </p:spPr>
        <p:txBody>
          <a:bodyPr wrap="square">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Nhận ra những hành vi ứng xử có văn hóa và chưa có văn hóa ở nơi công cộng. </a:t>
            </a: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Kể lại được những hành vi ứng xử có văn hóa và những hành vi ứng xử chưa phù hợp ở nơi công cộng mà mình đã từng gặp.</a:t>
            </a: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Biết cách thể hiện thái độ và hành vi ứng xử có văn hóa nơi công cộng.</a:t>
            </a:r>
          </a:p>
        </p:txBody>
      </p:sp>
      <p:pic>
        <p:nvPicPr>
          <p:cNvPr id="5" name="Picture 4"/>
          <p:cNvPicPr>
            <a:picLocks noChangeAspect="1"/>
          </p:cNvPicPr>
          <p:nvPr/>
        </p:nvPicPr>
        <p:blipFill>
          <a:blip r:embed="rId5"/>
          <a:stretch>
            <a:fillRect/>
          </a:stretch>
        </p:blipFill>
        <p:spPr>
          <a:xfrm>
            <a:off x="3072475" y="-147510"/>
            <a:ext cx="6675699" cy="145707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a:fillRect/>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5845625" y="501371"/>
            <a:ext cx="5200339" cy="304826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te cartoon thai student namaste greeting in the school uniform.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0" y="1629737"/>
            <a:ext cx="3571042" cy="5467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te cartoon thai student namaste greeting in the school uniform. Free Vecto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8620960" y="1963496"/>
            <a:ext cx="3321452" cy="52060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066800" y="373749"/>
            <a:ext cx="10058400" cy="2511975"/>
            <a:chOff x="1028700" y="467590"/>
            <a:chExt cx="10058400" cy="2511975"/>
          </a:xfrm>
        </p:grpSpPr>
        <p:sp>
          <p:nvSpPr>
            <p:cNvPr id="4" name="Double Wave 3"/>
            <p:cNvSpPr/>
            <p:nvPr/>
          </p:nvSpPr>
          <p:spPr>
            <a:xfrm>
              <a:off x="1028700" y="467590"/>
              <a:ext cx="10058400" cy="2511975"/>
            </a:xfrm>
            <a:prstGeom prst="doubleWav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262626"/>
                </a:solidFill>
                <a:effectLst/>
                <a:uLnTx/>
                <a:uFillTx/>
                <a:latin typeface="Arial" panose="020B0604020202020204"/>
                <a:cs typeface="+mn-cs"/>
              </a:endParaRPr>
            </a:p>
          </p:txBody>
        </p:sp>
        <p:sp>
          <p:nvSpPr>
            <p:cNvPr id="5" name="TextBox 4"/>
            <p:cNvSpPr txBox="1"/>
            <p:nvPr/>
          </p:nvSpPr>
          <p:spPr>
            <a:xfrm>
              <a:off x="1333501" y="661748"/>
              <a:ext cx="96289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1. </a:t>
              </a:r>
              <a:r>
                <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Tìm hiểu về những hành vi ứng xử nơi công cộng.</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356540" y="294587"/>
            <a:ext cx="11478919" cy="6268824"/>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6" name="Picture 5" descr="A picture containing calendar&#10;&#10;Description automatically generated"/>
          <p:cNvPicPr>
            <a:picLocks noChangeAspect="1"/>
          </p:cNvPicPr>
          <p:nvPr/>
        </p:nvPicPr>
        <p:blipFill rotWithShape="1">
          <a:blip r:embed="rId4">
            <a:extLst>
              <a:ext uri="{BEBA8EAE-BF5A-486C-A8C5-ECC9F3942E4B}">
                <a14:imgProps xmlns:a14="http://schemas.microsoft.com/office/drawing/2010/main">
                  <a14:imgLayer r:embed="rId5">
                    <a14:imgEffect>
                      <a14:backgroundRemoval t="10339" b="47698" l="59572" r="87601">
                        <a14:foregroundMark x1="74798" y1="47738" x2="74354" y2="44588"/>
                        <a14:foregroundMark x1="71931" y1="45880" x2="74798" y2="47011"/>
                        <a14:foregroundMark x1="72779" y1="46729" x2="73223" y2="47456"/>
                        <a14:foregroundMark x1="77383" y1="47456" x2="76252" y2="45153"/>
                        <a14:foregroundMark x1="74960" y1="10339" x2="76656" y2="10460"/>
                        <a14:backgroundMark x1="67771" y1="32674" x2="67488" y2="39015"/>
                        <a14:backgroundMark x1="79523" y1="37843" x2="85137" y2="44023"/>
                      </a14:backgroundRemoval>
                    </a14:imgEffect>
                  </a14:imgLayer>
                </a14:imgProps>
              </a:ext>
              <a:ext uri="{28A0092B-C50C-407E-A947-70E740481C1C}">
                <a14:useLocalDpi xmlns:a14="http://schemas.microsoft.com/office/drawing/2010/main" val="0"/>
              </a:ext>
            </a:extLst>
          </a:blip>
          <a:srcRect l="56148" t="6222" r="8851" b="50000"/>
          <a:stretch>
            <a:fillRect/>
          </a:stretch>
        </p:blipFill>
        <p:spPr>
          <a:xfrm>
            <a:off x="-1010177" y="2102366"/>
            <a:ext cx="4048017" cy="5063173"/>
          </a:xfrm>
          <a:prstGeom prst="rect">
            <a:avLst/>
          </a:prstGeom>
        </p:spPr>
      </p:pic>
      <p:sp>
        <p:nvSpPr>
          <p:cNvPr id="9" name="Speech Bubble: Rectangle with Corners Rounded 8"/>
          <p:cNvSpPr/>
          <p:nvPr/>
        </p:nvSpPr>
        <p:spPr>
          <a:xfrm>
            <a:off x="1117600" y="873760"/>
            <a:ext cx="2397760" cy="1483360"/>
          </a:xfrm>
          <a:prstGeom prst="wedgeRoundRectCallout">
            <a:avLst>
              <a:gd name="adj1" fmla="val -28460"/>
              <a:gd name="adj2" fmla="val 6120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Hành</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vi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có</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văn</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hoá</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nơi</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công</a:t>
            </a:r>
            <a:r>
              <a:rPr kumimoji="0" lang="en-US" sz="2800" b="1" i="0" u="none" strike="noStrike" kern="1200" cap="none" spc="0" normalizeH="0" baseline="0" noProof="0" dirty="0">
                <a:ln>
                  <a:noFill/>
                </a:ln>
                <a:solidFill>
                  <a:srgbClr val="FF0000"/>
                </a:solidFill>
                <a:effectLst/>
                <a:uLnTx/>
                <a:uFillTx/>
                <a:latin typeface="Arial" panose="020B0604020202020204"/>
                <a:cs typeface="+mn-cs"/>
              </a:rPr>
              <a:t> </a:t>
            </a:r>
            <a:r>
              <a:rPr kumimoji="0" lang="en-US" sz="2800" b="1" i="0" u="none" strike="noStrike" kern="1200" cap="none" spc="0" normalizeH="0" baseline="0" noProof="0" dirty="0" err="1">
                <a:ln>
                  <a:noFill/>
                </a:ln>
                <a:solidFill>
                  <a:srgbClr val="FF0000"/>
                </a:solidFill>
                <a:effectLst/>
                <a:uLnTx/>
                <a:uFillTx/>
                <a:latin typeface="Arial" panose="020B0604020202020204"/>
                <a:cs typeface="+mn-cs"/>
              </a:rPr>
              <a:t>cộng</a:t>
            </a:r>
            <a:endParaRPr kumimoji="0" lang="en-US" sz="2800" b="1" i="0" u="none" strike="noStrike" kern="1200" cap="none" spc="0" normalizeH="0" baseline="0" noProof="0" dirty="0">
              <a:ln>
                <a:noFill/>
              </a:ln>
              <a:solidFill>
                <a:srgbClr val="FF0000"/>
              </a:solidFill>
              <a:effectLst/>
              <a:uLnTx/>
              <a:uFillTx/>
              <a:latin typeface="Arial" panose="020B0604020202020204"/>
              <a:cs typeface="+mn-cs"/>
            </a:endParaRPr>
          </a:p>
        </p:txBody>
      </p:sp>
      <p:pic>
        <p:nvPicPr>
          <p:cNvPr id="10" name="Picture 9"/>
          <p:cNvPicPr>
            <a:picLocks noChangeAspect="1"/>
          </p:cNvPicPr>
          <p:nvPr/>
        </p:nvPicPr>
        <p:blipFill>
          <a:blip r:embed="rId6"/>
          <a:stretch>
            <a:fillRect/>
          </a:stretch>
        </p:blipFill>
        <p:spPr>
          <a:xfrm>
            <a:off x="4580254" y="741600"/>
            <a:ext cx="5163186" cy="532709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theme/theme1.xml><?xml version="1.0" encoding="utf-8"?>
<a:theme xmlns:a="http://schemas.openxmlformats.org/drawingml/2006/main" name="Office 主题">
  <a:themeElements>
    <a:clrScheme name="自定义 443">
      <a:dk1>
        <a:srgbClr val="262626"/>
      </a:dk1>
      <a:lt1>
        <a:sysClr val="window" lastClr="FFFFFF"/>
      </a:lt1>
      <a:dk2>
        <a:srgbClr val="FFC000"/>
      </a:dk2>
      <a:lt2>
        <a:srgbClr val="262626"/>
      </a:lt2>
      <a:accent1>
        <a:srgbClr val="FFC000"/>
      </a:accent1>
      <a:accent2>
        <a:srgbClr val="FF8587"/>
      </a:accent2>
      <a:accent3>
        <a:srgbClr val="13CFE3"/>
      </a:accent3>
      <a:accent4>
        <a:srgbClr val="FFC000"/>
      </a:accent4>
      <a:accent5>
        <a:srgbClr val="FF8587"/>
      </a:accent5>
      <a:accent6>
        <a:srgbClr val="13CFE3"/>
      </a:accent6>
      <a:hlink>
        <a:srgbClr val="7ABC32"/>
      </a:hlink>
      <a:folHlink>
        <a:srgbClr val="FF617B"/>
      </a:folHlink>
    </a:clrScheme>
    <a:fontScheme name="Temp">
      <a:majorFont>
        <a:latin typeface="Arial"/>
        <a:ea typeface="张海山锐谐体"/>
        <a:cs typeface=""/>
      </a:majorFont>
      <a:minorFont>
        <a:latin typeface="Arial"/>
        <a:ea typeface="张海山锐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677</Words>
  <Application>Microsoft Office PowerPoint</Application>
  <PresentationFormat>Widescreen</PresentationFormat>
  <Paragraphs>57</Paragraphs>
  <Slides>24</Slides>
  <Notes>18</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Microsoft YaHei</vt:lpstr>
      <vt:lpstr>SimSun</vt:lpstr>
      <vt:lpstr>Arial</vt:lpstr>
      <vt:lpstr>Arial Rounded MT Bold</vt:lpstr>
      <vt:lpstr>Calibri</vt:lpstr>
      <vt:lpstr>Cambria</vt:lpstr>
      <vt:lpstr>等线</vt:lpstr>
      <vt:lpstr>Gloria Hallelujah</vt:lpstr>
      <vt:lpstr>Montserrat</vt:lpstr>
      <vt:lpstr>Montserrat Light</vt:lpstr>
      <vt:lpstr>Times New Roman</vt:lpstr>
      <vt:lpstr>张海山锐谐体</vt:lpstr>
      <vt:lpstr>Office 主题</vt:lpstr>
      <vt:lpstr>第一PPT，www.1ppt.com</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40</cp:revision>
  <dcterms:created xsi:type="dcterms:W3CDTF">2024-01-15T07:24:00Z</dcterms:created>
  <dcterms:modified xsi:type="dcterms:W3CDTF">2024-04-26T02:39:41Z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661C45130DDE46CAB2ED311DB9A8520B_13</vt:lpwstr>
  </property>
  <property fmtid="{D5CDD505-2E9C-101B-9397-08002B2CF9AE}" pid="3" name="KSOProductBuildVer">
    <vt:lpwstr>1033-12.2.0.13489</vt:lpwstr>
  </property>
</Properties>
</file>