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Lst>
  <p:notesMasterIdLst>
    <p:notesMasterId r:id="rId28"/>
  </p:notesMasterIdLst>
  <p:sldIdLst>
    <p:sldId id="402" r:id="rId4"/>
    <p:sldId id="352" r:id="rId5"/>
    <p:sldId id="353" r:id="rId6"/>
    <p:sldId id="355" r:id="rId7"/>
    <p:sldId id="357" r:id="rId8"/>
    <p:sldId id="361" r:id="rId9"/>
    <p:sldId id="364" r:id="rId10"/>
    <p:sldId id="362" r:id="rId11"/>
    <p:sldId id="363" r:id="rId12"/>
    <p:sldId id="365" r:id="rId13"/>
    <p:sldId id="366" r:id="rId14"/>
    <p:sldId id="367" r:id="rId15"/>
    <p:sldId id="368" r:id="rId16"/>
    <p:sldId id="371" r:id="rId17"/>
    <p:sldId id="381" r:id="rId18"/>
    <p:sldId id="372" r:id="rId19"/>
    <p:sldId id="373" r:id="rId20"/>
    <p:sldId id="374" r:id="rId21"/>
    <p:sldId id="375" r:id="rId22"/>
    <p:sldId id="382" r:id="rId23"/>
    <p:sldId id="383" r:id="rId24"/>
    <p:sldId id="384" r:id="rId25"/>
    <p:sldId id="379" r:id="rId26"/>
    <p:sldId id="405" r:id="rId27"/>
  </p:sldIdLst>
  <p:sldSz cx="12192000" cy="6858000"/>
  <p:notesSz cx="6858000" cy="9144000"/>
  <p:embeddedFontLst>
    <p:embeddedFont>
      <p:font typeface="Calibri Light" panose="020F0302020204030204" pitchFamily="34" charset="0"/>
      <p:regular r:id="rId29"/>
      <p:italic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FF0066"/>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91382" autoAdjust="0"/>
  </p:normalViewPr>
  <p:slideViewPr>
    <p:cSldViewPr snapToGrid="0">
      <p:cViewPr varScale="1">
        <p:scale>
          <a:sx n="59" d="100"/>
          <a:sy n="59" d="100"/>
        </p:scale>
        <p:origin x="732"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3039828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4/25/2024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1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1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t>4/25/2024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t>4/25/2024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t>4/25/2024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2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4/25/2024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4/25/2024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1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t>4/25/2024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C558D8-6DA1-4F07-9137-7451619A972C}" type="datetimeFigureOut">
              <a:rPr lang="en-US">
                <a:solidFill>
                  <a:prstClr val="black">
                    <a:tint val="75000"/>
                  </a:prstClr>
                </a:solidFill>
              </a:rPr>
              <a:t>4/25/2024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C558D8-6DA1-4F07-9137-7451619A972C}" type="datetimeFigureOut">
              <a:rPr lang="en-US">
                <a:solidFill>
                  <a:prstClr val="black">
                    <a:tint val="75000"/>
                  </a:prstClr>
                </a:solidFill>
              </a:rPr>
              <a:t>4/25/2024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558D8-6DA1-4F07-9137-7451619A972C}" type="datetimeFigureOut">
              <a:rPr lang="en-US">
                <a:solidFill>
                  <a:prstClr val="black">
                    <a:tint val="75000"/>
                  </a:prstClr>
                </a:solidFill>
              </a:rPr>
              <a:t>4/25/2024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9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t>4/25/2024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C558D8-6DA1-4F07-9137-7451619A972C}" type="datetimeFigureOut">
              <a:rPr lang="en-US">
                <a:solidFill>
                  <a:prstClr val="black">
                    <a:tint val="75000"/>
                  </a:prstClr>
                </a:solidFill>
              </a:rPr>
              <a:t>4/25/2024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C558D8-6DA1-4F07-9137-7451619A972C}" type="datetimeFigureOut">
              <a:rPr lang="en-US">
                <a:solidFill>
                  <a:prstClr val="black">
                    <a:tint val="75000"/>
                  </a:prstClr>
                </a:solidFill>
              </a:r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3EDBD4-B2D3-4BF9-8CE2-C490C99821DD}"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4/25/2024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2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smtClean="0">
                <a:solidFill>
                  <a:prstClr val="black">
                    <a:tint val="75000"/>
                  </a:prstClr>
                </a:solidFill>
              </a:rPr>
              <a:t>4/25/2024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2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2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9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558D8-6DA1-4F07-9137-7451619A972C}" type="datetimeFigureOut">
              <a:rPr lang="en-US" smtClean="0">
                <a:solidFill>
                  <a:prstClr val="black">
                    <a:tint val="75000"/>
                  </a:prstClr>
                </a:solidFill>
              </a:rPr>
              <a:t>4/25/2024</a:t>
            </a:fld>
            <a:endParaRPr lang="en-US" smtClean="0">
              <a:solidFill>
                <a:prstClr val="black">
                  <a:tint val="75000"/>
                </a:prstClr>
              </a:solidFill>
            </a:endParaRPr>
          </a:p>
        </p:txBody>
      </p:sp>
      <p:sp>
        <p:nvSpPr>
          <p:cNvPr id="5" name="Footer Placeholder 4"/>
          <p:cNvSpPr>
            <a:spLocks noGrp="1"/>
          </p:cNvSpPr>
          <p:nvPr>
            <p:ph type="ftr" sz="quarter" idx="3"/>
          </p:nvPr>
        </p:nvSpPr>
        <p:spPr>
          <a:xfrm>
            <a:off x="4165600" y="635639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8737600" y="635639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EDBD4-B2D3-4BF9-8CE2-C490C99821DD}" type="slidenum">
              <a:rPr lang="en-US" smtClean="0">
                <a:solidFill>
                  <a:prstClr val="black">
                    <a:tint val="75000"/>
                  </a:prstClr>
                </a:solidFill>
              </a:rPr>
              <a:t>‹#›</a:t>
            </a:fld>
            <a:endParaRPr lang="en-US" smtClean="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file:///D:\TI&#7874;U%20H&#7884;C\L&#7898;P%202\Nh&#7841;c\Nh&#7841;c%20M&#7903;%20&#272;&#7847;u%20Ch&#432;&#417;ng%20tr&#236;nh%20hay%20nh&#7845;t.mp3" TargetMode="External"/><Relationship Id="rId1" Type="http://schemas.microsoft.com/office/2007/relationships/media" Target="file:///D:\TI&#7874;U%20H&#7884;C\L&#7898;P%202\Nh&#7841;c\Nh&#7841;c%20M&#7903;%20&#272;&#7847;u%20Ch&#432;&#417;ng%20tr&#236;nh%20hay%20nh&#7845;t.mp3"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7.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png"/><Relationship Id="rId5" Type="http://schemas.openxmlformats.org/officeDocument/2006/relationships/image" Target="../media/image15.GIF"/><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10.mp3"/><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10.mp3"/></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21.GIF"/><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20.GIF"/><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image" Target="../media/image28.GIF"/><Relationship Id="rId2" Type="http://schemas.openxmlformats.org/officeDocument/2006/relationships/audio" Target="file:///C:\Users\Admin\Downloads\Mua%20Thu%20Ngay%20Khai%20Truong%20-%20Le%20Phuong%20Hie.m4a" TargetMode="External"/><Relationship Id="rId1" Type="http://schemas.microsoft.com/office/2007/relationships/media" Target="file:///C:\Users\Admin\Downloads\Mua%20Thu%20Ngay%20Khai%20Truong%20-%20Le%20Phuong%20Hie.m4a" TargetMode="Externa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GIF"/><Relationship Id="rId5" Type="http://schemas.openxmlformats.org/officeDocument/2006/relationships/image" Target="../media/image4.jpe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mp3"/><Relationship Id="rId7" Type="http://schemas.openxmlformats.org/officeDocument/2006/relationships/image" Target="../media/image15.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audio" Target="../media/media4.mp3"/><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p:cNvPicPr>
          <p:nvPr/>
        </p:nvPicPr>
        <p:blipFill>
          <a:blip r:embed="rId4"/>
          <a:stretch>
            <a:fillRect/>
          </a:stretch>
        </p:blipFill>
        <p:spPr>
          <a:xfrm>
            <a:off x="90435" y="90434"/>
            <a:ext cx="12007780" cy="6767565"/>
          </a:xfrm>
          <a:prstGeom prst="rect">
            <a:avLst/>
          </a:prstGeom>
          <a:noFill/>
          <a:ln w="9525">
            <a:noFill/>
          </a:ln>
        </p:spPr>
      </p:pic>
      <p:sp>
        <p:nvSpPr>
          <p:cNvPr id="8" name="Rectangle 3"/>
          <p:cNvSpPr>
            <a:spLocks noChangeArrowheads="1"/>
          </p:cNvSpPr>
          <p:nvPr/>
        </p:nvSpPr>
        <p:spPr bwMode="auto">
          <a:xfrm>
            <a:off x="2114233" y="3933190"/>
            <a:ext cx="7772400" cy="269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500"/>
              </a:spcBef>
              <a:buNone/>
            </a:pPr>
            <a:r>
              <a:rPr sz="2800" dirty="0">
                <a:latin typeface="Calibri" panose="020F0502020204030204" charset="0"/>
              </a:rPr>
              <a:t>      		</a:t>
            </a:r>
            <a:r>
              <a:rPr sz="2800" dirty="0">
                <a:solidFill>
                  <a:srgbClr val="0000FF"/>
                </a:solidFill>
                <a:latin typeface="Calibri" panose="020F0502020204030204" charset="0"/>
              </a:rPr>
              <a:t>  </a:t>
            </a:r>
            <a:r>
              <a:rPr sz="2400" b="1" dirty="0">
                <a:solidFill>
                  <a:srgbClr val="FF0000"/>
                </a:solidFill>
                <a:latin typeface="Times New Roman" panose="02020603050405020304" pitchFamily="18" charset="0"/>
                <a:cs typeface="Times New Roman" panose="02020603050405020304" pitchFamily="18" charset="0"/>
              </a:rPr>
              <a:t>Giáo viên: </a:t>
            </a:r>
            <a:r>
              <a:rPr lang="en-US" sz="2400" b="1" i="1" dirty="0" err="1" smtClean="0">
                <a:solidFill>
                  <a:srgbClr val="FF0000"/>
                </a:solidFill>
                <a:latin typeface="Times New Roman" panose="02020603050405020304" pitchFamily="18" charset="0"/>
              </a:rPr>
              <a:t>Huỳnh</a:t>
            </a:r>
            <a:r>
              <a:rPr lang="en-US" sz="2400" b="1" i="1" dirty="0" smtClean="0">
                <a:solidFill>
                  <a:srgbClr val="FF0000"/>
                </a:solidFill>
                <a:latin typeface="Times New Roman" panose="02020603050405020304" pitchFamily="18" charset="0"/>
              </a:rPr>
              <a:t> </a:t>
            </a:r>
            <a:r>
              <a:rPr lang="en-US" sz="2400" b="1" i="1" dirty="0" err="1" smtClean="0">
                <a:solidFill>
                  <a:srgbClr val="FF0000"/>
                </a:solidFill>
                <a:latin typeface="Times New Roman" panose="02020603050405020304" pitchFamily="18" charset="0"/>
              </a:rPr>
              <a:t>Thị</a:t>
            </a:r>
            <a:r>
              <a:rPr lang="en-US" sz="2400" b="1" i="1" dirty="0" smtClean="0">
                <a:solidFill>
                  <a:srgbClr val="FF0000"/>
                </a:solidFill>
                <a:latin typeface="Times New Roman" panose="02020603050405020304" pitchFamily="18" charset="0"/>
              </a:rPr>
              <a:t> </a:t>
            </a:r>
            <a:r>
              <a:rPr lang="en-US" sz="2400" b="1" i="1" dirty="0" err="1" smtClean="0">
                <a:solidFill>
                  <a:srgbClr val="FF0000"/>
                </a:solidFill>
                <a:latin typeface="Times New Roman" panose="02020603050405020304" pitchFamily="18" charset="0"/>
              </a:rPr>
              <a:t>Diệu</a:t>
            </a:r>
            <a:r>
              <a:rPr lang="en-US" sz="2400" b="1" i="1" dirty="0" smtClean="0">
                <a:solidFill>
                  <a:srgbClr val="FF0000"/>
                </a:solidFill>
                <a:latin typeface="Times New Roman" panose="02020603050405020304" pitchFamily="18" charset="0"/>
              </a:rPr>
              <a:t> </a:t>
            </a:r>
            <a:r>
              <a:rPr lang="en-US" sz="2400" b="1" i="1" dirty="0" err="1" smtClean="0">
                <a:solidFill>
                  <a:srgbClr val="FF0000"/>
                </a:solidFill>
                <a:latin typeface="Times New Roman" panose="02020603050405020304" pitchFamily="18" charset="0"/>
              </a:rPr>
              <a:t>Thể</a:t>
            </a:r>
            <a:endParaRPr sz="2400" b="1" i="1" dirty="0">
              <a:solidFill>
                <a:srgbClr val="FF0000"/>
              </a:solidFill>
              <a:latin typeface="Times New Roman" panose="02020603050405020304" pitchFamily="18" charset="0"/>
              <a:cs typeface="Times New Roman" panose="02020603050405020304" pitchFamily="18" charset="0"/>
            </a:endParaRPr>
          </a:p>
          <a:p>
            <a:pPr algn="ctr">
              <a:spcBef>
                <a:spcPts val="500"/>
              </a:spcBef>
              <a:buNone/>
            </a:pPr>
            <a:r>
              <a:rPr sz="2400" b="1" i="1" dirty="0">
                <a:solidFill>
                  <a:srgbClr val="FF0000"/>
                </a:solidFill>
                <a:latin typeface="Times New Roman" panose="02020603050405020304" pitchFamily="18" charset="0"/>
                <a:cs typeface="Times New Roman" panose="02020603050405020304" pitchFamily="18" charset="0"/>
              </a:rPr>
              <a:t>		</a:t>
            </a:r>
            <a:endParaRPr lang="en-US" sz="2400" b="1" i="1" dirty="0" smtClean="0">
              <a:solidFill>
                <a:srgbClr val="FF0000"/>
              </a:solidFill>
              <a:latin typeface="Times New Roman" panose="02020603050405020304" pitchFamily="18" charset="0"/>
              <a:cs typeface="Times New Roman" panose="02020603050405020304" pitchFamily="18" charset="0"/>
            </a:endParaRPr>
          </a:p>
          <a:p>
            <a:pPr algn="ctr">
              <a:spcBef>
                <a:spcPts val="500"/>
              </a:spcBef>
              <a:buNone/>
            </a:pPr>
            <a:endParaRPr lang="en-US" sz="2400" b="1" i="1" dirty="0">
              <a:solidFill>
                <a:srgbClr val="FF0000"/>
              </a:solidFill>
              <a:latin typeface="Times New Roman" panose="02020603050405020304" pitchFamily="18" charset="0"/>
              <a:cs typeface="Times New Roman" panose="02020603050405020304" pitchFamily="18" charset="0"/>
            </a:endParaRPr>
          </a:p>
          <a:p>
            <a:pPr algn="ctr">
              <a:spcBef>
                <a:spcPts val="500"/>
              </a:spcBef>
              <a:buNone/>
            </a:pPr>
            <a:endParaRPr lang="en-US" sz="2400" b="1" i="1" dirty="0" smtClean="0">
              <a:solidFill>
                <a:srgbClr val="FF0000"/>
              </a:solidFill>
              <a:latin typeface="Times New Roman" panose="02020603050405020304" pitchFamily="18" charset="0"/>
              <a:cs typeface="Times New Roman" panose="02020603050405020304" pitchFamily="18" charset="0"/>
            </a:endParaRPr>
          </a:p>
          <a:p>
            <a:pPr algn="ctr">
              <a:spcBef>
                <a:spcPts val="500"/>
              </a:spcBef>
              <a:buNone/>
            </a:pP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smtClean="0">
                <a:solidFill>
                  <a:srgbClr val="FF0000"/>
                </a:solidFill>
                <a:latin typeface="Times New Roman" panose="02020603050405020304" pitchFamily="18" charset="0"/>
                <a:cs typeface="Times New Roman" panose="02020603050405020304" pitchFamily="18" charset="0"/>
              </a:rPr>
              <a:t>            </a:t>
            </a:r>
            <a:r>
              <a:rPr sz="2400" b="1" dirty="0" err="1" smtClean="0">
                <a:solidFill>
                  <a:srgbClr val="002060"/>
                </a:solidFill>
                <a:latin typeface="Times New Roman" panose="02020603050405020304" pitchFamily="18" charset="0"/>
                <a:cs typeface="Times New Roman" panose="02020603050405020304" pitchFamily="18" charset="0"/>
              </a:rPr>
              <a:t>Năm</a:t>
            </a:r>
            <a:r>
              <a:rPr sz="2400" b="1" dirty="0" smtClean="0">
                <a:solidFill>
                  <a:srgbClr val="002060"/>
                </a:solidFill>
                <a:latin typeface="Times New Roman" panose="02020603050405020304" pitchFamily="18" charset="0"/>
                <a:cs typeface="Times New Roman" panose="02020603050405020304" pitchFamily="18" charset="0"/>
              </a:rPr>
              <a:t> </a:t>
            </a:r>
            <a:r>
              <a:rPr sz="2400" b="1" dirty="0" err="1">
                <a:solidFill>
                  <a:srgbClr val="002060"/>
                </a:solidFill>
                <a:latin typeface="Times New Roman" panose="02020603050405020304" pitchFamily="18" charset="0"/>
                <a:cs typeface="Times New Roman" panose="02020603050405020304" pitchFamily="18" charset="0"/>
              </a:rPr>
              <a:t>học</a:t>
            </a:r>
            <a:r>
              <a:rPr sz="2400" b="1" dirty="0">
                <a:solidFill>
                  <a:srgbClr val="002060"/>
                </a:solidFill>
                <a:latin typeface="Times New Roman" panose="02020603050405020304" pitchFamily="18" charset="0"/>
                <a:cs typeface="Times New Roman" panose="02020603050405020304" pitchFamily="18" charset="0"/>
              </a:rPr>
              <a:t> </a:t>
            </a:r>
            <a:r>
              <a:rPr sz="2400" b="1" dirty="0" smtClean="0">
                <a:solidFill>
                  <a:srgbClr val="002060"/>
                </a:solidFill>
                <a:latin typeface="Times New Roman" panose="02020603050405020304" pitchFamily="18" charset="0"/>
                <a:cs typeface="Times New Roman" panose="02020603050405020304" pitchFamily="18" charset="0"/>
              </a:rPr>
              <a:t>202</a:t>
            </a:r>
            <a:r>
              <a:rPr lang="en-US" sz="2400" b="1" dirty="0" smtClean="0">
                <a:solidFill>
                  <a:srgbClr val="002060"/>
                </a:solidFill>
                <a:latin typeface="Times New Roman" panose="02020603050405020304" pitchFamily="18" charset="0"/>
                <a:cs typeface="Times New Roman" panose="02020603050405020304" pitchFamily="18" charset="0"/>
              </a:rPr>
              <a:t>3 </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2024</a:t>
            </a:r>
            <a:endParaRPr sz="2400" b="1" dirty="0">
              <a:solidFill>
                <a:srgbClr val="002060"/>
              </a:solidFill>
              <a:latin typeface="Times New Roman" panose="02020603050405020304" pitchFamily="18" charset="0"/>
              <a:cs typeface="Times New Roman" panose="02020603050405020304" pitchFamily="18" charset="0"/>
            </a:endParaRPr>
          </a:p>
          <a:p>
            <a:pPr>
              <a:spcBef>
                <a:spcPts val="500"/>
              </a:spcBef>
              <a:buNone/>
            </a:pPr>
            <a:endParaRPr sz="2400" b="1" i="1" dirty="0">
              <a:solidFill>
                <a:srgbClr val="FF0000"/>
              </a:solidFill>
              <a:latin typeface="Times New Roman" panose="02020603050405020304" pitchFamily="18" charset="0"/>
              <a:ea typeface="Times New Roman" panose="02020603050405020304" pitchFamily="18" charset="0"/>
            </a:endParaRPr>
          </a:p>
        </p:txBody>
      </p:sp>
      <p:pic>
        <p:nvPicPr>
          <p:cNvPr id="2052" name="Picture 6" descr="Image result for music note clip art"/>
          <p:cNvPicPr>
            <a:picLocks noChangeAspect="1"/>
          </p:cNvPicPr>
          <p:nvPr/>
        </p:nvPicPr>
        <p:blipFill>
          <a:blip r:embed="rId5"/>
          <a:stretch>
            <a:fillRect/>
          </a:stretch>
        </p:blipFill>
        <p:spPr>
          <a:xfrm rot="-176699">
            <a:off x="1798638" y="5232718"/>
            <a:ext cx="5405437" cy="1487487"/>
          </a:xfrm>
          <a:prstGeom prst="rect">
            <a:avLst/>
          </a:prstGeom>
          <a:noFill/>
          <a:ln w="9525">
            <a:noFill/>
          </a:ln>
        </p:spPr>
      </p:pic>
      <p:sp>
        <p:nvSpPr>
          <p:cNvPr id="13" name="WordArt 5"/>
          <p:cNvSpPr>
            <a:spLocks noChangeArrowheads="1" noChangeShapeType="1"/>
          </p:cNvSpPr>
          <p:nvPr/>
        </p:nvSpPr>
        <p:spPr bwMode="auto">
          <a:xfrm>
            <a:off x="1156494" y="1015169"/>
            <a:ext cx="10150623" cy="4395204"/>
          </a:xfrm>
          <a:prstGeom prst="rect">
            <a:avLst/>
          </a:prstGeom>
        </p:spPr>
        <p:txBody>
          <a:bodyPr wrap="none" numCol="1" fromWordArt="1">
            <a:prstTxWarp prst="textArchUpPour">
              <a:avLst>
                <a:gd name="adj1" fmla="val 11052443"/>
                <a:gd name="adj2" fmla="val 67787"/>
              </a:avLst>
            </a:prstTxWarp>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vi-VN" sz="3600" b="1" i="0" u="none" strike="noStrike" kern="1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a:ea typeface="+mn-ea"/>
                <a:cs typeface="Times New Roman" panose="02020603050405020304"/>
              </a:rPr>
              <a:t>Chào mừng </a:t>
            </a:r>
            <a:r>
              <a:rPr lang="en-US" sz="3600" b="1" kern="10" noProof="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a:cs typeface="Times New Roman" panose="02020603050405020304"/>
              </a:rPr>
              <a:t>các</a:t>
            </a:r>
            <a:r>
              <a:rPr lang="en-US" sz="3600" b="1" kern="1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a:cs typeface="Times New Roman" panose="02020603050405020304"/>
              </a:rPr>
              <a:t> </a:t>
            </a:r>
            <a:r>
              <a:rPr lang="en-US" sz="3600" b="1" kern="10" noProof="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a:cs typeface="Times New Roman" panose="02020603050405020304"/>
              </a:rPr>
              <a:t>em</a:t>
            </a:r>
            <a:r>
              <a:rPr lang="en-US" sz="3600" b="1" kern="1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a:cs typeface="Times New Roman" panose="02020603050405020304"/>
              </a:rPr>
              <a:t> </a:t>
            </a:r>
            <a:r>
              <a:rPr lang="en-US" sz="3600" b="1" kern="10" noProof="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a:cs typeface="Times New Roman" panose="02020603050405020304"/>
              </a:rPr>
              <a:t>học</a:t>
            </a:r>
            <a:r>
              <a:rPr lang="en-US" sz="3600" b="1" kern="1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a:cs typeface="Times New Roman" panose="02020603050405020304"/>
              </a:rPr>
              <a:t> </a:t>
            </a:r>
            <a:r>
              <a:rPr lang="en-US" sz="3600" b="1" kern="10" noProof="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a:cs typeface="Times New Roman" panose="02020603050405020304"/>
              </a:rPr>
              <a:t>sinh</a:t>
            </a:r>
            <a:endParaRPr kumimoji="0" lang="en-US" sz="3600" b="1" i="0" u="none" strike="noStrike" kern="1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a:ea typeface="+mn-ea"/>
              <a:cs typeface="Times New Roman" panose="02020603050405020304"/>
            </a:endParaRPr>
          </a:p>
        </p:txBody>
      </p:sp>
      <p:sp>
        <p:nvSpPr>
          <p:cNvPr id="15" name="WordArt 3"/>
          <p:cNvSpPr>
            <a:spLocks noChangeArrowheads="1" noChangeShapeType="1"/>
          </p:cNvSpPr>
          <p:nvPr/>
        </p:nvSpPr>
        <p:spPr bwMode="auto">
          <a:xfrm>
            <a:off x="4762500" y="1724488"/>
            <a:ext cx="2476500" cy="673361"/>
          </a:xfrm>
          <a:prstGeom prst="rect">
            <a:avLst/>
          </a:prstGeom>
        </p:spPr>
        <p:txBody>
          <a:bodyPr wrap="none" numCol="1" fromWordArt="1">
            <a:prstTxWarp prst="textWave4">
              <a:avLst>
                <a:gd name="adj1" fmla="val 6500"/>
                <a:gd name="adj2"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3600" b="1" i="0" u="none" strike="noStrike" kern="1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Âm</a:t>
            </a:r>
            <a:r>
              <a:rPr kumimoji="0" lang="en-US" sz="3600" b="1" i="0" u="none" strike="noStrike" kern="1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nhạc</a:t>
            </a:r>
            <a:r>
              <a:rPr kumimoji="0" lang="en-US" sz="3600" b="1" i="0" u="none" strike="noStrike" kern="1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a:t>
            </a:r>
            <a:r>
              <a:rPr kumimoji="0" lang="en-US" sz="3600" b="1" i="0" u="none" strike="noStrike" kern="1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lớp</a:t>
            </a:r>
            <a:r>
              <a:rPr kumimoji="0" lang="en-US" sz="3600" b="1" i="0" u="none" strike="noStrike" kern="1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a:ea typeface="+mn-ea"/>
                <a:cs typeface="Times New Roman" panose="02020603050405020304"/>
              </a:rPr>
              <a:t> 2 </a:t>
            </a:r>
          </a:p>
        </p:txBody>
      </p:sp>
      <p:sp>
        <p:nvSpPr>
          <p:cNvPr id="2056" name="TextBox 18"/>
          <p:cNvSpPr txBox="1"/>
          <p:nvPr/>
        </p:nvSpPr>
        <p:spPr>
          <a:xfrm>
            <a:off x="1633538" y="211138"/>
            <a:ext cx="8915400" cy="829945"/>
          </a:xfrm>
          <a:prstGeom prst="rect">
            <a:avLst/>
          </a:prstGeom>
          <a:noFill/>
          <a:ln w="9525">
            <a:noFill/>
          </a:ln>
        </p:spPr>
        <p:txBody>
          <a:bodyPr>
            <a:spAutoFit/>
          </a:bodyPr>
          <a:lstStyle/>
          <a:p>
            <a:pPr algn="ctr"/>
            <a:r>
              <a:rPr lang="en-US" sz="2400" b="1" dirty="0" smtClean="0">
                <a:solidFill>
                  <a:srgbClr val="002060"/>
                </a:solidFill>
                <a:latin typeface="Times New Roman" panose="02020603050405020304" pitchFamily="18" charset="0"/>
                <a:cs typeface="Times New Roman" panose="02020603050405020304" pitchFamily="18" charset="0"/>
              </a:rPr>
              <a:t>ỦY BAN NHÂN DÂN TP QUY NHƠN</a:t>
            </a:r>
            <a:endParaRPr sz="2400" b="1" dirty="0">
              <a:solidFill>
                <a:srgbClr val="002060"/>
              </a:solidFill>
              <a:latin typeface="Times New Roman" panose="02020603050405020304" pitchFamily="18" charset="0"/>
              <a:cs typeface="Times New Roman" panose="02020603050405020304" pitchFamily="18" charset="0"/>
            </a:endParaRPr>
          </a:p>
          <a:p>
            <a:pPr algn="ctr"/>
            <a:r>
              <a:rPr sz="2400" b="1" dirty="0">
                <a:solidFill>
                  <a:srgbClr val="FF0000"/>
                </a:solidFill>
                <a:latin typeface="Times New Roman" panose="02020603050405020304" pitchFamily="18" charset="0"/>
                <a:cs typeface="Times New Roman" panose="02020603050405020304" pitchFamily="18" charset="0"/>
              </a:rPr>
              <a:t>TRƯỜNG TIỂU </a:t>
            </a:r>
            <a:r>
              <a:rPr sz="2400" b="1" dirty="0" smtClean="0">
                <a:solidFill>
                  <a:srgbClr val="FF0000"/>
                </a:solidFill>
                <a:latin typeface="Times New Roman" panose="02020603050405020304" pitchFamily="18" charset="0"/>
                <a:cs typeface="Times New Roman" panose="02020603050405020304" pitchFamily="18" charset="0"/>
              </a:rPr>
              <a:t>HỌC</a:t>
            </a:r>
            <a:r>
              <a:rPr lang="en-US" sz="2400" b="1" dirty="0" smtClean="0">
                <a:solidFill>
                  <a:srgbClr val="FF0000"/>
                </a:solidFill>
                <a:latin typeface="Times New Roman" panose="02020603050405020304" pitchFamily="18" charset="0"/>
                <a:cs typeface="Times New Roman" panose="02020603050405020304" pitchFamily="18" charset="0"/>
              </a:rPr>
              <a:t> LÝ THƯỜNG KIỆT</a:t>
            </a:r>
            <a:endParaRPr sz="2400" b="1" dirty="0">
              <a:solidFill>
                <a:srgbClr val="FF0000"/>
              </a:solidFill>
              <a:latin typeface="Times New Roman" panose="02020603050405020304" pitchFamily="18" charset="0"/>
              <a:ea typeface="Times New Roman" panose="02020603050405020304" pitchFamily="18" charset="0"/>
            </a:endParaRPr>
          </a:p>
        </p:txBody>
      </p:sp>
      <p:sp>
        <p:nvSpPr>
          <p:cNvPr id="20" name="Rectangle 19"/>
          <p:cNvSpPr/>
          <p:nvPr/>
        </p:nvSpPr>
        <p:spPr>
          <a:xfrm>
            <a:off x="6907213" y="4983163"/>
            <a:ext cx="1600200" cy="16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5" name="Hân Hoan Em Tới Trường - V.A _ Chất Lượng 128 kps.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a:stretch>
            <a:fillRect/>
          </a:stretch>
        </p:blipFill>
        <p:spPr>
          <a:xfrm>
            <a:off x="261938" y="3808325"/>
            <a:ext cx="812800" cy="69858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4057651" y="-36606"/>
            <a:ext cx="4214812" cy="646331"/>
          </a:xfrm>
          <a:prstGeom prst="rect">
            <a:avLst/>
          </a:prstGeom>
          <a:noFill/>
        </p:spPr>
        <p:txBody>
          <a:bodyPr wrap="square" rtlCol="0">
            <a:spAutoFit/>
          </a:bodyPr>
          <a:lstStyle/>
          <a:p>
            <a:r>
              <a:rPr lang="en-US" sz="3600" b="1" dirty="0" err="1" smtClean="0">
                <a:solidFill>
                  <a:srgbClr val="000066"/>
                </a:solidFill>
              </a:rPr>
              <a:t>Dạy</a:t>
            </a:r>
            <a:r>
              <a:rPr lang="en-US" sz="3600" b="1" dirty="0" smtClean="0">
                <a:solidFill>
                  <a:srgbClr val="000066"/>
                </a:solidFill>
              </a:rPr>
              <a:t> </a:t>
            </a:r>
            <a:r>
              <a:rPr lang="en-US" sz="3600" b="1" dirty="0" err="1" smtClean="0">
                <a:solidFill>
                  <a:srgbClr val="000066"/>
                </a:solidFill>
              </a:rPr>
              <a:t>hát</a:t>
            </a:r>
            <a:r>
              <a:rPr lang="en-US" sz="3600" b="1" dirty="0" smtClean="0">
                <a:solidFill>
                  <a:srgbClr val="000066"/>
                </a:solidFill>
              </a:rPr>
              <a:t> </a:t>
            </a:r>
            <a:r>
              <a:rPr lang="en-US" sz="3600" b="1" dirty="0" err="1" smtClean="0">
                <a:solidFill>
                  <a:srgbClr val="000066"/>
                </a:solidFill>
              </a:rPr>
              <a:t>nối</a:t>
            </a:r>
            <a:r>
              <a:rPr lang="en-US" sz="3600" b="1" dirty="0" smtClean="0">
                <a:solidFill>
                  <a:srgbClr val="000066"/>
                </a:solidFill>
              </a:rPr>
              <a:t> </a:t>
            </a:r>
            <a:r>
              <a:rPr lang="en-US" sz="3600" b="1" dirty="0" err="1" smtClean="0">
                <a:solidFill>
                  <a:srgbClr val="000066"/>
                </a:solidFill>
              </a:rPr>
              <a:t>tiếp</a:t>
            </a:r>
            <a:endParaRPr lang="en-US" sz="3600" b="1" dirty="0">
              <a:solidFill>
                <a:srgbClr val="000066"/>
              </a:solidFill>
            </a:endParaRPr>
          </a:p>
        </p:txBody>
      </p:sp>
      <p:sp>
        <p:nvSpPr>
          <p:cNvPr id="8" name="Rectangle 7"/>
          <p:cNvSpPr/>
          <p:nvPr/>
        </p:nvSpPr>
        <p:spPr>
          <a:xfrm>
            <a:off x="0" y="609725"/>
            <a:ext cx="10463134" cy="1877437"/>
          </a:xfrm>
          <a:prstGeom prst="rect">
            <a:avLst/>
          </a:prstGeom>
        </p:spPr>
        <p:txBody>
          <a:bodyPr wrap="square">
            <a:spAutoFit/>
          </a:bodyPr>
          <a:lstStyle/>
          <a:p>
            <a:r>
              <a:rPr lang="en-US" sz="3600" b="1" i="1" u="sng" dirty="0">
                <a:solidFill>
                  <a:srgbClr val="FF0000"/>
                </a:solidFill>
              </a:rPr>
              <a:t>CÂU 1:</a:t>
            </a:r>
            <a:r>
              <a:rPr lang="en-US" sz="3600" i="1" dirty="0">
                <a:solidFill>
                  <a:srgbClr val="6600FF"/>
                </a:solidFill>
              </a:rPr>
              <a:t> </a:t>
            </a:r>
            <a:endParaRPr lang="en-US" sz="3600" i="1" dirty="0" smtClean="0">
              <a:solidFill>
                <a:srgbClr val="6600FF"/>
              </a:solidFill>
            </a:endParaRPr>
          </a:p>
          <a:p>
            <a:r>
              <a:rPr lang="vi-VN" sz="4000" i="1" dirty="0" smtClean="0"/>
              <a:t>Kìa </a:t>
            </a:r>
            <a:r>
              <a:rPr lang="vi-VN" sz="4000" i="1" dirty="0"/>
              <a:t>chú là chú ếch con có hai là hai mắt tròn</a:t>
            </a:r>
            <a:br>
              <a:rPr lang="vi-VN" sz="4000" i="1" dirty="0"/>
            </a:br>
            <a:endParaRPr lang="en-US" sz="4000" dirty="0"/>
          </a:p>
        </p:txBody>
      </p:sp>
      <p:pic>
        <p:nvPicPr>
          <p:cNvPr id="9"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96050" y="43529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704537"/>
            <a:ext cx="12576748" cy="1815882"/>
          </a:xfrm>
          <a:prstGeom prst="rect">
            <a:avLst/>
          </a:prstGeom>
        </p:spPr>
        <p:txBody>
          <a:bodyPr wrap="square">
            <a:spAutoFit/>
          </a:bodyPr>
          <a:lstStyle/>
          <a:p>
            <a:r>
              <a:rPr lang="en-US" sz="3200" b="1" i="1" u="sng" smtClean="0">
                <a:solidFill>
                  <a:srgbClr val="FF0000"/>
                </a:solidFill>
              </a:rPr>
              <a:t>CÂU 2:</a:t>
            </a:r>
            <a:r>
              <a:rPr lang="en-US" sz="3200" i="1" smtClean="0">
                <a:solidFill>
                  <a:srgbClr val="FF0000"/>
                </a:solidFill>
              </a:rPr>
              <a:t> </a:t>
            </a:r>
          </a:p>
          <a:p>
            <a:r>
              <a:rPr lang="vi-VN" sz="4000" i="1" smtClean="0"/>
              <a:t>Chú </a:t>
            </a:r>
            <a:r>
              <a:rPr lang="vi-VN" sz="4000" i="1" dirty="0"/>
              <a:t>ngồi học bài một mình bên hố bom kề vườn xoan</a:t>
            </a:r>
            <a:br>
              <a:rPr lang="vi-VN" sz="4000" i="1" dirty="0"/>
            </a:br>
            <a:endParaRPr lang="en-US" sz="4000" dirty="0"/>
          </a:p>
        </p:txBody>
      </p:sp>
      <p:pic>
        <p:nvPicPr>
          <p:cNvPr id="3"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4348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 y="0"/>
            <a:ext cx="12366885" cy="2246769"/>
          </a:xfrm>
          <a:prstGeom prst="rect">
            <a:avLst/>
          </a:prstGeom>
        </p:spPr>
        <p:txBody>
          <a:bodyPr wrap="square">
            <a:spAutoFit/>
          </a:bodyPr>
          <a:lstStyle/>
          <a:p>
            <a:r>
              <a:rPr lang="en-US" sz="3200" b="1" i="1" u="sng" dirty="0">
                <a:solidFill>
                  <a:srgbClr val="FF0000"/>
                </a:solidFill>
              </a:rPr>
              <a:t>CÂU </a:t>
            </a:r>
            <a:r>
              <a:rPr lang="en-US" sz="3200" b="1" i="1" u="sng" dirty="0" smtClean="0">
                <a:solidFill>
                  <a:srgbClr val="FF0000"/>
                </a:solidFill>
              </a:rPr>
              <a:t>1+2:</a:t>
            </a:r>
            <a:r>
              <a:rPr lang="vi-VN" sz="3200" i="1" dirty="0">
                <a:solidFill>
                  <a:srgbClr val="6600FF"/>
                </a:solidFill>
              </a:rPr>
              <a:t> </a:t>
            </a:r>
            <a:endParaRPr lang="en-US" sz="3200" i="1" dirty="0" smtClean="0">
              <a:solidFill>
                <a:srgbClr val="6600FF"/>
              </a:solidFill>
            </a:endParaRPr>
          </a:p>
          <a:p>
            <a:r>
              <a:rPr lang="vi-VN" sz="3600" i="1" dirty="0" smtClean="0">
                <a:solidFill>
                  <a:srgbClr val="002060"/>
                </a:solidFill>
              </a:rPr>
              <a:t>Kìa </a:t>
            </a:r>
            <a:r>
              <a:rPr lang="vi-VN" sz="3600" i="1" dirty="0">
                <a:solidFill>
                  <a:srgbClr val="002060"/>
                </a:solidFill>
              </a:rPr>
              <a:t>chú là chú ếch con có hai là hai mắt </a:t>
            </a:r>
            <a:r>
              <a:rPr lang="vi-VN" sz="3600" i="1" dirty="0" smtClean="0">
                <a:solidFill>
                  <a:srgbClr val="002060"/>
                </a:solidFill>
              </a:rPr>
              <a:t>tròn</a:t>
            </a:r>
            <a:r>
              <a:rPr lang="en-US" sz="3600" i="1" dirty="0" smtClean="0">
                <a:solidFill>
                  <a:srgbClr val="002060"/>
                </a:solidFill>
              </a:rPr>
              <a:t>. </a:t>
            </a:r>
            <a:r>
              <a:rPr lang="vi-VN" sz="3600" i="1" dirty="0" smtClean="0">
                <a:solidFill>
                  <a:srgbClr val="002060"/>
                </a:solidFill>
              </a:rPr>
              <a:t>Chú </a:t>
            </a:r>
            <a:r>
              <a:rPr lang="vi-VN" sz="3600" i="1" dirty="0">
                <a:solidFill>
                  <a:srgbClr val="002060"/>
                </a:solidFill>
              </a:rPr>
              <a:t>ngồi học bài một mình bên hố bom kề vườn xoan</a:t>
            </a:r>
            <a:br>
              <a:rPr lang="vi-VN" sz="3600" i="1" dirty="0">
                <a:solidFill>
                  <a:srgbClr val="002060"/>
                </a:solidFill>
              </a:rPr>
            </a:br>
            <a:endParaRPr lang="en-US" sz="3600" dirty="0">
              <a:solidFill>
                <a:srgbClr val="002060"/>
              </a:solidFill>
            </a:endParaRPr>
          </a:p>
        </p:txBody>
      </p:sp>
      <p:pic>
        <p:nvPicPr>
          <p:cNvPr id="3"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7875" y="4533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1213" y="4171950"/>
            <a:ext cx="1357312" cy="2414587"/>
          </a:xfrm>
          <a:prstGeom prst="rect">
            <a:avLst/>
          </a:prstGeom>
        </p:spPr>
      </p:pic>
      <p:sp>
        <p:nvSpPr>
          <p:cNvPr id="3" name="Rectangle 2"/>
          <p:cNvSpPr/>
          <p:nvPr/>
        </p:nvSpPr>
        <p:spPr>
          <a:xfrm>
            <a:off x="259829" y="358653"/>
            <a:ext cx="11932171" cy="1200329"/>
          </a:xfrm>
          <a:prstGeom prst="rect">
            <a:avLst/>
          </a:prstGeom>
        </p:spPr>
        <p:txBody>
          <a:bodyPr wrap="square">
            <a:spAutoFit/>
          </a:bodyPr>
          <a:lstStyle/>
          <a:p>
            <a:r>
              <a:rPr lang="en-US" sz="3600" b="1" i="1" u="sng" dirty="0" smtClean="0">
                <a:solidFill>
                  <a:srgbClr val="FF0000"/>
                </a:solidFill>
              </a:rPr>
              <a:t>CÂU 3</a:t>
            </a:r>
            <a:r>
              <a:rPr lang="en-US" sz="3600" b="1" i="1" u="sng" dirty="0">
                <a:solidFill>
                  <a:srgbClr val="FF0000"/>
                </a:solidFill>
              </a:rPr>
              <a:t>:</a:t>
            </a:r>
            <a:r>
              <a:rPr lang="en-US" sz="3600" i="1" dirty="0">
                <a:solidFill>
                  <a:srgbClr val="6600FF"/>
                </a:solidFill>
              </a:rPr>
              <a:t> </a:t>
            </a:r>
            <a:endParaRPr lang="en-US" sz="3600" i="1" dirty="0" smtClean="0">
              <a:solidFill>
                <a:srgbClr val="6600FF"/>
              </a:solidFill>
            </a:endParaRPr>
          </a:p>
          <a:p>
            <a:r>
              <a:rPr lang="vi-VN" sz="3600" i="1" dirty="0" smtClean="0">
                <a:solidFill>
                  <a:srgbClr val="002060"/>
                </a:solidFill>
              </a:rPr>
              <a:t>Bao </a:t>
            </a:r>
            <a:r>
              <a:rPr lang="vi-VN" sz="3600" i="1" dirty="0">
                <a:solidFill>
                  <a:srgbClr val="002060"/>
                </a:solidFill>
              </a:rPr>
              <a:t>nhiêu cô cá trê non cùng bao nhiêu chú cá rô </a:t>
            </a:r>
            <a:r>
              <a:rPr lang="vi-VN" sz="3600" i="1" u="sng" dirty="0">
                <a:solidFill>
                  <a:srgbClr val="FF0000"/>
                </a:solidFill>
              </a:rPr>
              <a:t>ron</a:t>
            </a:r>
            <a:endParaRPr lang="en-US" sz="3600" u="sng" dirty="0">
              <a:solidFill>
                <a:srgbClr val="FF0000"/>
              </a:solidFill>
            </a:endParaRPr>
          </a:p>
        </p:txBody>
      </p:sp>
      <p:pic>
        <p:nvPicPr>
          <p:cNvPr id="4"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69902" y="39719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30161" y="44809"/>
            <a:ext cx="11961839" cy="2308324"/>
          </a:xfrm>
          <a:prstGeom prst="rect">
            <a:avLst/>
          </a:prstGeom>
        </p:spPr>
        <p:txBody>
          <a:bodyPr wrap="square">
            <a:spAutoFit/>
          </a:bodyPr>
          <a:lstStyle/>
          <a:p>
            <a:r>
              <a:rPr lang="en-US" sz="3600" b="1" i="1" u="sng" dirty="0">
                <a:solidFill>
                  <a:srgbClr val="FF0000"/>
                </a:solidFill>
              </a:rPr>
              <a:t>CÂU 4:</a:t>
            </a:r>
            <a:r>
              <a:rPr lang="en-US" sz="3600" i="1" dirty="0">
                <a:solidFill>
                  <a:srgbClr val="6600FF"/>
                </a:solidFill>
              </a:rPr>
              <a:t> </a:t>
            </a:r>
            <a:endParaRPr lang="en-US" sz="3600" i="1" dirty="0" smtClean="0">
              <a:solidFill>
                <a:srgbClr val="6600FF"/>
              </a:solidFill>
            </a:endParaRPr>
          </a:p>
          <a:p>
            <a:r>
              <a:rPr lang="vi-VN" sz="3600" i="1" dirty="0" smtClean="0">
                <a:solidFill>
                  <a:srgbClr val="002060"/>
                </a:solidFill>
              </a:rPr>
              <a:t>Tung </a:t>
            </a:r>
            <a:r>
              <a:rPr lang="vi-VN" sz="3600" i="1" dirty="0">
                <a:solidFill>
                  <a:srgbClr val="002060"/>
                </a:solidFill>
              </a:rPr>
              <a:t>tăng chiếc vây son nhịp theo tiếng ếch vang giòn !</a:t>
            </a:r>
            <a:br>
              <a:rPr lang="vi-VN" sz="3600" i="1" dirty="0">
                <a:solidFill>
                  <a:srgbClr val="002060"/>
                </a:solidFill>
              </a:rPr>
            </a:br>
            <a:r>
              <a:rPr lang="vi-VN" sz="3600" i="1" dirty="0">
                <a:solidFill>
                  <a:srgbClr val="002060"/>
                </a:solidFill>
              </a:rPr>
              <a:t/>
            </a:r>
            <a:br>
              <a:rPr lang="vi-VN" sz="3600" i="1" dirty="0">
                <a:solidFill>
                  <a:srgbClr val="002060"/>
                </a:solidFill>
              </a:rPr>
            </a:br>
            <a:endParaRPr lang="en-US" sz="3600" dirty="0">
              <a:solidFill>
                <a:srgbClr val="002060"/>
              </a:solidFill>
            </a:endParaRPr>
          </a:p>
        </p:txBody>
      </p:sp>
      <p:pic>
        <p:nvPicPr>
          <p:cNvPr id="2"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5184" y="174353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30161" y="44809"/>
            <a:ext cx="11961839" cy="646331"/>
          </a:xfrm>
          <a:prstGeom prst="rect">
            <a:avLst/>
          </a:prstGeom>
        </p:spPr>
        <p:txBody>
          <a:bodyPr wrap="square">
            <a:spAutoFit/>
          </a:bodyPr>
          <a:lstStyle/>
          <a:p>
            <a:r>
              <a:rPr lang="en-US" sz="3600" b="1" i="1" u="sng">
                <a:solidFill>
                  <a:srgbClr val="FF0000"/>
                </a:solidFill>
              </a:rPr>
              <a:t>CÂU </a:t>
            </a:r>
            <a:r>
              <a:rPr lang="en-US" sz="3600" b="1" i="1" u="sng" smtClean="0">
                <a:solidFill>
                  <a:srgbClr val="FF0000"/>
                </a:solidFill>
              </a:rPr>
              <a:t>3+4</a:t>
            </a:r>
            <a:r>
              <a:rPr lang="en-US" sz="3600" b="1" i="1" u="sng">
                <a:solidFill>
                  <a:srgbClr val="FF0000"/>
                </a:solidFill>
              </a:rPr>
              <a:t>:</a:t>
            </a:r>
            <a:r>
              <a:rPr lang="en-US" sz="3600" i="1">
                <a:solidFill>
                  <a:srgbClr val="6600FF"/>
                </a:solidFill>
              </a:rPr>
              <a:t> </a:t>
            </a:r>
            <a:endParaRPr lang="en-US" sz="3600" i="1" dirty="0" smtClean="0">
              <a:solidFill>
                <a:srgbClr val="6600FF"/>
              </a:solidFill>
            </a:endParaRPr>
          </a:p>
        </p:txBody>
      </p:sp>
      <p:pic>
        <p:nvPicPr>
          <p:cNvPr id="2"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5466" y="2138619"/>
            <a:ext cx="609600" cy="609600"/>
          </a:xfrm>
          <a:prstGeom prst="rect">
            <a:avLst/>
          </a:prstGeom>
        </p:spPr>
      </p:pic>
      <p:sp>
        <p:nvSpPr>
          <p:cNvPr id="4" name="Rectangle 3"/>
          <p:cNvSpPr/>
          <p:nvPr/>
        </p:nvSpPr>
        <p:spPr>
          <a:xfrm>
            <a:off x="115080" y="686116"/>
            <a:ext cx="12076920" cy="2062103"/>
          </a:xfrm>
          <a:prstGeom prst="rect">
            <a:avLst/>
          </a:prstGeom>
        </p:spPr>
        <p:txBody>
          <a:bodyPr wrap="square">
            <a:spAutoFit/>
          </a:bodyPr>
          <a:lstStyle/>
          <a:p>
            <a:r>
              <a:rPr lang="vi-VN" sz="3200" i="1">
                <a:solidFill>
                  <a:prstClr val="black"/>
                </a:solidFill>
              </a:rPr>
              <a:t>Bao nhiêu cô cá trê non cùng bao nhiêu chú cá rô </a:t>
            </a:r>
            <a:r>
              <a:rPr lang="vi-VN" sz="3200" i="1" smtClean="0">
                <a:solidFill>
                  <a:prstClr val="black"/>
                </a:solidFill>
              </a:rPr>
              <a:t>ron</a:t>
            </a:r>
            <a:r>
              <a:rPr lang="en-US" sz="3200" i="1" smtClean="0">
                <a:solidFill>
                  <a:prstClr val="black"/>
                </a:solidFill>
              </a:rPr>
              <a:t>. </a:t>
            </a:r>
            <a:r>
              <a:rPr lang="vi-VN" sz="3200" i="1" smtClean="0">
                <a:solidFill>
                  <a:prstClr val="black"/>
                </a:solidFill>
              </a:rPr>
              <a:t>Tung </a:t>
            </a:r>
            <a:r>
              <a:rPr lang="vi-VN" sz="3200" i="1">
                <a:solidFill>
                  <a:prstClr val="black"/>
                </a:solidFill>
              </a:rPr>
              <a:t>tăng chiếc vây son nhịp theo tiếng ếch vang giòn !</a:t>
            </a:r>
            <a:br>
              <a:rPr lang="vi-VN" sz="3200" i="1">
                <a:solidFill>
                  <a:prstClr val="black"/>
                </a:solidFill>
              </a:rPr>
            </a:br>
            <a:r>
              <a:rPr lang="vi-VN" sz="3200" i="1">
                <a:solidFill>
                  <a:prstClr val="black"/>
                </a:solidFill>
              </a:rPr>
              <a:t/>
            </a:r>
            <a:br>
              <a:rPr lang="vi-VN" sz="3200" i="1">
                <a:solidFill>
                  <a:prstClr val="black"/>
                </a:solidFill>
              </a:rPr>
            </a:br>
            <a:endParaRPr lang="en-US" sz="320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374754" y="374610"/>
            <a:ext cx="12610034" cy="707886"/>
          </a:xfrm>
          <a:prstGeom prst="rect">
            <a:avLst/>
          </a:prstGeom>
          <a:noFill/>
        </p:spPr>
        <p:txBody>
          <a:bodyPr wrap="square" rtlCol="0">
            <a:spAutoFit/>
          </a:bodyPr>
          <a:lstStyle/>
          <a:p>
            <a:r>
              <a:rPr lang="en-US" sz="4000" dirty="0" smtClean="0"/>
              <a:t>- </a:t>
            </a:r>
            <a:r>
              <a:rPr lang="en-US" sz="2000" err="1" smtClean="0"/>
              <a:t>Hát</a:t>
            </a:r>
            <a:r>
              <a:rPr lang="en-US" sz="2000" smtClean="0"/>
              <a:t> lời 1 với piano sau đó hát với nhạc nền 1 lần và hát lời 2 trên giai điệu lời 1. Hát cả bài với các hình thức</a:t>
            </a:r>
            <a:endParaRPr lang="en-US" sz="2000" dirty="0" smtClean="0"/>
          </a:p>
        </p:txBody>
      </p:sp>
      <p:pic>
        <p:nvPicPr>
          <p:cNvPr id="8" name="CHU E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991" y="5492808"/>
            <a:ext cx="609600" cy="609600"/>
          </a:xfrm>
          <a:prstGeom prst="rect">
            <a:avLst/>
          </a:prstGeom>
        </p:spPr>
      </p:pic>
      <p:sp>
        <p:nvSpPr>
          <p:cNvPr id="6" name="Rectangle 5"/>
          <p:cNvSpPr/>
          <p:nvPr/>
        </p:nvSpPr>
        <p:spPr>
          <a:xfrm>
            <a:off x="3823109" y="0"/>
            <a:ext cx="4870244" cy="461665"/>
          </a:xfrm>
          <a:prstGeom prst="rect">
            <a:avLst/>
          </a:prstGeom>
        </p:spPr>
        <p:txBody>
          <a:bodyPr wrap="none">
            <a:spAutoFit/>
          </a:bodyPr>
          <a:lstStyle/>
          <a:p>
            <a:pPr lvl="0"/>
            <a:r>
              <a:rPr lang="en-US" sz="2400" b="1" smtClean="0">
                <a:solidFill>
                  <a:srgbClr val="000066"/>
                </a:solidFill>
              </a:rPr>
              <a:t>HOẠT ĐỘNG THỰC HÀNH LUYỆN TẬP</a:t>
            </a:r>
            <a:endParaRPr lang="en-US" sz="2400" dirty="0">
              <a:solidFill>
                <a:srgbClr val="000066"/>
              </a:solidFill>
            </a:endParaRPr>
          </a:p>
        </p:txBody>
      </p:sp>
      <p:pic>
        <p:nvPicPr>
          <p:cNvPr id="11" name="Picture 1" descr="CEC"/>
          <p:cNvPicPr>
            <a:picLocks noChangeAspect="1" noChangeArrowheads="1"/>
          </p:cNvPicPr>
          <p:nvPr/>
        </p:nvPicPr>
        <p:blipFill>
          <a:blip r:embed="rId7">
            <a:extLst>
              <a:ext uri="{28A0092B-C50C-407E-A947-70E740481C1C}">
                <a14:useLocalDpi xmlns:a14="http://schemas.microsoft.com/office/drawing/2010/main" val="0"/>
              </a:ext>
            </a:extLst>
          </a:blip>
          <a:srcRect t="10616" b="60191"/>
          <a:stretch>
            <a:fillRect/>
          </a:stretch>
        </p:blipFill>
        <p:spPr bwMode="auto">
          <a:xfrm>
            <a:off x="2053652" y="1379095"/>
            <a:ext cx="9923488" cy="5478904"/>
          </a:xfrm>
          <a:prstGeom prst="rect">
            <a:avLst/>
          </a:prstGeom>
          <a:noFill/>
          <a:extLst>
            <a:ext uri="{909E8E84-426E-40DD-AFC4-6F175D3DCCD1}">
              <a14:hiddenFill xmlns:a14="http://schemas.microsoft.com/office/drawing/2010/main">
                <a:solidFill>
                  <a:srgbClr val="FFFFFF"/>
                </a:solidFill>
              </a14:hiddenFill>
            </a:ext>
          </a:extLst>
        </p:spPr>
      </p:pic>
      <p:pic>
        <p:nvPicPr>
          <p:cNvPr id="2" name="PIANO CA BA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9954" y="158021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5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46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881187" y="690520"/>
            <a:ext cx="10048875" cy="2031325"/>
          </a:xfrm>
          <a:prstGeom prst="rect">
            <a:avLst/>
          </a:prstGeom>
        </p:spPr>
        <p:txBody>
          <a:bodyPr wrap="square">
            <a:spAutoFit/>
          </a:bodyPr>
          <a:lstStyle/>
          <a:p>
            <a:pPr>
              <a:lnSpc>
                <a:spcPct val="150000"/>
              </a:lnSpc>
            </a:pPr>
            <a:r>
              <a:rPr lang="en-US" sz="2800" b="1" i="1" u="sng" dirty="0"/>
              <a:t>CÂU 1:</a:t>
            </a:r>
            <a:r>
              <a:rPr lang="en-US" sz="2800" i="1" dirty="0"/>
              <a:t> </a:t>
            </a:r>
            <a:r>
              <a:rPr lang="vi-VN" sz="2800" i="1" dirty="0"/>
              <a:t>Kìa chú là chú ếch con </a:t>
            </a:r>
            <a:r>
              <a:rPr lang="en-US" sz="2800" i="1" dirty="0" smtClean="0"/>
              <a:t> </a:t>
            </a:r>
            <a:r>
              <a:rPr lang="vi-VN" sz="2800" i="1" dirty="0" smtClean="0"/>
              <a:t>có </a:t>
            </a:r>
            <a:r>
              <a:rPr lang="en-US" sz="2800" i="1" dirty="0" smtClean="0"/>
              <a:t>   </a:t>
            </a:r>
            <a:r>
              <a:rPr lang="vi-VN" sz="2800" i="1" dirty="0" smtClean="0"/>
              <a:t>hai </a:t>
            </a:r>
            <a:r>
              <a:rPr lang="vi-VN" sz="2800" i="1" dirty="0"/>
              <a:t>là hai </a:t>
            </a:r>
            <a:r>
              <a:rPr lang="en-US" sz="2800" i="1" dirty="0" smtClean="0"/>
              <a:t>   </a:t>
            </a:r>
            <a:r>
              <a:rPr lang="vi-VN" sz="2800" i="1" dirty="0" smtClean="0"/>
              <a:t>mắt </a:t>
            </a:r>
            <a:r>
              <a:rPr lang="vi-VN" sz="2800" i="1" dirty="0"/>
              <a:t>tròn</a:t>
            </a:r>
            <a:br>
              <a:rPr lang="vi-VN" sz="2800" i="1" dirty="0"/>
            </a:br>
            <a:r>
              <a:rPr lang="vi-VN" sz="2800" i="1" dirty="0"/>
              <a:t/>
            </a:r>
            <a:br>
              <a:rPr lang="vi-VN" sz="2800" i="1" dirty="0"/>
            </a:br>
            <a:r>
              <a:rPr lang="en-US" sz="2800" b="1" i="1" u="sng" dirty="0" smtClean="0"/>
              <a:t>CÂU </a:t>
            </a:r>
            <a:r>
              <a:rPr lang="en-US" sz="2800" b="1" i="1" u="sng" dirty="0"/>
              <a:t>4:</a:t>
            </a:r>
            <a:r>
              <a:rPr lang="en-US" sz="2800" i="1" dirty="0"/>
              <a:t> </a:t>
            </a:r>
            <a:r>
              <a:rPr lang="vi-VN" sz="2800" i="1" dirty="0"/>
              <a:t>Tung tăng chiếc vây son nhịp t</a:t>
            </a:r>
            <a:r>
              <a:rPr lang="vi-VN" sz="2800" i="1" dirty="0">
                <a:solidFill>
                  <a:srgbClr val="6600FF"/>
                </a:solidFill>
              </a:rPr>
              <a:t>heo tiếng ếch vang giòn </a:t>
            </a:r>
            <a:r>
              <a:rPr lang="vi-VN" i="1" dirty="0">
                <a:solidFill>
                  <a:srgbClr val="6600FF"/>
                </a:solidFill>
              </a:rPr>
              <a:t>!</a:t>
            </a:r>
            <a:endParaRPr lang="en-US" dirty="0"/>
          </a:p>
        </p:txBody>
      </p:sp>
      <p:sp>
        <p:nvSpPr>
          <p:cNvPr id="10" name="TextBox 9"/>
          <p:cNvSpPr txBox="1"/>
          <p:nvPr/>
        </p:nvSpPr>
        <p:spPr>
          <a:xfrm>
            <a:off x="3444960" y="167300"/>
            <a:ext cx="8752285" cy="523220"/>
          </a:xfrm>
          <a:prstGeom prst="rect">
            <a:avLst/>
          </a:prstGeom>
          <a:noFill/>
        </p:spPr>
        <p:txBody>
          <a:bodyPr wrap="square" rtlCol="0">
            <a:spAutoFit/>
          </a:bodyPr>
          <a:lstStyle/>
          <a:p>
            <a:r>
              <a:rPr lang="en-US" sz="2800" dirty="0" smtClean="0">
                <a:solidFill>
                  <a:srgbClr val="FF0000"/>
                </a:solidFill>
              </a:rPr>
              <a:t>- </a:t>
            </a:r>
            <a:r>
              <a:rPr lang="en-US" sz="2800" dirty="0" err="1" smtClean="0"/>
              <a:t>Hát</a:t>
            </a:r>
            <a:r>
              <a:rPr lang="en-US" sz="2800" dirty="0" smtClean="0"/>
              <a:t> </a:t>
            </a:r>
            <a:r>
              <a:rPr lang="en-US" sz="2800" dirty="0" err="1" smtClean="0"/>
              <a:t>gõ</a:t>
            </a:r>
            <a:r>
              <a:rPr lang="en-US" sz="2800" dirty="0" smtClean="0"/>
              <a:t> </a:t>
            </a:r>
            <a:r>
              <a:rPr lang="en-US" sz="2800" dirty="0" err="1" smtClean="0"/>
              <a:t>đệm</a:t>
            </a:r>
            <a:r>
              <a:rPr lang="en-US" sz="2800" dirty="0" smtClean="0"/>
              <a:t> </a:t>
            </a:r>
            <a:r>
              <a:rPr lang="en-US" sz="2800" dirty="0" err="1" smtClean="0"/>
              <a:t>theo</a:t>
            </a:r>
            <a:r>
              <a:rPr lang="en-US" sz="2800" dirty="0" smtClean="0"/>
              <a:t> </a:t>
            </a:r>
            <a:r>
              <a:rPr lang="en-US" sz="2800" dirty="0" err="1" smtClean="0"/>
              <a:t>phách</a:t>
            </a:r>
            <a:r>
              <a:rPr lang="en-US" sz="2800" dirty="0" smtClean="0"/>
              <a:t> </a:t>
            </a:r>
            <a:r>
              <a:rPr lang="en-US" sz="2800" dirty="0" err="1" smtClean="0"/>
              <a:t>vơi</a:t>
            </a:r>
            <a:r>
              <a:rPr lang="en-US" sz="2800" dirty="0" smtClean="0"/>
              <a:t> </a:t>
            </a:r>
            <a:r>
              <a:rPr lang="en-US" sz="2800" dirty="0" err="1" smtClean="0"/>
              <a:t>hình</a:t>
            </a:r>
            <a:r>
              <a:rPr lang="en-US" sz="2800" dirty="0" smtClean="0"/>
              <a:t> </a:t>
            </a:r>
            <a:r>
              <a:rPr lang="en-US" sz="2800" dirty="0" err="1" smtClean="0"/>
              <a:t>thức</a:t>
            </a:r>
            <a:r>
              <a:rPr lang="en-US" sz="2800" dirty="0" smtClean="0"/>
              <a:t> </a:t>
            </a:r>
            <a:r>
              <a:rPr lang="en-US" sz="2800" dirty="0" err="1" smtClean="0"/>
              <a:t>lớp</a:t>
            </a:r>
            <a:r>
              <a:rPr lang="en-US" sz="2800" dirty="0" smtClean="0"/>
              <a:t> </a:t>
            </a:r>
            <a:r>
              <a:rPr lang="en-US" sz="2800" dirty="0" err="1" smtClean="0"/>
              <a:t>tổ</a:t>
            </a:r>
            <a:r>
              <a:rPr lang="en-US" sz="2800" dirty="0" smtClean="0"/>
              <a:t>, </a:t>
            </a:r>
            <a:r>
              <a:rPr lang="en-US" sz="2800" dirty="0" err="1" smtClean="0"/>
              <a:t>cá</a:t>
            </a:r>
            <a:r>
              <a:rPr lang="en-US" sz="2800" dirty="0" smtClean="0"/>
              <a:t> </a:t>
            </a:r>
            <a:r>
              <a:rPr lang="en-US" sz="2800" dirty="0" err="1" smtClean="0"/>
              <a:t>nhân</a:t>
            </a:r>
            <a:r>
              <a:rPr lang="en-US" sz="2800" dirty="0" smtClean="0"/>
              <a:t>…</a:t>
            </a:r>
            <a:endParaRPr lang="en-US" sz="2800" dirty="0"/>
          </a:p>
        </p:txBody>
      </p:sp>
      <p:sp>
        <p:nvSpPr>
          <p:cNvPr id="11" name="Rectangle 10"/>
          <p:cNvSpPr/>
          <p:nvPr/>
        </p:nvSpPr>
        <p:spPr>
          <a:xfrm>
            <a:off x="2087176" y="3628002"/>
            <a:ext cx="3251584" cy="584775"/>
          </a:xfrm>
          <a:prstGeom prst="rect">
            <a:avLst/>
          </a:prstGeom>
        </p:spPr>
        <p:txBody>
          <a:bodyPr wrap="square">
            <a:spAutoFit/>
          </a:bodyPr>
          <a:lstStyle/>
          <a:p>
            <a:r>
              <a:rPr lang="en-US" sz="3200" b="1" i="1" u="sng" dirty="0" err="1" smtClean="0"/>
              <a:t>Lời</a:t>
            </a:r>
            <a:r>
              <a:rPr lang="en-US" sz="3200" b="1" i="1" u="sng" dirty="0" smtClean="0"/>
              <a:t> 2 </a:t>
            </a:r>
            <a:r>
              <a:rPr lang="en-US" sz="3200" b="1" i="1" u="sng" dirty="0" err="1" smtClean="0"/>
              <a:t>tương</a:t>
            </a:r>
            <a:r>
              <a:rPr lang="en-US" sz="3200" b="1" i="1" u="sng" dirty="0" smtClean="0"/>
              <a:t> </a:t>
            </a:r>
            <a:r>
              <a:rPr lang="en-US" sz="3200" b="1" i="1" u="sng" dirty="0" err="1" smtClean="0"/>
              <a:t>tự</a:t>
            </a:r>
            <a:r>
              <a:rPr lang="en-US" sz="3200" i="1" dirty="0" smtClean="0"/>
              <a:t> </a:t>
            </a:r>
            <a:endParaRPr lang="en-US" sz="3200" dirty="0"/>
          </a:p>
        </p:txBody>
      </p:sp>
      <p:pic>
        <p:nvPicPr>
          <p:cNvPr id="28" name="CHU E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7013" y="0"/>
            <a:ext cx="609600" cy="609600"/>
          </a:xfrm>
          <a:prstGeom prst="rect">
            <a:avLst/>
          </a:prstGeom>
        </p:spPr>
      </p:pic>
      <p:pic>
        <p:nvPicPr>
          <p:cNvPr id="1027"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93077">
            <a:off x="4759719" y="1208677"/>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istrator\Desktop\unnamed.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950029" flipH="1">
            <a:off x="7317733" y="1336369"/>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93264">
            <a:off x="8458174" y="1225175"/>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14972">
            <a:off x="10685862" y="1194810"/>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54740">
            <a:off x="6711949" y="1149046"/>
            <a:ext cx="609597" cy="76789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istrator\Desktop\unnamed.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950029" flipH="1">
            <a:off x="5993192" y="1307477"/>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istrator\Desktop\unnamed.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950029" flipH="1">
            <a:off x="10057192" y="1380599"/>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Administrator\Desktop\unnamed.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950029" flipH="1">
            <a:off x="3553480" y="1307477"/>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istrator\Desktop\unnamed.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824257" flipH="1">
            <a:off x="2994214" y="2683924"/>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istrator\Desktop\unnamed.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950029" flipH="1">
            <a:off x="10853098" y="2750780"/>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istrator\Desktop\unnamed.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950029" flipH="1">
            <a:off x="7715686" y="2757959"/>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istrator\Desktop\unnamed.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950029" flipH="1">
            <a:off x="6173151" y="2752946"/>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4856948" y="2573922"/>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42061">
            <a:off x="9358136" y="2535879"/>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36992">
            <a:off x="6935783" y="2577176"/>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70082" y="2535879"/>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istrator\Desktop\18459470-illustration-of-a-frog-with-a-crown-at-the-riv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54474"/>
            <a:ext cx="12184056" cy="2803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57"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881187" y="690520"/>
            <a:ext cx="10048875" cy="2446824"/>
          </a:xfrm>
          <a:prstGeom prst="rect">
            <a:avLst/>
          </a:prstGeom>
        </p:spPr>
        <p:txBody>
          <a:bodyPr wrap="square">
            <a:spAutoFit/>
          </a:bodyPr>
          <a:lstStyle/>
          <a:p>
            <a:pPr>
              <a:lnSpc>
                <a:spcPct val="150000"/>
              </a:lnSpc>
            </a:pPr>
            <a:r>
              <a:rPr lang="en-US" sz="2800" b="1" i="1" u="sng" dirty="0"/>
              <a:t>CÂU 1:</a:t>
            </a:r>
            <a:r>
              <a:rPr lang="en-US" sz="2800" i="1" dirty="0"/>
              <a:t> </a:t>
            </a:r>
            <a:r>
              <a:rPr lang="vi-VN" sz="2800" i="1" dirty="0"/>
              <a:t>Kìa chú </a:t>
            </a:r>
            <a:r>
              <a:rPr lang="en-US" sz="2800" i="1" dirty="0" smtClean="0"/>
              <a:t> </a:t>
            </a:r>
            <a:r>
              <a:rPr lang="vi-VN" sz="2800" i="1" dirty="0" smtClean="0"/>
              <a:t>là </a:t>
            </a:r>
            <a:r>
              <a:rPr lang="en-US" sz="2800" i="1" dirty="0" smtClean="0"/>
              <a:t>  </a:t>
            </a:r>
            <a:r>
              <a:rPr lang="vi-VN" sz="2800" i="1" dirty="0" smtClean="0"/>
              <a:t>chú </a:t>
            </a:r>
            <a:r>
              <a:rPr lang="en-US" sz="2800" i="1" dirty="0" smtClean="0"/>
              <a:t> </a:t>
            </a:r>
            <a:r>
              <a:rPr lang="vi-VN" sz="2800" i="1" dirty="0" smtClean="0"/>
              <a:t>ếch </a:t>
            </a:r>
            <a:r>
              <a:rPr lang="vi-VN" sz="2800" i="1" dirty="0"/>
              <a:t>con </a:t>
            </a:r>
            <a:r>
              <a:rPr lang="en-US" sz="2800" i="1" dirty="0" smtClean="0"/>
              <a:t> </a:t>
            </a:r>
            <a:r>
              <a:rPr lang="vi-VN" sz="2800" i="1" dirty="0" smtClean="0"/>
              <a:t>có </a:t>
            </a:r>
            <a:r>
              <a:rPr lang="en-US" sz="2800" i="1" dirty="0" smtClean="0"/>
              <a:t> </a:t>
            </a:r>
            <a:r>
              <a:rPr lang="vi-VN" sz="2800" i="1" dirty="0" smtClean="0"/>
              <a:t>hai </a:t>
            </a:r>
            <a:r>
              <a:rPr lang="en-US" sz="2800" i="1" dirty="0" smtClean="0"/>
              <a:t>  </a:t>
            </a:r>
            <a:r>
              <a:rPr lang="vi-VN" sz="2800" i="1" dirty="0" smtClean="0"/>
              <a:t>là </a:t>
            </a:r>
            <a:r>
              <a:rPr lang="en-US" sz="2800" i="1" dirty="0" smtClean="0"/>
              <a:t>    </a:t>
            </a:r>
            <a:r>
              <a:rPr lang="vi-VN" sz="2800" i="1" dirty="0" smtClean="0"/>
              <a:t>hai </a:t>
            </a:r>
            <a:r>
              <a:rPr lang="vi-VN" sz="2800" i="1" dirty="0"/>
              <a:t>mắt tròn</a:t>
            </a:r>
            <a:br>
              <a:rPr lang="vi-VN" sz="2800" i="1" dirty="0"/>
            </a:br>
            <a:r>
              <a:rPr lang="vi-VN" sz="2800" i="1" dirty="0"/>
              <a:t/>
            </a:r>
            <a:br>
              <a:rPr lang="vi-VN" sz="2800" i="1" dirty="0"/>
            </a:br>
            <a:r>
              <a:rPr lang="en-US" sz="2800" b="1" i="1" u="sng" dirty="0" smtClean="0"/>
              <a:t>CÂU </a:t>
            </a:r>
            <a:r>
              <a:rPr lang="en-US" sz="2800" b="1" i="1" u="sng" dirty="0"/>
              <a:t>4:</a:t>
            </a:r>
            <a:r>
              <a:rPr lang="en-US" sz="2800" i="1" dirty="0"/>
              <a:t> </a:t>
            </a:r>
            <a:r>
              <a:rPr lang="vi-VN" sz="2800" i="1" dirty="0"/>
              <a:t>Tung tăng chiếc vây son nhịp </a:t>
            </a:r>
            <a:r>
              <a:rPr lang="en-US" sz="2800" i="1" dirty="0" smtClean="0"/>
              <a:t> </a:t>
            </a:r>
            <a:r>
              <a:rPr lang="vi-VN" sz="2800" i="1" dirty="0" smtClean="0"/>
              <a:t>theo </a:t>
            </a:r>
            <a:r>
              <a:rPr lang="vi-VN" sz="2800" i="1" dirty="0"/>
              <a:t>tiếng ếch vang giòn </a:t>
            </a:r>
            <a:r>
              <a:rPr lang="vi-VN" i="1" dirty="0"/>
              <a:t>!</a:t>
            </a:r>
            <a:endParaRPr lang="en-US" dirty="0"/>
          </a:p>
        </p:txBody>
      </p:sp>
      <p:sp>
        <p:nvSpPr>
          <p:cNvPr id="10" name="TextBox 9"/>
          <p:cNvSpPr txBox="1"/>
          <p:nvPr/>
        </p:nvSpPr>
        <p:spPr>
          <a:xfrm>
            <a:off x="2481261" y="26927"/>
            <a:ext cx="10897234" cy="523220"/>
          </a:xfrm>
          <a:prstGeom prst="rect">
            <a:avLst/>
          </a:prstGeom>
          <a:noFill/>
        </p:spPr>
        <p:txBody>
          <a:bodyPr wrap="square" rtlCol="0">
            <a:spAutoFit/>
          </a:bodyPr>
          <a:lstStyle/>
          <a:p>
            <a:r>
              <a:rPr lang="en-US" sz="2800" smtClean="0">
                <a:solidFill>
                  <a:srgbClr val="FF0000"/>
                </a:solidFill>
              </a:rPr>
              <a:t>-</a:t>
            </a:r>
            <a:r>
              <a:rPr lang="en-US" sz="2800" smtClean="0"/>
              <a:t>Hát </a:t>
            </a:r>
            <a:r>
              <a:rPr lang="en-US" sz="2800" dirty="0" err="1" smtClean="0"/>
              <a:t>gõ</a:t>
            </a:r>
            <a:r>
              <a:rPr lang="en-US" sz="2800" dirty="0" smtClean="0"/>
              <a:t> </a:t>
            </a:r>
            <a:r>
              <a:rPr lang="en-US" sz="2800" dirty="0" err="1" smtClean="0"/>
              <a:t>đệm</a:t>
            </a:r>
            <a:r>
              <a:rPr lang="en-US" sz="2800" dirty="0" smtClean="0"/>
              <a:t> </a:t>
            </a:r>
            <a:r>
              <a:rPr lang="en-US" sz="2800" dirty="0" err="1" smtClean="0"/>
              <a:t>theo</a:t>
            </a:r>
            <a:r>
              <a:rPr lang="en-US" sz="2800" dirty="0" smtClean="0"/>
              <a:t> </a:t>
            </a:r>
            <a:r>
              <a:rPr lang="en-US" sz="2800" dirty="0" err="1" smtClean="0"/>
              <a:t>tiết</a:t>
            </a:r>
            <a:r>
              <a:rPr lang="en-US" sz="2800" dirty="0" smtClean="0"/>
              <a:t> </a:t>
            </a:r>
            <a:r>
              <a:rPr lang="en-US" sz="2800" dirty="0" err="1" smtClean="0"/>
              <a:t>tấu</a:t>
            </a:r>
            <a:r>
              <a:rPr lang="en-US" sz="2800" dirty="0" smtClean="0"/>
              <a:t> </a:t>
            </a:r>
            <a:r>
              <a:rPr lang="en-US" sz="2800" dirty="0" err="1" smtClean="0"/>
              <a:t>với</a:t>
            </a:r>
            <a:r>
              <a:rPr lang="en-US" sz="2800" dirty="0" smtClean="0"/>
              <a:t> </a:t>
            </a:r>
            <a:r>
              <a:rPr lang="en-US" sz="2800" dirty="0" err="1" smtClean="0"/>
              <a:t>các</a:t>
            </a:r>
            <a:r>
              <a:rPr lang="en-US" sz="2800" dirty="0" smtClean="0"/>
              <a:t> </a:t>
            </a:r>
            <a:r>
              <a:rPr lang="en-US" sz="2800" dirty="0" err="1" smtClean="0"/>
              <a:t>hình</a:t>
            </a:r>
            <a:r>
              <a:rPr lang="en-US" sz="2800" dirty="0" smtClean="0"/>
              <a:t> </a:t>
            </a:r>
            <a:r>
              <a:rPr lang="en-US" sz="2800" dirty="0" err="1" smtClean="0"/>
              <a:t>thức</a:t>
            </a:r>
            <a:r>
              <a:rPr lang="en-US" sz="2800" dirty="0" smtClean="0"/>
              <a:t>: </a:t>
            </a:r>
            <a:r>
              <a:rPr lang="en-US" sz="2800" dirty="0" err="1" smtClean="0"/>
              <a:t>Lớp</a:t>
            </a:r>
            <a:r>
              <a:rPr lang="en-US" sz="2800" dirty="0" smtClean="0"/>
              <a:t>, </a:t>
            </a:r>
            <a:r>
              <a:rPr lang="en-US" sz="2800" dirty="0" err="1" smtClean="0"/>
              <a:t>tổ</a:t>
            </a:r>
            <a:r>
              <a:rPr lang="en-US" sz="2800" dirty="0" smtClean="0"/>
              <a:t>, </a:t>
            </a:r>
            <a:r>
              <a:rPr lang="en-US" sz="2800" dirty="0" err="1" smtClean="0"/>
              <a:t>cá</a:t>
            </a:r>
            <a:r>
              <a:rPr lang="en-US" sz="2800" dirty="0" smtClean="0"/>
              <a:t> </a:t>
            </a:r>
            <a:r>
              <a:rPr lang="en-US" sz="2800" dirty="0" err="1" smtClean="0"/>
              <a:t>nhân</a:t>
            </a:r>
            <a:r>
              <a:rPr lang="en-US" sz="2800" dirty="0" smtClean="0"/>
              <a:t>…</a:t>
            </a:r>
            <a:endParaRPr lang="en-US" sz="2800" dirty="0"/>
          </a:p>
        </p:txBody>
      </p:sp>
      <p:sp>
        <p:nvSpPr>
          <p:cNvPr id="11" name="Rectangle 10"/>
          <p:cNvSpPr/>
          <p:nvPr/>
        </p:nvSpPr>
        <p:spPr>
          <a:xfrm>
            <a:off x="2087176" y="3628002"/>
            <a:ext cx="3251584" cy="584775"/>
          </a:xfrm>
          <a:prstGeom prst="rect">
            <a:avLst/>
          </a:prstGeom>
        </p:spPr>
        <p:txBody>
          <a:bodyPr wrap="square">
            <a:spAutoFit/>
          </a:bodyPr>
          <a:lstStyle/>
          <a:p>
            <a:r>
              <a:rPr lang="en-US" sz="3200" b="1" i="1" u="sng" dirty="0" err="1" smtClean="0"/>
              <a:t>Lời</a:t>
            </a:r>
            <a:r>
              <a:rPr lang="en-US" sz="3200" b="1" i="1" u="sng" dirty="0" smtClean="0"/>
              <a:t> 2 </a:t>
            </a:r>
            <a:r>
              <a:rPr lang="en-US" sz="3200" b="1" i="1" u="sng" dirty="0" err="1" smtClean="0"/>
              <a:t>tương</a:t>
            </a:r>
            <a:r>
              <a:rPr lang="en-US" sz="3200" b="1" i="1" u="sng" dirty="0" smtClean="0"/>
              <a:t> </a:t>
            </a:r>
            <a:r>
              <a:rPr lang="en-US" sz="3200" b="1" i="1" u="sng" dirty="0" err="1" smtClean="0"/>
              <a:t>tự</a:t>
            </a:r>
            <a:r>
              <a:rPr lang="en-US" sz="3200" i="1" dirty="0" smtClean="0"/>
              <a:t> </a:t>
            </a:r>
            <a:endParaRPr lang="en-US" sz="3200" dirty="0"/>
          </a:p>
        </p:txBody>
      </p:sp>
      <p:pic>
        <p:nvPicPr>
          <p:cNvPr id="49" name="CHU E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0491" y="1304332"/>
            <a:ext cx="609600" cy="609600"/>
          </a:xfrm>
          <a:prstGeom prst="rect">
            <a:avLst/>
          </a:prstGeom>
        </p:spPr>
      </p:pic>
      <p:pic>
        <p:nvPicPr>
          <p:cNvPr id="50"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2994214" y="2683924"/>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5560606" y="2635193"/>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7048728" y="1380254"/>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6338418" y="1393911"/>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5617439" y="1393910"/>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4965126" y="1393911"/>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4269103" y="1431384"/>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3640770" y="1431385"/>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2872166" y="1431386"/>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6193975" y="2617889"/>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6945309" y="2628049"/>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7769707" y="2655358"/>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10448923" y="1352308"/>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9738612" y="1352309"/>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9033065" y="1370729"/>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8171052" y="1352310"/>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7609076" y="1393912"/>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8672577" y="2683923"/>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9393554" y="2628050"/>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10215942" y="2617891"/>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10957114" y="2655359"/>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3867592" y="2611981"/>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Users\Administrator\Desktop\unnamed.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24257" flipH="1">
            <a:off x="4839627" y="2691062"/>
            <a:ext cx="641605" cy="4817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Administrator\Desktop\18459470-illustration-of-a-frog-with-a-crown-at-the-riv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54474"/>
            <a:ext cx="12184056" cy="2803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57" fill="hold"/>
                                        <p:tgtEl>
                                          <p:spTgt spid="49"/>
                                        </p:tgtEl>
                                      </p:cBhvr>
                                    </p:cmd>
                                  </p:childTnLst>
                                </p:cTn>
                              </p:par>
                            </p:childTnLst>
                          </p:cTn>
                        </p:par>
                      </p:childTnLst>
                    </p:cTn>
                  </p:par>
                </p:childTnLst>
              </p:cTn>
              <p:nextCondLst>
                <p:cond evt="onClick" delay="0">
                  <p:tgtEl>
                    <p:spTgt spid="49"/>
                  </p:tgtEl>
                </p:cond>
              </p:nextCondLst>
            </p:seq>
            <p:audio>
              <p:cMediaNode vol="80000">
                <p:cTn id="7" fill="hold" display="0">
                  <p:stCondLst>
                    <p:cond delay="indefinite"/>
                  </p:stCondLst>
                  <p:endCondLst>
                    <p:cond evt="onStopAudio" delay="0">
                      <p:tgtEl>
                        <p:sldTgt/>
                      </p:tgtEl>
                    </p:cond>
                  </p:endCondLst>
                </p:cTn>
                <p:tgtEl>
                  <p:spTgt spid="4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881187" y="690520"/>
            <a:ext cx="10048875" cy="2031325"/>
          </a:xfrm>
          <a:prstGeom prst="rect">
            <a:avLst/>
          </a:prstGeom>
        </p:spPr>
        <p:txBody>
          <a:bodyPr wrap="square">
            <a:spAutoFit/>
          </a:bodyPr>
          <a:lstStyle/>
          <a:p>
            <a:pPr>
              <a:lnSpc>
                <a:spcPct val="150000"/>
              </a:lnSpc>
            </a:pPr>
            <a:r>
              <a:rPr lang="en-US" sz="2800" b="1" i="1" u="sng" dirty="0">
                <a:solidFill>
                  <a:srgbClr val="FF0000"/>
                </a:solidFill>
              </a:rPr>
              <a:t>CÂU 1:</a:t>
            </a:r>
            <a:r>
              <a:rPr lang="en-US" sz="2800" i="1" dirty="0">
                <a:solidFill>
                  <a:srgbClr val="6600FF"/>
                </a:solidFill>
              </a:rPr>
              <a:t> </a:t>
            </a:r>
            <a:r>
              <a:rPr lang="vi-VN" sz="2800" i="1" dirty="0">
                <a:solidFill>
                  <a:srgbClr val="6600FF"/>
                </a:solidFill>
              </a:rPr>
              <a:t>Kìa chú </a:t>
            </a:r>
            <a:r>
              <a:rPr lang="en-US" sz="2800" i="1" dirty="0" smtClean="0">
                <a:solidFill>
                  <a:srgbClr val="6600FF"/>
                </a:solidFill>
              </a:rPr>
              <a:t> </a:t>
            </a:r>
            <a:r>
              <a:rPr lang="vi-VN" sz="2800" i="1" dirty="0" smtClean="0">
                <a:solidFill>
                  <a:srgbClr val="6600FF"/>
                </a:solidFill>
              </a:rPr>
              <a:t>là </a:t>
            </a:r>
            <a:r>
              <a:rPr lang="en-US" sz="2800" i="1" dirty="0" smtClean="0">
                <a:solidFill>
                  <a:srgbClr val="6600FF"/>
                </a:solidFill>
              </a:rPr>
              <a:t>  </a:t>
            </a:r>
            <a:r>
              <a:rPr lang="vi-VN" sz="2800" i="1" dirty="0" smtClean="0">
                <a:solidFill>
                  <a:srgbClr val="6600FF"/>
                </a:solidFill>
              </a:rPr>
              <a:t>chú </a:t>
            </a:r>
            <a:r>
              <a:rPr lang="en-US" sz="2800" i="1" dirty="0" smtClean="0">
                <a:solidFill>
                  <a:srgbClr val="6600FF"/>
                </a:solidFill>
              </a:rPr>
              <a:t> </a:t>
            </a:r>
            <a:r>
              <a:rPr lang="vi-VN" sz="2800" i="1" dirty="0" smtClean="0">
                <a:solidFill>
                  <a:srgbClr val="6600FF"/>
                </a:solidFill>
              </a:rPr>
              <a:t>ếch </a:t>
            </a:r>
            <a:r>
              <a:rPr lang="vi-VN" sz="2800" i="1" dirty="0">
                <a:solidFill>
                  <a:srgbClr val="6600FF"/>
                </a:solidFill>
              </a:rPr>
              <a:t>con </a:t>
            </a:r>
            <a:r>
              <a:rPr lang="en-US" sz="2800" i="1" dirty="0" smtClean="0">
                <a:solidFill>
                  <a:srgbClr val="6600FF"/>
                </a:solidFill>
              </a:rPr>
              <a:t> </a:t>
            </a:r>
            <a:r>
              <a:rPr lang="vi-VN" sz="2800" i="1" dirty="0" smtClean="0">
                <a:solidFill>
                  <a:srgbClr val="6600FF"/>
                </a:solidFill>
              </a:rPr>
              <a:t>có </a:t>
            </a:r>
            <a:r>
              <a:rPr lang="en-US" sz="2800" i="1" dirty="0" smtClean="0">
                <a:solidFill>
                  <a:srgbClr val="6600FF"/>
                </a:solidFill>
              </a:rPr>
              <a:t> </a:t>
            </a:r>
            <a:r>
              <a:rPr lang="vi-VN" sz="2800" i="1" dirty="0" smtClean="0">
                <a:solidFill>
                  <a:srgbClr val="6600FF"/>
                </a:solidFill>
              </a:rPr>
              <a:t>hai </a:t>
            </a:r>
            <a:r>
              <a:rPr lang="en-US" sz="2800" i="1" dirty="0" smtClean="0">
                <a:solidFill>
                  <a:srgbClr val="6600FF"/>
                </a:solidFill>
              </a:rPr>
              <a:t>  </a:t>
            </a:r>
            <a:r>
              <a:rPr lang="vi-VN" sz="2800" i="1" dirty="0" smtClean="0">
                <a:solidFill>
                  <a:srgbClr val="6600FF"/>
                </a:solidFill>
              </a:rPr>
              <a:t>là </a:t>
            </a:r>
            <a:r>
              <a:rPr lang="en-US" sz="2800" i="1" dirty="0" smtClean="0">
                <a:solidFill>
                  <a:srgbClr val="6600FF"/>
                </a:solidFill>
              </a:rPr>
              <a:t>    </a:t>
            </a:r>
            <a:r>
              <a:rPr lang="vi-VN" sz="2800" i="1" dirty="0" smtClean="0">
                <a:solidFill>
                  <a:srgbClr val="6600FF"/>
                </a:solidFill>
              </a:rPr>
              <a:t>hai </a:t>
            </a:r>
            <a:r>
              <a:rPr lang="vi-VN" sz="2800" i="1" dirty="0">
                <a:solidFill>
                  <a:srgbClr val="6600FF"/>
                </a:solidFill>
              </a:rPr>
              <a:t>mắt tròn</a:t>
            </a:r>
            <a:br>
              <a:rPr lang="vi-VN" sz="2800" i="1" dirty="0">
                <a:solidFill>
                  <a:srgbClr val="6600FF"/>
                </a:solidFill>
              </a:rPr>
            </a:br>
            <a:r>
              <a:rPr lang="vi-VN" sz="2800" i="1" dirty="0">
                <a:solidFill>
                  <a:srgbClr val="6600FF"/>
                </a:solidFill>
              </a:rPr>
              <a:t/>
            </a:r>
            <a:br>
              <a:rPr lang="vi-VN" sz="2800" i="1" dirty="0">
                <a:solidFill>
                  <a:srgbClr val="6600FF"/>
                </a:solidFill>
              </a:rPr>
            </a:br>
            <a:r>
              <a:rPr lang="en-US" sz="2800" b="1" i="1" u="sng" dirty="0" smtClean="0">
                <a:solidFill>
                  <a:srgbClr val="FF0000"/>
                </a:solidFill>
              </a:rPr>
              <a:t>CÂU </a:t>
            </a:r>
            <a:r>
              <a:rPr lang="en-US" sz="2800" b="1" i="1" u="sng" dirty="0">
                <a:solidFill>
                  <a:srgbClr val="FF0000"/>
                </a:solidFill>
              </a:rPr>
              <a:t>4:</a:t>
            </a:r>
            <a:r>
              <a:rPr lang="en-US" sz="2800" i="1" dirty="0">
                <a:solidFill>
                  <a:srgbClr val="6600FF"/>
                </a:solidFill>
              </a:rPr>
              <a:t> </a:t>
            </a:r>
            <a:r>
              <a:rPr lang="vi-VN" sz="2800" i="1" dirty="0">
                <a:solidFill>
                  <a:srgbClr val="6600FF"/>
                </a:solidFill>
              </a:rPr>
              <a:t>Tung tăng chiếc vây son nhịp </a:t>
            </a:r>
            <a:r>
              <a:rPr lang="en-US" sz="2800" i="1" dirty="0" smtClean="0">
                <a:solidFill>
                  <a:srgbClr val="6600FF"/>
                </a:solidFill>
              </a:rPr>
              <a:t> </a:t>
            </a:r>
            <a:r>
              <a:rPr lang="vi-VN" sz="2800" i="1" dirty="0" smtClean="0">
                <a:solidFill>
                  <a:srgbClr val="6600FF"/>
                </a:solidFill>
              </a:rPr>
              <a:t>theo </a:t>
            </a:r>
            <a:r>
              <a:rPr lang="vi-VN" sz="2800" i="1" dirty="0">
                <a:solidFill>
                  <a:srgbClr val="6600FF"/>
                </a:solidFill>
              </a:rPr>
              <a:t>tiếng ếch vang giòn </a:t>
            </a:r>
            <a:endParaRPr lang="en-US" dirty="0"/>
          </a:p>
        </p:txBody>
      </p:sp>
      <p:sp>
        <p:nvSpPr>
          <p:cNvPr id="10" name="TextBox 9"/>
          <p:cNvSpPr txBox="1"/>
          <p:nvPr/>
        </p:nvSpPr>
        <p:spPr>
          <a:xfrm>
            <a:off x="0" y="164801"/>
            <a:ext cx="11876483" cy="523220"/>
          </a:xfrm>
          <a:prstGeom prst="rect">
            <a:avLst/>
          </a:prstGeom>
          <a:noFill/>
        </p:spPr>
        <p:txBody>
          <a:bodyPr wrap="square" rtlCol="0">
            <a:spAutoFit/>
          </a:bodyPr>
          <a:lstStyle/>
          <a:p>
            <a:r>
              <a:rPr lang="en-US" sz="2800" dirty="0" smtClean="0">
                <a:solidFill>
                  <a:srgbClr val="FF0000"/>
                </a:solidFill>
              </a:rPr>
              <a:t>- </a:t>
            </a:r>
            <a:r>
              <a:rPr lang="en-US" sz="2800" dirty="0" err="1" smtClean="0">
                <a:solidFill>
                  <a:srgbClr val="FF0000"/>
                </a:solidFill>
              </a:rPr>
              <a:t>Hát</a:t>
            </a:r>
            <a:r>
              <a:rPr lang="en-US" sz="2800" dirty="0" smtClean="0">
                <a:solidFill>
                  <a:srgbClr val="FF0000"/>
                </a:solidFill>
              </a:rPr>
              <a:t> </a:t>
            </a:r>
            <a:r>
              <a:rPr lang="en-US" sz="2800" dirty="0" err="1" smtClean="0">
                <a:solidFill>
                  <a:srgbClr val="FF0000"/>
                </a:solidFill>
              </a:rPr>
              <a:t>gõ</a:t>
            </a:r>
            <a:r>
              <a:rPr lang="en-US" sz="2800" dirty="0" smtClean="0">
                <a:solidFill>
                  <a:srgbClr val="FF0000"/>
                </a:solidFill>
              </a:rPr>
              <a:t> </a:t>
            </a:r>
            <a:r>
              <a:rPr lang="en-US" sz="2800" dirty="0" err="1" smtClean="0">
                <a:solidFill>
                  <a:srgbClr val="FF0000"/>
                </a:solidFill>
              </a:rPr>
              <a:t>đệm</a:t>
            </a:r>
            <a:r>
              <a:rPr lang="en-US" sz="2800" dirty="0" smtClean="0">
                <a:solidFill>
                  <a:srgbClr val="FF0000"/>
                </a:solidFill>
              </a:rPr>
              <a:t> </a:t>
            </a:r>
            <a:r>
              <a:rPr lang="en-US" sz="2800" dirty="0" err="1" smtClean="0">
                <a:solidFill>
                  <a:srgbClr val="FF0000"/>
                </a:solidFill>
              </a:rPr>
              <a:t>bằng</a:t>
            </a:r>
            <a:r>
              <a:rPr lang="en-US" sz="2800" dirty="0" smtClean="0">
                <a:solidFill>
                  <a:srgbClr val="FF0000"/>
                </a:solidFill>
              </a:rPr>
              <a:t> </a:t>
            </a:r>
            <a:r>
              <a:rPr lang="en-US" sz="2800" dirty="0" err="1" smtClean="0">
                <a:solidFill>
                  <a:srgbClr val="FF0000"/>
                </a:solidFill>
              </a:rPr>
              <a:t>hai</a:t>
            </a:r>
            <a:r>
              <a:rPr lang="en-US" sz="2800" dirty="0" smtClean="0">
                <a:solidFill>
                  <a:srgbClr val="FF0000"/>
                </a:solidFill>
              </a:rPr>
              <a:t> </a:t>
            </a:r>
            <a:r>
              <a:rPr lang="en-US" sz="2800" dirty="0" err="1" smtClean="0">
                <a:solidFill>
                  <a:srgbClr val="FF0000"/>
                </a:solidFill>
              </a:rPr>
              <a:t>âm</a:t>
            </a:r>
            <a:r>
              <a:rPr lang="en-US" sz="2800" dirty="0" smtClean="0">
                <a:solidFill>
                  <a:srgbClr val="FF0000"/>
                </a:solidFill>
              </a:rPr>
              <a:t> </a:t>
            </a:r>
            <a:r>
              <a:rPr lang="en-US" sz="2800" dirty="0" err="1" smtClean="0">
                <a:solidFill>
                  <a:srgbClr val="FF0000"/>
                </a:solidFill>
              </a:rPr>
              <a:t>săc</a:t>
            </a:r>
            <a:r>
              <a:rPr lang="en-US" sz="2800" dirty="0" smtClean="0">
                <a:solidFill>
                  <a:srgbClr val="FF0000"/>
                </a:solidFill>
              </a:rPr>
              <a:t> </a:t>
            </a:r>
            <a:r>
              <a:rPr lang="en-US" sz="2800" dirty="0" err="1" smtClean="0">
                <a:solidFill>
                  <a:srgbClr val="FF0000"/>
                </a:solidFill>
              </a:rPr>
              <a:t>với</a:t>
            </a:r>
            <a:r>
              <a:rPr lang="en-US" sz="2800" dirty="0" smtClean="0">
                <a:solidFill>
                  <a:srgbClr val="FF0000"/>
                </a:solidFill>
              </a:rPr>
              <a:t> </a:t>
            </a:r>
            <a:r>
              <a:rPr lang="en-US" sz="2800" dirty="0" err="1" smtClean="0">
                <a:solidFill>
                  <a:srgbClr val="FF0000"/>
                </a:solidFill>
              </a:rPr>
              <a:t>các</a:t>
            </a:r>
            <a:r>
              <a:rPr lang="en-US" sz="2800" dirty="0" smtClean="0">
                <a:solidFill>
                  <a:srgbClr val="FF0000"/>
                </a:solidFill>
              </a:rPr>
              <a:t> </a:t>
            </a:r>
            <a:r>
              <a:rPr lang="en-US" sz="2800" dirty="0" err="1" smtClean="0">
                <a:solidFill>
                  <a:srgbClr val="FF0000"/>
                </a:solidFill>
              </a:rPr>
              <a:t>hình</a:t>
            </a:r>
            <a:r>
              <a:rPr lang="en-US" sz="2800" dirty="0" smtClean="0">
                <a:solidFill>
                  <a:srgbClr val="FF0000"/>
                </a:solidFill>
              </a:rPr>
              <a:t> </a:t>
            </a:r>
            <a:r>
              <a:rPr lang="en-US" sz="2800" dirty="0" err="1" smtClean="0">
                <a:solidFill>
                  <a:srgbClr val="FF0000"/>
                </a:solidFill>
              </a:rPr>
              <a:t>thức</a:t>
            </a:r>
            <a:r>
              <a:rPr lang="en-US" sz="2800" dirty="0" smtClean="0">
                <a:solidFill>
                  <a:srgbClr val="FF0000"/>
                </a:solidFill>
              </a:rPr>
              <a:t>: </a:t>
            </a:r>
            <a:r>
              <a:rPr lang="en-US" sz="2800" dirty="0" err="1" smtClean="0">
                <a:solidFill>
                  <a:srgbClr val="FF0000"/>
                </a:solidFill>
              </a:rPr>
              <a:t>Lớp</a:t>
            </a:r>
            <a:r>
              <a:rPr lang="en-US" sz="2800" dirty="0" smtClean="0">
                <a:solidFill>
                  <a:srgbClr val="FF0000"/>
                </a:solidFill>
              </a:rPr>
              <a:t>, </a:t>
            </a:r>
            <a:r>
              <a:rPr lang="en-US" sz="2800" dirty="0" err="1" smtClean="0">
                <a:solidFill>
                  <a:srgbClr val="FF0000"/>
                </a:solidFill>
              </a:rPr>
              <a:t>tổ</a:t>
            </a:r>
            <a:r>
              <a:rPr lang="en-US" sz="2800" dirty="0" smtClean="0">
                <a:solidFill>
                  <a:srgbClr val="FF0000"/>
                </a:solidFill>
              </a:rPr>
              <a:t>, </a:t>
            </a:r>
            <a:r>
              <a:rPr lang="en-US" sz="2800" dirty="0" err="1" smtClean="0">
                <a:solidFill>
                  <a:srgbClr val="FF0000"/>
                </a:solidFill>
              </a:rPr>
              <a:t>cá</a:t>
            </a:r>
            <a:r>
              <a:rPr lang="en-US" sz="2800" dirty="0" smtClean="0">
                <a:solidFill>
                  <a:srgbClr val="FF0000"/>
                </a:solidFill>
              </a:rPr>
              <a:t> </a:t>
            </a:r>
            <a:r>
              <a:rPr lang="en-US" sz="2800" dirty="0" err="1" smtClean="0">
                <a:solidFill>
                  <a:srgbClr val="FF0000"/>
                </a:solidFill>
              </a:rPr>
              <a:t>nhân</a:t>
            </a:r>
            <a:r>
              <a:rPr lang="en-US" sz="2800" dirty="0" smtClean="0">
                <a:solidFill>
                  <a:srgbClr val="FF0000"/>
                </a:solidFill>
              </a:rPr>
              <a:t>…</a:t>
            </a:r>
            <a:endParaRPr lang="en-US" sz="2800" dirty="0">
              <a:solidFill>
                <a:srgbClr val="FF0000"/>
              </a:solidFill>
            </a:endParaRPr>
          </a:p>
        </p:txBody>
      </p:sp>
      <p:sp>
        <p:nvSpPr>
          <p:cNvPr id="11" name="Rectangle 10"/>
          <p:cNvSpPr/>
          <p:nvPr/>
        </p:nvSpPr>
        <p:spPr>
          <a:xfrm>
            <a:off x="2087176" y="3628002"/>
            <a:ext cx="3251584" cy="584775"/>
          </a:xfrm>
          <a:prstGeom prst="rect">
            <a:avLst/>
          </a:prstGeom>
        </p:spPr>
        <p:txBody>
          <a:bodyPr wrap="square">
            <a:spAutoFit/>
          </a:bodyPr>
          <a:lstStyle/>
          <a:p>
            <a:r>
              <a:rPr lang="en-US" sz="3200" b="1" i="1" u="sng" dirty="0" err="1" smtClean="0">
                <a:solidFill>
                  <a:srgbClr val="FF0000"/>
                </a:solidFill>
              </a:rPr>
              <a:t>Lời</a:t>
            </a:r>
            <a:r>
              <a:rPr lang="en-US" sz="3200" b="1" i="1" u="sng" dirty="0" smtClean="0">
                <a:solidFill>
                  <a:srgbClr val="FF0000"/>
                </a:solidFill>
              </a:rPr>
              <a:t> 2 </a:t>
            </a:r>
            <a:r>
              <a:rPr lang="en-US" sz="3200" b="1" i="1" u="sng" dirty="0" err="1" smtClean="0">
                <a:solidFill>
                  <a:srgbClr val="FF0000"/>
                </a:solidFill>
              </a:rPr>
              <a:t>tương</a:t>
            </a:r>
            <a:r>
              <a:rPr lang="en-US" sz="3200" b="1" i="1" u="sng" dirty="0" smtClean="0">
                <a:solidFill>
                  <a:srgbClr val="FF0000"/>
                </a:solidFill>
              </a:rPr>
              <a:t> </a:t>
            </a:r>
            <a:r>
              <a:rPr lang="en-US" sz="3200" b="1" i="1" u="sng" dirty="0" err="1" smtClean="0">
                <a:solidFill>
                  <a:srgbClr val="FF0000"/>
                </a:solidFill>
              </a:rPr>
              <a:t>tự</a:t>
            </a:r>
            <a:r>
              <a:rPr lang="en-US" sz="3200" i="1" dirty="0" smtClean="0">
                <a:solidFill>
                  <a:srgbClr val="6600FF"/>
                </a:solidFill>
              </a:rPr>
              <a:t> </a:t>
            </a:r>
            <a:endParaRPr lang="en-US" sz="3200" dirty="0"/>
          </a:p>
        </p:txBody>
      </p:sp>
      <p:sp>
        <p:nvSpPr>
          <p:cNvPr id="2" name="TextBox 1"/>
          <p:cNvSpPr txBox="1"/>
          <p:nvPr/>
        </p:nvSpPr>
        <p:spPr>
          <a:xfrm>
            <a:off x="2087176" y="1355074"/>
            <a:ext cx="841762" cy="461665"/>
          </a:xfrm>
          <a:prstGeom prst="rect">
            <a:avLst/>
          </a:prstGeom>
          <a:noFill/>
        </p:spPr>
        <p:txBody>
          <a:bodyPr wrap="square" rtlCol="0">
            <a:spAutoFit/>
          </a:bodyPr>
          <a:lstStyle/>
          <a:p>
            <a:r>
              <a:rPr lang="en-US" sz="2400" b="1" dirty="0" smtClean="0">
                <a:solidFill>
                  <a:srgbClr val="000066"/>
                </a:solidFill>
              </a:rPr>
              <a:t>TỔ 1</a:t>
            </a:r>
            <a:endParaRPr lang="en-US" sz="2400" b="1" dirty="0">
              <a:solidFill>
                <a:srgbClr val="000066"/>
              </a:solidFill>
            </a:endParaRPr>
          </a:p>
        </p:txBody>
      </p:sp>
      <p:sp>
        <p:nvSpPr>
          <p:cNvPr id="90" name="TextBox 89"/>
          <p:cNvSpPr txBox="1"/>
          <p:nvPr/>
        </p:nvSpPr>
        <p:spPr>
          <a:xfrm>
            <a:off x="2066345" y="1767660"/>
            <a:ext cx="841762" cy="461665"/>
          </a:xfrm>
          <a:prstGeom prst="rect">
            <a:avLst/>
          </a:prstGeom>
          <a:noFill/>
        </p:spPr>
        <p:txBody>
          <a:bodyPr wrap="square" rtlCol="0">
            <a:spAutoFit/>
          </a:bodyPr>
          <a:lstStyle/>
          <a:p>
            <a:r>
              <a:rPr lang="en-US" sz="2400" b="1" dirty="0" smtClean="0">
                <a:solidFill>
                  <a:srgbClr val="000066"/>
                </a:solidFill>
              </a:rPr>
              <a:t>TỔ 2</a:t>
            </a:r>
            <a:endParaRPr lang="en-US" sz="2400" b="1" dirty="0">
              <a:solidFill>
                <a:srgbClr val="000066"/>
              </a:solidFill>
            </a:endParaRPr>
          </a:p>
        </p:txBody>
      </p:sp>
      <p:sp>
        <p:nvSpPr>
          <p:cNvPr id="91" name="TextBox 90"/>
          <p:cNvSpPr txBox="1"/>
          <p:nvPr/>
        </p:nvSpPr>
        <p:spPr>
          <a:xfrm>
            <a:off x="2066345" y="2621118"/>
            <a:ext cx="841762" cy="461665"/>
          </a:xfrm>
          <a:prstGeom prst="rect">
            <a:avLst/>
          </a:prstGeom>
          <a:noFill/>
        </p:spPr>
        <p:txBody>
          <a:bodyPr wrap="square" rtlCol="0">
            <a:spAutoFit/>
          </a:bodyPr>
          <a:lstStyle/>
          <a:p>
            <a:r>
              <a:rPr lang="en-US" sz="2400" b="1" dirty="0" smtClean="0">
                <a:solidFill>
                  <a:srgbClr val="000066"/>
                </a:solidFill>
              </a:rPr>
              <a:t>TỔ 1</a:t>
            </a:r>
            <a:endParaRPr lang="en-US" sz="2400" b="1" dirty="0">
              <a:solidFill>
                <a:srgbClr val="000066"/>
              </a:solidFill>
            </a:endParaRPr>
          </a:p>
        </p:txBody>
      </p:sp>
      <p:sp>
        <p:nvSpPr>
          <p:cNvPr id="92" name="TextBox 91"/>
          <p:cNvSpPr txBox="1"/>
          <p:nvPr/>
        </p:nvSpPr>
        <p:spPr>
          <a:xfrm>
            <a:off x="2094920" y="3267859"/>
            <a:ext cx="841762" cy="461665"/>
          </a:xfrm>
          <a:prstGeom prst="rect">
            <a:avLst/>
          </a:prstGeom>
          <a:noFill/>
        </p:spPr>
        <p:txBody>
          <a:bodyPr wrap="square" rtlCol="0">
            <a:spAutoFit/>
          </a:bodyPr>
          <a:lstStyle/>
          <a:p>
            <a:r>
              <a:rPr lang="en-US" sz="2400" b="1" dirty="0" smtClean="0">
                <a:solidFill>
                  <a:srgbClr val="000066"/>
                </a:solidFill>
              </a:rPr>
              <a:t>TỔ 2</a:t>
            </a:r>
            <a:endParaRPr lang="en-US" sz="2400" b="1" dirty="0">
              <a:solidFill>
                <a:srgbClr val="000066"/>
              </a:solidFill>
            </a:endParaRPr>
          </a:p>
        </p:txBody>
      </p:sp>
      <p:pic>
        <p:nvPicPr>
          <p:cNvPr id="78"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3756235" y="1212023"/>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10423343" y="1266973"/>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7756161" y="1269315"/>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6459945" y="1290346"/>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9195005" y="1244727"/>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7157094" y="1273502"/>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5095494" y="1327494"/>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10836889" y="1244726"/>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7967700" y="2531247"/>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7185669" y="2588624"/>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6402985" y="2531247"/>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5046484" y="2558641"/>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3144454" y="2558641"/>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11065687" y="2465939"/>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9513092" y="2504429"/>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C:\Users\Administrator\Desktop\unnam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824257" flipH="1">
            <a:off x="11481609" y="2504430"/>
            <a:ext cx="384155" cy="44412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8681340" y="2926595"/>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7997611" y="3031120"/>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7107634" y="3063449"/>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6290264" y="3031121"/>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9859651" y="1513209"/>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10439018" y="1524259"/>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9151306" y="1524259"/>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8291887" y="1496181"/>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7824912" y="1564977"/>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7107634" y="1529421"/>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6469329" y="1527080"/>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5760985" y="1504833"/>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5104084" y="1564978"/>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3745473" y="1524259"/>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2942855" y="1472129"/>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3830038" y="3031121"/>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3101700" y="2994407"/>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4908797" y="2988745"/>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11358537" y="2941122"/>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10264608" y="2895206"/>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9436455" y="2941122"/>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3" descr="C:\Users\Administrator\Desktop\f9edfc8791d6b86c471192da9039e43f.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0957">
            <a:off x="5617142" y="2992620"/>
            <a:ext cx="609597" cy="76488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dministrator\Desktop\18459470-illustration-of-a-frog-with-a-crown-at-the-riv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54474"/>
            <a:ext cx="12184056" cy="2803525"/>
          </a:xfrm>
          <a:prstGeom prst="rect">
            <a:avLst/>
          </a:prstGeom>
          <a:noFill/>
          <a:extLst>
            <a:ext uri="{909E8E84-426E-40DD-AFC4-6F175D3DCCD1}">
              <a14:hiddenFill xmlns:a14="http://schemas.microsoft.com/office/drawing/2010/main">
                <a:solidFill>
                  <a:srgbClr val="FFFFFF"/>
                </a:solidFill>
              </a14:hiddenFill>
            </a:ext>
          </a:extLst>
        </p:spPr>
      </p:pic>
      <p:pic>
        <p:nvPicPr>
          <p:cNvPr id="53" name="CHU E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8925" y="550985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57" fill="hold"/>
                                        <p:tgtEl>
                                          <p:spTgt spid="53"/>
                                        </p:tgtEl>
                                      </p:cBhvr>
                                    </p:cmd>
                                  </p:childTnLst>
                                </p:cTn>
                              </p:par>
                            </p:childTnLst>
                          </p:cTn>
                        </p:par>
                      </p:childTnLst>
                    </p:cTn>
                  </p:par>
                </p:childTnLst>
              </p:cTn>
              <p:nextCondLst>
                <p:cond evt="onClick" delay="0">
                  <p:tgtEl>
                    <p:spTgt spid="53"/>
                  </p:tgtEl>
                </p:cond>
              </p:nextCondLst>
            </p:seq>
            <p:audio>
              <p:cMediaNode vol="80000">
                <p:cTn id="7" fill="hold" display="0">
                  <p:stCondLst>
                    <p:cond delay="indefinite"/>
                  </p:stCondLst>
                  <p:endCondLst>
                    <p:cond evt="onStopAudio" delay="0">
                      <p:tgtEl>
                        <p:sldTgt/>
                      </p:tgtEl>
                    </p:cond>
                  </p:endCondLst>
                </p:cTn>
                <p:tgtEl>
                  <p:spTgt spid="5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26" name="Picture 2" descr="C:\Users\Administrator\Desktop\hinh nen dep pp\TOG TRO CHOI\3 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85" y="2461587"/>
            <a:ext cx="4136233" cy="41505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887179"/>
            <a:ext cx="5964156" cy="584775"/>
          </a:xfrm>
          <a:prstGeom prst="rect">
            <a:avLst/>
          </a:prstGeom>
          <a:noFill/>
        </p:spPr>
        <p:txBody>
          <a:bodyPr wrap="square" rtlCol="0">
            <a:spAutoFit/>
          </a:bodyPr>
          <a:lstStyle/>
          <a:p>
            <a:r>
              <a:rPr lang="en-US" sz="3200" b="1" dirty="0" smtClean="0">
                <a:solidFill>
                  <a:srgbClr val="002060"/>
                </a:solidFill>
              </a:rPr>
              <a:t>TRÒ CHƠI:  GIẢI </a:t>
            </a:r>
            <a:r>
              <a:rPr lang="en-US" sz="3200" b="1" smtClean="0">
                <a:solidFill>
                  <a:srgbClr val="002060"/>
                </a:solidFill>
              </a:rPr>
              <a:t>CỨU CHÚ ẾCH</a:t>
            </a:r>
            <a:endParaRPr lang="en-US" sz="3200" b="1" dirty="0">
              <a:solidFill>
                <a:srgbClr val="002060"/>
              </a:solidFill>
            </a:endParaRPr>
          </a:p>
        </p:txBody>
      </p:sp>
      <p:sp>
        <p:nvSpPr>
          <p:cNvPr id="9" name="TextBox 8">
            <a:hlinkClick r:id="rId5" action="ppaction://hlinksldjump"/>
          </p:cNvPr>
          <p:cNvSpPr txBox="1"/>
          <p:nvPr/>
        </p:nvSpPr>
        <p:spPr>
          <a:xfrm>
            <a:off x="1777562" y="2789334"/>
            <a:ext cx="2068117" cy="769441"/>
          </a:xfrm>
          <a:prstGeom prst="rect">
            <a:avLst/>
          </a:prstGeom>
          <a:noFill/>
        </p:spPr>
        <p:txBody>
          <a:bodyPr wrap="square" rtlCol="0">
            <a:spAutoFit/>
          </a:bodyPr>
          <a:lstStyle/>
          <a:p>
            <a:r>
              <a:rPr lang="en-US" sz="4400" b="1" dirty="0" smtClean="0">
                <a:solidFill>
                  <a:schemeClr val="bg1"/>
                </a:solidFill>
              </a:rPr>
              <a:t>CÂU</a:t>
            </a:r>
            <a:r>
              <a:rPr lang="en-US" sz="4400" b="1" dirty="0">
                <a:solidFill>
                  <a:schemeClr val="bg1"/>
                </a:solidFill>
              </a:rPr>
              <a:t> </a:t>
            </a:r>
            <a:r>
              <a:rPr lang="en-US" sz="4400" b="1" dirty="0" smtClean="0">
                <a:solidFill>
                  <a:schemeClr val="bg1"/>
                </a:solidFill>
              </a:rPr>
              <a:t>1</a:t>
            </a:r>
            <a:endParaRPr lang="en-US" sz="4400" b="1" dirty="0">
              <a:solidFill>
                <a:schemeClr val="bg1"/>
              </a:solidFill>
            </a:endParaRPr>
          </a:p>
        </p:txBody>
      </p:sp>
      <p:sp>
        <p:nvSpPr>
          <p:cNvPr id="12" name="TextBox 11">
            <a:hlinkClick r:id="rId6" action="ppaction://hlinksldjump"/>
          </p:cNvPr>
          <p:cNvSpPr txBox="1"/>
          <p:nvPr/>
        </p:nvSpPr>
        <p:spPr>
          <a:xfrm>
            <a:off x="623581" y="4152124"/>
            <a:ext cx="2068117" cy="769441"/>
          </a:xfrm>
          <a:prstGeom prst="rect">
            <a:avLst/>
          </a:prstGeom>
          <a:noFill/>
        </p:spPr>
        <p:txBody>
          <a:bodyPr wrap="square" rtlCol="0">
            <a:spAutoFit/>
          </a:bodyPr>
          <a:lstStyle/>
          <a:p>
            <a:r>
              <a:rPr lang="en-US" sz="4400" b="1" dirty="0" smtClean="0">
                <a:solidFill>
                  <a:schemeClr val="bg1"/>
                </a:solidFill>
              </a:rPr>
              <a:t>CÂU 2</a:t>
            </a:r>
            <a:endParaRPr lang="en-US" sz="4400" b="1" dirty="0">
              <a:solidFill>
                <a:schemeClr val="bg1"/>
              </a:solidFill>
            </a:endParaRPr>
          </a:p>
        </p:txBody>
      </p:sp>
      <p:sp>
        <p:nvSpPr>
          <p:cNvPr id="13" name="TextBox 12">
            <a:hlinkClick r:id="rId7" action="ppaction://hlinksldjump"/>
          </p:cNvPr>
          <p:cNvSpPr txBox="1"/>
          <p:nvPr/>
        </p:nvSpPr>
        <p:spPr>
          <a:xfrm>
            <a:off x="1912473" y="5482540"/>
            <a:ext cx="2068117" cy="769441"/>
          </a:xfrm>
          <a:prstGeom prst="rect">
            <a:avLst/>
          </a:prstGeom>
          <a:noFill/>
        </p:spPr>
        <p:txBody>
          <a:bodyPr wrap="square" rtlCol="0">
            <a:spAutoFit/>
          </a:bodyPr>
          <a:lstStyle/>
          <a:p>
            <a:r>
              <a:rPr lang="en-US" sz="4400" b="1" dirty="0" smtClean="0">
                <a:solidFill>
                  <a:schemeClr val="bg1"/>
                </a:solidFill>
              </a:rPr>
              <a:t>CÂU 3</a:t>
            </a:r>
            <a:endParaRPr lang="en-US" sz="4400" b="1" dirty="0">
              <a:solidFill>
                <a:schemeClr val="bg1"/>
              </a:solidFill>
            </a:endParaRPr>
          </a:p>
        </p:txBody>
      </p:sp>
      <p:sp>
        <p:nvSpPr>
          <p:cNvPr id="2" name="Rectangle 1"/>
          <p:cNvSpPr/>
          <p:nvPr/>
        </p:nvSpPr>
        <p:spPr>
          <a:xfrm>
            <a:off x="151785" y="-12724"/>
            <a:ext cx="4439805" cy="584775"/>
          </a:xfrm>
          <a:prstGeom prst="rect">
            <a:avLst/>
          </a:prstGeom>
        </p:spPr>
        <p:txBody>
          <a:bodyPr wrap="none">
            <a:spAutoFit/>
          </a:bodyPr>
          <a:lstStyle/>
          <a:p>
            <a:pPr lvl="0"/>
            <a:r>
              <a:rPr lang="en-US" sz="3200" b="1" smtClean="0">
                <a:solidFill>
                  <a:srgbClr val="002060"/>
                </a:solidFill>
              </a:rPr>
              <a:t>HOẠT ĐỘNG KHỞI </a:t>
            </a:r>
            <a:r>
              <a:rPr lang="en-US" sz="3200" b="1">
                <a:solidFill>
                  <a:srgbClr val="002060"/>
                </a:solidFill>
              </a:rPr>
              <a:t>ĐỘNG</a:t>
            </a:r>
            <a:endParaRPr lang="en-US" sz="3200" b="1" dirty="0">
              <a:solidFill>
                <a:srgbClr val="002060"/>
              </a:solidFill>
            </a:endParaRPr>
          </a:p>
        </p:txBody>
      </p:sp>
      <p:pic>
        <p:nvPicPr>
          <p:cNvPr id="2050" name="Picture 2" descr="C:\Users\Administrator\Downloads\pngwing.com.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45589" y="4032713"/>
            <a:ext cx="1496510" cy="26843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nodeType="withEffect">
                                  <p:stCondLst>
                                    <p:cond delay="0"/>
                                  </p:stCondLst>
                                  <p:childTnLst>
                                    <p:animMotion origin="layout" path="M -0.19525 -0.6548 C -0.10004 -0.6548 -0.0224 -0.51468 -0.0224 -0.34012 C -0.0224 -0.16671 -0.10004 -0.0252 -0.19525 -0.0252 C -0.29047 -0.0252 -0.36746 -0.16671 -0.36746 -0.34012 C -0.36746 -0.51468 -0.29047 -0.6548 -0.19525 -0.6548 Z " pathEditMode="relative" rAng="0" ptsTypes="fffff">
                                      <p:cBhvr>
                                        <p:cTn id="6" dur="2000" fill="hold"/>
                                        <p:tgtEl>
                                          <p:spTgt spid="2050"/>
                                        </p:tgtEl>
                                        <p:attrNameLst>
                                          <p:attrName>ppt_x</p:attrName>
                                          <p:attrName>ppt_y</p:attrName>
                                        </p:attrNameLst>
                                      </p:cBhvr>
                                      <p:rCtr x="26" y="31468"/>
                                    </p:animMotion>
                                  </p:childTnLst>
                                  <p:subTnLst>
                                    <p:audio>
                                      <p:cMediaNode>
                                        <p:cTn display="0" masterRel="sameClick">
                                          <p:stCondLst>
                                            <p:cond evt="begin" delay="0">
                                              <p:tn val="5"/>
                                            </p:cond>
                                          </p:stCondLst>
                                          <p:endCondLst>
                                            <p:cond evt="onStopAudio" delay="0">
                                              <p:tgtEl>
                                                <p:sldTgt/>
                                              </p:tgtEl>
                                            </p:cond>
                                          </p:endCondLst>
                                        </p:cTn>
                                        <p:tgtEl>
                                          <p:sndTgt r:embed="rId2" name="am-thanh-so-h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rqw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75369" y="32514"/>
            <a:ext cx="9687056" cy="461665"/>
          </a:xfrm>
          <a:prstGeom prst="rect">
            <a:avLst/>
          </a:prstGeom>
        </p:spPr>
        <p:txBody>
          <a:bodyPr wrap="square">
            <a:spAutoFit/>
          </a:bodyPr>
          <a:lstStyle/>
          <a:p>
            <a:r>
              <a:rPr lang="en-US" sz="2400" b="1" smtClean="0">
                <a:solidFill>
                  <a:srgbClr val="002060"/>
                </a:solidFill>
              </a:rPr>
              <a:t>NỘI DUNG 2 VẬN DỤNG SÁNG TẠO: PHÂN BIỆT ÂM THANH TO NHỎ</a:t>
            </a:r>
            <a:endParaRPr lang="en-US" sz="2400" b="1" dirty="0">
              <a:solidFill>
                <a:srgbClr val="002060"/>
              </a:solidFill>
            </a:endParaRPr>
          </a:p>
        </p:txBody>
      </p:sp>
      <p:sp>
        <p:nvSpPr>
          <p:cNvPr id="4" name="Rectangle 3"/>
          <p:cNvSpPr/>
          <p:nvPr/>
        </p:nvSpPr>
        <p:spPr>
          <a:xfrm>
            <a:off x="3148601" y="591835"/>
            <a:ext cx="8728605" cy="1015663"/>
          </a:xfrm>
          <a:prstGeom prst="rect">
            <a:avLst/>
          </a:prstGeom>
        </p:spPr>
        <p:txBody>
          <a:bodyPr wrap="square">
            <a:spAutoFit/>
          </a:bodyPr>
          <a:lstStyle/>
          <a:p>
            <a:pPr algn="just">
              <a:spcAft>
                <a:spcPts val="0"/>
              </a:spcAft>
            </a:pPr>
            <a:r>
              <a:rPr lang="en-US">
                <a:latin typeface="Times New Roman" panose="02020603050405020304"/>
                <a:ea typeface="Times New Roman" panose="02020603050405020304"/>
              </a:rPr>
              <a:t>- </a:t>
            </a:r>
            <a:r>
              <a:rPr lang="en-US" sz="2000">
                <a:latin typeface="Times New Roman" panose="02020603050405020304"/>
                <a:ea typeface="Times New Roman" panose="02020603050405020304"/>
              </a:rPr>
              <a:t>GV dùng trống gõ âm thanh to hoặc nhỏ. Sau đó, mời nhóm từ 4 đến 5 HS di chuyển tự do, nếu HS nhận thấy âm thanh to thì giậm mạnh chân, nếu nhận thấy âm thanh nhỏ thì bước nhón chân, còn âm thanh vừa phải thì bước đều. </a:t>
            </a:r>
            <a:endParaRPr lang="en-US" sz="2000">
              <a:effectLst/>
              <a:latin typeface="Times New Roman" panose="02020603050405020304"/>
              <a:ea typeface="Times New Roman" panose="02020603050405020304"/>
            </a:endParaRPr>
          </a:p>
        </p:txBody>
      </p:sp>
      <p:pic>
        <p:nvPicPr>
          <p:cNvPr id="5123" name="Picture 3" descr="C:\Users\Administrator\Desktop\FormatFactoryq34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246" y="2669327"/>
            <a:ext cx="7993167" cy="41870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2665402">
            <a:off x="1605385" y="3293909"/>
            <a:ext cx="2513733" cy="830997"/>
          </a:xfrm>
          <a:prstGeom prst="rect">
            <a:avLst/>
          </a:prstGeom>
          <a:noFill/>
        </p:spPr>
        <p:txBody>
          <a:bodyPr wrap="square" rtlCol="0">
            <a:spAutoFit/>
          </a:bodyPr>
          <a:lstStyle/>
          <a:p>
            <a:r>
              <a:rPr lang="en-US" sz="2400" b="1" smtClean="0"/>
              <a:t>HOẠT ĐỘNG TÌM HIỂU KHÁM PHÁ</a:t>
            </a:r>
            <a:endParaRPr lang="en-US" sz="2400" b="1"/>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rqw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Desktop\FormatFactoryq34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246" y="2669327"/>
            <a:ext cx="7993167" cy="41870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68250" y="213532"/>
            <a:ext cx="9522164" cy="1077218"/>
          </a:xfrm>
          <a:prstGeom prst="rect">
            <a:avLst/>
          </a:prstGeom>
        </p:spPr>
        <p:txBody>
          <a:bodyPr wrap="square">
            <a:spAutoFit/>
          </a:bodyPr>
          <a:lstStyle/>
          <a:p>
            <a:pPr algn="just">
              <a:spcAft>
                <a:spcPts val="0"/>
              </a:spcAft>
            </a:pPr>
            <a:r>
              <a:rPr lang="en-US" sz="3200">
                <a:latin typeface="Times New Roman" panose="02020603050405020304"/>
                <a:ea typeface="Times New Roman" panose="02020603050405020304"/>
              </a:rPr>
              <a:t>- GV hỏi: Trong cuộc sống, các em nghe thấy những âm thanh nào vang to? Hãy thể hiện lại âm thanh đó. </a:t>
            </a:r>
            <a:endParaRPr lang="en-US" sz="3200">
              <a:effectLst/>
              <a:latin typeface="Times New Roman" panose="02020603050405020304"/>
              <a:ea typeface="Times New Roman" panose="02020603050405020304"/>
            </a:endParaRPr>
          </a:p>
        </p:txBody>
      </p:sp>
      <p:sp>
        <p:nvSpPr>
          <p:cNvPr id="3" name="Rectangle 2"/>
          <p:cNvSpPr/>
          <p:nvPr/>
        </p:nvSpPr>
        <p:spPr>
          <a:xfrm>
            <a:off x="3849159" y="1738288"/>
            <a:ext cx="6922088" cy="668645"/>
          </a:xfrm>
          <a:prstGeom prst="rect">
            <a:avLst/>
          </a:prstGeom>
        </p:spPr>
        <p:txBody>
          <a:bodyPr wrap="none">
            <a:spAutoFit/>
          </a:bodyPr>
          <a:lstStyle/>
          <a:p>
            <a:pPr algn="just">
              <a:lnSpc>
                <a:spcPct val="130000"/>
              </a:lnSpc>
              <a:spcBef>
                <a:spcPts val="300"/>
              </a:spcBef>
              <a:spcAft>
                <a:spcPts val="0"/>
              </a:spcAft>
            </a:pPr>
            <a:r>
              <a:rPr lang="en-US" sz="3200" smtClean="0">
                <a:latin typeface="Times New Roman" panose="02020603050405020304"/>
                <a:ea typeface="Calibri" panose="020F0502020204030204"/>
              </a:rPr>
              <a:t>HS </a:t>
            </a:r>
            <a:r>
              <a:rPr lang="en-US" sz="3200">
                <a:latin typeface="Times New Roman" panose="02020603050405020304"/>
                <a:ea typeface="Calibri" panose="020F0502020204030204"/>
              </a:rPr>
              <a:t>thể hiện tiếng còi ô tô: toe...toe...toe. </a:t>
            </a:r>
            <a:endParaRPr lang="en-US" sz="3200">
              <a:effectLst/>
              <a:latin typeface="Times New Roman" panose="02020603050405020304"/>
              <a:ea typeface="Calibri" panose="020F0502020204030204"/>
            </a:endParaRPr>
          </a:p>
        </p:txBody>
      </p:sp>
      <p:sp>
        <p:nvSpPr>
          <p:cNvPr id="8" name="TextBox 7"/>
          <p:cNvSpPr txBox="1"/>
          <p:nvPr/>
        </p:nvSpPr>
        <p:spPr>
          <a:xfrm rot="2674871">
            <a:off x="1832121" y="3187217"/>
            <a:ext cx="1904494" cy="1200329"/>
          </a:xfrm>
          <a:prstGeom prst="rect">
            <a:avLst/>
          </a:prstGeom>
          <a:noFill/>
        </p:spPr>
        <p:txBody>
          <a:bodyPr wrap="square" rtlCol="0">
            <a:spAutoFit/>
          </a:bodyPr>
          <a:lstStyle/>
          <a:p>
            <a:r>
              <a:rPr lang="en-US" sz="2400" b="1" smtClean="0"/>
              <a:t>HOẠT ĐỘNG THỰC HÀNH-LUYỆN TẬP</a:t>
            </a:r>
            <a:endParaRPr lang="en-US" sz="2400" b="1"/>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rqw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Desktop\FormatFactoryq34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246" y="2669327"/>
            <a:ext cx="7993167" cy="41870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08092" y="152773"/>
            <a:ext cx="9283908" cy="1077218"/>
          </a:xfrm>
          <a:prstGeom prst="rect">
            <a:avLst/>
          </a:prstGeom>
        </p:spPr>
        <p:txBody>
          <a:bodyPr wrap="square">
            <a:spAutoFit/>
          </a:bodyPr>
          <a:lstStyle/>
          <a:p>
            <a:r>
              <a:rPr lang="en-US" sz="3200"/>
              <a:t>- GV hỏi: Trong cuộc sống, các em nghe thấy những âm thanh nào vang nhỏ? Hãy thể hiện lại âm thanh đó.</a:t>
            </a:r>
          </a:p>
        </p:txBody>
      </p:sp>
      <p:sp>
        <p:nvSpPr>
          <p:cNvPr id="5" name="Rectangle 4"/>
          <p:cNvSpPr/>
          <p:nvPr/>
        </p:nvSpPr>
        <p:spPr>
          <a:xfrm>
            <a:off x="3707567" y="1856797"/>
            <a:ext cx="7729927" cy="1077218"/>
          </a:xfrm>
          <a:prstGeom prst="rect">
            <a:avLst/>
          </a:prstGeom>
        </p:spPr>
        <p:txBody>
          <a:bodyPr wrap="square">
            <a:spAutoFit/>
          </a:bodyPr>
          <a:lstStyle/>
          <a:p>
            <a:pPr algn="just">
              <a:spcBef>
                <a:spcPts val="300"/>
              </a:spcBef>
              <a:spcAft>
                <a:spcPts val="0"/>
              </a:spcAft>
            </a:pPr>
            <a:r>
              <a:rPr lang="en-US">
                <a:latin typeface="Times New Roman" panose="02020603050405020304"/>
                <a:ea typeface="Calibri" panose="020F0502020204030204"/>
              </a:rPr>
              <a:t>- </a:t>
            </a:r>
            <a:r>
              <a:rPr lang="en-US" sz="3200">
                <a:latin typeface="Times New Roman" panose="02020603050405020304"/>
                <a:ea typeface="Calibri" panose="020F0502020204030204"/>
              </a:rPr>
              <a:t>HS thể hiện tiếng đồng hồ (tích tắc, tích tắc) hoặc tiếng chim (chích chích). </a:t>
            </a:r>
            <a:endParaRPr lang="en-US" sz="3200">
              <a:effectLst/>
              <a:latin typeface="Times New Roman" panose="02020603050405020304"/>
              <a:ea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6146" name="Picture 2" descr="C:\Users\Administrator\Desktop\2021-08-11_2230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692" y="813598"/>
            <a:ext cx="2221668" cy="15532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descr="C:\Users\Administrator\Desktop\2021-08-11_223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38" y="2475998"/>
            <a:ext cx="4422098" cy="358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4833" y="6565692"/>
            <a:ext cx="3357797" cy="369332"/>
          </a:xfrm>
          <a:prstGeom prst="rect">
            <a:avLst/>
          </a:prstGeom>
          <a:noFill/>
        </p:spPr>
        <p:txBody>
          <a:bodyPr wrap="square" rtlCol="0">
            <a:spAutoFit/>
          </a:bodyPr>
          <a:lstStyle/>
          <a:p>
            <a:r>
              <a:rPr lang="en-US" i="1" dirty="0" err="1" smtClean="0">
                <a:solidFill>
                  <a:srgbClr val="FF0000"/>
                </a:solidFill>
              </a:rPr>
              <a:t>Chú</a:t>
            </a:r>
            <a:r>
              <a:rPr lang="en-US" i="1" dirty="0" smtClean="0">
                <a:solidFill>
                  <a:srgbClr val="FF0000"/>
                </a:solidFill>
              </a:rPr>
              <a:t> ý </a:t>
            </a:r>
            <a:r>
              <a:rPr lang="en-US" i="1" dirty="0" err="1" smtClean="0">
                <a:solidFill>
                  <a:srgbClr val="FF0000"/>
                </a:solidFill>
              </a:rPr>
              <a:t>hỏi</a:t>
            </a:r>
            <a:r>
              <a:rPr lang="en-US" i="1" dirty="0" smtClean="0">
                <a:solidFill>
                  <a:srgbClr val="FF0000"/>
                </a:solidFill>
              </a:rPr>
              <a:t> song </a:t>
            </a:r>
            <a:r>
              <a:rPr lang="en-US" i="1" dirty="0" err="1" smtClean="0">
                <a:solidFill>
                  <a:srgbClr val="FF0000"/>
                </a:solidFill>
              </a:rPr>
              <a:t>mới</a:t>
            </a:r>
            <a:r>
              <a:rPr lang="en-US" i="1" dirty="0" smtClean="0">
                <a:solidFill>
                  <a:srgbClr val="FF0000"/>
                </a:solidFill>
              </a:rPr>
              <a:t> </a:t>
            </a:r>
            <a:r>
              <a:rPr lang="en-US" i="1" dirty="0" err="1" smtClean="0">
                <a:solidFill>
                  <a:srgbClr val="FF0000"/>
                </a:solidFill>
              </a:rPr>
              <a:t>nêu</a:t>
            </a:r>
            <a:r>
              <a:rPr lang="en-US" i="1" dirty="0" smtClean="0">
                <a:solidFill>
                  <a:srgbClr val="FF0000"/>
                </a:solidFill>
              </a:rPr>
              <a:t> </a:t>
            </a:r>
            <a:r>
              <a:rPr lang="en-US" i="1" dirty="0" err="1" smtClean="0">
                <a:solidFill>
                  <a:srgbClr val="FF0000"/>
                </a:solidFill>
              </a:rPr>
              <a:t>giáo</a:t>
            </a:r>
            <a:r>
              <a:rPr lang="en-US" i="1" dirty="0" smtClean="0">
                <a:solidFill>
                  <a:srgbClr val="FF0000"/>
                </a:solidFill>
              </a:rPr>
              <a:t> </a:t>
            </a:r>
            <a:r>
              <a:rPr lang="en-US" i="1" dirty="0" err="1" smtClean="0">
                <a:solidFill>
                  <a:srgbClr val="FF0000"/>
                </a:solidFill>
              </a:rPr>
              <a:t>dục</a:t>
            </a:r>
            <a:endParaRPr lang="en-US" i="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900">
        <p14:glitter pattern="hexago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p:cNvPicPr>
          <p:nvPr/>
        </p:nvPicPr>
        <p:blipFill>
          <a:blip r:embed="rId4"/>
          <a:stretch>
            <a:fillRect/>
          </a:stretch>
        </p:blipFill>
        <p:spPr>
          <a:xfrm>
            <a:off x="1476375" y="-80962"/>
            <a:ext cx="9201150" cy="6938962"/>
          </a:xfrm>
          <a:prstGeom prst="rect">
            <a:avLst/>
          </a:prstGeom>
          <a:noFill/>
          <a:ln w="9525">
            <a:noFill/>
          </a:ln>
        </p:spPr>
      </p:pic>
      <p:pic>
        <p:nvPicPr>
          <p:cNvPr id="31747" name="Picture 6" descr="Image result for music note clip art"/>
          <p:cNvPicPr>
            <a:picLocks noChangeAspect="1"/>
          </p:cNvPicPr>
          <p:nvPr/>
        </p:nvPicPr>
        <p:blipFill>
          <a:blip r:embed="rId5"/>
          <a:stretch>
            <a:fillRect/>
          </a:stretch>
        </p:blipFill>
        <p:spPr>
          <a:xfrm>
            <a:off x="1668463" y="5073650"/>
            <a:ext cx="5405437" cy="1487488"/>
          </a:xfrm>
          <a:prstGeom prst="rect">
            <a:avLst/>
          </a:prstGeom>
          <a:noFill/>
          <a:ln w="9525">
            <a:noFill/>
          </a:ln>
        </p:spPr>
      </p:pic>
      <p:sp>
        <p:nvSpPr>
          <p:cNvPr id="13" name="WordArt 5"/>
          <p:cNvSpPr>
            <a:spLocks noChangeArrowheads="1" noChangeShapeType="1"/>
          </p:cNvSpPr>
          <p:nvPr/>
        </p:nvSpPr>
        <p:spPr bwMode="auto">
          <a:xfrm>
            <a:off x="1350645" y="1422400"/>
            <a:ext cx="9314815" cy="4395470"/>
          </a:xfrm>
          <a:prstGeom prst="rect">
            <a:avLst/>
          </a:prstGeom>
        </p:spPr>
        <p:txBody>
          <a:bodyPr wrap="none" numCol="1" fromWordArt="1">
            <a:prstTxWarp prst="textArchUpPour">
              <a:avLst>
                <a:gd name="adj1" fmla="val 11052443"/>
                <a:gd name="adj2" fmla="val 67787"/>
              </a:avLst>
            </a:prstTxWarp>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3600" b="1" i="0" u="none" strike="noStrike" kern="10" cap="none" spc="0" normalizeH="0" baseline="0" noProof="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a:ea typeface="+mn-ea"/>
                <a:cs typeface="Times New Roman" panose="02020603050405020304"/>
              </a:rPr>
              <a:t>TẠM BIỆT CÁC EM! CHÚNG TA SẼ GẶP NHAU Ở TIẾT HỌC HÔM SAU NHA!</a:t>
            </a:r>
            <a:endParaRPr kumimoji="0" lang="en-US" sz="3600" b="1" i="0" u="none" strike="noStrike" kern="10" cap="none" spc="0" normalizeH="0" baseline="0" noProof="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Times New Roman" panose="02020603050405020304"/>
              <a:ea typeface="+mn-ea"/>
              <a:cs typeface="Times New Roman" panose="02020603050405020304"/>
            </a:endParaRPr>
          </a:p>
        </p:txBody>
      </p:sp>
      <p:pic>
        <p:nvPicPr>
          <p:cNvPr id="31749" name="Picture 6"/>
          <p:cNvPicPr>
            <a:picLocks noChangeAspect="1"/>
          </p:cNvPicPr>
          <p:nvPr/>
        </p:nvPicPr>
        <p:blipFill>
          <a:blip r:embed="rId6"/>
          <a:stretch>
            <a:fillRect/>
          </a:stretch>
        </p:blipFill>
        <p:spPr>
          <a:xfrm rot="-2408492">
            <a:off x="6770688" y="2622550"/>
            <a:ext cx="1285875" cy="1135063"/>
          </a:xfrm>
          <a:prstGeom prst="rect">
            <a:avLst/>
          </a:prstGeom>
          <a:noFill/>
          <a:ln w="9525">
            <a:noFill/>
          </a:ln>
        </p:spPr>
      </p:pic>
      <p:pic>
        <p:nvPicPr>
          <p:cNvPr id="31750" name="Picture 8"/>
          <p:cNvPicPr>
            <a:picLocks noChangeAspect="1"/>
          </p:cNvPicPr>
          <p:nvPr/>
        </p:nvPicPr>
        <p:blipFill>
          <a:blip r:embed="rId7"/>
          <a:stretch>
            <a:fillRect/>
          </a:stretch>
        </p:blipFill>
        <p:spPr>
          <a:xfrm>
            <a:off x="3660775" y="2601913"/>
            <a:ext cx="4610100" cy="1905000"/>
          </a:xfrm>
          <a:prstGeom prst="rect">
            <a:avLst/>
          </a:prstGeom>
          <a:noFill/>
          <a:ln w="9525">
            <a:noFill/>
          </a:ln>
        </p:spPr>
      </p:pic>
      <p:pic>
        <p:nvPicPr>
          <p:cNvPr id="2" name="Mua Thu Ngay Khai Truong - Le Phuong Hie.m4a">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8"/>
          <a:stretch>
            <a:fillRect/>
          </a:stretch>
        </p:blipFill>
        <p:spPr>
          <a:xfrm>
            <a:off x="546100" y="3454400"/>
            <a:ext cx="609600" cy="609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4813" y="0"/>
            <a:ext cx="11227633" cy="584775"/>
          </a:xfrm>
          <a:prstGeom prst="rect">
            <a:avLst/>
          </a:prstGeom>
          <a:noFill/>
        </p:spPr>
        <p:txBody>
          <a:bodyPr wrap="square" rtlCol="0">
            <a:spAutoFit/>
          </a:bodyPr>
          <a:lstStyle/>
          <a:p>
            <a:r>
              <a:rPr lang="en-US" sz="3200" dirty="0" smtClean="0">
                <a:solidFill>
                  <a:srgbClr val="002060"/>
                </a:solidFill>
              </a:rPr>
              <a:t>CÂU HỎI 1: </a:t>
            </a:r>
            <a:r>
              <a:rPr lang="en-US" sz="3200" dirty="0" err="1" smtClean="0">
                <a:solidFill>
                  <a:srgbClr val="002060"/>
                </a:solidFill>
              </a:rPr>
              <a:t>Em</a:t>
            </a:r>
            <a:r>
              <a:rPr lang="en-US" sz="3200" dirty="0" smtClean="0">
                <a:solidFill>
                  <a:srgbClr val="002060"/>
                </a:solidFill>
              </a:rPr>
              <a:t> </a:t>
            </a:r>
            <a:r>
              <a:rPr lang="en-US" sz="3200" dirty="0" err="1" smtClean="0">
                <a:solidFill>
                  <a:srgbClr val="002060"/>
                </a:solidFill>
              </a:rPr>
              <a:t>hãy</a:t>
            </a:r>
            <a:r>
              <a:rPr lang="en-US" sz="3200" dirty="0" smtClean="0">
                <a:solidFill>
                  <a:srgbClr val="002060"/>
                </a:solidFill>
              </a:rPr>
              <a:t> </a:t>
            </a:r>
            <a:r>
              <a:rPr lang="en-US" sz="3200" dirty="0" err="1" smtClean="0">
                <a:solidFill>
                  <a:srgbClr val="002060"/>
                </a:solidFill>
              </a:rPr>
              <a:t>cho</a:t>
            </a:r>
            <a:r>
              <a:rPr lang="en-US" sz="3200" dirty="0" smtClean="0">
                <a:solidFill>
                  <a:srgbClr val="002060"/>
                </a:solidFill>
              </a:rPr>
              <a:t> </a:t>
            </a:r>
            <a:r>
              <a:rPr lang="en-US" sz="3200" dirty="0" err="1" smtClean="0">
                <a:solidFill>
                  <a:srgbClr val="002060"/>
                </a:solidFill>
              </a:rPr>
              <a:t>biết</a:t>
            </a:r>
            <a:r>
              <a:rPr lang="en-US" sz="3200" dirty="0" smtClean="0">
                <a:solidFill>
                  <a:srgbClr val="002060"/>
                </a:solidFill>
              </a:rPr>
              <a:t> </a:t>
            </a:r>
            <a:r>
              <a:rPr lang="en-US" sz="3200" dirty="0" err="1" smtClean="0">
                <a:solidFill>
                  <a:srgbClr val="002060"/>
                </a:solidFill>
              </a:rPr>
              <a:t>đây</a:t>
            </a:r>
            <a:r>
              <a:rPr lang="en-US" sz="3200" dirty="0" smtClean="0">
                <a:solidFill>
                  <a:srgbClr val="002060"/>
                </a:solidFill>
              </a:rPr>
              <a:t> </a:t>
            </a:r>
            <a:r>
              <a:rPr lang="en-US" sz="3200" dirty="0" err="1" smtClean="0">
                <a:solidFill>
                  <a:srgbClr val="002060"/>
                </a:solidFill>
              </a:rPr>
              <a:t>là</a:t>
            </a:r>
            <a:r>
              <a:rPr lang="en-US" sz="3200" dirty="0" smtClean="0">
                <a:solidFill>
                  <a:srgbClr val="002060"/>
                </a:solidFill>
              </a:rPr>
              <a:t> </a:t>
            </a:r>
            <a:r>
              <a:rPr lang="en-US" sz="3200" dirty="0" err="1" smtClean="0">
                <a:solidFill>
                  <a:srgbClr val="002060"/>
                </a:solidFill>
              </a:rPr>
              <a:t>câu</a:t>
            </a:r>
            <a:r>
              <a:rPr lang="en-US" sz="3200" dirty="0" smtClean="0">
                <a:solidFill>
                  <a:srgbClr val="002060"/>
                </a:solidFill>
              </a:rPr>
              <a:t> </a:t>
            </a:r>
            <a:r>
              <a:rPr lang="en-US" sz="3200" dirty="0" err="1" smtClean="0">
                <a:solidFill>
                  <a:srgbClr val="002060"/>
                </a:solidFill>
              </a:rPr>
              <a:t>giai</a:t>
            </a:r>
            <a:r>
              <a:rPr lang="en-US" sz="3200" dirty="0" smtClean="0">
                <a:solidFill>
                  <a:srgbClr val="002060"/>
                </a:solidFill>
              </a:rPr>
              <a:t> </a:t>
            </a:r>
            <a:r>
              <a:rPr lang="en-US" sz="3200" dirty="0" err="1" smtClean="0">
                <a:solidFill>
                  <a:srgbClr val="002060"/>
                </a:solidFill>
              </a:rPr>
              <a:t>điệu</a:t>
            </a:r>
            <a:r>
              <a:rPr lang="en-US" sz="3200" dirty="0" smtClean="0">
                <a:solidFill>
                  <a:srgbClr val="002060"/>
                </a:solidFill>
              </a:rPr>
              <a:t> </a:t>
            </a:r>
            <a:r>
              <a:rPr lang="en-US" sz="3200" dirty="0" err="1" smtClean="0">
                <a:solidFill>
                  <a:srgbClr val="002060"/>
                </a:solidFill>
              </a:rPr>
              <a:t>trong</a:t>
            </a:r>
            <a:r>
              <a:rPr lang="en-US" sz="3200" dirty="0" smtClean="0">
                <a:solidFill>
                  <a:srgbClr val="002060"/>
                </a:solidFill>
              </a:rPr>
              <a:t> </a:t>
            </a:r>
            <a:r>
              <a:rPr lang="en-US" sz="3200" dirty="0" err="1" smtClean="0">
                <a:solidFill>
                  <a:srgbClr val="002060"/>
                </a:solidFill>
              </a:rPr>
              <a:t>bài</a:t>
            </a:r>
            <a:r>
              <a:rPr lang="en-US" sz="3200" dirty="0" smtClean="0">
                <a:solidFill>
                  <a:srgbClr val="002060"/>
                </a:solidFill>
              </a:rPr>
              <a:t> </a:t>
            </a:r>
            <a:r>
              <a:rPr lang="en-US" sz="3200" dirty="0" err="1" smtClean="0">
                <a:solidFill>
                  <a:srgbClr val="002060"/>
                </a:solidFill>
              </a:rPr>
              <a:t>hát</a:t>
            </a:r>
            <a:r>
              <a:rPr lang="en-US" sz="3200" dirty="0" smtClean="0">
                <a:solidFill>
                  <a:srgbClr val="002060"/>
                </a:solidFill>
              </a:rPr>
              <a:t> </a:t>
            </a:r>
            <a:r>
              <a:rPr lang="en-US" sz="3200" dirty="0" err="1" smtClean="0">
                <a:solidFill>
                  <a:srgbClr val="002060"/>
                </a:solidFill>
              </a:rPr>
              <a:t>nào</a:t>
            </a:r>
            <a:endParaRPr lang="en-US" sz="3200" dirty="0">
              <a:solidFill>
                <a:srgbClr val="002060"/>
              </a:solidFill>
            </a:endParaRPr>
          </a:p>
        </p:txBody>
      </p:sp>
      <p:pic>
        <p:nvPicPr>
          <p:cNvPr id="5"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08485" y="1451547"/>
            <a:ext cx="609600" cy="609600"/>
          </a:xfrm>
          <a:prstGeom prst="rect">
            <a:avLst/>
          </a:prstGeom>
        </p:spPr>
      </p:pic>
      <p:sp>
        <p:nvSpPr>
          <p:cNvPr id="14" name="TextBox 13"/>
          <p:cNvSpPr txBox="1"/>
          <p:nvPr/>
        </p:nvSpPr>
        <p:spPr>
          <a:xfrm>
            <a:off x="0" y="6273225"/>
            <a:ext cx="9114019"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err="1" smtClean="0">
                <a:solidFill>
                  <a:srgbClr val="000066"/>
                </a:solidFill>
              </a:rPr>
              <a:t>Đáp</a:t>
            </a:r>
            <a:r>
              <a:rPr lang="en-US" sz="3200" dirty="0" smtClean="0">
                <a:solidFill>
                  <a:srgbClr val="000066"/>
                </a:solidFill>
              </a:rPr>
              <a:t> </a:t>
            </a:r>
            <a:r>
              <a:rPr lang="en-US" sz="3200" dirty="0" err="1" smtClean="0">
                <a:solidFill>
                  <a:srgbClr val="000066"/>
                </a:solidFill>
              </a:rPr>
              <a:t>án</a:t>
            </a:r>
            <a:r>
              <a:rPr lang="en-US" sz="3200" dirty="0" smtClean="0">
                <a:solidFill>
                  <a:srgbClr val="000066"/>
                </a:solidFill>
              </a:rPr>
              <a:t> </a:t>
            </a:r>
            <a:r>
              <a:rPr lang="en-US" sz="3200" dirty="0" err="1" smtClean="0">
                <a:solidFill>
                  <a:srgbClr val="000066"/>
                </a:solidFill>
              </a:rPr>
              <a:t>câu</a:t>
            </a:r>
            <a:r>
              <a:rPr lang="en-US" sz="3200" dirty="0" smtClean="0">
                <a:solidFill>
                  <a:srgbClr val="000066"/>
                </a:solidFill>
              </a:rPr>
              <a:t> 1: </a:t>
            </a:r>
            <a:r>
              <a:rPr lang="en-US" sz="3200" dirty="0" err="1" smtClean="0">
                <a:solidFill>
                  <a:srgbClr val="FF0000"/>
                </a:solidFill>
              </a:rPr>
              <a:t>câu</a:t>
            </a:r>
            <a:r>
              <a:rPr lang="en-US" sz="3200" dirty="0" smtClean="0">
                <a:solidFill>
                  <a:srgbClr val="FF0000"/>
                </a:solidFill>
              </a:rPr>
              <a:t> </a:t>
            </a:r>
            <a:r>
              <a:rPr lang="en-US" sz="3200" dirty="0" err="1" smtClean="0">
                <a:solidFill>
                  <a:srgbClr val="FF0000"/>
                </a:solidFill>
              </a:rPr>
              <a:t>giai</a:t>
            </a:r>
            <a:r>
              <a:rPr lang="en-US" sz="3200" dirty="0" smtClean="0">
                <a:solidFill>
                  <a:srgbClr val="FF0000"/>
                </a:solidFill>
              </a:rPr>
              <a:t> </a:t>
            </a:r>
            <a:r>
              <a:rPr lang="en-US" sz="3200" dirty="0" err="1" smtClean="0">
                <a:solidFill>
                  <a:srgbClr val="FF0000"/>
                </a:solidFill>
              </a:rPr>
              <a:t>điệu</a:t>
            </a:r>
            <a:r>
              <a:rPr lang="en-US" sz="3200" dirty="0" smtClean="0">
                <a:solidFill>
                  <a:srgbClr val="FF0000"/>
                </a:solidFill>
              </a:rPr>
              <a:t> </a:t>
            </a:r>
            <a:r>
              <a:rPr lang="en-US" sz="3200" dirty="0" err="1" smtClean="0">
                <a:solidFill>
                  <a:srgbClr val="FF0000"/>
                </a:solidFill>
              </a:rPr>
              <a:t>trong</a:t>
            </a:r>
            <a:r>
              <a:rPr lang="en-US" sz="3200" dirty="0" smtClean="0">
                <a:solidFill>
                  <a:srgbClr val="FF0000"/>
                </a:solidFill>
              </a:rPr>
              <a:t> </a:t>
            </a:r>
            <a:r>
              <a:rPr lang="en-US" sz="3200" dirty="0" err="1" smtClean="0">
                <a:solidFill>
                  <a:srgbClr val="FF0000"/>
                </a:solidFill>
              </a:rPr>
              <a:t>bài</a:t>
            </a:r>
            <a:r>
              <a:rPr lang="en-US" sz="3200" dirty="0" smtClean="0">
                <a:solidFill>
                  <a:srgbClr val="FF0000"/>
                </a:solidFill>
              </a:rPr>
              <a:t> </a:t>
            </a:r>
            <a:r>
              <a:rPr lang="en-US" sz="3200" dirty="0" err="1" smtClean="0">
                <a:solidFill>
                  <a:srgbClr val="FF0000"/>
                </a:solidFill>
              </a:rPr>
              <a:t>hát</a:t>
            </a:r>
            <a:r>
              <a:rPr lang="en-US" sz="3200" dirty="0" smtClean="0">
                <a:solidFill>
                  <a:srgbClr val="FF0000"/>
                </a:solidFill>
              </a:rPr>
              <a:t> </a:t>
            </a:r>
            <a:r>
              <a:rPr lang="en-US" sz="3200" err="1" smtClean="0">
                <a:solidFill>
                  <a:srgbClr val="FF0000"/>
                </a:solidFill>
              </a:rPr>
              <a:t>nào</a:t>
            </a:r>
            <a:r>
              <a:rPr lang="en-US" sz="3200" smtClean="0">
                <a:solidFill>
                  <a:srgbClr val="FF0000"/>
                </a:solidFill>
              </a:rPr>
              <a:t> </a:t>
            </a:r>
            <a:r>
              <a:rPr lang="en-US" sz="3200" b="1" smtClean="0">
                <a:solidFill>
                  <a:srgbClr val="000066"/>
                </a:solidFill>
              </a:rPr>
              <a:t>Tình bạn</a:t>
            </a:r>
            <a:endParaRPr lang="en-US" sz="3200" b="1" dirty="0">
              <a:solidFill>
                <a:srgbClr val="000066"/>
              </a:solidFill>
            </a:endParaRPr>
          </a:p>
        </p:txBody>
      </p:sp>
      <p:pic>
        <p:nvPicPr>
          <p:cNvPr id="15" name="Picture 2" descr="C:\Users\Administrator\Desktop\hinh nen dep pp\TOG TRO CHOI\ve trop cho.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221" y="2625189"/>
            <a:ext cx="2475706" cy="19692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1498" fill="hold"/>
                                        <p:tgtEl>
                                          <p:spTgt spid="5"/>
                                        </p:tgtEl>
                                      </p:cBhvr>
                                    </p:cmd>
                                  </p:childTnLst>
                                </p:cTn>
                              </p:par>
                            </p:childTnLst>
                          </p:cTn>
                        </p:par>
                      </p:childTnLst>
                    </p:cTn>
                  </p:par>
                </p:childTnLst>
              </p:cTn>
              <p:nextCondLst>
                <p:cond evt="onClick" delay="0">
                  <p:tgtEl>
                    <p:spTgt spid="5"/>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4932" y="164919"/>
            <a:ext cx="11317574" cy="584775"/>
          </a:xfrm>
          <a:prstGeom prst="rect">
            <a:avLst/>
          </a:prstGeom>
          <a:noFill/>
        </p:spPr>
        <p:txBody>
          <a:bodyPr wrap="square" rtlCol="0">
            <a:spAutoFit/>
          </a:bodyPr>
          <a:lstStyle/>
          <a:p>
            <a:r>
              <a:rPr lang="en-US" sz="3200" dirty="0" err="1" smtClean="0"/>
              <a:t>Câu</a:t>
            </a:r>
            <a:r>
              <a:rPr lang="en-US" sz="3200" dirty="0" smtClean="0"/>
              <a:t> </a:t>
            </a:r>
            <a:r>
              <a:rPr lang="en-US" sz="3200" dirty="0" err="1" smtClean="0"/>
              <a:t>hỏi</a:t>
            </a:r>
            <a:r>
              <a:rPr lang="en-US" sz="3200" dirty="0" smtClean="0"/>
              <a:t> </a:t>
            </a:r>
            <a:r>
              <a:rPr lang="en-US" sz="3200" smtClean="0"/>
              <a:t>2 : Em hãy tả chú hình dáng loài ếch theo hiểu biết của em</a:t>
            </a:r>
            <a:endParaRPr lang="en-US" sz="3200" b="1" dirty="0" smtClean="0"/>
          </a:p>
        </p:txBody>
      </p:sp>
      <p:sp>
        <p:nvSpPr>
          <p:cNvPr id="11" name="Rectangle 10"/>
          <p:cNvSpPr/>
          <p:nvPr/>
        </p:nvSpPr>
        <p:spPr>
          <a:xfrm>
            <a:off x="104932" y="6273225"/>
            <a:ext cx="8775576"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r>
              <a:rPr lang="en-US" sz="3200">
                <a:solidFill>
                  <a:srgbClr val="000066"/>
                </a:solidFill>
              </a:rPr>
              <a:t>Đáp án câu 2 :</a:t>
            </a:r>
            <a:r>
              <a:rPr lang="en-US" sz="3200" b="1" i="1">
                <a:solidFill>
                  <a:srgbClr val="000066"/>
                </a:solidFill>
              </a:rPr>
              <a:t> Loài Ếch da xanh có 4 chân, mắt to…</a:t>
            </a:r>
            <a:endParaRPr lang="en-US" sz="3200" b="1" i="1" u="sng" dirty="0">
              <a:solidFill>
                <a:srgbClr val="FF0000"/>
              </a:solidFill>
            </a:endParaRPr>
          </a:p>
        </p:txBody>
      </p:sp>
      <p:pic>
        <p:nvPicPr>
          <p:cNvPr id="13" name="Picture 2" descr="C:\Users\Administrator\Desktop\hinh nen dep pp\TOG TRO CHOI\ve trop cho.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175486"/>
            <a:ext cx="2475706" cy="19692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70004"/>
            <a:ext cx="10613035" cy="584775"/>
          </a:xfrm>
          <a:prstGeom prst="rect">
            <a:avLst/>
          </a:prstGeom>
        </p:spPr>
        <p:txBody>
          <a:bodyPr wrap="square">
            <a:spAutoFit/>
          </a:bodyPr>
          <a:lstStyle/>
          <a:p>
            <a:pPr lvl="0"/>
            <a:r>
              <a:rPr lang="en-US" sz="3200"/>
              <a:t>Câu hỏi 3 :</a:t>
            </a:r>
            <a:r>
              <a:rPr lang="en-US" sz="3200" b="1" i="1"/>
              <a:t> </a:t>
            </a:r>
            <a:r>
              <a:rPr lang="en-US" sz="3200" b="1"/>
              <a:t>Lớp hãy hát bài Tình Bạn thật hay để khởi động</a:t>
            </a:r>
            <a:endParaRPr lang="en-US" sz="3200" b="1" u="sng" dirty="0"/>
          </a:p>
        </p:txBody>
      </p:sp>
      <p:pic>
        <p:nvPicPr>
          <p:cNvPr id="3074" name="Picture 2" descr="C:\Users\Administrator\Desktop\hinh nen dep pp\ah dog\applause-clipart-animation-15.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459" y="4263244"/>
            <a:ext cx="2594756" cy="2594756"/>
          </a:xfrm>
          <a:prstGeom prst="rect">
            <a:avLst/>
          </a:prstGeom>
          <a:noFill/>
          <a:extLst>
            <a:ext uri="{909E8E84-426E-40DD-AFC4-6F175D3DCCD1}">
              <a14:hiddenFill xmlns:a14="http://schemas.microsoft.com/office/drawing/2010/main">
                <a:solidFill>
                  <a:srgbClr val="FFFFFF"/>
                </a:solidFill>
              </a14:hiddenFill>
            </a:ext>
          </a:extLst>
        </p:spPr>
      </p:pic>
      <p:pic>
        <p:nvPicPr>
          <p:cNvPr id="4" name="TIH BAN BEAT GIAI DIE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13415" y="158021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8787"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0715" y="1676136"/>
            <a:ext cx="6096000" cy="738664"/>
          </a:xfrm>
          <a:prstGeom prst="rect">
            <a:avLst/>
          </a:prstGeom>
        </p:spPr>
        <p:txBody>
          <a:bodyPr>
            <a:spAutoFit/>
          </a:bodyPr>
          <a:lstStyle/>
          <a:p>
            <a:r>
              <a:rPr lang="en-US" sz="2400" b="1" dirty="0" smtClean="0">
                <a:solidFill>
                  <a:srgbClr val="002060"/>
                </a:solidFill>
              </a:rPr>
              <a:t>HỌC HÁT: BÀI CHÚ ẾCH CON</a:t>
            </a:r>
            <a:endParaRPr lang="en-US" sz="2400" dirty="0" smtClean="0">
              <a:solidFill>
                <a:srgbClr val="002060"/>
              </a:solidFill>
            </a:endParaRPr>
          </a:p>
          <a:p>
            <a:r>
              <a:rPr lang="en-US" b="1" dirty="0" smtClean="0">
                <a:solidFill>
                  <a:srgbClr val="002060"/>
                </a:solidFill>
              </a:rPr>
              <a:t>                                               </a:t>
            </a:r>
            <a:endParaRPr lang="en-US" dirty="0">
              <a:solidFill>
                <a:srgbClr val="002060"/>
              </a:solidFill>
            </a:endParaRPr>
          </a:p>
        </p:txBody>
      </p:sp>
      <p:sp>
        <p:nvSpPr>
          <p:cNvPr id="6" name="Rectangle 5"/>
          <p:cNvSpPr/>
          <p:nvPr/>
        </p:nvSpPr>
        <p:spPr>
          <a:xfrm>
            <a:off x="5871753" y="1034736"/>
            <a:ext cx="1410964" cy="584775"/>
          </a:xfrm>
          <a:prstGeom prst="rect">
            <a:avLst/>
          </a:prstGeom>
        </p:spPr>
        <p:txBody>
          <a:bodyPr wrap="none">
            <a:spAutoFit/>
          </a:bodyPr>
          <a:lstStyle/>
          <a:p>
            <a:r>
              <a:rPr lang="en-US" sz="3200" b="1" dirty="0">
                <a:solidFill>
                  <a:srgbClr val="002060"/>
                </a:solidFill>
              </a:rPr>
              <a:t>TIẾT </a:t>
            </a:r>
            <a:r>
              <a:rPr lang="en-US" sz="3200" b="1" dirty="0" smtClean="0">
                <a:solidFill>
                  <a:srgbClr val="002060"/>
                </a:solidFill>
              </a:rPr>
              <a:t>31</a:t>
            </a:r>
            <a:endParaRPr lang="en-US" sz="3200" b="1" dirty="0">
              <a:solidFill>
                <a:srgbClr val="002060"/>
              </a:solidFill>
            </a:endParaRPr>
          </a:p>
        </p:txBody>
      </p:sp>
      <p:sp>
        <p:nvSpPr>
          <p:cNvPr id="7" name="Rectangle 6"/>
          <p:cNvSpPr/>
          <p:nvPr/>
        </p:nvSpPr>
        <p:spPr>
          <a:xfrm>
            <a:off x="8412967" y="2045468"/>
            <a:ext cx="2683748" cy="369332"/>
          </a:xfrm>
          <a:prstGeom prst="rect">
            <a:avLst/>
          </a:prstGeom>
        </p:spPr>
        <p:txBody>
          <a:bodyPr wrap="none">
            <a:spAutoFit/>
          </a:bodyPr>
          <a:lstStyle/>
          <a:p>
            <a:r>
              <a:rPr lang="en-US" b="1" i="1" dirty="0" err="1">
                <a:solidFill>
                  <a:srgbClr val="002060"/>
                </a:solidFill>
              </a:rPr>
              <a:t>Nhạc</a:t>
            </a:r>
            <a:r>
              <a:rPr lang="en-US" b="1" i="1" dirty="0">
                <a:solidFill>
                  <a:srgbClr val="002060"/>
                </a:solidFill>
              </a:rPr>
              <a:t> </a:t>
            </a:r>
            <a:r>
              <a:rPr lang="en-US" b="1" i="1" dirty="0" err="1">
                <a:solidFill>
                  <a:srgbClr val="002060"/>
                </a:solidFill>
              </a:rPr>
              <a:t>và</a:t>
            </a:r>
            <a:r>
              <a:rPr lang="en-US" b="1" i="1" dirty="0">
                <a:solidFill>
                  <a:srgbClr val="002060"/>
                </a:solidFill>
              </a:rPr>
              <a:t> </a:t>
            </a:r>
            <a:r>
              <a:rPr lang="en-US" b="1" i="1" dirty="0" err="1">
                <a:solidFill>
                  <a:srgbClr val="002060"/>
                </a:solidFill>
              </a:rPr>
              <a:t>Lời</a:t>
            </a:r>
            <a:r>
              <a:rPr lang="en-US" b="1" i="1" dirty="0">
                <a:solidFill>
                  <a:srgbClr val="002060"/>
                </a:solidFill>
              </a:rPr>
              <a:t>: PHAN NHÂN </a:t>
            </a:r>
            <a:endParaRPr lang="en-US" i="1" dirty="0">
              <a:solidFill>
                <a:srgbClr val="002060"/>
              </a:solidFill>
            </a:endParaRPr>
          </a:p>
        </p:txBody>
      </p:sp>
      <p:pic>
        <p:nvPicPr>
          <p:cNvPr id="1026" name="Picture 2" descr="C:\Users\Administrator\Desktop\18459470-illustration-of-a-frog-with-a-crown-at-the-ri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4" y="1676136"/>
            <a:ext cx="12192000" cy="51818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FormatFactory2021-08-11_21025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870"/>
            <a:ext cx="12192000" cy="11961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060442" y="2414800"/>
            <a:ext cx="7123360" cy="461665"/>
          </a:xfrm>
          <a:prstGeom prst="rect">
            <a:avLst/>
          </a:prstGeom>
        </p:spPr>
        <p:txBody>
          <a:bodyPr wrap="none">
            <a:spAutoFit/>
          </a:bodyPr>
          <a:lstStyle/>
          <a:p>
            <a:r>
              <a:rPr lang="en-US" sz="2400" b="1" smtClean="0">
                <a:solidFill>
                  <a:srgbClr val="002060"/>
                </a:solidFill>
              </a:rPr>
              <a:t>VẬN DỤNG SÁNG TẠO: PHÂN BIỆT ÂM THANH TO NHỎ</a:t>
            </a:r>
            <a:endParaRPr lang="en-US" sz="24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table"/>
          <p:cNvPicPr>
            <a:picLocks noChangeAspect="1"/>
          </p:cNvPicPr>
          <p:nvPr/>
        </p:nvPicPr>
        <p:blipFill>
          <a:blip r:embed="rId4"/>
          <a:stretch>
            <a:fillRect/>
          </a:stretch>
        </p:blipFill>
        <p:spPr>
          <a:xfrm>
            <a:off x="3163543" y="1643296"/>
            <a:ext cx="5246557" cy="5251522"/>
          </a:xfrm>
          <a:prstGeom prst="rect">
            <a:avLst/>
          </a:prstGeom>
        </p:spPr>
      </p:pic>
      <p:pic>
        <p:nvPicPr>
          <p:cNvPr id="4" name="Picture 2" descr="Nhạc sĩ Phan Nhâ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4551" y="1643296"/>
            <a:ext cx="3606383" cy="51022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5352" y="2640621"/>
            <a:ext cx="2758191" cy="830997"/>
          </a:xfrm>
          <a:prstGeom prst="rect">
            <a:avLst/>
          </a:prstGeom>
          <a:noFill/>
        </p:spPr>
        <p:txBody>
          <a:bodyPr wrap="square" rtlCol="0">
            <a:spAutoFit/>
          </a:bodyPr>
          <a:lstStyle/>
          <a:p>
            <a:r>
              <a:rPr lang="en-US" sz="4800" smtClean="0">
                <a:solidFill>
                  <a:srgbClr val="002060"/>
                </a:solidFill>
              </a:rPr>
              <a:t>TÁC GIẢ </a:t>
            </a:r>
            <a:endParaRPr lang="en-US" sz="4800">
              <a:solidFill>
                <a:srgbClr val="002060"/>
              </a:solidFill>
            </a:endParaRPr>
          </a:p>
        </p:txBody>
      </p:sp>
      <p:sp>
        <p:nvSpPr>
          <p:cNvPr id="6" name="Rectangle 5"/>
          <p:cNvSpPr/>
          <p:nvPr/>
        </p:nvSpPr>
        <p:spPr>
          <a:xfrm>
            <a:off x="4805841" y="131165"/>
            <a:ext cx="5747233" cy="738664"/>
          </a:xfrm>
          <a:prstGeom prst="rect">
            <a:avLst/>
          </a:prstGeom>
        </p:spPr>
        <p:txBody>
          <a:bodyPr wrap="square">
            <a:spAutoFit/>
          </a:bodyPr>
          <a:lstStyle/>
          <a:p>
            <a:r>
              <a:rPr lang="en-US" sz="2400" b="1" smtClean="0">
                <a:solidFill>
                  <a:srgbClr val="002060"/>
                </a:solidFill>
              </a:rPr>
              <a:t>NỘI DUNG 1 HỌC HÁT BÀI </a:t>
            </a:r>
            <a:r>
              <a:rPr lang="en-US" sz="2400" b="1" dirty="0" smtClean="0">
                <a:solidFill>
                  <a:srgbClr val="002060"/>
                </a:solidFill>
              </a:rPr>
              <a:t>CHÚ ẾCH CON</a:t>
            </a:r>
            <a:endParaRPr lang="en-US" sz="2400" dirty="0" smtClean="0">
              <a:solidFill>
                <a:srgbClr val="002060"/>
              </a:solidFill>
            </a:endParaRPr>
          </a:p>
          <a:p>
            <a:r>
              <a:rPr lang="en-US" b="1" dirty="0" smtClean="0">
                <a:solidFill>
                  <a:srgbClr val="002060"/>
                </a:solidFill>
              </a:rPr>
              <a:t>                                               </a:t>
            </a:r>
            <a:endParaRPr lang="en-US" dirty="0">
              <a:solidFill>
                <a:srgbClr val="002060"/>
              </a:solidFill>
            </a:endParaRPr>
          </a:p>
        </p:txBody>
      </p:sp>
      <p:sp>
        <p:nvSpPr>
          <p:cNvPr id="7" name="Rectangle 6"/>
          <p:cNvSpPr/>
          <p:nvPr/>
        </p:nvSpPr>
        <p:spPr>
          <a:xfrm>
            <a:off x="5262165" y="621375"/>
            <a:ext cx="4623189" cy="461665"/>
          </a:xfrm>
          <a:prstGeom prst="rect">
            <a:avLst/>
          </a:prstGeom>
        </p:spPr>
        <p:txBody>
          <a:bodyPr wrap="none">
            <a:spAutoFit/>
          </a:bodyPr>
          <a:lstStyle/>
          <a:p>
            <a:pPr lvl="0"/>
            <a:r>
              <a:rPr lang="en-US" sz="2400" b="1" smtClean="0">
                <a:solidFill>
                  <a:srgbClr val="000066"/>
                </a:solidFill>
              </a:rPr>
              <a:t>HOẠT ĐỘNG </a:t>
            </a:r>
            <a:r>
              <a:rPr lang="en-US" sz="2400" b="1">
                <a:solidFill>
                  <a:srgbClr val="000066"/>
                </a:solidFill>
              </a:rPr>
              <a:t>TÌM HIỂU-KHÁM PHÁ </a:t>
            </a:r>
            <a:endParaRPr lang="en-US" sz="2400" dirty="0">
              <a:solidFill>
                <a:srgbClr val="000066"/>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657" y="1845272"/>
            <a:ext cx="1307145" cy="1815099"/>
          </a:xfrm>
          <a:prstGeom prst="rect">
            <a:avLst/>
          </a:prstGeom>
        </p:spPr>
      </p:pic>
      <p:pic>
        <p:nvPicPr>
          <p:cNvPr id="5121" name="Picture 1" descr="CEC"/>
          <p:cNvPicPr>
            <a:picLocks noChangeAspect="1" noChangeArrowheads="1"/>
          </p:cNvPicPr>
          <p:nvPr/>
        </p:nvPicPr>
        <p:blipFill>
          <a:blip r:embed="rId8">
            <a:extLst>
              <a:ext uri="{28A0092B-C50C-407E-A947-70E740481C1C}">
                <a14:useLocalDpi xmlns:a14="http://schemas.microsoft.com/office/drawing/2010/main" val="0"/>
              </a:ext>
            </a:extLst>
          </a:blip>
          <a:srcRect t="10616" b="60191"/>
          <a:stretch>
            <a:fillRect/>
          </a:stretch>
        </p:blipFill>
        <p:spPr bwMode="auto">
          <a:xfrm>
            <a:off x="3299707" y="104931"/>
            <a:ext cx="8892293" cy="67530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922302" y="30914"/>
            <a:ext cx="3415942" cy="954107"/>
          </a:xfrm>
          <a:prstGeom prst="rect">
            <a:avLst/>
          </a:prstGeom>
        </p:spPr>
        <p:txBody>
          <a:bodyPr wrap="square">
            <a:spAutoFit/>
          </a:bodyPr>
          <a:lstStyle/>
          <a:p>
            <a:r>
              <a:rPr lang="en-US" sz="2800" b="1" dirty="0" smtClean="0"/>
              <a:t>CHÚ ẾCH CON</a:t>
            </a:r>
            <a:endParaRPr lang="en-US" sz="2800" dirty="0" smtClean="0"/>
          </a:p>
          <a:p>
            <a:r>
              <a:rPr lang="en-US" sz="2800" b="1" dirty="0" smtClean="0"/>
              <a:t>                                               </a:t>
            </a:r>
            <a:endParaRPr lang="en-US" sz="2800" dirty="0"/>
          </a:p>
        </p:txBody>
      </p:sp>
      <p:sp>
        <p:nvSpPr>
          <p:cNvPr id="9" name="Rectangle 8"/>
          <p:cNvSpPr/>
          <p:nvPr/>
        </p:nvSpPr>
        <p:spPr>
          <a:xfrm>
            <a:off x="9508252" y="615689"/>
            <a:ext cx="2683748" cy="369332"/>
          </a:xfrm>
          <a:prstGeom prst="rect">
            <a:avLst/>
          </a:prstGeom>
        </p:spPr>
        <p:txBody>
          <a:bodyPr wrap="none">
            <a:spAutoFit/>
          </a:bodyPr>
          <a:lstStyle/>
          <a:p>
            <a:r>
              <a:rPr lang="en-US" b="1" i="1" dirty="0" err="1"/>
              <a:t>Nhạc</a:t>
            </a:r>
            <a:r>
              <a:rPr lang="en-US" b="1" i="1" dirty="0"/>
              <a:t> </a:t>
            </a:r>
            <a:r>
              <a:rPr lang="en-US" b="1" i="1" dirty="0" err="1"/>
              <a:t>và</a:t>
            </a:r>
            <a:r>
              <a:rPr lang="en-US" b="1" i="1" dirty="0"/>
              <a:t> </a:t>
            </a:r>
            <a:r>
              <a:rPr lang="en-US" b="1" i="1" dirty="0" err="1"/>
              <a:t>Lời</a:t>
            </a:r>
            <a:r>
              <a:rPr lang="en-US" b="1" i="1" dirty="0"/>
              <a:t>: PHAN NHÂN </a:t>
            </a:r>
            <a:endParaRPr lang="en-US" i="1" dirty="0"/>
          </a:p>
        </p:txBody>
      </p:sp>
      <p:sp>
        <p:nvSpPr>
          <p:cNvPr id="7" name="TextBox 6"/>
          <p:cNvSpPr txBox="1"/>
          <p:nvPr/>
        </p:nvSpPr>
        <p:spPr>
          <a:xfrm>
            <a:off x="792265" y="3481465"/>
            <a:ext cx="1783025" cy="523220"/>
          </a:xfrm>
          <a:prstGeom prst="rect">
            <a:avLst/>
          </a:prstGeom>
          <a:noFill/>
        </p:spPr>
        <p:txBody>
          <a:bodyPr wrap="square" rtlCol="0">
            <a:spAutoFit/>
          </a:bodyPr>
          <a:lstStyle/>
          <a:p>
            <a:r>
              <a:rPr lang="en-US" sz="2800" b="1" dirty="0" smtClean="0"/>
              <a:t>HÁT MẪU</a:t>
            </a:r>
            <a:endParaRPr lang="en-US" sz="2800" b="1" dirty="0"/>
          </a:p>
        </p:txBody>
      </p:sp>
      <p:pic>
        <p:nvPicPr>
          <p:cNvPr id="11" name="NGHE MAU CHU EH 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2666" y="-60621"/>
            <a:ext cx="609600" cy="609600"/>
          </a:xfrm>
          <a:prstGeom prst="rect">
            <a:avLst/>
          </a:prstGeom>
        </p:spPr>
      </p:pic>
      <p:pic>
        <p:nvPicPr>
          <p:cNvPr id="12" name="CHU E C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70057" y="575536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56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6157"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20976" y="3594594"/>
            <a:ext cx="1992243" cy="861774"/>
          </a:xfrm>
          <a:prstGeom prst="rect">
            <a:avLst/>
          </a:prstGeom>
        </p:spPr>
        <p:txBody>
          <a:bodyPr wrap="square">
            <a:spAutoFit/>
          </a:bodyPr>
          <a:lstStyle/>
          <a:p>
            <a:r>
              <a:rPr lang="en-US" sz="3200" b="1" dirty="0" err="1" smtClean="0"/>
              <a:t>Đọc</a:t>
            </a:r>
            <a:r>
              <a:rPr lang="en-US" sz="3200" b="1" dirty="0" smtClean="0"/>
              <a:t> </a:t>
            </a:r>
            <a:r>
              <a:rPr lang="en-US" sz="3200" b="1" dirty="0" err="1" smtClean="0"/>
              <a:t>lời</a:t>
            </a:r>
            <a:r>
              <a:rPr lang="en-US" sz="3200" b="1" dirty="0" smtClean="0"/>
              <a:t> </a:t>
            </a:r>
            <a:r>
              <a:rPr lang="en-US" sz="3200" b="1" dirty="0" err="1" smtClean="0"/>
              <a:t>ca</a:t>
            </a:r>
            <a:endParaRPr lang="en-US" sz="3200" dirty="0" smtClean="0"/>
          </a:p>
          <a:p>
            <a:r>
              <a:rPr lang="en-US" b="1" dirty="0" smtClean="0">
                <a:solidFill>
                  <a:srgbClr val="6600FF"/>
                </a:solidFill>
              </a:rPr>
              <a:t>                                               </a:t>
            </a:r>
            <a:endParaRPr lang="en-US" dirty="0">
              <a:solidFill>
                <a:srgbClr val="6600FF"/>
              </a:solidFill>
            </a:endParaRPr>
          </a:p>
        </p:txBody>
      </p:sp>
      <p:sp>
        <p:nvSpPr>
          <p:cNvPr id="2" name="Rectangle 1"/>
          <p:cNvSpPr/>
          <p:nvPr/>
        </p:nvSpPr>
        <p:spPr>
          <a:xfrm>
            <a:off x="4895850" y="0"/>
            <a:ext cx="7296150" cy="5016758"/>
          </a:xfrm>
          <a:prstGeom prst="rect">
            <a:avLst/>
          </a:prstGeom>
        </p:spPr>
        <p:txBody>
          <a:bodyPr wrap="square">
            <a:spAutoFit/>
          </a:bodyPr>
          <a:lstStyle/>
          <a:p>
            <a:r>
              <a:rPr lang="en-US" sz="2000" b="1" i="1" u="sng" dirty="0" smtClean="0"/>
              <a:t>CÂU 1:</a:t>
            </a:r>
            <a:r>
              <a:rPr lang="en-US" sz="2000" i="1" dirty="0" smtClean="0"/>
              <a:t> </a:t>
            </a:r>
            <a:r>
              <a:rPr lang="vi-VN" sz="2000" i="1" dirty="0" smtClean="0"/>
              <a:t>Kìa </a:t>
            </a:r>
            <a:r>
              <a:rPr lang="vi-VN" sz="2000" i="1" dirty="0"/>
              <a:t>chú là chú ếch con có hai là hai mắt tròn</a:t>
            </a:r>
            <a:br>
              <a:rPr lang="vi-VN" sz="2000" i="1" dirty="0"/>
            </a:br>
            <a:r>
              <a:rPr lang="vi-VN" sz="2000" i="1" dirty="0"/>
              <a:t/>
            </a:r>
            <a:br>
              <a:rPr lang="vi-VN" sz="2000" i="1" dirty="0"/>
            </a:br>
            <a:r>
              <a:rPr lang="en-US" sz="2000" b="1" i="1" u="sng" dirty="0" smtClean="0"/>
              <a:t>CÂU 2:</a:t>
            </a:r>
            <a:r>
              <a:rPr lang="en-US" sz="2000" i="1" dirty="0" smtClean="0"/>
              <a:t> </a:t>
            </a:r>
            <a:r>
              <a:rPr lang="vi-VN" sz="2000" i="1" dirty="0" smtClean="0"/>
              <a:t>Chú </a:t>
            </a:r>
            <a:r>
              <a:rPr lang="vi-VN" sz="2000" i="1" dirty="0"/>
              <a:t>ngồi học bài một mình bên hố bom kề vườn xoan</a:t>
            </a:r>
            <a:br>
              <a:rPr lang="vi-VN" sz="2000" i="1" dirty="0"/>
            </a:br>
            <a:r>
              <a:rPr lang="vi-VN" sz="2000" i="1" dirty="0"/>
              <a:t/>
            </a:r>
            <a:br>
              <a:rPr lang="vi-VN" sz="2000" i="1" dirty="0"/>
            </a:br>
            <a:r>
              <a:rPr lang="en-US" sz="2000" b="1" i="1" u="sng" dirty="0" smtClean="0"/>
              <a:t>CÂU 3:</a:t>
            </a:r>
            <a:r>
              <a:rPr lang="en-US" sz="2000" i="1" dirty="0" smtClean="0"/>
              <a:t> </a:t>
            </a:r>
            <a:r>
              <a:rPr lang="vi-VN" sz="2000" i="1" dirty="0" smtClean="0"/>
              <a:t>Bao </a:t>
            </a:r>
            <a:r>
              <a:rPr lang="vi-VN" sz="2000" i="1" dirty="0"/>
              <a:t>nhiêu cô cá trê non cùng bao nhiêu chú cá rô ron</a:t>
            </a:r>
            <a:br>
              <a:rPr lang="vi-VN" sz="2000" i="1" dirty="0"/>
            </a:br>
            <a:r>
              <a:rPr lang="vi-VN" sz="2000" i="1" dirty="0"/>
              <a:t/>
            </a:r>
            <a:br>
              <a:rPr lang="vi-VN" sz="2000" i="1" dirty="0"/>
            </a:br>
            <a:r>
              <a:rPr lang="en-US" sz="2000" b="1" i="1" u="sng" dirty="0" smtClean="0"/>
              <a:t>CÂU 4:</a:t>
            </a:r>
            <a:r>
              <a:rPr lang="en-US" sz="2000" i="1" dirty="0" smtClean="0"/>
              <a:t> </a:t>
            </a:r>
            <a:r>
              <a:rPr lang="vi-VN" sz="2000" i="1" dirty="0" smtClean="0"/>
              <a:t>Tung </a:t>
            </a:r>
            <a:r>
              <a:rPr lang="vi-VN" sz="2000" i="1" dirty="0"/>
              <a:t>tăng chiếc vây son nhịp theo tiếng ếch vang giòn !</a:t>
            </a:r>
            <a:br>
              <a:rPr lang="vi-VN" sz="2000" i="1" dirty="0"/>
            </a:br>
            <a:r>
              <a:rPr lang="vi-VN" sz="2000" i="1" dirty="0"/>
              <a:t/>
            </a:r>
            <a:br>
              <a:rPr lang="vi-VN" sz="2000" i="1" dirty="0"/>
            </a:br>
            <a:r>
              <a:rPr lang="vi-VN" sz="2000" i="1" dirty="0"/>
              <a:t/>
            </a:r>
            <a:br>
              <a:rPr lang="vi-VN" sz="2000" i="1" dirty="0"/>
            </a:br>
            <a:r>
              <a:rPr lang="vi-VN" sz="2000" i="1" dirty="0"/>
              <a:t>Kìa chú là ếch con bé ngoan là ngoan nhất nhà</a:t>
            </a:r>
            <a:br>
              <a:rPr lang="vi-VN" sz="2000" i="1" dirty="0"/>
            </a:br>
            <a:r>
              <a:rPr lang="vi-VN" sz="2000" i="1" dirty="0"/>
              <a:t/>
            </a:r>
            <a:br>
              <a:rPr lang="vi-VN" sz="2000" i="1" dirty="0"/>
            </a:br>
            <a:r>
              <a:rPr lang="vi-VN" sz="2000" i="1" dirty="0"/>
              <a:t>Chú học thuộc bài xong rồi chú hát thi cùng họa mi</a:t>
            </a:r>
            <a:br>
              <a:rPr lang="vi-VN" sz="2000" i="1" dirty="0"/>
            </a:br>
            <a:r>
              <a:rPr lang="vi-VN" sz="2000" i="1" dirty="0"/>
              <a:t/>
            </a:r>
            <a:br>
              <a:rPr lang="vi-VN" sz="2000" i="1" dirty="0"/>
            </a:br>
            <a:r>
              <a:rPr lang="vi-VN" sz="2000" i="1" dirty="0"/>
              <a:t>Bao nhiêu chú chim ri cùng bao cô cá rô phi</a:t>
            </a:r>
            <a:br>
              <a:rPr lang="vi-VN" sz="2000" i="1" dirty="0"/>
            </a:br>
            <a:r>
              <a:rPr lang="vi-VN" sz="2000" i="1" dirty="0"/>
              <a:t/>
            </a:r>
            <a:br>
              <a:rPr lang="vi-VN" sz="2000" i="1" dirty="0"/>
            </a:br>
            <a:r>
              <a:rPr lang="vi-VN" sz="2000" i="1" dirty="0"/>
              <a:t>Nghe tiếng hát mê ly cùng vui thích chí cười khì !</a:t>
            </a:r>
            <a:endParaRPr lang="en-US" sz="2000" i="1" dirty="0"/>
          </a:p>
        </p:txBody>
      </p:sp>
      <p:sp>
        <p:nvSpPr>
          <p:cNvPr id="11" name="Rectangle 10"/>
          <p:cNvSpPr/>
          <p:nvPr/>
        </p:nvSpPr>
        <p:spPr>
          <a:xfrm>
            <a:off x="3329115" y="1025259"/>
            <a:ext cx="1045983" cy="861774"/>
          </a:xfrm>
          <a:prstGeom prst="rect">
            <a:avLst/>
          </a:prstGeom>
        </p:spPr>
        <p:txBody>
          <a:bodyPr wrap="square">
            <a:spAutoFit/>
          </a:bodyPr>
          <a:lstStyle/>
          <a:p>
            <a:r>
              <a:rPr lang="en-US" sz="3200" b="1" dirty="0" err="1" smtClean="0">
                <a:solidFill>
                  <a:srgbClr val="000066"/>
                </a:solidFill>
              </a:rPr>
              <a:t>Lời</a:t>
            </a:r>
            <a:r>
              <a:rPr lang="en-US" sz="3200" b="1" dirty="0" smtClean="0">
                <a:solidFill>
                  <a:srgbClr val="000066"/>
                </a:solidFill>
              </a:rPr>
              <a:t> 1</a:t>
            </a:r>
            <a:endParaRPr lang="en-US" sz="3200" dirty="0" smtClean="0">
              <a:solidFill>
                <a:srgbClr val="000066"/>
              </a:solidFill>
            </a:endParaRPr>
          </a:p>
          <a:p>
            <a:r>
              <a:rPr lang="en-US" b="1" dirty="0" smtClean="0">
                <a:solidFill>
                  <a:srgbClr val="000066"/>
                </a:solidFill>
              </a:rPr>
              <a:t>                                               </a:t>
            </a:r>
            <a:endParaRPr lang="en-US" dirty="0">
              <a:solidFill>
                <a:srgbClr val="000066"/>
              </a:solidFill>
            </a:endParaRPr>
          </a:p>
        </p:txBody>
      </p:sp>
      <p:sp>
        <p:nvSpPr>
          <p:cNvPr id="12" name="Rectangle 11"/>
          <p:cNvSpPr/>
          <p:nvPr/>
        </p:nvSpPr>
        <p:spPr>
          <a:xfrm>
            <a:off x="3538166" y="3594594"/>
            <a:ext cx="1153755" cy="861774"/>
          </a:xfrm>
          <a:prstGeom prst="rect">
            <a:avLst/>
          </a:prstGeom>
        </p:spPr>
        <p:txBody>
          <a:bodyPr wrap="square">
            <a:spAutoFit/>
          </a:bodyPr>
          <a:lstStyle/>
          <a:p>
            <a:r>
              <a:rPr lang="en-US" sz="3200" b="1" dirty="0" err="1" smtClean="0">
                <a:solidFill>
                  <a:srgbClr val="000066"/>
                </a:solidFill>
              </a:rPr>
              <a:t>Lời</a:t>
            </a:r>
            <a:r>
              <a:rPr lang="en-US" sz="3200" b="1" dirty="0" smtClean="0">
                <a:solidFill>
                  <a:srgbClr val="000066"/>
                </a:solidFill>
              </a:rPr>
              <a:t> 2 </a:t>
            </a:r>
            <a:endParaRPr lang="en-US" sz="3200" dirty="0" smtClean="0">
              <a:solidFill>
                <a:srgbClr val="000066"/>
              </a:solidFill>
            </a:endParaRPr>
          </a:p>
          <a:p>
            <a:r>
              <a:rPr lang="en-US" b="1" dirty="0" smtClean="0">
                <a:solidFill>
                  <a:srgbClr val="000066"/>
                </a:solidFill>
              </a:rPr>
              <a:t>                                               </a:t>
            </a:r>
            <a:endParaRPr lang="en-US" dirty="0">
              <a:solidFill>
                <a:srgbClr val="000066"/>
              </a:solidFill>
            </a:endParaRPr>
          </a:p>
        </p:txBody>
      </p:sp>
      <p:sp>
        <p:nvSpPr>
          <p:cNvPr id="3" name="TextBox 2"/>
          <p:cNvSpPr txBox="1"/>
          <p:nvPr/>
        </p:nvSpPr>
        <p:spPr>
          <a:xfrm>
            <a:off x="7809875" y="5632534"/>
            <a:ext cx="4242216" cy="830997"/>
          </a:xfrm>
          <a:prstGeom prst="rect">
            <a:avLst/>
          </a:prstGeom>
          <a:noFill/>
        </p:spPr>
        <p:txBody>
          <a:bodyPr wrap="square" rtlCol="0">
            <a:spAutoFit/>
          </a:bodyPr>
          <a:lstStyle/>
          <a:p>
            <a:r>
              <a:rPr lang="en-US" sz="2400" dirty="0" err="1" smtClean="0">
                <a:solidFill>
                  <a:srgbClr val="FF0000"/>
                </a:solidFill>
              </a:rPr>
              <a:t>Giải</a:t>
            </a:r>
            <a:r>
              <a:rPr lang="en-US" sz="2400" dirty="0" smtClean="0">
                <a:solidFill>
                  <a:srgbClr val="FF0000"/>
                </a:solidFill>
              </a:rPr>
              <a:t> </a:t>
            </a:r>
            <a:r>
              <a:rPr lang="en-US" sz="2400" dirty="0" err="1" smtClean="0">
                <a:solidFill>
                  <a:srgbClr val="FF0000"/>
                </a:solidFill>
              </a:rPr>
              <a:t>thích</a:t>
            </a:r>
            <a:r>
              <a:rPr lang="en-US" sz="2400" dirty="0" smtClean="0">
                <a:solidFill>
                  <a:srgbClr val="FF0000"/>
                </a:solidFill>
              </a:rPr>
              <a:t>: Ron </a:t>
            </a:r>
            <a:r>
              <a:rPr lang="en-US" sz="2400" dirty="0" err="1" smtClean="0">
                <a:solidFill>
                  <a:srgbClr val="FF0000"/>
                </a:solidFill>
              </a:rPr>
              <a:t>là</a:t>
            </a:r>
            <a:r>
              <a:rPr lang="en-US" sz="2400" dirty="0" smtClean="0">
                <a:solidFill>
                  <a:srgbClr val="FF0000"/>
                </a:solidFill>
              </a:rPr>
              <a:t> </a:t>
            </a:r>
            <a:r>
              <a:rPr lang="en-US" sz="2400" dirty="0" err="1" smtClean="0">
                <a:solidFill>
                  <a:srgbClr val="FF0000"/>
                </a:solidFill>
              </a:rPr>
              <a:t>cá</a:t>
            </a:r>
            <a:r>
              <a:rPr lang="en-US" sz="2400" dirty="0" smtClean="0">
                <a:solidFill>
                  <a:srgbClr val="FF0000"/>
                </a:solidFill>
              </a:rPr>
              <a:t> </a:t>
            </a:r>
            <a:r>
              <a:rPr lang="en-US" sz="2400" dirty="0" err="1" smtClean="0">
                <a:solidFill>
                  <a:srgbClr val="FF0000"/>
                </a:solidFill>
              </a:rPr>
              <a:t>Rô</a:t>
            </a:r>
            <a:r>
              <a:rPr lang="en-US" sz="2400" dirty="0" smtClean="0">
                <a:solidFill>
                  <a:srgbClr val="FF0000"/>
                </a:solidFill>
              </a:rPr>
              <a:t> </a:t>
            </a:r>
            <a:r>
              <a:rPr lang="en-US" sz="2400" dirty="0" err="1" smtClean="0">
                <a:solidFill>
                  <a:srgbClr val="FF0000"/>
                </a:solidFill>
              </a:rPr>
              <a:t>nhỏ</a:t>
            </a:r>
            <a:endParaRPr lang="en-US" sz="2400" dirty="0" smtClean="0">
              <a:solidFill>
                <a:srgbClr val="FF0000"/>
              </a:solidFill>
            </a:endParaRPr>
          </a:p>
          <a:p>
            <a:r>
              <a:rPr lang="en-US" sz="2400" dirty="0">
                <a:solidFill>
                  <a:srgbClr val="FF0000"/>
                </a:solidFill>
              </a:rPr>
              <a:t> </a:t>
            </a:r>
            <a:r>
              <a:rPr lang="en-US" sz="2400" dirty="0" smtClean="0">
                <a:solidFill>
                  <a:srgbClr val="FF0000"/>
                </a:solidFill>
              </a:rPr>
              <a:t>                   Son </a:t>
            </a:r>
            <a:r>
              <a:rPr lang="en-US" sz="2400" dirty="0" err="1" smtClean="0">
                <a:solidFill>
                  <a:srgbClr val="FF0000"/>
                </a:solidFill>
              </a:rPr>
              <a:t>là</a:t>
            </a:r>
            <a:r>
              <a:rPr lang="en-US" sz="2400" dirty="0" smtClean="0">
                <a:solidFill>
                  <a:srgbClr val="FF0000"/>
                </a:solidFill>
              </a:rPr>
              <a:t> </a:t>
            </a:r>
            <a:r>
              <a:rPr lang="en-US" sz="2400" dirty="0" err="1" smtClean="0">
                <a:solidFill>
                  <a:srgbClr val="FF0000"/>
                </a:solidFill>
              </a:rPr>
              <a:t>vây</a:t>
            </a:r>
            <a:r>
              <a:rPr lang="en-US" sz="2400" dirty="0" smtClean="0">
                <a:solidFill>
                  <a:srgbClr val="FF0000"/>
                </a:solidFill>
              </a:rPr>
              <a:t> </a:t>
            </a:r>
            <a:r>
              <a:rPr lang="en-US" sz="2400" dirty="0" err="1" smtClean="0">
                <a:solidFill>
                  <a:srgbClr val="FF0000"/>
                </a:solidFill>
              </a:rPr>
              <a:t>cá</a:t>
            </a:r>
            <a:r>
              <a:rPr lang="en-US" sz="2400" dirty="0" smtClean="0">
                <a:solidFill>
                  <a:srgbClr val="FF0000"/>
                </a:solidFill>
              </a:rPr>
              <a:t> </a:t>
            </a:r>
            <a:r>
              <a:rPr lang="en-US" sz="2400" dirty="0" err="1" smtClean="0">
                <a:solidFill>
                  <a:srgbClr val="FF0000"/>
                </a:solidFill>
              </a:rPr>
              <a:t>màu</a:t>
            </a:r>
            <a:r>
              <a:rPr lang="en-US" sz="2400" dirty="0" smtClean="0">
                <a:solidFill>
                  <a:srgbClr val="FF0000"/>
                </a:solidFill>
              </a:rPr>
              <a:t> </a:t>
            </a:r>
            <a:r>
              <a:rPr lang="en-US" sz="2400" dirty="0" err="1" smtClean="0">
                <a:solidFill>
                  <a:srgbClr val="FF0000"/>
                </a:solidFill>
              </a:rPr>
              <a:t>đỏ</a:t>
            </a:r>
            <a:endParaRPr lang="en-US" sz="2400" dirty="0" smtClean="0">
              <a:solidFill>
                <a:srgbClr val="FF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681" y="2150770"/>
            <a:ext cx="1120831" cy="15563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638</Words>
  <Application>Microsoft Office PowerPoint</Application>
  <PresentationFormat>Widescreen</PresentationFormat>
  <Paragraphs>80</Paragraphs>
  <Slides>24</Slides>
  <Notes>1</Notes>
  <HiddenSlides>0</HiddenSlides>
  <MMClips>17</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Times New Roman</vt:lpstr>
      <vt:lpstr>Arial</vt:lpstr>
      <vt:lpstr>Calibri Light</vt:lpstr>
      <vt:lpstr>Calibri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hp</cp:lastModifiedBy>
  <cp:revision>798</cp:revision>
  <dcterms:created xsi:type="dcterms:W3CDTF">2020-08-30T12:35:00Z</dcterms:created>
  <dcterms:modified xsi:type="dcterms:W3CDTF">2024-04-25T07:40:24Z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A967E0641A8A45C3AE7D42660C235EEA</vt:lpwstr>
  </property>
  <property fmtid="{D5CDD505-2E9C-101B-9397-08002B2CF9AE}" pid="3" name="KSOProductBuildVer">
    <vt:lpwstr>1033-11.2.0.10265</vt:lpwstr>
  </property>
</Properties>
</file>