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7" r:id="rId3"/>
    <p:sldId id="258" r:id="rId4"/>
    <p:sldId id="256" r:id="rId5"/>
    <p:sldId id="263" r:id="rId6"/>
    <p:sldId id="260" r:id="rId7"/>
    <p:sldId id="261" r:id="rId8"/>
    <p:sldId id="266" r:id="rId9"/>
    <p:sldId id="264" r:id="rId10"/>
    <p:sldId id="270" r:id="rId11"/>
    <p:sldId id="271" r:id="rId12"/>
    <p:sldId id="272" r:id="rId13"/>
    <p:sldId id="273" r:id="rId14"/>
    <p:sldId id="265" r:id="rId15"/>
    <p:sldId id="267" r:id="rId16"/>
    <p:sldId id="268" r:id="rId17"/>
    <p:sldId id="269"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F4BF6-3EDE-4F9C-9BA5-AF7C584C2D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388AA4-633D-44C1-BE25-19DC721045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721A4-5D46-49E9-B216-7405B1ECA28D}"/>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358C56B3-4A51-414B-B17F-A8430EBEC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B2F61-E9BB-42CB-B667-7042CF57B85A}"/>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307139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C688-D5B1-4266-BCAF-BFD60A141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E24F36-496A-4722-A12A-D0A3DA06A1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0A66E-82BD-4397-AAC9-6FBE3B1EBCAE}"/>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121C8E85-06F3-4983-AD37-970CFE84D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4C22D-2470-415B-BB25-579B549D28D4}"/>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213803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611710-6CCC-4613-B1FF-2A0467FFE3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94199B-0EFD-4ED1-B320-8CD57279A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8BF1D-91F2-4471-B7EF-C63F14B325B2}"/>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183B6BDF-9DAD-4CC1-9792-CFAFCB376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611260-B0B7-400C-A179-96EF7C57DCCB}"/>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1754278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65EFB-E834-4CCE-8C1E-9CB622E6C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5B65CA-F530-4FAB-94A9-532118499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FB906-3CEA-494E-8C4B-5298FB592ECF}"/>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1DF5A00B-30AB-4775-83C7-F693CC94F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7D639-4219-48DB-8942-2E0AFD79C126}"/>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143336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CA21-95D9-4928-A8B2-434E2E27C7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837DAB-7B74-421D-AD53-7F388A516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01A00-235F-468B-9FD4-7F012CFD94B6}"/>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CAAB8D99-0F13-4EDB-BD47-F741E3882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67B81-387D-4F19-8343-E04481E19CF0}"/>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1056054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A6342-85F6-4C92-9485-6940822FF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CCF62D-8B5D-492A-BD45-BFF1C8056B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063A67-1958-40B1-8630-1451B73904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ED52D7-892C-446F-8D2D-79172965C0C9}"/>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6" name="Footer Placeholder 5">
            <a:extLst>
              <a:ext uri="{FF2B5EF4-FFF2-40B4-BE49-F238E27FC236}">
                <a16:creationId xmlns:a16="http://schemas.microsoft.com/office/drawing/2014/main" id="{58862DDE-5692-497B-874C-41B5AB6A8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3AD48-C590-44C0-8A7A-BFFAC9FC9468}"/>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178948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E3C1E-9378-4818-8DD9-A8E55CCE3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BC0495-FFE3-48E4-8C77-7A975A7E2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BF37ED-7CBE-49D1-8A34-CC93E8B07C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6F718-E6DF-43CD-8EA9-3E72487853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D4D06D-7C0C-4491-8413-020FE7BCBD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056BF5-A5C5-44CC-A0CB-B449A91953AA}"/>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8" name="Footer Placeholder 7">
            <a:extLst>
              <a:ext uri="{FF2B5EF4-FFF2-40B4-BE49-F238E27FC236}">
                <a16:creationId xmlns:a16="http://schemas.microsoft.com/office/drawing/2014/main" id="{44E388EC-9A79-444A-BBC5-F653C71ED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AD29E-AD7B-4636-AD03-B7D3465857E9}"/>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3922185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9FEB-6DAF-47C9-BACF-E22C0AACA3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9770C-A46B-4948-AB51-53DB647E2EC1}"/>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4" name="Footer Placeholder 3">
            <a:extLst>
              <a:ext uri="{FF2B5EF4-FFF2-40B4-BE49-F238E27FC236}">
                <a16:creationId xmlns:a16="http://schemas.microsoft.com/office/drawing/2014/main" id="{CACA7F84-45A2-407C-A704-8C1B86BE0C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9CFA62-71CE-40C1-B1B7-53B6620BE9AF}"/>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422463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78AB7D-4CCE-46FB-BF40-0AB9471D3EE5}"/>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3" name="Footer Placeholder 2">
            <a:extLst>
              <a:ext uri="{FF2B5EF4-FFF2-40B4-BE49-F238E27FC236}">
                <a16:creationId xmlns:a16="http://schemas.microsoft.com/office/drawing/2014/main" id="{8D2B9922-94D2-4B8F-A8C0-9C28147819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836486-8E00-406D-8A9F-89085EDD6ECC}"/>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3653250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D4F5-F272-42C4-ADAB-63847C2C70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A42EB-BFA1-4598-86FD-6B9793913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21B7DA-1B1A-4567-9CF4-B69335F76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ABE195-330F-4543-99EA-91BC62F33F25}"/>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6" name="Footer Placeholder 5">
            <a:extLst>
              <a:ext uri="{FF2B5EF4-FFF2-40B4-BE49-F238E27FC236}">
                <a16:creationId xmlns:a16="http://schemas.microsoft.com/office/drawing/2014/main" id="{47130CC8-1F47-47D9-B371-72822EE3C9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9A3F5-6589-4B6C-B148-250BE1A7DBC4}"/>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2723853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C60B-7E70-4C12-98AC-7B71BCD90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72DC7A-1C9C-41B3-A03A-2AA549FB61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878175-998A-4295-BC1A-809473A28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CD9F9-3F20-4836-BB25-65C11CAB76EB}"/>
              </a:ext>
            </a:extLst>
          </p:cNvPr>
          <p:cNvSpPr>
            <a:spLocks noGrp="1"/>
          </p:cNvSpPr>
          <p:nvPr>
            <p:ph type="dt" sz="half" idx="10"/>
          </p:nvPr>
        </p:nvSpPr>
        <p:spPr/>
        <p:txBody>
          <a:bodyPr/>
          <a:lstStyle/>
          <a:p>
            <a:fld id="{9D762E77-D2E7-44C2-B593-E74FDA236991}" type="datetimeFigureOut">
              <a:rPr lang="en-US" smtClean="0"/>
              <a:t>4/25/2024</a:t>
            </a:fld>
            <a:endParaRPr lang="en-US"/>
          </a:p>
        </p:txBody>
      </p:sp>
      <p:sp>
        <p:nvSpPr>
          <p:cNvPr id="6" name="Footer Placeholder 5">
            <a:extLst>
              <a:ext uri="{FF2B5EF4-FFF2-40B4-BE49-F238E27FC236}">
                <a16:creationId xmlns:a16="http://schemas.microsoft.com/office/drawing/2014/main" id="{52401C42-5EC3-4280-B2FB-4E9E507B4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81D77-A61E-4EC4-AA63-07FAC091CA47}"/>
              </a:ext>
            </a:extLst>
          </p:cNvPr>
          <p:cNvSpPr>
            <a:spLocks noGrp="1"/>
          </p:cNvSpPr>
          <p:nvPr>
            <p:ph type="sldNum" sz="quarter" idx="12"/>
          </p:nvPr>
        </p:nvSpPr>
        <p:spPr/>
        <p:txBody>
          <a:bodyPr/>
          <a:lstStyle/>
          <a:p>
            <a:fld id="{C6AF61EA-1BD5-4789-94D4-8D3507D6A26B}" type="slidenum">
              <a:rPr lang="en-US" smtClean="0"/>
              <a:t>‹#›</a:t>
            </a:fld>
            <a:endParaRPr lang="en-US"/>
          </a:p>
        </p:txBody>
      </p:sp>
    </p:spTree>
    <p:extLst>
      <p:ext uri="{BB962C8B-B14F-4D97-AF65-F5344CB8AC3E}">
        <p14:creationId xmlns:p14="http://schemas.microsoft.com/office/powerpoint/2010/main" val="172661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3C30E1-908F-407D-9022-B9FBD3D2B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601079-F2CA-4389-8A08-36760A80D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25374-3021-47AD-9A75-D93C8E12F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762E77-D2E7-44C2-B593-E74FDA236991}" type="datetimeFigureOut">
              <a:rPr lang="en-US" smtClean="0"/>
              <a:t>4/25/2024</a:t>
            </a:fld>
            <a:endParaRPr lang="en-US"/>
          </a:p>
        </p:txBody>
      </p:sp>
      <p:sp>
        <p:nvSpPr>
          <p:cNvPr id="5" name="Footer Placeholder 4">
            <a:extLst>
              <a:ext uri="{FF2B5EF4-FFF2-40B4-BE49-F238E27FC236}">
                <a16:creationId xmlns:a16="http://schemas.microsoft.com/office/drawing/2014/main" id="{1C036923-213C-4B14-B1AA-65381446D5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F6D8E8-0882-46AB-94AB-022BBD08C5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F61EA-1BD5-4789-94D4-8D3507D6A26B}" type="slidenum">
              <a:rPr lang="en-US" smtClean="0"/>
              <a:t>‹#›</a:t>
            </a:fld>
            <a:endParaRPr lang="en-US"/>
          </a:p>
        </p:txBody>
      </p:sp>
    </p:spTree>
    <p:extLst>
      <p:ext uri="{BB962C8B-B14F-4D97-AF65-F5344CB8AC3E}">
        <p14:creationId xmlns:p14="http://schemas.microsoft.com/office/powerpoint/2010/main" val="20245197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ải +999 Hình Nền Powerpoint 2007 Đẹp Nhất Năm 2018">
            <a:extLst>
              <a:ext uri="{FF2B5EF4-FFF2-40B4-BE49-F238E27FC236}">
                <a16:creationId xmlns:a16="http://schemas.microsoft.com/office/drawing/2014/main" id="{EFE0250A-895A-4640-B46E-B3EC74F4CBA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0" cy="6865322"/>
          </a:xfrm>
          <a:prstGeom prst="rect">
            <a:avLst/>
          </a:prstGeom>
          <a:noFill/>
          <a:ln>
            <a:noFill/>
          </a:ln>
        </p:spPr>
      </p:pic>
      <p:sp>
        <p:nvSpPr>
          <p:cNvPr id="5" name="Text Box 4">
            <a:extLst>
              <a:ext uri="{FF2B5EF4-FFF2-40B4-BE49-F238E27FC236}">
                <a16:creationId xmlns:a16="http://schemas.microsoft.com/office/drawing/2014/main" id="{17F4C11E-8F64-441E-866D-1F32E2131AED}"/>
              </a:ext>
            </a:extLst>
          </p:cNvPr>
          <p:cNvSpPr txBox="1"/>
          <p:nvPr/>
        </p:nvSpPr>
        <p:spPr>
          <a:xfrm>
            <a:off x="2605683" y="1921451"/>
            <a:ext cx="6147700" cy="219258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US" sz="6600" b="1" dirty="0">
                <a:ln w="6604" cap="flat" cmpd="sng" algn="ctr">
                  <a:solidFill>
                    <a:srgbClr val="FFFF00"/>
                  </a:solidFill>
                  <a:prstDash val="solid"/>
                  <a:round/>
                </a:ln>
                <a:solidFill>
                  <a:srgbClr val="FF0000"/>
                </a:solidFill>
                <a:effectLst>
                  <a:outerShdw dist="38100" dir="2700000" algn="tl">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KHOA HỌC LỚP 5</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6AAA29D3-D99F-EDD7-8ADE-3FE8AD443BDF}"/>
              </a:ext>
            </a:extLst>
          </p:cNvPr>
          <p:cNvSpPr txBox="1"/>
          <p:nvPr/>
        </p:nvSpPr>
        <p:spPr>
          <a:xfrm>
            <a:off x="0" y="102460"/>
            <a:ext cx="11411712" cy="1248675"/>
          </a:xfrm>
          <a:prstGeom prst="rect">
            <a:avLst/>
          </a:prstGeom>
          <a:noFill/>
        </p:spPr>
        <p:txBody>
          <a:bodyPr wrap="square">
            <a:spAutoFit/>
          </a:bodyPr>
          <a:lstStyle/>
          <a:p>
            <a:pPr>
              <a:lnSpc>
                <a:spcPct val="107000"/>
              </a:lnSpc>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UBND </a:t>
            </a:r>
            <a:r>
              <a:rPr lang="en-US" sz="3600" b="1" dirty="0">
                <a:latin typeface="Times New Roman" panose="02020603050405020304" pitchFamily="18" charset="0"/>
                <a:ea typeface="Calibri" panose="020F0502020204030204" pitchFamily="34" charset="0"/>
                <a:cs typeface="Times New Roman" panose="02020603050405020304" pitchFamily="18" charset="0"/>
              </a:rPr>
              <a:t>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hành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phố</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Quy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Nhơn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TH Lý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Kiệt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21C99F6-C2CC-3668-D557-5927BFF5796E}"/>
              </a:ext>
            </a:extLst>
          </p:cNvPr>
          <p:cNvSpPr txBox="1"/>
          <p:nvPr/>
        </p:nvSpPr>
        <p:spPr>
          <a:xfrm>
            <a:off x="591671" y="5352628"/>
            <a:ext cx="9725810" cy="1237903"/>
          </a:xfrm>
          <a:prstGeom prst="rect">
            <a:avLst/>
          </a:prstGeom>
          <a:noFill/>
        </p:spPr>
        <p:txBody>
          <a:bodyPr wrap="square">
            <a:spAutoFit/>
          </a:bodyPr>
          <a:lstStyle/>
          <a:p>
            <a:pPr algn="ctr">
              <a:lnSpc>
                <a:spcPct val="107000"/>
              </a:lnSpc>
            </a:pP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Ngô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err="1">
                <a:effectLst/>
                <a:latin typeface="Times New Roman" panose="02020603050405020304" pitchFamily="18" charset="0"/>
                <a:ea typeface="Calibri" panose="020F0502020204030204" pitchFamily="34" charset="0"/>
                <a:cs typeface="Times New Roman" panose="02020603050405020304" pitchFamily="18" charset="0"/>
              </a:rPr>
              <a:t>Đào</a:t>
            </a:r>
            <a:endParaRPr lang="en-US" sz="3600" b="1"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en-US" sz="3600" b="1" i="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600" b="1" i="1">
                <a:latin typeface="Times New Roman" panose="02020603050405020304" pitchFamily="18" charset="0"/>
                <a:ea typeface="Calibri" panose="020F0502020204030204" pitchFamily="34" charset="0"/>
                <a:cs typeface="Times New Roman" panose="02020603050405020304" pitchFamily="18" charset="0"/>
              </a:rPr>
              <a:t> 5H</a:t>
            </a:r>
            <a:endParaRPr lang="en-US" sz="36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7065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1464818" y="183756"/>
            <a:ext cx="9774314" cy="584775"/>
          </a:xfrm>
          <a:prstGeom prst="rect">
            <a:avLst/>
          </a:prstGeom>
          <a:no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Phụ</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thai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không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gì</a:t>
            </a:r>
            <a:r>
              <a:rPr lang="en-US" sz="3200" b="1" i="0" dirty="0">
                <a:solidFill>
                  <a:srgbClr val="FF0000"/>
                </a:solidFill>
                <a:effectLst/>
                <a:latin typeface="Times New Roman" panose="02020603050405020304" pitchFamily="18" charset="0"/>
                <a:cs typeface="Times New Roman" panose="02020603050405020304" pitchFamily="18" charset="0"/>
              </a:rPr>
              <a:t> ? </a:t>
            </a:r>
            <a:r>
              <a:rPr lang="en-US" sz="3200" b="1" i="0" dirty="0" err="1">
                <a:solidFill>
                  <a:srgbClr val="FF0000"/>
                </a:solidFill>
                <a:effectLst/>
                <a:latin typeface="Times New Roman" panose="02020603050405020304" pitchFamily="18" charset="0"/>
                <a:cs typeface="Times New Roman" panose="02020603050405020304" pitchFamily="18" charset="0"/>
              </a:rPr>
              <a:t>Tại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sao</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56DD0-7273-4EDE-94E6-D9B74781987F}"/>
              </a:ext>
            </a:extLst>
          </p:cNvPr>
          <p:cNvPicPr>
            <a:picLocks noChangeAspect="1"/>
          </p:cNvPicPr>
          <p:nvPr/>
        </p:nvPicPr>
        <p:blipFill>
          <a:blip r:embed="rId2"/>
          <a:stretch>
            <a:fillRect/>
          </a:stretch>
        </p:blipFill>
        <p:spPr>
          <a:xfrm>
            <a:off x="802026" y="96864"/>
            <a:ext cx="662792" cy="723046"/>
          </a:xfrm>
          <a:prstGeom prst="rect">
            <a:avLst/>
          </a:prstGeom>
        </p:spPr>
      </p:pic>
      <p:pic>
        <p:nvPicPr>
          <p:cNvPr id="7" name="Picture 6">
            <a:extLst>
              <a:ext uri="{FF2B5EF4-FFF2-40B4-BE49-F238E27FC236}">
                <a16:creationId xmlns:a16="http://schemas.microsoft.com/office/drawing/2014/main" id="{C7C87668-1552-4453-99AD-1D5FB6CB8F1C}"/>
              </a:ext>
            </a:extLst>
          </p:cNvPr>
          <p:cNvPicPr>
            <a:picLocks noChangeAspect="1"/>
          </p:cNvPicPr>
          <p:nvPr/>
        </p:nvPicPr>
        <p:blipFill>
          <a:blip r:embed="rId3"/>
          <a:stretch>
            <a:fillRect/>
          </a:stretch>
        </p:blipFill>
        <p:spPr>
          <a:xfrm>
            <a:off x="1133421" y="1143232"/>
            <a:ext cx="4967855" cy="5001536"/>
          </a:xfrm>
          <a:prstGeom prst="rect">
            <a:avLst/>
          </a:prstGeom>
        </p:spPr>
      </p:pic>
      <p:sp>
        <p:nvSpPr>
          <p:cNvPr id="11" name="TextBox 10">
            <a:extLst>
              <a:ext uri="{FF2B5EF4-FFF2-40B4-BE49-F238E27FC236}">
                <a16:creationId xmlns:a16="http://schemas.microsoft.com/office/drawing/2014/main" id="{8E41DBD6-52CE-4D1B-AC40-8446888A4B9C}"/>
              </a:ext>
            </a:extLst>
          </p:cNvPr>
          <p:cNvSpPr txBox="1"/>
          <p:nvPr/>
        </p:nvSpPr>
        <p:spPr>
          <a:xfrm>
            <a:off x="6351975" y="2274838"/>
            <a:ext cx="4844034" cy="2308324"/>
          </a:xfrm>
          <a:prstGeom prst="rect">
            <a:avLst/>
          </a:prstGeom>
          <a:noFill/>
        </p:spPr>
        <p:txBody>
          <a:bodyPr wrap="square">
            <a:spAutoFit/>
          </a:bodyPr>
          <a:lstStyle/>
          <a:p>
            <a:r>
              <a:rPr lang="vi-VN" sz="3600" b="0" i="0" dirty="0">
                <a:solidFill>
                  <a:srgbClr val="000000"/>
                </a:solidFill>
                <a:effectLst/>
                <a:latin typeface="+mj-lt"/>
              </a:rPr>
              <a:t>Các thức ăn có lợi cho sức khỏe của người mẹ và thai nhi.</a:t>
            </a:r>
            <a:br>
              <a:rPr lang="vi-VN" sz="3600" b="0" i="0" dirty="0">
                <a:solidFill>
                  <a:srgbClr val="000000"/>
                </a:solidFill>
                <a:effectLst/>
                <a:latin typeface="+mj-lt"/>
              </a:rPr>
            </a:br>
            <a:endParaRPr lang="en-US" sz="3600" dirty="0">
              <a:latin typeface="+mj-lt"/>
            </a:endParaRPr>
          </a:p>
        </p:txBody>
      </p:sp>
      <p:sp>
        <p:nvSpPr>
          <p:cNvPr id="12" name="TextBox 11">
            <a:extLst>
              <a:ext uri="{FF2B5EF4-FFF2-40B4-BE49-F238E27FC236}">
                <a16:creationId xmlns:a16="http://schemas.microsoft.com/office/drawing/2014/main" id="{B30FBC4D-2237-45FE-86F5-28B8F465E9AB}"/>
              </a:ext>
            </a:extLst>
          </p:cNvPr>
          <p:cNvSpPr txBox="1"/>
          <p:nvPr/>
        </p:nvSpPr>
        <p:spPr>
          <a:xfrm>
            <a:off x="7893558" y="3921763"/>
            <a:ext cx="811530" cy="1322798"/>
          </a:xfrm>
          <a:prstGeom prst="rect">
            <a:avLst/>
          </a:prstGeom>
          <a:noFill/>
        </p:spPr>
        <p:txBody>
          <a:bodyPr wrap="square">
            <a:spAutoFit/>
          </a:bodyPr>
          <a:lstStyle/>
          <a:p>
            <a:pPr>
              <a:lnSpc>
                <a:spcPct val="107000"/>
              </a:lnSpc>
              <a:spcAft>
                <a:spcPts val="800"/>
              </a:spcAft>
            </a:pPr>
            <a:r>
              <a:rPr lang="en-US" sz="8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ZapfDingbats BT" panose="05000000000000000000" pitchFamily="2" charset="2"/>
              </a:rPr>
              <a:t></a:t>
            </a:r>
            <a:endParaRPr lang="en-US" sz="8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472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1464818" y="183756"/>
            <a:ext cx="9774314" cy="584775"/>
          </a:xfrm>
          <a:prstGeom prst="rect">
            <a:avLst/>
          </a:prstGeom>
          <a:no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Phụ</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thai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không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gì</a:t>
            </a:r>
            <a:r>
              <a:rPr lang="en-US" sz="3200" b="1" i="0" dirty="0">
                <a:solidFill>
                  <a:srgbClr val="FF0000"/>
                </a:solidFill>
                <a:effectLst/>
                <a:latin typeface="Times New Roman" panose="02020603050405020304" pitchFamily="18" charset="0"/>
                <a:cs typeface="Times New Roman" panose="02020603050405020304" pitchFamily="18" charset="0"/>
              </a:rPr>
              <a:t> ? </a:t>
            </a:r>
            <a:r>
              <a:rPr lang="en-US" sz="3200" b="1" i="0" dirty="0" err="1">
                <a:solidFill>
                  <a:srgbClr val="FF0000"/>
                </a:solidFill>
                <a:effectLst/>
                <a:latin typeface="Times New Roman" panose="02020603050405020304" pitchFamily="18" charset="0"/>
                <a:cs typeface="Times New Roman" panose="02020603050405020304" pitchFamily="18" charset="0"/>
              </a:rPr>
              <a:t>Tại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sao</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56DD0-7273-4EDE-94E6-D9B74781987F}"/>
              </a:ext>
            </a:extLst>
          </p:cNvPr>
          <p:cNvPicPr>
            <a:picLocks noChangeAspect="1"/>
          </p:cNvPicPr>
          <p:nvPr/>
        </p:nvPicPr>
        <p:blipFill>
          <a:blip r:embed="rId2"/>
          <a:stretch>
            <a:fillRect/>
          </a:stretch>
        </p:blipFill>
        <p:spPr>
          <a:xfrm>
            <a:off x="802026" y="96864"/>
            <a:ext cx="662792" cy="723046"/>
          </a:xfrm>
          <a:prstGeom prst="rect">
            <a:avLst/>
          </a:prstGeom>
        </p:spPr>
      </p:pic>
      <p:pic>
        <p:nvPicPr>
          <p:cNvPr id="8" name="Picture 7">
            <a:extLst>
              <a:ext uri="{FF2B5EF4-FFF2-40B4-BE49-F238E27FC236}">
                <a16:creationId xmlns:a16="http://schemas.microsoft.com/office/drawing/2014/main" id="{37A5EAAB-E70C-4357-B397-9AE06986EB99}"/>
              </a:ext>
            </a:extLst>
          </p:cNvPr>
          <p:cNvPicPr>
            <a:picLocks noChangeAspect="1"/>
          </p:cNvPicPr>
          <p:nvPr/>
        </p:nvPicPr>
        <p:blipFill>
          <a:blip r:embed="rId3"/>
          <a:stretch>
            <a:fillRect/>
          </a:stretch>
        </p:blipFill>
        <p:spPr>
          <a:xfrm>
            <a:off x="1577361" y="1141355"/>
            <a:ext cx="4518639" cy="4953922"/>
          </a:xfrm>
          <a:prstGeom prst="rect">
            <a:avLst/>
          </a:prstGeom>
        </p:spPr>
      </p:pic>
      <p:sp>
        <p:nvSpPr>
          <p:cNvPr id="11" name="TextBox 10">
            <a:extLst>
              <a:ext uri="{FF2B5EF4-FFF2-40B4-BE49-F238E27FC236}">
                <a16:creationId xmlns:a16="http://schemas.microsoft.com/office/drawing/2014/main" id="{79A9446E-7CC1-408A-8363-5BBC2C2140CB}"/>
              </a:ext>
            </a:extLst>
          </p:cNvPr>
          <p:cNvSpPr txBox="1"/>
          <p:nvPr/>
        </p:nvSpPr>
        <p:spPr>
          <a:xfrm>
            <a:off x="6422530" y="1997839"/>
            <a:ext cx="4816602" cy="2862322"/>
          </a:xfrm>
          <a:prstGeom prst="rect">
            <a:avLst/>
          </a:prstGeom>
          <a:noFill/>
        </p:spPr>
        <p:txBody>
          <a:bodyPr wrap="square">
            <a:spAutoFit/>
          </a:bodyPr>
          <a:lstStyle/>
          <a:p>
            <a:r>
              <a:rPr lang="vi-VN" sz="3600" b="0" i="0" dirty="0">
                <a:solidFill>
                  <a:srgbClr val="000000"/>
                </a:solidFill>
                <a:effectLst/>
                <a:latin typeface="+mj-lt"/>
              </a:rPr>
              <a:t>Một số thứ không tốt hoặc gây hại cho sức khỏe của người mẹ và thai</a:t>
            </a:r>
            <a:r>
              <a:rPr lang="en-US" sz="3600" b="0" i="0" dirty="0">
                <a:solidFill>
                  <a:srgbClr val="000000"/>
                </a:solidFill>
                <a:effectLst/>
                <a:latin typeface="+mj-lt"/>
              </a:rPr>
              <a:t> </a:t>
            </a:r>
            <a:r>
              <a:rPr lang="vi-VN" sz="3600" b="0" i="0" dirty="0">
                <a:solidFill>
                  <a:srgbClr val="000000"/>
                </a:solidFill>
                <a:effectLst/>
                <a:latin typeface="+mj-lt"/>
              </a:rPr>
              <a:t>nhi.</a:t>
            </a:r>
            <a:br>
              <a:rPr lang="vi-VN" sz="3600" b="0" i="0" dirty="0">
                <a:solidFill>
                  <a:srgbClr val="000000"/>
                </a:solidFill>
                <a:effectLst/>
                <a:latin typeface="+mj-lt"/>
              </a:rPr>
            </a:br>
            <a:endParaRPr lang="en-US" sz="3600" dirty="0">
              <a:latin typeface="+mj-lt"/>
            </a:endParaRPr>
          </a:p>
        </p:txBody>
      </p:sp>
      <p:sp>
        <p:nvSpPr>
          <p:cNvPr id="12" name="TextBox 11">
            <a:extLst>
              <a:ext uri="{FF2B5EF4-FFF2-40B4-BE49-F238E27FC236}">
                <a16:creationId xmlns:a16="http://schemas.microsoft.com/office/drawing/2014/main" id="{121406CA-24E2-4458-9464-D1A1F3601357}"/>
              </a:ext>
            </a:extLst>
          </p:cNvPr>
          <p:cNvSpPr txBox="1"/>
          <p:nvPr/>
        </p:nvSpPr>
        <p:spPr>
          <a:xfrm>
            <a:off x="8049006" y="4293458"/>
            <a:ext cx="985266" cy="1345176"/>
          </a:xfrm>
          <a:prstGeom prst="rect">
            <a:avLst/>
          </a:prstGeom>
          <a:noFill/>
        </p:spPr>
        <p:txBody>
          <a:bodyPr wrap="square">
            <a:spAutoFit/>
          </a:bodyPr>
          <a:lstStyle/>
          <a:p>
            <a:pPr>
              <a:lnSpc>
                <a:spcPct val="107000"/>
              </a:lnSpc>
              <a:spcAft>
                <a:spcPts val="800"/>
              </a:spcAft>
            </a:pPr>
            <a:r>
              <a:rPr lang="en-US" sz="8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ZapfDingbats BT" panose="05000000000000000000" pitchFamily="2" charset="2"/>
              </a:rPr>
              <a:t></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6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1464818" y="183756"/>
            <a:ext cx="9774314" cy="584775"/>
          </a:xfrm>
          <a:prstGeom prst="rect">
            <a:avLst/>
          </a:prstGeom>
          <a:no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Phụ</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thai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không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gì</a:t>
            </a:r>
            <a:r>
              <a:rPr lang="en-US" sz="3200" b="1" i="0" dirty="0">
                <a:solidFill>
                  <a:srgbClr val="FF0000"/>
                </a:solidFill>
                <a:effectLst/>
                <a:latin typeface="Times New Roman" panose="02020603050405020304" pitchFamily="18" charset="0"/>
                <a:cs typeface="Times New Roman" panose="02020603050405020304" pitchFamily="18" charset="0"/>
              </a:rPr>
              <a:t> ? </a:t>
            </a:r>
            <a:r>
              <a:rPr lang="en-US" sz="3200" b="1" i="0" dirty="0" err="1">
                <a:solidFill>
                  <a:srgbClr val="FF0000"/>
                </a:solidFill>
                <a:effectLst/>
                <a:latin typeface="Times New Roman" panose="02020603050405020304" pitchFamily="18" charset="0"/>
                <a:cs typeface="Times New Roman" panose="02020603050405020304" pitchFamily="18" charset="0"/>
              </a:rPr>
              <a:t>Tại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sao</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56DD0-7273-4EDE-94E6-D9B74781987F}"/>
              </a:ext>
            </a:extLst>
          </p:cNvPr>
          <p:cNvPicPr>
            <a:picLocks noChangeAspect="1"/>
          </p:cNvPicPr>
          <p:nvPr/>
        </p:nvPicPr>
        <p:blipFill>
          <a:blip r:embed="rId2"/>
          <a:stretch>
            <a:fillRect/>
          </a:stretch>
        </p:blipFill>
        <p:spPr>
          <a:xfrm>
            <a:off x="802026" y="96864"/>
            <a:ext cx="662792" cy="723046"/>
          </a:xfrm>
          <a:prstGeom prst="rect">
            <a:avLst/>
          </a:prstGeom>
        </p:spPr>
      </p:pic>
      <p:pic>
        <p:nvPicPr>
          <p:cNvPr id="9" name="Picture 8">
            <a:extLst>
              <a:ext uri="{FF2B5EF4-FFF2-40B4-BE49-F238E27FC236}">
                <a16:creationId xmlns:a16="http://schemas.microsoft.com/office/drawing/2014/main" id="{469D30FD-6A2C-4C98-93D5-861AC94EAE92}"/>
              </a:ext>
            </a:extLst>
          </p:cNvPr>
          <p:cNvPicPr>
            <a:picLocks noChangeAspect="1"/>
          </p:cNvPicPr>
          <p:nvPr/>
        </p:nvPicPr>
        <p:blipFill>
          <a:blip r:embed="rId3"/>
          <a:stretch>
            <a:fillRect/>
          </a:stretch>
        </p:blipFill>
        <p:spPr>
          <a:xfrm>
            <a:off x="687397" y="1419742"/>
            <a:ext cx="6367001" cy="4018516"/>
          </a:xfrm>
          <a:prstGeom prst="rect">
            <a:avLst/>
          </a:prstGeom>
        </p:spPr>
      </p:pic>
      <p:sp>
        <p:nvSpPr>
          <p:cNvPr id="11" name="TextBox 10">
            <a:extLst>
              <a:ext uri="{FF2B5EF4-FFF2-40B4-BE49-F238E27FC236}">
                <a16:creationId xmlns:a16="http://schemas.microsoft.com/office/drawing/2014/main" id="{21B31065-7501-4A92-8591-15660604EE03}"/>
              </a:ext>
            </a:extLst>
          </p:cNvPr>
          <p:cNvSpPr txBox="1"/>
          <p:nvPr/>
        </p:nvSpPr>
        <p:spPr>
          <a:xfrm>
            <a:off x="7231972" y="2178272"/>
            <a:ext cx="4115732" cy="1754326"/>
          </a:xfrm>
          <a:prstGeom prst="rect">
            <a:avLst/>
          </a:prstGeom>
          <a:noFill/>
        </p:spPr>
        <p:txBody>
          <a:bodyPr wrap="square">
            <a:spAutoFit/>
          </a:bodyPr>
          <a:lstStyle/>
          <a:p>
            <a:r>
              <a:rPr lang="vi-VN" sz="3600" b="0" i="0" dirty="0">
                <a:solidFill>
                  <a:srgbClr val="000000"/>
                </a:solidFill>
                <a:effectLst/>
                <a:latin typeface="+mj-lt"/>
              </a:rPr>
              <a:t>Người phụ nữ có thai đang được khám thai tại cơ sở y tế.</a:t>
            </a:r>
            <a:endParaRPr lang="en-US" sz="3600" dirty="0">
              <a:latin typeface="+mj-lt"/>
            </a:endParaRPr>
          </a:p>
        </p:txBody>
      </p:sp>
      <p:sp>
        <p:nvSpPr>
          <p:cNvPr id="12" name="TextBox 11">
            <a:extLst>
              <a:ext uri="{FF2B5EF4-FFF2-40B4-BE49-F238E27FC236}">
                <a16:creationId xmlns:a16="http://schemas.microsoft.com/office/drawing/2014/main" id="{BE8403EB-29C2-44D1-B8FC-FDE872C97B55}"/>
              </a:ext>
            </a:extLst>
          </p:cNvPr>
          <p:cNvSpPr txBox="1"/>
          <p:nvPr/>
        </p:nvSpPr>
        <p:spPr>
          <a:xfrm>
            <a:off x="8478308" y="4019541"/>
            <a:ext cx="811530" cy="1322798"/>
          </a:xfrm>
          <a:prstGeom prst="rect">
            <a:avLst/>
          </a:prstGeom>
          <a:noFill/>
        </p:spPr>
        <p:txBody>
          <a:bodyPr wrap="square">
            <a:spAutoFit/>
          </a:bodyPr>
          <a:lstStyle/>
          <a:p>
            <a:pPr>
              <a:lnSpc>
                <a:spcPct val="107000"/>
              </a:lnSpc>
              <a:spcAft>
                <a:spcPts val="800"/>
              </a:spcAft>
            </a:pPr>
            <a:r>
              <a:rPr lang="en-US" sz="8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ZapfDingbats BT" panose="05000000000000000000" pitchFamily="2" charset="2"/>
              </a:rPr>
              <a:t></a:t>
            </a:r>
            <a:endParaRPr lang="en-US" sz="8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318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1464818" y="183756"/>
            <a:ext cx="9774314" cy="584775"/>
          </a:xfrm>
          <a:prstGeom prst="rect">
            <a:avLst/>
          </a:prstGeom>
          <a:no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Phụ</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thai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không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gì</a:t>
            </a:r>
            <a:r>
              <a:rPr lang="en-US" sz="3200" b="1" i="0" dirty="0">
                <a:solidFill>
                  <a:srgbClr val="FF0000"/>
                </a:solidFill>
                <a:effectLst/>
                <a:latin typeface="Times New Roman" panose="02020603050405020304" pitchFamily="18" charset="0"/>
                <a:cs typeface="Times New Roman" panose="02020603050405020304" pitchFamily="18" charset="0"/>
              </a:rPr>
              <a:t> ? </a:t>
            </a:r>
            <a:r>
              <a:rPr lang="en-US" sz="3200" b="1" i="0" dirty="0" err="1">
                <a:solidFill>
                  <a:srgbClr val="FF0000"/>
                </a:solidFill>
                <a:effectLst/>
                <a:latin typeface="Times New Roman" panose="02020603050405020304" pitchFamily="18" charset="0"/>
                <a:cs typeface="Times New Roman" panose="02020603050405020304" pitchFamily="18" charset="0"/>
              </a:rPr>
              <a:t>Tại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sao</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56DD0-7273-4EDE-94E6-D9B74781987F}"/>
              </a:ext>
            </a:extLst>
          </p:cNvPr>
          <p:cNvPicPr>
            <a:picLocks noChangeAspect="1"/>
          </p:cNvPicPr>
          <p:nvPr/>
        </p:nvPicPr>
        <p:blipFill>
          <a:blip r:embed="rId2"/>
          <a:stretch>
            <a:fillRect/>
          </a:stretch>
        </p:blipFill>
        <p:spPr>
          <a:xfrm>
            <a:off x="802026" y="96864"/>
            <a:ext cx="662792" cy="723046"/>
          </a:xfrm>
          <a:prstGeom prst="rect">
            <a:avLst/>
          </a:prstGeom>
        </p:spPr>
      </p:pic>
      <p:pic>
        <p:nvPicPr>
          <p:cNvPr id="10" name="Picture 9">
            <a:extLst>
              <a:ext uri="{FF2B5EF4-FFF2-40B4-BE49-F238E27FC236}">
                <a16:creationId xmlns:a16="http://schemas.microsoft.com/office/drawing/2014/main" id="{C886F741-CA13-4EDD-8A6B-49E0D57E70F4}"/>
              </a:ext>
            </a:extLst>
          </p:cNvPr>
          <p:cNvPicPr>
            <a:picLocks noChangeAspect="1"/>
          </p:cNvPicPr>
          <p:nvPr/>
        </p:nvPicPr>
        <p:blipFill>
          <a:blip r:embed="rId3"/>
          <a:stretch>
            <a:fillRect/>
          </a:stretch>
        </p:blipFill>
        <p:spPr>
          <a:xfrm>
            <a:off x="647241" y="1298654"/>
            <a:ext cx="6215066" cy="4196890"/>
          </a:xfrm>
          <a:prstGeom prst="rect">
            <a:avLst/>
          </a:prstGeom>
        </p:spPr>
      </p:pic>
      <p:sp>
        <p:nvSpPr>
          <p:cNvPr id="11" name="TextBox 10">
            <a:extLst>
              <a:ext uri="{FF2B5EF4-FFF2-40B4-BE49-F238E27FC236}">
                <a16:creationId xmlns:a16="http://schemas.microsoft.com/office/drawing/2014/main" id="{3D6B1B33-9BFD-4800-8824-49113DD122F2}"/>
              </a:ext>
            </a:extLst>
          </p:cNvPr>
          <p:cNvSpPr txBox="1"/>
          <p:nvPr/>
        </p:nvSpPr>
        <p:spPr>
          <a:xfrm>
            <a:off x="7093917" y="1298654"/>
            <a:ext cx="4450842" cy="2862322"/>
          </a:xfrm>
          <a:prstGeom prst="rect">
            <a:avLst/>
          </a:prstGeom>
          <a:noFill/>
        </p:spPr>
        <p:txBody>
          <a:bodyPr wrap="square">
            <a:spAutoFit/>
          </a:bodyPr>
          <a:lstStyle/>
          <a:p>
            <a:r>
              <a:rPr lang="vi-VN" sz="3600" b="0" i="0" dirty="0">
                <a:solidFill>
                  <a:srgbClr val="000000"/>
                </a:solidFill>
                <a:effectLst/>
                <a:latin typeface="+mj-lt"/>
              </a:rPr>
              <a:t>Người phụ nữ có thai đang gánh lúa và tiếp xúc với các chất độc hóa học như thuốc trừ sâu, thuốc diệt cỏ,…</a:t>
            </a:r>
            <a:endParaRPr lang="en-US" sz="3600" dirty="0">
              <a:latin typeface="+mj-lt"/>
            </a:endParaRPr>
          </a:p>
        </p:txBody>
      </p:sp>
      <p:sp>
        <p:nvSpPr>
          <p:cNvPr id="12" name="TextBox 11">
            <a:extLst>
              <a:ext uri="{FF2B5EF4-FFF2-40B4-BE49-F238E27FC236}">
                <a16:creationId xmlns:a16="http://schemas.microsoft.com/office/drawing/2014/main" id="{BBB20564-E6F7-4420-931B-77EA1C16C7EC}"/>
              </a:ext>
            </a:extLst>
          </p:cNvPr>
          <p:cNvSpPr txBox="1"/>
          <p:nvPr/>
        </p:nvSpPr>
        <p:spPr>
          <a:xfrm>
            <a:off x="8515350" y="4269261"/>
            <a:ext cx="985266" cy="1345176"/>
          </a:xfrm>
          <a:prstGeom prst="rect">
            <a:avLst/>
          </a:prstGeom>
          <a:noFill/>
        </p:spPr>
        <p:txBody>
          <a:bodyPr wrap="square">
            <a:spAutoFit/>
          </a:bodyPr>
          <a:lstStyle/>
          <a:p>
            <a:pPr>
              <a:lnSpc>
                <a:spcPct val="107000"/>
              </a:lnSpc>
              <a:spcAft>
                <a:spcPts val="800"/>
              </a:spcAft>
            </a:pPr>
            <a:r>
              <a:rPr lang="en-US" sz="8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sym typeface="ZapfDingbats BT" panose="05000000000000000000" pitchFamily="2" charset="2"/>
              </a:rPr>
              <a:t></a:t>
            </a: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587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639193" y="300609"/>
            <a:ext cx="11256885" cy="646331"/>
          </a:xfrm>
          <a:prstGeom prst="rect">
            <a:avLst/>
          </a:prstGeom>
          <a:noFill/>
        </p:spPr>
        <p:txBody>
          <a:bodyPr wrap="square">
            <a:spAutoFit/>
          </a:bodyPr>
          <a:lstStyle/>
          <a:p>
            <a:r>
              <a:rPr lang="en-US" sz="3600" b="1" i="0" dirty="0" err="1">
                <a:solidFill>
                  <a:srgbClr val="FF0000"/>
                </a:solidFill>
                <a:effectLst/>
                <a:latin typeface="Times New Roman" panose="02020603050405020304" pitchFamily="18" charset="0"/>
                <a:cs typeface="Times New Roman" panose="02020603050405020304" pitchFamily="18" charset="0"/>
              </a:rPr>
              <a:t>Phụ</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nữ</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có</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thai</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nên</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và</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không</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nên</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làm</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gì</a:t>
            </a:r>
            <a:r>
              <a:rPr lang="en-US" sz="3600" b="1" i="0" dirty="0">
                <a:solidFill>
                  <a:srgbClr val="FF0000"/>
                </a:solidFill>
                <a:effectLst/>
                <a:latin typeface="Times New Roman" panose="02020603050405020304" pitchFamily="18" charset="0"/>
                <a:cs typeface="Times New Roman" panose="02020603050405020304" pitchFamily="18" charset="0"/>
              </a:rPr>
              <a:t> ? </a:t>
            </a:r>
            <a:r>
              <a:rPr lang="en-US" sz="3600" b="1" i="0" dirty="0" err="1">
                <a:solidFill>
                  <a:srgbClr val="FF0000"/>
                </a:solidFill>
                <a:effectLst/>
                <a:latin typeface="Times New Roman" panose="02020603050405020304" pitchFamily="18" charset="0"/>
                <a:cs typeface="Times New Roman" panose="02020603050405020304" pitchFamily="18" charset="0"/>
              </a:rPr>
              <a:t>Tại</a:t>
            </a:r>
            <a:r>
              <a:rPr lang="en-US" sz="3600" b="1" i="0" dirty="0">
                <a:solidFill>
                  <a:srgbClr val="FF0000"/>
                </a:solidFill>
                <a:effectLst/>
                <a:latin typeface="Times New Roman" panose="02020603050405020304" pitchFamily="18" charset="0"/>
                <a:cs typeface="Times New Roman" panose="02020603050405020304" pitchFamily="18" charset="0"/>
              </a:rPr>
              <a:t> </a:t>
            </a:r>
            <a:r>
              <a:rPr lang="en-US" sz="3600" b="1" i="0" dirty="0" err="1">
                <a:solidFill>
                  <a:srgbClr val="FF0000"/>
                </a:solidFill>
                <a:effectLst/>
                <a:latin typeface="Times New Roman" panose="02020603050405020304" pitchFamily="18" charset="0"/>
                <a:cs typeface="Times New Roman" panose="02020603050405020304" pitchFamily="18" charset="0"/>
              </a:rPr>
              <a:t>sao</a:t>
            </a:r>
            <a:r>
              <a:rPr lang="en-US" sz="3600" b="1" i="0" dirty="0">
                <a:solidFill>
                  <a:srgbClr val="FF0000"/>
                </a:solidFill>
                <a:effectLst/>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FD174B7-5DDA-4F16-8198-496879DD04D8}"/>
              </a:ext>
            </a:extLst>
          </p:cNvPr>
          <p:cNvSpPr txBox="1"/>
          <p:nvPr/>
        </p:nvSpPr>
        <p:spPr>
          <a:xfrm>
            <a:off x="639193" y="925080"/>
            <a:ext cx="11150353" cy="5632311"/>
          </a:xfrm>
          <a:prstGeom prst="rect">
            <a:avLst/>
          </a:prstGeom>
          <a:noFill/>
        </p:spPr>
        <p:txBody>
          <a:bodyPr wrap="square">
            <a:spAutoFit/>
          </a:bodyPr>
          <a:lstStyle/>
          <a:p>
            <a:pPr algn="l"/>
            <a:r>
              <a:rPr lang="vi-VN" sz="3600" b="0" i="0" dirty="0">
                <a:solidFill>
                  <a:srgbClr val="0000FF"/>
                </a:solidFill>
                <a:effectLst/>
                <a:latin typeface="+mj-lt"/>
              </a:rPr>
              <a:t>Phụ nữ có thai cần:</a:t>
            </a:r>
          </a:p>
          <a:p>
            <a:pPr algn="l"/>
            <a:r>
              <a:rPr lang="vi-VN" sz="3600" b="0" i="0" dirty="0">
                <a:solidFill>
                  <a:srgbClr val="0000FF"/>
                </a:solidFill>
                <a:effectLst/>
                <a:latin typeface="+mj-lt"/>
              </a:rPr>
              <a:t>+ Ăn uống đủ chất, đủ lượng</a:t>
            </a:r>
          </a:p>
          <a:p>
            <a:pPr algn="l"/>
            <a:r>
              <a:rPr lang="vi-VN" sz="3600" b="0" i="0" dirty="0">
                <a:solidFill>
                  <a:srgbClr val="0000FF"/>
                </a:solidFill>
                <a:effectLst/>
                <a:latin typeface="+mj-lt"/>
              </a:rPr>
              <a:t>+ Không dùng các chất kích thích như thuốc lá, thuốc lào, rượu, ma tuý,</a:t>
            </a:r>
            <a:r>
              <a:rPr lang="en-US" sz="3600" b="0" i="0" dirty="0">
                <a:solidFill>
                  <a:srgbClr val="0000FF"/>
                </a:solidFill>
                <a:effectLst/>
                <a:latin typeface="+mj-lt"/>
              </a:rPr>
              <a:t>..</a:t>
            </a:r>
            <a:r>
              <a:rPr lang="vi-VN" sz="3600" b="0" i="0" dirty="0">
                <a:solidFill>
                  <a:srgbClr val="0000FF"/>
                </a:solidFill>
                <a:effectLst/>
                <a:latin typeface="+mj-lt"/>
              </a:rPr>
              <a:t>. ;</a:t>
            </a:r>
          </a:p>
          <a:p>
            <a:pPr algn="l"/>
            <a:r>
              <a:rPr lang="vi-VN" sz="3600" b="0" i="0" dirty="0">
                <a:solidFill>
                  <a:srgbClr val="0000FF"/>
                </a:solidFill>
                <a:effectLst/>
                <a:latin typeface="+mj-lt"/>
              </a:rPr>
              <a:t>+ Nghỉ ngơi nhiều hơn, tinh thần thoải mái;</a:t>
            </a:r>
          </a:p>
          <a:p>
            <a:pPr algn="l"/>
            <a:r>
              <a:rPr lang="vi-VN" sz="3600" b="0" i="0" dirty="0">
                <a:solidFill>
                  <a:srgbClr val="0000FF"/>
                </a:solidFill>
                <a:effectLst/>
                <a:latin typeface="+mj-lt"/>
              </a:rPr>
              <a:t>+ Tránh lao động nặng, tránh tiếp xúc với các chất độc hoá học như thuốc trừ sảu, thuốc diệt cỏ,.</a:t>
            </a:r>
            <a:r>
              <a:rPr lang="en-US" sz="3600" b="0" i="0" dirty="0">
                <a:solidFill>
                  <a:srgbClr val="0000FF"/>
                </a:solidFill>
                <a:effectLst/>
                <a:latin typeface="+mj-lt"/>
              </a:rPr>
              <a:t>.</a:t>
            </a:r>
            <a:r>
              <a:rPr lang="vi-VN" sz="3600" b="0" i="0" dirty="0">
                <a:solidFill>
                  <a:srgbClr val="0000FF"/>
                </a:solidFill>
                <a:effectLst/>
                <a:latin typeface="+mj-lt"/>
              </a:rPr>
              <a:t>.;</a:t>
            </a:r>
          </a:p>
          <a:p>
            <a:pPr algn="l"/>
            <a:r>
              <a:rPr lang="vi-VN" sz="3600" b="0" i="0" dirty="0">
                <a:solidFill>
                  <a:srgbClr val="0000FF"/>
                </a:solidFill>
                <a:effectLst/>
                <a:latin typeface="+mj-lt"/>
              </a:rPr>
              <a:t>+ Đi khám thai định kì: 3 tháng 1 lần ;</a:t>
            </a:r>
          </a:p>
          <a:p>
            <a:pPr algn="l"/>
            <a:r>
              <a:rPr lang="vi-VN" sz="3600" b="0" i="0" dirty="0">
                <a:solidFill>
                  <a:srgbClr val="0000FF"/>
                </a:solidFill>
                <a:effectLst/>
                <a:latin typeface="+mj-lt"/>
              </a:rPr>
              <a:t>+ Tiêm vác-xin phòng bệnh và uống thuốc khi cần theo chỉ dẫn của bác sĩ.</a:t>
            </a:r>
          </a:p>
        </p:txBody>
      </p:sp>
    </p:spTree>
    <p:extLst>
      <p:ext uri="{BB962C8B-B14F-4D97-AF65-F5344CB8AC3E}">
        <p14:creationId xmlns:p14="http://schemas.microsoft.com/office/powerpoint/2010/main" val="332930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E80D2A-E104-4655-A76B-2076D4B33B14}"/>
              </a:ext>
            </a:extLst>
          </p:cNvPr>
          <p:cNvSpPr txBox="1"/>
          <p:nvPr/>
        </p:nvSpPr>
        <p:spPr>
          <a:xfrm>
            <a:off x="1005247" y="418120"/>
            <a:ext cx="10564428" cy="1077218"/>
          </a:xfrm>
          <a:prstGeom prst="rect">
            <a:avLst/>
          </a:prstGeom>
          <a:noFill/>
        </p:spPr>
        <p:txBody>
          <a:bodyPr wrap="square">
            <a:spAutoFit/>
          </a:bodyPr>
          <a:lstStyle/>
          <a:p>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thai</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970F9E1-3AB4-4650-8195-81D50B1315BF}"/>
              </a:ext>
            </a:extLst>
          </p:cNvPr>
          <p:cNvPicPr>
            <a:picLocks noChangeAspect="1"/>
          </p:cNvPicPr>
          <p:nvPr/>
        </p:nvPicPr>
        <p:blipFill>
          <a:blip r:embed="rId2"/>
          <a:stretch>
            <a:fillRect/>
          </a:stretch>
        </p:blipFill>
        <p:spPr>
          <a:xfrm>
            <a:off x="190277" y="418120"/>
            <a:ext cx="814970" cy="1018713"/>
          </a:xfrm>
          <a:prstGeom prst="rect">
            <a:avLst/>
          </a:prstGeom>
        </p:spPr>
      </p:pic>
      <p:pic>
        <p:nvPicPr>
          <p:cNvPr id="7" name="Picture 6">
            <a:extLst>
              <a:ext uri="{FF2B5EF4-FFF2-40B4-BE49-F238E27FC236}">
                <a16:creationId xmlns:a16="http://schemas.microsoft.com/office/drawing/2014/main" id="{11551CFC-6ADB-4F87-9253-E7A7688F2652}"/>
              </a:ext>
            </a:extLst>
          </p:cNvPr>
          <p:cNvPicPr>
            <a:picLocks noChangeAspect="1"/>
          </p:cNvPicPr>
          <p:nvPr/>
        </p:nvPicPr>
        <p:blipFill>
          <a:blip r:embed="rId3"/>
          <a:stretch>
            <a:fillRect/>
          </a:stretch>
        </p:blipFill>
        <p:spPr>
          <a:xfrm>
            <a:off x="338263" y="1632331"/>
            <a:ext cx="3834554" cy="3154419"/>
          </a:xfrm>
          <a:prstGeom prst="rect">
            <a:avLst/>
          </a:prstGeom>
        </p:spPr>
      </p:pic>
      <p:pic>
        <p:nvPicPr>
          <p:cNvPr id="8" name="Picture 7">
            <a:extLst>
              <a:ext uri="{FF2B5EF4-FFF2-40B4-BE49-F238E27FC236}">
                <a16:creationId xmlns:a16="http://schemas.microsoft.com/office/drawing/2014/main" id="{3A11BBD9-2B1A-4136-94B6-044AC5806920}"/>
              </a:ext>
            </a:extLst>
          </p:cNvPr>
          <p:cNvPicPr>
            <a:picLocks noChangeAspect="1"/>
          </p:cNvPicPr>
          <p:nvPr/>
        </p:nvPicPr>
        <p:blipFill>
          <a:blip r:embed="rId4"/>
          <a:stretch>
            <a:fillRect/>
          </a:stretch>
        </p:blipFill>
        <p:spPr>
          <a:xfrm>
            <a:off x="4459448" y="1632331"/>
            <a:ext cx="3270056" cy="3207412"/>
          </a:xfrm>
          <a:prstGeom prst="rect">
            <a:avLst/>
          </a:prstGeom>
        </p:spPr>
      </p:pic>
      <p:pic>
        <p:nvPicPr>
          <p:cNvPr id="9" name="Picture 8">
            <a:extLst>
              <a:ext uri="{FF2B5EF4-FFF2-40B4-BE49-F238E27FC236}">
                <a16:creationId xmlns:a16="http://schemas.microsoft.com/office/drawing/2014/main" id="{D72A99A4-B463-478B-9B24-797866866E01}"/>
              </a:ext>
            </a:extLst>
          </p:cNvPr>
          <p:cNvPicPr>
            <a:picLocks noChangeAspect="1"/>
          </p:cNvPicPr>
          <p:nvPr/>
        </p:nvPicPr>
        <p:blipFill>
          <a:blip r:embed="rId5"/>
          <a:stretch>
            <a:fillRect/>
          </a:stretch>
        </p:blipFill>
        <p:spPr>
          <a:xfrm>
            <a:off x="7827785" y="1632331"/>
            <a:ext cx="3957210" cy="3104888"/>
          </a:xfrm>
          <a:prstGeom prst="rect">
            <a:avLst/>
          </a:prstGeom>
        </p:spPr>
      </p:pic>
      <p:sp>
        <p:nvSpPr>
          <p:cNvPr id="11" name="TextBox 10">
            <a:extLst>
              <a:ext uri="{FF2B5EF4-FFF2-40B4-BE49-F238E27FC236}">
                <a16:creationId xmlns:a16="http://schemas.microsoft.com/office/drawing/2014/main" id="{9D7DDBB6-B15B-4FFB-9BD7-DBECE72F9E5A}"/>
              </a:ext>
            </a:extLst>
          </p:cNvPr>
          <p:cNvSpPr txBox="1"/>
          <p:nvPr/>
        </p:nvSpPr>
        <p:spPr>
          <a:xfrm>
            <a:off x="445028" y="4923743"/>
            <a:ext cx="3157708" cy="1569660"/>
          </a:xfrm>
          <a:prstGeom prst="rect">
            <a:avLst/>
          </a:prstGeom>
          <a:noFill/>
        </p:spPr>
        <p:txBody>
          <a:bodyPr wrap="square">
            <a:spAutoFit/>
          </a:bodyPr>
          <a:lstStyle/>
          <a:p>
            <a:pPr algn="l" fontAlgn="t"/>
            <a:r>
              <a:rPr lang="vi-VN" sz="3200" b="0" i="0" dirty="0">
                <a:solidFill>
                  <a:srgbClr val="000000"/>
                </a:solidFill>
                <a:effectLst/>
                <a:latin typeface="+mj-lt"/>
              </a:rPr>
              <a:t>Người chồng đang gắp thức ăn cho vợ.</a:t>
            </a:r>
          </a:p>
        </p:txBody>
      </p:sp>
      <p:sp>
        <p:nvSpPr>
          <p:cNvPr id="12" name="TextBox 11">
            <a:extLst>
              <a:ext uri="{FF2B5EF4-FFF2-40B4-BE49-F238E27FC236}">
                <a16:creationId xmlns:a16="http://schemas.microsoft.com/office/drawing/2014/main" id="{401B5F2C-438B-49C6-A729-D8C020CC7024}"/>
              </a:ext>
            </a:extLst>
          </p:cNvPr>
          <p:cNvSpPr txBox="1"/>
          <p:nvPr/>
        </p:nvSpPr>
        <p:spPr>
          <a:xfrm>
            <a:off x="4345686" y="5020520"/>
            <a:ext cx="3482099" cy="1477328"/>
          </a:xfrm>
          <a:prstGeom prst="rect">
            <a:avLst/>
          </a:prstGeom>
          <a:noFill/>
        </p:spPr>
        <p:txBody>
          <a:bodyPr wrap="square">
            <a:spAutoFit/>
          </a:bodyPr>
          <a:lstStyle/>
          <a:p>
            <a:r>
              <a:rPr lang="vi-VN" sz="3000" b="0" i="0" dirty="0">
                <a:solidFill>
                  <a:srgbClr val="000000"/>
                </a:solidFill>
                <a:effectLst/>
                <a:latin typeface="+mj-lt"/>
              </a:rPr>
              <a:t>Người phụ nữ </a:t>
            </a:r>
            <a:r>
              <a:rPr lang="en-US" sz="3000" dirty="0">
                <a:solidFill>
                  <a:srgbClr val="000000"/>
                </a:solidFill>
                <a:latin typeface="Times New Roman" panose="02020603050405020304" pitchFamily="18" charset="0"/>
                <a:cs typeface="Times New Roman" panose="02020603050405020304" pitchFamily="18" charset="0"/>
              </a:rPr>
              <a:t>đang</a:t>
            </a:r>
            <a:r>
              <a:rPr lang="en-US" sz="3000" dirty="0">
                <a:solidFill>
                  <a:srgbClr val="000000"/>
                </a:solidFill>
                <a:latin typeface="+mj-lt"/>
              </a:rPr>
              <a:t> </a:t>
            </a:r>
            <a:r>
              <a:rPr lang="vi-VN" sz="3000" b="0" i="0" dirty="0">
                <a:solidFill>
                  <a:srgbClr val="000000"/>
                </a:solidFill>
                <a:effectLst/>
                <a:latin typeface="+mj-lt"/>
              </a:rPr>
              <a:t>cho gà ăn còn người chồng gánh nước</a:t>
            </a:r>
            <a:r>
              <a:rPr lang="en-US" sz="3000" b="0" i="0" dirty="0">
                <a:solidFill>
                  <a:srgbClr val="000000"/>
                </a:solidFill>
                <a:effectLst/>
                <a:latin typeface="+mj-lt"/>
              </a:rPr>
              <a:t>.</a:t>
            </a:r>
            <a:endParaRPr lang="en-US" sz="3000" dirty="0">
              <a:latin typeface="+mj-lt"/>
            </a:endParaRPr>
          </a:p>
        </p:txBody>
      </p:sp>
      <p:sp>
        <p:nvSpPr>
          <p:cNvPr id="13" name="TextBox 12">
            <a:extLst>
              <a:ext uri="{FF2B5EF4-FFF2-40B4-BE49-F238E27FC236}">
                <a16:creationId xmlns:a16="http://schemas.microsoft.com/office/drawing/2014/main" id="{913295C8-A308-4D59-A730-81A51AB3A888}"/>
              </a:ext>
            </a:extLst>
          </p:cNvPr>
          <p:cNvSpPr txBox="1"/>
          <p:nvPr/>
        </p:nvSpPr>
        <p:spPr>
          <a:xfrm>
            <a:off x="7937324" y="4839743"/>
            <a:ext cx="3847671" cy="1477328"/>
          </a:xfrm>
          <a:prstGeom prst="rect">
            <a:avLst/>
          </a:prstGeom>
          <a:noFill/>
        </p:spPr>
        <p:txBody>
          <a:bodyPr wrap="square">
            <a:spAutoFit/>
          </a:bodyPr>
          <a:lstStyle/>
          <a:p>
            <a:r>
              <a:rPr lang="vi-VN" sz="3000" b="0" i="0" dirty="0">
                <a:solidFill>
                  <a:srgbClr val="000000"/>
                </a:solidFill>
                <a:effectLst/>
                <a:latin typeface="+mj-lt"/>
              </a:rPr>
              <a:t>Người chồng đang quạt cho vợ và con gái đi học về khoe điểm 10</a:t>
            </a:r>
            <a:endParaRPr lang="en-US" sz="3000" dirty="0">
              <a:latin typeface="+mj-lt"/>
            </a:endParaRPr>
          </a:p>
        </p:txBody>
      </p:sp>
    </p:spTree>
    <p:extLst>
      <p:ext uri="{BB962C8B-B14F-4D97-AF65-F5344CB8AC3E}">
        <p14:creationId xmlns:p14="http://schemas.microsoft.com/office/powerpoint/2010/main" val="11216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15D449-AC2A-41F1-A1A4-4CC94C3C5A6A}"/>
              </a:ext>
            </a:extLst>
          </p:cNvPr>
          <p:cNvSpPr txBox="1"/>
          <p:nvPr/>
        </p:nvSpPr>
        <p:spPr>
          <a:xfrm>
            <a:off x="711693" y="1716555"/>
            <a:ext cx="10768613" cy="4401205"/>
          </a:xfrm>
          <a:prstGeom prst="rect">
            <a:avLst/>
          </a:prstGeom>
          <a:noFill/>
        </p:spPr>
        <p:txBody>
          <a:bodyPr wrap="square">
            <a:spAutoFit/>
          </a:bodyPr>
          <a:lstStyle/>
          <a:p>
            <a:pPr algn="just"/>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chào</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khoẻ</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khoẻ</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khoẻ</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a:t>
            </a:r>
          </a:p>
        </p:txBody>
      </p:sp>
      <p:sp>
        <p:nvSpPr>
          <p:cNvPr id="6" name="TextBox 5">
            <a:extLst>
              <a:ext uri="{FF2B5EF4-FFF2-40B4-BE49-F238E27FC236}">
                <a16:creationId xmlns:a16="http://schemas.microsoft.com/office/drawing/2014/main" id="{AF91B07C-A1DE-4C1E-92F1-75230A3CEBBA}"/>
              </a:ext>
            </a:extLst>
          </p:cNvPr>
          <p:cNvSpPr txBox="1"/>
          <p:nvPr/>
        </p:nvSpPr>
        <p:spPr>
          <a:xfrm>
            <a:off x="800322" y="730715"/>
            <a:ext cx="11026066" cy="645113"/>
          </a:xfrm>
          <a:prstGeom prst="rect">
            <a:avLst/>
          </a:prstGeom>
          <a:noFill/>
        </p:spPr>
        <p:txBody>
          <a:bodyPr wrap="square">
            <a:spAutoFit/>
          </a:bodyPr>
          <a:lstStyle/>
          <a:p>
            <a:pPr>
              <a:lnSpc>
                <a:spcPct val="107000"/>
              </a:lnSpc>
              <a:spcAft>
                <a:spcPts val="80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13.</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04961C8-B068-441A-85DE-D6D58469D9CC}"/>
              </a:ext>
            </a:extLst>
          </p:cNvPr>
          <p:cNvPicPr>
            <a:picLocks noChangeAspect="1"/>
          </p:cNvPicPr>
          <p:nvPr/>
        </p:nvPicPr>
        <p:blipFill>
          <a:blip r:embed="rId2"/>
          <a:stretch>
            <a:fillRect/>
          </a:stretch>
        </p:blipFill>
        <p:spPr>
          <a:xfrm>
            <a:off x="4966184" y="690438"/>
            <a:ext cx="584003" cy="593466"/>
          </a:xfrm>
          <a:prstGeom prst="rect">
            <a:avLst/>
          </a:prstGeom>
        </p:spPr>
      </p:pic>
    </p:spTree>
    <p:extLst>
      <p:ext uri="{BB962C8B-B14F-4D97-AF65-F5344CB8AC3E}">
        <p14:creationId xmlns:p14="http://schemas.microsoft.com/office/powerpoint/2010/main" val="22318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CBD780-2A38-48BD-9F7E-0E37FD658D5D}"/>
              </a:ext>
            </a:extLst>
          </p:cNvPr>
          <p:cNvSpPr txBox="1"/>
          <p:nvPr/>
        </p:nvSpPr>
        <p:spPr>
          <a:xfrm>
            <a:off x="1106906" y="487523"/>
            <a:ext cx="10523621" cy="646331"/>
          </a:xfrm>
          <a:prstGeom prst="rect">
            <a:avLst/>
          </a:prstGeom>
          <a:noFill/>
        </p:spPr>
        <p:txBody>
          <a:bodyPr wrap="square">
            <a:spAutoFit/>
          </a:bodyPr>
          <a:lstStyle/>
          <a:p>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FF5A4D7-2867-45B9-B63A-C663215FDB11}"/>
              </a:ext>
            </a:extLst>
          </p:cNvPr>
          <p:cNvPicPr>
            <a:picLocks noChangeAspect="1"/>
          </p:cNvPicPr>
          <p:nvPr/>
        </p:nvPicPr>
        <p:blipFill>
          <a:blip r:embed="rId2"/>
          <a:stretch>
            <a:fillRect/>
          </a:stretch>
        </p:blipFill>
        <p:spPr>
          <a:xfrm>
            <a:off x="153988" y="345973"/>
            <a:ext cx="814970" cy="1018713"/>
          </a:xfrm>
          <a:prstGeom prst="rect">
            <a:avLst/>
          </a:prstGeom>
        </p:spPr>
      </p:pic>
      <p:sp>
        <p:nvSpPr>
          <p:cNvPr id="7" name="TextBox 6">
            <a:extLst>
              <a:ext uri="{FF2B5EF4-FFF2-40B4-BE49-F238E27FC236}">
                <a16:creationId xmlns:a16="http://schemas.microsoft.com/office/drawing/2014/main" id="{6FE1D5C0-A210-4719-89B6-B039777EC5D7}"/>
              </a:ext>
            </a:extLst>
          </p:cNvPr>
          <p:cNvSpPr txBox="1"/>
          <p:nvPr/>
        </p:nvSpPr>
        <p:spPr>
          <a:xfrm>
            <a:off x="2422855" y="1919345"/>
            <a:ext cx="6885738" cy="2554545"/>
          </a:xfrm>
          <a:prstGeom prst="rect">
            <a:avLst/>
          </a:prstGeom>
          <a:noFill/>
        </p:spPr>
        <p:txBody>
          <a:bodyPr wrap="square">
            <a:spAutoFit/>
          </a:bodyPr>
          <a:lstStyle/>
          <a:p>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Nhường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Nhường</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đông</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40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đỡ</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4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4932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7D3204-93BC-4423-AD9B-96A3A52A0178}"/>
              </a:ext>
            </a:extLst>
          </p:cNvPr>
          <p:cNvPicPr>
            <a:picLocks noChangeAspect="1"/>
          </p:cNvPicPr>
          <p:nvPr/>
        </p:nvPicPr>
        <p:blipFill>
          <a:blip r:embed="rId2"/>
          <a:stretch>
            <a:fillRect/>
          </a:stretch>
        </p:blipFill>
        <p:spPr>
          <a:xfrm rot="16200000">
            <a:off x="-2665475" y="2665473"/>
            <a:ext cx="6858002" cy="1527051"/>
          </a:xfrm>
          <a:prstGeom prst="rect">
            <a:avLst/>
          </a:prstGeom>
        </p:spPr>
      </p:pic>
      <p:pic>
        <p:nvPicPr>
          <p:cNvPr id="6" name="Picture 5" descr="Top 60 Hình Kết Thúc Slide Đẹp Nhất Cuối Slide, Hình Ảnh Kết Thúc Slide Đẹp">
            <a:extLst>
              <a:ext uri="{FF2B5EF4-FFF2-40B4-BE49-F238E27FC236}">
                <a16:creationId xmlns:a16="http://schemas.microsoft.com/office/drawing/2014/main" id="{AC5BC9FB-40C6-4E29-BFE2-8E9679649C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0160" y="0"/>
            <a:ext cx="9384789" cy="6858000"/>
          </a:xfrm>
          <a:prstGeom prst="rect">
            <a:avLst/>
          </a:prstGeom>
          <a:noFill/>
          <a:ln>
            <a:noFill/>
          </a:ln>
        </p:spPr>
      </p:pic>
      <p:pic>
        <p:nvPicPr>
          <p:cNvPr id="7" name="Picture 6">
            <a:extLst>
              <a:ext uri="{FF2B5EF4-FFF2-40B4-BE49-F238E27FC236}">
                <a16:creationId xmlns:a16="http://schemas.microsoft.com/office/drawing/2014/main" id="{7644CFE9-71FA-431F-A65E-800931CF1D76}"/>
              </a:ext>
            </a:extLst>
          </p:cNvPr>
          <p:cNvPicPr>
            <a:picLocks noChangeAspect="1"/>
          </p:cNvPicPr>
          <p:nvPr/>
        </p:nvPicPr>
        <p:blipFill>
          <a:blip r:embed="rId2"/>
          <a:stretch>
            <a:fillRect/>
          </a:stretch>
        </p:blipFill>
        <p:spPr>
          <a:xfrm rot="5400000">
            <a:off x="7999474" y="2665473"/>
            <a:ext cx="6858002" cy="1527051"/>
          </a:xfrm>
          <a:prstGeom prst="rect">
            <a:avLst/>
          </a:prstGeom>
        </p:spPr>
      </p:pic>
      <p:sp>
        <p:nvSpPr>
          <p:cNvPr id="8" name="Text Box 1">
            <a:extLst>
              <a:ext uri="{FF2B5EF4-FFF2-40B4-BE49-F238E27FC236}">
                <a16:creationId xmlns:a16="http://schemas.microsoft.com/office/drawing/2014/main" id="{260155C1-2FE9-4C90-B78B-5A1A6B46204F}"/>
              </a:ext>
            </a:extLst>
          </p:cNvPr>
          <p:cNvSpPr txBox="1"/>
          <p:nvPr/>
        </p:nvSpPr>
        <p:spPr>
          <a:xfrm>
            <a:off x="1527051" y="2139697"/>
            <a:ext cx="8869679" cy="1572767"/>
          </a:xfrm>
          <a:prstGeom prst="rect">
            <a:avLst/>
          </a:prstGeom>
          <a:noFill/>
          <a:ln>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nl-NL" sz="10000" b="1" spc="50" dirty="0">
                <a:ln w="9525" cap="flat" cmpd="sng" algn="ctr">
                  <a:solidFill>
                    <a:srgbClr val="4472C4"/>
                  </a:solidFill>
                  <a:prstDash val="solid"/>
                  <a:round/>
                </a:ln>
                <a:solidFill>
                  <a:srgbClr val="0000FF"/>
                </a:solidFill>
                <a:effectLst>
                  <a:glow rad="38100">
                    <a:schemeClr val="accent1">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CHÀO CÁC EM</a:t>
            </a:r>
            <a:endParaRPr lang="en-US" sz="10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6125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0149F-3B2E-463F-8FA0-2B69A603CDDF}"/>
              </a:ext>
            </a:extLst>
          </p:cNvPr>
          <p:cNvSpPr txBox="1"/>
          <p:nvPr/>
        </p:nvSpPr>
        <p:spPr>
          <a:xfrm>
            <a:off x="506028" y="2712963"/>
            <a:ext cx="11168108" cy="584775"/>
          </a:xfrm>
          <a:prstGeom prst="rect">
            <a:avLst/>
          </a:prstGeom>
          <a:noFill/>
        </p:spPr>
        <p:txBody>
          <a:bodyPr wrap="square">
            <a:spAutoFit/>
          </a:bodyPr>
          <a:lstStyle/>
          <a:p>
            <a:r>
              <a:rPr lang="en-US" sz="3200" dirty="0">
                <a:solidFill>
                  <a:srgbClr val="0000FF"/>
                </a:solidFill>
                <a:latin typeface="Times New Roman" panose="02020603050405020304" pitchFamily="18" charset="0"/>
                <a:cs typeface="Times New Roman" panose="02020603050405020304" pitchFamily="18" charset="0"/>
              </a:rPr>
              <a:t>1</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Cơ</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quan</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nào</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trong</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cơ</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thể</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quyết</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định</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giới</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tính</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của</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mỗi</a:t>
            </a:r>
            <a:r>
              <a:rPr lang="en-US" sz="3200" b="0" i="0" dirty="0">
                <a:solidFill>
                  <a:srgbClr val="0000FF"/>
                </a:solidFill>
                <a:effectLst/>
                <a:latin typeface="Times New Roman" panose="02020603050405020304" pitchFamily="18" charset="0"/>
                <a:cs typeface="Times New Roman" panose="02020603050405020304" pitchFamily="18" charset="0"/>
              </a:rPr>
              <a:t> </a:t>
            </a:r>
            <a:r>
              <a:rPr lang="en-US" sz="3200" b="0" i="0" dirty="0" err="1">
                <a:solidFill>
                  <a:srgbClr val="0000FF"/>
                </a:solidFill>
                <a:effectLst/>
                <a:latin typeface="Times New Roman" panose="02020603050405020304" pitchFamily="18" charset="0"/>
                <a:cs typeface="Times New Roman" panose="02020603050405020304" pitchFamily="18" charset="0"/>
              </a:rPr>
              <a:t>người</a:t>
            </a:r>
            <a:r>
              <a:rPr lang="en-US" sz="3200" b="0" i="0" dirty="0">
                <a:solidFill>
                  <a:srgbClr val="0000FF"/>
                </a:solidFill>
                <a:effectLst/>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B9C935-0403-4073-8AD7-65DD72C0009B}"/>
              </a:ext>
            </a:extLst>
          </p:cNvPr>
          <p:cNvSpPr txBox="1"/>
          <p:nvPr/>
        </p:nvSpPr>
        <p:spPr>
          <a:xfrm>
            <a:off x="506027" y="3804308"/>
            <a:ext cx="11088209" cy="1872307"/>
          </a:xfrm>
          <a:prstGeom prst="rect">
            <a:avLst/>
          </a:prstGeom>
          <a:noFill/>
        </p:spPr>
        <p:txBody>
          <a:bodyPr wrap="square">
            <a:spAutoFit/>
          </a:bodyPr>
          <a:lstStyle/>
          <a:p>
            <a:pPr>
              <a:lnSpc>
                <a:spcPct val="107000"/>
              </a:lnSpc>
              <a:spcAft>
                <a:spcPts val="800"/>
              </a:spcAft>
            </a:pPr>
            <a:r>
              <a:rPr lang="da-DK"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nam</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trùng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a-DK" sz="3200" dirty="0">
                <a:effectLst/>
                <a:latin typeface="Times New Roman" panose="02020603050405020304" pitchFamily="18" charset="0"/>
                <a:ea typeface="Calibri" panose="020F0502020204030204" pitchFamily="34" charset="0"/>
                <a:cs typeface="Times New Roman" panose="02020603050405020304" pitchFamily="18" charset="0"/>
              </a:rPr>
              <a:t>Cơ quan sinh dục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1371600" indent="457200" algn="just">
              <a:lnSpc>
                <a:spcPct val="115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trứng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3617E6B8-15E0-45F8-B27B-AB53F6237FB4}"/>
              </a:ext>
            </a:extLst>
          </p:cNvPr>
          <p:cNvCxnSpPr/>
          <p:nvPr/>
        </p:nvCxnSpPr>
        <p:spPr>
          <a:xfrm flipV="1">
            <a:off x="3684233" y="4169486"/>
            <a:ext cx="1322773" cy="532661"/>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9FEB874-0D4E-41B6-8A06-F652885A54F7}"/>
              </a:ext>
            </a:extLst>
          </p:cNvPr>
          <p:cNvCxnSpPr/>
          <p:nvPr/>
        </p:nvCxnSpPr>
        <p:spPr>
          <a:xfrm>
            <a:off x="3693111" y="4693269"/>
            <a:ext cx="1384916" cy="701336"/>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BA989CDC-5282-4268-98DC-7A09333E7336}"/>
              </a:ext>
            </a:extLst>
          </p:cNvPr>
          <p:cNvSpPr txBox="1"/>
          <p:nvPr/>
        </p:nvSpPr>
        <p:spPr>
          <a:xfrm>
            <a:off x="429768" y="111424"/>
            <a:ext cx="11411712" cy="1248675"/>
          </a:xfrm>
          <a:prstGeom prst="rect">
            <a:avLst/>
          </a:prstGeom>
          <a:noFill/>
        </p:spPr>
        <p:txBody>
          <a:bodyPr wrap="square">
            <a:spAutoFit/>
          </a:bodyPr>
          <a:lstStyle/>
          <a:p>
            <a:pPr algn="ctr">
              <a:lnSpc>
                <a:spcPct val="107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03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2021 </a:t>
            </a:r>
          </a:p>
          <a:p>
            <a:pPr algn="ctr">
              <a:lnSpc>
                <a:spcPct val="107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969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5530DD-9F81-4CFF-BCAA-DA734D57D6A5}"/>
              </a:ext>
            </a:extLst>
          </p:cNvPr>
          <p:cNvSpPr txBox="1"/>
          <p:nvPr/>
        </p:nvSpPr>
        <p:spPr>
          <a:xfrm>
            <a:off x="164592" y="1614954"/>
            <a:ext cx="11823192" cy="1365182"/>
          </a:xfrm>
          <a:prstGeom prst="rect">
            <a:avLst/>
          </a:prstGeom>
          <a:noFill/>
        </p:spPr>
        <p:txBody>
          <a:bodyPr wrap="square">
            <a:spAutoFit/>
          </a:bodyPr>
          <a:lstStyle/>
          <a:p>
            <a:pPr algn="ctr">
              <a:lnSpc>
                <a:spcPct val="107000"/>
              </a:lnSpc>
            </a:pP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4000" b="1" spc="-40"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07000"/>
              </a:lnSpc>
            </a:pP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Cần</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làm</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gì</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để</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cả</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bé</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đều</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spc="-40" dirty="0" err="1">
                <a:solidFill>
                  <a:srgbClr val="FF00FF"/>
                </a:solidFill>
                <a:latin typeface="Times New Roman" panose="02020603050405020304" pitchFamily="18" charset="0"/>
                <a:ea typeface="Calibri" panose="020F0502020204030204" pitchFamily="34" charset="0"/>
                <a:cs typeface="Times New Roman" panose="02020603050405020304" pitchFamily="18" charset="0"/>
              </a:rPr>
              <a:t>khỏe</a:t>
            </a:r>
            <a:r>
              <a:rPr lang="en-US" sz="4000" b="1" spc="-40" dirty="0">
                <a:solidFill>
                  <a:srgbClr val="FF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420BE16-8DFD-476E-BC90-624C774D7292}"/>
              </a:ext>
            </a:extLst>
          </p:cNvPr>
          <p:cNvPicPr>
            <a:picLocks noChangeAspect="1"/>
          </p:cNvPicPr>
          <p:nvPr/>
        </p:nvPicPr>
        <p:blipFill>
          <a:blip r:embed="rId2"/>
          <a:stretch>
            <a:fillRect/>
          </a:stretch>
        </p:blipFill>
        <p:spPr>
          <a:xfrm>
            <a:off x="1640788" y="3683251"/>
            <a:ext cx="562916" cy="681425"/>
          </a:xfrm>
          <a:prstGeom prst="rect">
            <a:avLst/>
          </a:prstGeom>
        </p:spPr>
      </p:pic>
      <p:sp>
        <p:nvSpPr>
          <p:cNvPr id="7" name="TextBox 6">
            <a:extLst>
              <a:ext uri="{FF2B5EF4-FFF2-40B4-BE49-F238E27FC236}">
                <a16:creationId xmlns:a16="http://schemas.microsoft.com/office/drawing/2014/main" id="{61CB451E-84FA-4864-986E-7E8EAE886FD3}"/>
              </a:ext>
            </a:extLst>
          </p:cNvPr>
          <p:cNvSpPr txBox="1"/>
          <p:nvPr/>
        </p:nvSpPr>
        <p:spPr>
          <a:xfrm>
            <a:off x="1529917" y="3804507"/>
            <a:ext cx="10662083" cy="655885"/>
          </a:xfrm>
          <a:prstGeom prst="rect">
            <a:avLst/>
          </a:prstGeom>
          <a:noFill/>
        </p:spPr>
        <p:txBody>
          <a:bodyPr wrap="square">
            <a:spAutoFit/>
          </a:bodyPr>
          <a:lstStyle/>
          <a:p>
            <a:pPr>
              <a:lnSpc>
                <a:spcPct val="107000"/>
              </a:lnSpc>
              <a:spcAft>
                <a:spcPts val="800"/>
              </a:spcAft>
            </a:pPr>
            <a:r>
              <a:rPr lang="en-US" sz="3600" spc="-4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6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9EB764B-BC72-2213-C428-DCAEFEE2C925}"/>
              </a:ext>
            </a:extLst>
          </p:cNvPr>
          <p:cNvSpPr txBox="1"/>
          <p:nvPr/>
        </p:nvSpPr>
        <p:spPr>
          <a:xfrm>
            <a:off x="429768" y="111424"/>
            <a:ext cx="11411712" cy="1248675"/>
          </a:xfrm>
          <a:prstGeom prst="rect">
            <a:avLst/>
          </a:prstGeom>
          <a:noFill/>
        </p:spPr>
        <p:txBody>
          <a:bodyPr wrap="square">
            <a:spAutoFit/>
          </a:bodyPr>
          <a:lstStyle/>
          <a:p>
            <a:pPr algn="ctr">
              <a:lnSpc>
                <a:spcPct val="107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03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2021 </a:t>
            </a:r>
          </a:p>
          <a:p>
            <a:pPr algn="ctr">
              <a:lnSpc>
                <a:spcPct val="107000"/>
              </a:lnSpc>
            </a:pP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Môn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học</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80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ự thụ tinh diễn ra như thế nào__720P HD">
            <a:hlinkClick r:id="" action="ppaction://media"/>
            <a:extLst>
              <a:ext uri="{FF2B5EF4-FFF2-40B4-BE49-F238E27FC236}">
                <a16:creationId xmlns:a16="http://schemas.microsoft.com/office/drawing/2014/main" id="{26EF8B57-C982-43BA-84B8-D44CF2D752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1588" y="106194"/>
            <a:ext cx="11188823" cy="6293713"/>
          </a:xfrm>
          <a:prstGeom prst="rect">
            <a:avLst/>
          </a:prstGeom>
          <a:noFill/>
        </p:spPr>
      </p:pic>
    </p:spTree>
    <p:extLst>
      <p:ext uri="{BB962C8B-B14F-4D97-AF65-F5344CB8AC3E}">
        <p14:creationId xmlns:p14="http://schemas.microsoft.com/office/powerpoint/2010/main" val="405049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20BE16-8DFD-476E-BC90-624C774D7292}"/>
              </a:ext>
            </a:extLst>
          </p:cNvPr>
          <p:cNvPicPr>
            <a:picLocks noChangeAspect="1"/>
          </p:cNvPicPr>
          <p:nvPr/>
        </p:nvPicPr>
        <p:blipFill>
          <a:blip r:embed="rId2"/>
          <a:stretch>
            <a:fillRect/>
          </a:stretch>
        </p:blipFill>
        <p:spPr>
          <a:xfrm>
            <a:off x="1040477" y="505015"/>
            <a:ext cx="575256" cy="695022"/>
          </a:xfrm>
          <a:prstGeom prst="rect">
            <a:avLst/>
          </a:prstGeom>
        </p:spPr>
      </p:pic>
      <p:sp>
        <p:nvSpPr>
          <p:cNvPr id="7" name="TextBox 6">
            <a:extLst>
              <a:ext uri="{FF2B5EF4-FFF2-40B4-BE49-F238E27FC236}">
                <a16:creationId xmlns:a16="http://schemas.microsoft.com/office/drawing/2014/main" id="{61CB451E-84FA-4864-986E-7E8EAE886FD3}"/>
              </a:ext>
            </a:extLst>
          </p:cNvPr>
          <p:cNvSpPr txBox="1"/>
          <p:nvPr/>
        </p:nvSpPr>
        <p:spPr>
          <a:xfrm>
            <a:off x="999902" y="513893"/>
            <a:ext cx="10662083" cy="593304"/>
          </a:xfrm>
          <a:prstGeom prst="rect">
            <a:avLst/>
          </a:prstGeom>
          <a:noFill/>
        </p:spPr>
        <p:txBody>
          <a:bodyPr wrap="square">
            <a:spAutoFit/>
          </a:bodyPr>
          <a:lstStyle/>
          <a:p>
            <a:pPr>
              <a:lnSpc>
                <a:spcPct val="107000"/>
              </a:lnSpc>
              <a:spcAft>
                <a:spcPts val="800"/>
              </a:spcAft>
            </a:pPr>
            <a:r>
              <a:rPr lang="en-US" sz="3200" spc="-4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spc="-4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384F63F-D65A-4DA0-806D-C58D3C7617B2}"/>
              </a:ext>
            </a:extLst>
          </p:cNvPr>
          <p:cNvSpPr txBox="1"/>
          <p:nvPr/>
        </p:nvSpPr>
        <p:spPr>
          <a:xfrm>
            <a:off x="703128" y="1440394"/>
            <a:ext cx="11026066" cy="583750"/>
          </a:xfrm>
          <a:prstGeom prst="rect">
            <a:avLst/>
          </a:prstGeom>
          <a:noFill/>
        </p:spPr>
        <p:txBody>
          <a:bodyPr wrap="square">
            <a:spAutoFit/>
          </a:bodyPr>
          <a:lstStyle/>
          <a:p>
            <a:pPr>
              <a:lnSpc>
                <a:spcPct val="107000"/>
              </a:lnSpc>
              <a:spcAft>
                <a:spcPts val="800"/>
              </a:spcAft>
            </a:pP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C6C6FFD5-DA40-4741-B449-958EE4A8158C}"/>
              </a:ext>
            </a:extLst>
          </p:cNvPr>
          <p:cNvPicPr>
            <a:picLocks noChangeAspect="1"/>
          </p:cNvPicPr>
          <p:nvPr/>
        </p:nvPicPr>
        <p:blipFill>
          <a:blip r:embed="rId3"/>
          <a:stretch>
            <a:fillRect/>
          </a:stretch>
        </p:blipFill>
        <p:spPr>
          <a:xfrm>
            <a:off x="4436631" y="1430678"/>
            <a:ext cx="584003" cy="593466"/>
          </a:xfrm>
          <a:prstGeom prst="rect">
            <a:avLst/>
          </a:prstGeom>
        </p:spPr>
      </p:pic>
      <p:sp>
        <p:nvSpPr>
          <p:cNvPr id="9" name="TextBox 8">
            <a:extLst>
              <a:ext uri="{FF2B5EF4-FFF2-40B4-BE49-F238E27FC236}">
                <a16:creationId xmlns:a16="http://schemas.microsoft.com/office/drawing/2014/main" id="{036A80EB-2E41-4BD5-83B0-CBADBF2D65FA}"/>
              </a:ext>
            </a:extLst>
          </p:cNvPr>
          <p:cNvSpPr txBox="1"/>
          <p:nvPr/>
        </p:nvSpPr>
        <p:spPr>
          <a:xfrm>
            <a:off x="843379" y="2969554"/>
            <a:ext cx="10537794" cy="2554545"/>
          </a:xfrm>
          <a:prstGeom prst="rect">
            <a:avLst/>
          </a:prstGeom>
          <a:noFill/>
        </p:spPr>
        <p:txBody>
          <a:bodyPr wrap="square">
            <a:spAutoFit/>
          </a:bodyPr>
          <a:lstStyle/>
          <a:p>
            <a:r>
              <a:rPr lang="nb-NO" sz="4000" dirty="0">
                <a:solidFill>
                  <a:srgbClr val="0000FF"/>
                </a:solidFill>
                <a:effectLst/>
                <a:latin typeface="Times New Roman" panose="02020603050405020304" pitchFamily="18" charset="0"/>
                <a:ea typeface="Times New Roman" panose="02020603050405020304" pitchFamily="18" charset="0"/>
              </a:rPr>
              <a:t>Cơ thể chúng ta được hình thành từ sự kết hợp giữa trứng của mẹ và tinh trùng của bố. </a:t>
            </a:r>
          </a:p>
          <a:p>
            <a:r>
              <a:rPr lang="nb-NO" sz="4000" dirty="0">
                <a:solidFill>
                  <a:srgbClr val="0000FF"/>
                </a:solidFill>
                <a:effectLst/>
                <a:latin typeface="Times New Roman" panose="02020603050405020304" pitchFamily="18" charset="0"/>
                <a:ea typeface="Times New Roman" panose="02020603050405020304" pitchFamily="18" charset="0"/>
              </a:rPr>
              <a:t>Quá trình tinh trùng kết hợp với trứng được gọi sự là thụ tinh. Trứng đã được thụ tinh gọi là hợp tử.</a:t>
            </a:r>
            <a:endParaRPr lang="en-US" sz="4000" dirty="0">
              <a:solidFill>
                <a:srgbClr val="0000FF"/>
              </a:solidFill>
            </a:endParaRPr>
          </a:p>
        </p:txBody>
      </p:sp>
    </p:spTree>
    <p:extLst>
      <p:ext uri="{BB962C8B-B14F-4D97-AF65-F5344CB8AC3E}">
        <p14:creationId xmlns:p14="http://schemas.microsoft.com/office/powerpoint/2010/main" val="36139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D8409-D0F9-4F14-9D5C-AF9211C3CD4E}"/>
              </a:ext>
            </a:extLst>
          </p:cNvPr>
          <p:cNvPicPr>
            <a:picLocks noChangeAspect="1"/>
          </p:cNvPicPr>
          <p:nvPr/>
        </p:nvPicPr>
        <p:blipFill>
          <a:blip r:embed="rId2"/>
          <a:stretch>
            <a:fillRect/>
          </a:stretch>
        </p:blipFill>
        <p:spPr>
          <a:xfrm>
            <a:off x="3437922" y="802402"/>
            <a:ext cx="3238781" cy="2248095"/>
          </a:xfrm>
          <a:prstGeom prst="rect">
            <a:avLst/>
          </a:prstGeom>
        </p:spPr>
      </p:pic>
      <p:pic>
        <p:nvPicPr>
          <p:cNvPr id="7" name="Picture 6">
            <a:extLst>
              <a:ext uri="{FF2B5EF4-FFF2-40B4-BE49-F238E27FC236}">
                <a16:creationId xmlns:a16="http://schemas.microsoft.com/office/drawing/2014/main" id="{36F46B7F-781B-47EE-B9D7-621630294BCC}"/>
              </a:ext>
            </a:extLst>
          </p:cNvPr>
          <p:cNvPicPr>
            <a:picLocks noChangeAspect="1"/>
          </p:cNvPicPr>
          <p:nvPr/>
        </p:nvPicPr>
        <p:blipFill>
          <a:blip r:embed="rId3"/>
          <a:stretch>
            <a:fillRect/>
          </a:stretch>
        </p:blipFill>
        <p:spPr>
          <a:xfrm>
            <a:off x="9134896" y="618270"/>
            <a:ext cx="2522439" cy="2530059"/>
          </a:xfrm>
          <a:prstGeom prst="rect">
            <a:avLst/>
          </a:prstGeom>
        </p:spPr>
      </p:pic>
      <p:pic>
        <p:nvPicPr>
          <p:cNvPr id="9" name="Picture 8">
            <a:extLst>
              <a:ext uri="{FF2B5EF4-FFF2-40B4-BE49-F238E27FC236}">
                <a16:creationId xmlns:a16="http://schemas.microsoft.com/office/drawing/2014/main" id="{A588CBB0-1413-4173-BE26-3DF6A09CA6DD}"/>
              </a:ext>
            </a:extLst>
          </p:cNvPr>
          <p:cNvPicPr>
            <a:picLocks noChangeAspect="1"/>
          </p:cNvPicPr>
          <p:nvPr/>
        </p:nvPicPr>
        <p:blipFill>
          <a:blip r:embed="rId4"/>
          <a:stretch>
            <a:fillRect/>
          </a:stretch>
        </p:blipFill>
        <p:spPr>
          <a:xfrm>
            <a:off x="3437923" y="3733485"/>
            <a:ext cx="3307367" cy="2309060"/>
          </a:xfrm>
          <a:prstGeom prst="rect">
            <a:avLst/>
          </a:prstGeom>
        </p:spPr>
      </p:pic>
      <p:pic>
        <p:nvPicPr>
          <p:cNvPr id="11" name="Picture 10">
            <a:extLst>
              <a:ext uri="{FF2B5EF4-FFF2-40B4-BE49-F238E27FC236}">
                <a16:creationId xmlns:a16="http://schemas.microsoft.com/office/drawing/2014/main" id="{433F4B96-66FA-4088-AEC1-9386B8BA5C1D}"/>
              </a:ext>
            </a:extLst>
          </p:cNvPr>
          <p:cNvPicPr>
            <a:picLocks noChangeAspect="1"/>
          </p:cNvPicPr>
          <p:nvPr/>
        </p:nvPicPr>
        <p:blipFill>
          <a:blip r:embed="rId5"/>
          <a:stretch>
            <a:fillRect/>
          </a:stretch>
        </p:blipFill>
        <p:spPr>
          <a:xfrm>
            <a:off x="9234296" y="3642674"/>
            <a:ext cx="2530059" cy="2377646"/>
          </a:xfrm>
          <a:prstGeom prst="rect">
            <a:avLst/>
          </a:prstGeom>
        </p:spPr>
      </p:pic>
      <p:sp>
        <p:nvSpPr>
          <p:cNvPr id="14" name="TextBox 13">
            <a:extLst>
              <a:ext uri="{FF2B5EF4-FFF2-40B4-BE49-F238E27FC236}">
                <a16:creationId xmlns:a16="http://schemas.microsoft.com/office/drawing/2014/main" id="{E9682E27-4F5D-4CF6-AAF3-1D5FADD6E539}"/>
              </a:ext>
            </a:extLst>
          </p:cNvPr>
          <p:cNvSpPr txBox="1"/>
          <p:nvPr/>
        </p:nvSpPr>
        <p:spPr>
          <a:xfrm>
            <a:off x="329987" y="1045252"/>
            <a:ext cx="2582622" cy="4384470"/>
          </a:xfrm>
          <a:prstGeom prst="rect">
            <a:avLst/>
          </a:prstGeom>
          <a:noFill/>
        </p:spPr>
        <p:txBody>
          <a:bodyPr wrap="square">
            <a:spAutoFit/>
          </a:bodyPr>
          <a:lstStyle/>
          <a:p>
            <a:pPr>
              <a:lnSpc>
                <a:spcPct val="107000"/>
              </a:lnSpc>
              <a:spcAft>
                <a:spcPts val="800"/>
              </a:spcAft>
            </a:pP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thai</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tuần</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tuần</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  9 </a:t>
            </a:r>
            <a:r>
              <a:rPr lang="en-US" sz="3200" spc="-4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3200" spc="-4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3">
            <a:extLst>
              <a:ext uri="{FF2B5EF4-FFF2-40B4-BE49-F238E27FC236}">
                <a16:creationId xmlns:a16="http://schemas.microsoft.com/office/drawing/2014/main" id="{02CBC896-16C6-44F8-8EBE-428E9F344D13}"/>
              </a:ext>
            </a:extLst>
          </p:cNvPr>
          <p:cNvSpPr txBox="1"/>
          <p:nvPr/>
        </p:nvSpPr>
        <p:spPr>
          <a:xfrm>
            <a:off x="7156922" y="1484070"/>
            <a:ext cx="1443309" cy="557798"/>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5 tuần</a:t>
            </a:r>
            <a:endParaRPr lang="en-US" sz="3200">
              <a:effectLst/>
              <a:ea typeface="Calibri" panose="020F0502020204030204" pitchFamily="34" charset="0"/>
              <a:cs typeface="Times New Roman" panose="02020603050405020304" pitchFamily="18" charset="0"/>
            </a:endParaRPr>
          </a:p>
        </p:txBody>
      </p:sp>
      <p:sp>
        <p:nvSpPr>
          <p:cNvPr id="19" name="Text Box 3">
            <a:extLst>
              <a:ext uri="{FF2B5EF4-FFF2-40B4-BE49-F238E27FC236}">
                <a16:creationId xmlns:a16="http://schemas.microsoft.com/office/drawing/2014/main" id="{1970175D-BB7E-48CE-8F7A-FCC5FE3CA28F}"/>
              </a:ext>
            </a:extLst>
          </p:cNvPr>
          <p:cNvSpPr txBox="1"/>
          <p:nvPr/>
        </p:nvSpPr>
        <p:spPr>
          <a:xfrm>
            <a:off x="7184145" y="2535085"/>
            <a:ext cx="1443309" cy="557798"/>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8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tuần</a:t>
            </a:r>
            <a:endParaRPr lang="en-US" sz="3200" dirty="0">
              <a:effectLst/>
              <a:ea typeface="Calibri" panose="020F0502020204030204" pitchFamily="34" charset="0"/>
              <a:cs typeface="Times New Roman" panose="02020603050405020304" pitchFamily="18" charset="0"/>
            </a:endParaRPr>
          </a:p>
        </p:txBody>
      </p:sp>
      <p:sp>
        <p:nvSpPr>
          <p:cNvPr id="20" name="Text Box 3">
            <a:extLst>
              <a:ext uri="{FF2B5EF4-FFF2-40B4-BE49-F238E27FC236}">
                <a16:creationId xmlns:a16="http://schemas.microsoft.com/office/drawing/2014/main" id="{0A270B6C-3F2D-4EE6-835D-BDFEFDD41C98}"/>
              </a:ext>
            </a:extLst>
          </p:cNvPr>
          <p:cNvSpPr txBox="1"/>
          <p:nvPr/>
        </p:nvSpPr>
        <p:spPr>
          <a:xfrm>
            <a:off x="7268138" y="3649919"/>
            <a:ext cx="1443309" cy="557798"/>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tháng</a:t>
            </a:r>
            <a:endParaRPr lang="en-US" sz="3200" dirty="0">
              <a:effectLst/>
              <a:ea typeface="Calibri" panose="020F0502020204030204" pitchFamily="34" charset="0"/>
              <a:cs typeface="Times New Roman" panose="02020603050405020304" pitchFamily="18" charset="0"/>
            </a:endParaRPr>
          </a:p>
        </p:txBody>
      </p:sp>
      <p:sp>
        <p:nvSpPr>
          <p:cNvPr id="21" name="Text Box 3">
            <a:extLst>
              <a:ext uri="{FF2B5EF4-FFF2-40B4-BE49-F238E27FC236}">
                <a16:creationId xmlns:a16="http://schemas.microsoft.com/office/drawing/2014/main" id="{C4EA7E38-7714-49D5-96F9-A5FF1BC3CC93}"/>
              </a:ext>
            </a:extLst>
          </p:cNvPr>
          <p:cNvSpPr txBox="1"/>
          <p:nvPr/>
        </p:nvSpPr>
        <p:spPr>
          <a:xfrm>
            <a:off x="7234277" y="4683827"/>
            <a:ext cx="1554616" cy="1154530"/>
          </a:xfrm>
          <a:prstGeom prst="rect">
            <a:avLst/>
          </a:prstGeom>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9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tháng</a:t>
            </a:r>
            <a:endParaRPr lang="en-US" sz="3200" dirty="0">
              <a:effectLst/>
              <a:ea typeface="Calibri" panose="020F0502020204030204" pitchFamily="34"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F50FD975-5D57-46D6-A955-45B797BA249D}"/>
              </a:ext>
            </a:extLst>
          </p:cNvPr>
          <p:cNvCxnSpPr>
            <a:stCxn id="18" idx="3"/>
          </p:cNvCxnSpPr>
          <p:nvPr/>
        </p:nvCxnSpPr>
        <p:spPr>
          <a:xfrm>
            <a:off x="8600231" y="1762969"/>
            <a:ext cx="863365" cy="2063311"/>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1F143BD7-79B2-4218-AAF3-DD532753EF28}"/>
              </a:ext>
            </a:extLst>
          </p:cNvPr>
          <p:cNvCxnSpPr>
            <a:stCxn id="19" idx="3"/>
          </p:cNvCxnSpPr>
          <p:nvPr/>
        </p:nvCxnSpPr>
        <p:spPr>
          <a:xfrm flipV="1">
            <a:off x="8627454" y="2308193"/>
            <a:ext cx="576029" cy="50579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0DEB83A8-5301-41E1-A48F-BE26205EFDA4}"/>
              </a:ext>
            </a:extLst>
          </p:cNvPr>
          <p:cNvCxnSpPr>
            <a:stCxn id="20" idx="1"/>
          </p:cNvCxnSpPr>
          <p:nvPr/>
        </p:nvCxnSpPr>
        <p:spPr>
          <a:xfrm flipH="1">
            <a:off x="6745290" y="3928818"/>
            <a:ext cx="522848" cy="527770"/>
          </a:xfrm>
          <a:prstGeom prst="straightConnector1">
            <a:avLst/>
          </a:prstGeom>
          <a:ln w="57150">
            <a:solidFill>
              <a:srgbClr val="0000FF"/>
            </a:solidFill>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F07DC5ED-83E4-49BF-B449-E87C948CE424}"/>
              </a:ext>
            </a:extLst>
          </p:cNvPr>
          <p:cNvCxnSpPr>
            <a:cxnSpLocks/>
          </p:cNvCxnSpPr>
          <p:nvPr/>
        </p:nvCxnSpPr>
        <p:spPr>
          <a:xfrm flipH="1" flipV="1">
            <a:off x="6676703" y="3023866"/>
            <a:ext cx="727275" cy="1642207"/>
          </a:xfrm>
          <a:prstGeom prst="straightConnector1">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0DAF533-9655-4B3F-858C-2F2EC8F176B1}"/>
              </a:ext>
            </a:extLst>
          </p:cNvPr>
          <p:cNvPicPr>
            <a:picLocks noChangeAspect="1"/>
          </p:cNvPicPr>
          <p:nvPr/>
        </p:nvPicPr>
        <p:blipFill>
          <a:blip r:embed="rId6"/>
          <a:stretch>
            <a:fillRect/>
          </a:stretch>
        </p:blipFill>
        <p:spPr>
          <a:xfrm>
            <a:off x="534665" y="922266"/>
            <a:ext cx="575256" cy="695022"/>
          </a:xfrm>
          <a:prstGeom prst="rect">
            <a:avLst/>
          </a:prstGeom>
        </p:spPr>
      </p:pic>
    </p:spTree>
    <p:extLst>
      <p:ext uri="{BB962C8B-B14F-4D97-AF65-F5344CB8AC3E}">
        <p14:creationId xmlns:p14="http://schemas.microsoft.com/office/powerpoint/2010/main" val="73596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479CDC-3AC6-4427-96D4-19B12EB4191B}"/>
              </a:ext>
            </a:extLst>
          </p:cNvPr>
          <p:cNvSpPr txBox="1"/>
          <p:nvPr/>
        </p:nvSpPr>
        <p:spPr>
          <a:xfrm>
            <a:off x="793341" y="591069"/>
            <a:ext cx="11026066" cy="645113"/>
          </a:xfrm>
          <a:prstGeom prst="rect">
            <a:avLst/>
          </a:prstGeom>
          <a:noFill/>
        </p:spPr>
        <p:txBody>
          <a:bodyPr wrap="square">
            <a:spAutoFit/>
          </a:bodyPr>
          <a:lstStyle/>
          <a:p>
            <a:pPr>
              <a:lnSpc>
                <a:spcPct val="107000"/>
              </a:lnSpc>
              <a:spcAft>
                <a:spcPts val="800"/>
              </a:spcAft>
            </a:pP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10, 11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7A88012-E0E8-4C7C-844E-6F8667BA7027}"/>
              </a:ext>
            </a:extLst>
          </p:cNvPr>
          <p:cNvPicPr>
            <a:picLocks noChangeAspect="1"/>
          </p:cNvPicPr>
          <p:nvPr/>
        </p:nvPicPr>
        <p:blipFill>
          <a:blip r:embed="rId2"/>
          <a:stretch>
            <a:fillRect/>
          </a:stretch>
        </p:blipFill>
        <p:spPr>
          <a:xfrm>
            <a:off x="4938324" y="518615"/>
            <a:ext cx="584003" cy="593466"/>
          </a:xfrm>
          <a:prstGeom prst="rect">
            <a:avLst/>
          </a:prstGeom>
        </p:spPr>
      </p:pic>
      <p:sp>
        <p:nvSpPr>
          <p:cNvPr id="7" name="TextBox 6">
            <a:extLst>
              <a:ext uri="{FF2B5EF4-FFF2-40B4-BE49-F238E27FC236}">
                <a16:creationId xmlns:a16="http://schemas.microsoft.com/office/drawing/2014/main" id="{3660D37C-68E0-49CF-89BC-F645C74874EA}"/>
              </a:ext>
            </a:extLst>
          </p:cNvPr>
          <p:cNvSpPr txBox="1"/>
          <p:nvPr/>
        </p:nvSpPr>
        <p:spPr>
          <a:xfrm>
            <a:off x="550414" y="1641447"/>
            <a:ext cx="10955045" cy="4401205"/>
          </a:xfrm>
          <a:prstGeom prst="rect">
            <a:avLst/>
          </a:prstGeom>
          <a:noFill/>
        </p:spPr>
        <p:txBody>
          <a:bodyPr wrap="square">
            <a:spAutoFit/>
          </a:bodyPr>
          <a:lstStyle/>
          <a:p>
            <a:pPr algn="just"/>
            <a:r>
              <a:rPr lang="nb-NO" sz="4000" dirty="0">
                <a:solidFill>
                  <a:srgbClr val="0000FF"/>
                </a:solidFill>
                <a:effectLst/>
                <a:latin typeface="Times New Roman" panose="02020603050405020304" pitchFamily="18" charset="0"/>
                <a:ea typeface="Times New Roman" panose="02020603050405020304" pitchFamily="18" charset="0"/>
              </a:rPr>
              <a:t>Hợp tử phát triển thành phôi rồi thành bào thai. Đến tuần thứ 12 (tháng thứ 3), thai có đầy đủ các cơ quan của cơ thể và có thể coi là một cơ thể người. Đến khoảng tuần thứ 20 (tháng thứ 5), bé thường xuyên cử động và cảm nhận được tiếng động ở bên ngoài,.... </a:t>
            </a:r>
            <a:r>
              <a:rPr lang="fr-FR" sz="4000" dirty="0" err="1">
                <a:solidFill>
                  <a:srgbClr val="0000FF"/>
                </a:solidFill>
                <a:effectLst/>
                <a:latin typeface="Times New Roman" panose="02020603050405020304" pitchFamily="18" charset="0"/>
                <a:ea typeface="Times New Roman" panose="02020603050405020304" pitchFamily="18" charset="0"/>
              </a:rPr>
              <a:t>Sau</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khoảng</a:t>
            </a:r>
            <a:r>
              <a:rPr lang="fr-FR" sz="4000" dirty="0">
                <a:solidFill>
                  <a:srgbClr val="0000FF"/>
                </a:solidFill>
                <a:effectLst/>
                <a:latin typeface="Times New Roman" panose="02020603050405020304" pitchFamily="18" charset="0"/>
                <a:ea typeface="Times New Roman" panose="02020603050405020304" pitchFamily="18" charset="0"/>
              </a:rPr>
              <a:t> 9 </a:t>
            </a:r>
            <a:r>
              <a:rPr lang="fr-FR" sz="4000" dirty="0" err="1">
                <a:solidFill>
                  <a:srgbClr val="0000FF"/>
                </a:solidFill>
                <a:effectLst/>
                <a:latin typeface="Times New Roman" panose="02020603050405020304" pitchFamily="18" charset="0"/>
                <a:ea typeface="Times New Roman" panose="02020603050405020304" pitchFamily="18" charset="0"/>
              </a:rPr>
              <a:t>tháng</a:t>
            </a:r>
            <a:r>
              <a:rPr lang="fr-FR" sz="4000" dirty="0">
                <a:solidFill>
                  <a:srgbClr val="0000FF"/>
                </a:solidFill>
                <a:effectLst/>
                <a:latin typeface="Times New Roman" panose="02020603050405020304" pitchFamily="18" charset="0"/>
                <a:ea typeface="Times New Roman" panose="02020603050405020304" pitchFamily="18" charset="0"/>
              </a:rPr>
              <a:t> ở </a:t>
            </a:r>
            <a:r>
              <a:rPr lang="fr-FR" sz="4000" dirty="0" err="1">
                <a:solidFill>
                  <a:srgbClr val="0000FF"/>
                </a:solidFill>
                <a:effectLst/>
                <a:latin typeface="Times New Roman" panose="02020603050405020304" pitchFamily="18" charset="0"/>
                <a:ea typeface="Times New Roman" panose="02020603050405020304" pitchFamily="18" charset="0"/>
              </a:rPr>
              <a:t>trong</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bụng</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mẹ</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em</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sẽ</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được</a:t>
            </a:r>
            <a:r>
              <a:rPr lang="fr-FR" sz="4000" dirty="0">
                <a:solidFill>
                  <a:srgbClr val="0000FF"/>
                </a:solidFill>
                <a:effectLst/>
                <a:latin typeface="Times New Roman" panose="02020603050405020304" pitchFamily="18" charset="0"/>
                <a:ea typeface="Times New Roman" panose="02020603050405020304" pitchFamily="18" charset="0"/>
              </a:rPr>
              <a:t> </a:t>
            </a:r>
            <a:r>
              <a:rPr lang="fr-FR" sz="4000" dirty="0" err="1">
                <a:solidFill>
                  <a:srgbClr val="0000FF"/>
                </a:solidFill>
                <a:effectLst/>
                <a:latin typeface="Times New Roman" panose="02020603050405020304" pitchFamily="18" charset="0"/>
                <a:ea typeface="Times New Roman" panose="02020603050405020304" pitchFamily="18" charset="0"/>
              </a:rPr>
              <a:t>sinh</a:t>
            </a:r>
            <a:r>
              <a:rPr lang="fr-FR" sz="4000" dirty="0">
                <a:solidFill>
                  <a:srgbClr val="0000FF"/>
                </a:solidFill>
                <a:effectLst/>
                <a:latin typeface="Times New Roman" panose="02020603050405020304" pitchFamily="18" charset="0"/>
                <a:ea typeface="Times New Roman" panose="02020603050405020304" pitchFamily="18" charset="0"/>
              </a:rPr>
              <a:t> ra</a:t>
            </a:r>
            <a:endParaRPr lang="en-US" sz="4000" dirty="0">
              <a:solidFill>
                <a:srgbClr val="0000FF"/>
              </a:solidFill>
            </a:endParaRPr>
          </a:p>
        </p:txBody>
      </p:sp>
    </p:spTree>
    <p:extLst>
      <p:ext uri="{BB962C8B-B14F-4D97-AF65-F5344CB8AC3E}">
        <p14:creationId xmlns:p14="http://schemas.microsoft.com/office/powerpoint/2010/main" val="239996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88069-78E0-4B53-8DA0-567FB8E63D64}"/>
              </a:ext>
            </a:extLst>
          </p:cNvPr>
          <p:cNvSpPr txBox="1"/>
          <p:nvPr/>
        </p:nvSpPr>
        <p:spPr>
          <a:xfrm>
            <a:off x="603682" y="2262884"/>
            <a:ext cx="10777491" cy="1631216"/>
          </a:xfrm>
          <a:prstGeom prst="rect">
            <a:avLst/>
          </a:prstGeom>
          <a:noFill/>
        </p:spPr>
        <p:txBody>
          <a:bodyPr wrap="square">
            <a:spAutoFit/>
          </a:bodyPr>
          <a:lstStyle/>
          <a:p>
            <a:r>
              <a:rPr lang="en-US" sz="5000" b="1" dirty="0" err="1">
                <a:solidFill>
                  <a:srgbClr val="0000FF"/>
                </a:solidFill>
                <a:effectLst/>
                <a:latin typeface="Times New Roman" panose="02020603050405020304" pitchFamily="18" charset="0"/>
                <a:ea typeface="Times New Roman" panose="02020603050405020304" pitchFamily="18" charset="0"/>
              </a:rPr>
              <a:t>Trong</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thời</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gian</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mang</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thai</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cần</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làm</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gì</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để</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cả</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mẹ</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và</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em</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bé</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đề</a:t>
            </a:r>
            <a:r>
              <a:rPr lang="en-US" sz="5000" b="1" dirty="0">
                <a:solidFill>
                  <a:srgbClr val="0000FF"/>
                </a:solidFill>
                <a:effectLst/>
                <a:latin typeface="Times New Roman" panose="02020603050405020304" pitchFamily="18" charset="0"/>
                <a:ea typeface="Times New Roman" panose="02020603050405020304" pitchFamily="18" charset="0"/>
              </a:rPr>
              <a:t> </a:t>
            </a:r>
            <a:r>
              <a:rPr lang="en-US" sz="5000" b="1" dirty="0" err="1">
                <a:solidFill>
                  <a:srgbClr val="0000FF"/>
                </a:solidFill>
                <a:effectLst/>
                <a:latin typeface="Times New Roman" panose="02020603050405020304" pitchFamily="18" charset="0"/>
                <a:ea typeface="Times New Roman" panose="02020603050405020304" pitchFamily="18" charset="0"/>
              </a:rPr>
              <a:t>khỏe</a:t>
            </a:r>
            <a:r>
              <a:rPr lang="en-US" sz="5000" b="1" dirty="0">
                <a:solidFill>
                  <a:srgbClr val="0000FF"/>
                </a:solidFill>
                <a:effectLst/>
                <a:latin typeface="Times New Roman" panose="02020603050405020304" pitchFamily="18" charset="0"/>
                <a:ea typeface="Times New Roman" panose="02020603050405020304" pitchFamily="18" charset="0"/>
              </a:rPr>
              <a:t>?</a:t>
            </a:r>
            <a:endParaRPr lang="en-US" sz="5000" b="1" dirty="0">
              <a:solidFill>
                <a:srgbClr val="0000FF"/>
              </a:solidFill>
            </a:endParaRPr>
          </a:p>
        </p:txBody>
      </p:sp>
    </p:spTree>
    <p:extLst>
      <p:ext uri="{BB962C8B-B14F-4D97-AF65-F5344CB8AC3E}">
        <p14:creationId xmlns:p14="http://schemas.microsoft.com/office/powerpoint/2010/main" val="214131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F5A513-537D-4BBC-BC3A-B0EE0F28A1CB}"/>
              </a:ext>
            </a:extLst>
          </p:cNvPr>
          <p:cNvSpPr txBox="1"/>
          <p:nvPr/>
        </p:nvSpPr>
        <p:spPr>
          <a:xfrm>
            <a:off x="1464818" y="183756"/>
            <a:ext cx="9774314" cy="584775"/>
          </a:xfrm>
          <a:prstGeom prst="rect">
            <a:avLst/>
          </a:prstGeom>
          <a:noFill/>
        </p:spPr>
        <p:txBody>
          <a:bodyPr wrap="square">
            <a:spAutoFit/>
          </a:bodyPr>
          <a:lstStyle/>
          <a:p>
            <a:r>
              <a:rPr lang="en-US" sz="3200" b="1" i="0" dirty="0" err="1">
                <a:solidFill>
                  <a:srgbClr val="FF0000"/>
                </a:solidFill>
                <a:effectLst/>
                <a:latin typeface="Times New Roman" panose="02020603050405020304" pitchFamily="18" charset="0"/>
                <a:cs typeface="Times New Roman" panose="02020603050405020304" pitchFamily="18" charset="0"/>
              </a:rPr>
              <a:t>Phụ</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nữ</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có</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thai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và</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không</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nên</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làm</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gì</a:t>
            </a:r>
            <a:r>
              <a:rPr lang="en-US" sz="3200" b="1" i="0" dirty="0">
                <a:solidFill>
                  <a:srgbClr val="FF0000"/>
                </a:solidFill>
                <a:effectLst/>
                <a:latin typeface="Times New Roman" panose="02020603050405020304" pitchFamily="18" charset="0"/>
                <a:cs typeface="Times New Roman" panose="02020603050405020304" pitchFamily="18" charset="0"/>
              </a:rPr>
              <a:t> ? </a:t>
            </a:r>
            <a:r>
              <a:rPr lang="en-US" sz="3200" b="1" i="0" dirty="0" err="1">
                <a:solidFill>
                  <a:srgbClr val="FF0000"/>
                </a:solidFill>
                <a:effectLst/>
                <a:latin typeface="Times New Roman" panose="02020603050405020304" pitchFamily="18" charset="0"/>
                <a:cs typeface="Times New Roman" panose="02020603050405020304" pitchFamily="18" charset="0"/>
              </a:rPr>
              <a:t>Tại</a:t>
            </a:r>
            <a:r>
              <a:rPr lang="en-US" sz="3200" b="1" i="0" dirty="0">
                <a:solidFill>
                  <a:srgbClr val="FF0000"/>
                </a:solidFill>
                <a:effectLst/>
                <a:latin typeface="Times New Roman" panose="02020603050405020304" pitchFamily="18" charset="0"/>
                <a:cs typeface="Times New Roman" panose="02020603050405020304" pitchFamily="18" charset="0"/>
              </a:rPr>
              <a:t> </a:t>
            </a:r>
            <a:r>
              <a:rPr lang="en-US" sz="3200" b="1" i="0" dirty="0" err="1">
                <a:solidFill>
                  <a:srgbClr val="FF0000"/>
                </a:solidFill>
                <a:effectLst/>
                <a:latin typeface="Times New Roman" panose="02020603050405020304" pitchFamily="18" charset="0"/>
                <a:cs typeface="Times New Roman" panose="02020603050405020304" pitchFamily="18" charset="0"/>
              </a:rPr>
              <a:t>sao</a:t>
            </a:r>
            <a:r>
              <a:rPr lang="en-US" sz="3200" b="1" i="0" dirty="0">
                <a:solidFill>
                  <a:srgbClr val="FF0000"/>
                </a:solidFill>
                <a:effectLst/>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E956DD0-7273-4EDE-94E6-D9B74781987F}"/>
              </a:ext>
            </a:extLst>
          </p:cNvPr>
          <p:cNvPicPr>
            <a:picLocks noChangeAspect="1"/>
          </p:cNvPicPr>
          <p:nvPr/>
        </p:nvPicPr>
        <p:blipFill>
          <a:blip r:embed="rId2"/>
          <a:stretch>
            <a:fillRect/>
          </a:stretch>
        </p:blipFill>
        <p:spPr>
          <a:xfrm>
            <a:off x="802026" y="96864"/>
            <a:ext cx="662792" cy="723046"/>
          </a:xfrm>
          <a:prstGeom prst="rect">
            <a:avLst/>
          </a:prstGeom>
        </p:spPr>
      </p:pic>
      <p:pic>
        <p:nvPicPr>
          <p:cNvPr id="7" name="Picture 6">
            <a:extLst>
              <a:ext uri="{FF2B5EF4-FFF2-40B4-BE49-F238E27FC236}">
                <a16:creationId xmlns:a16="http://schemas.microsoft.com/office/drawing/2014/main" id="{C7C87668-1552-4453-99AD-1D5FB6CB8F1C}"/>
              </a:ext>
            </a:extLst>
          </p:cNvPr>
          <p:cNvPicPr>
            <a:picLocks noChangeAspect="1"/>
          </p:cNvPicPr>
          <p:nvPr/>
        </p:nvPicPr>
        <p:blipFill>
          <a:blip r:embed="rId3"/>
          <a:stretch>
            <a:fillRect/>
          </a:stretch>
        </p:blipFill>
        <p:spPr>
          <a:xfrm>
            <a:off x="154152" y="1664440"/>
            <a:ext cx="3981258" cy="4008250"/>
          </a:xfrm>
          <a:prstGeom prst="rect">
            <a:avLst/>
          </a:prstGeom>
        </p:spPr>
      </p:pic>
      <p:pic>
        <p:nvPicPr>
          <p:cNvPr id="8" name="Picture 7">
            <a:extLst>
              <a:ext uri="{FF2B5EF4-FFF2-40B4-BE49-F238E27FC236}">
                <a16:creationId xmlns:a16="http://schemas.microsoft.com/office/drawing/2014/main" id="{37A5EAAB-E70C-4357-B397-9AE06986EB99}"/>
              </a:ext>
            </a:extLst>
          </p:cNvPr>
          <p:cNvPicPr>
            <a:picLocks noChangeAspect="1"/>
          </p:cNvPicPr>
          <p:nvPr/>
        </p:nvPicPr>
        <p:blipFill>
          <a:blip r:embed="rId4"/>
          <a:stretch>
            <a:fillRect/>
          </a:stretch>
        </p:blipFill>
        <p:spPr>
          <a:xfrm>
            <a:off x="4274841" y="1754003"/>
            <a:ext cx="3492673" cy="3829124"/>
          </a:xfrm>
          <a:prstGeom prst="rect">
            <a:avLst/>
          </a:prstGeom>
        </p:spPr>
      </p:pic>
      <p:pic>
        <p:nvPicPr>
          <p:cNvPr id="9" name="Picture 8">
            <a:extLst>
              <a:ext uri="{FF2B5EF4-FFF2-40B4-BE49-F238E27FC236}">
                <a16:creationId xmlns:a16="http://schemas.microsoft.com/office/drawing/2014/main" id="{469D30FD-6A2C-4C98-93D5-861AC94EAE92}"/>
              </a:ext>
            </a:extLst>
          </p:cNvPr>
          <p:cNvPicPr>
            <a:picLocks noChangeAspect="1"/>
          </p:cNvPicPr>
          <p:nvPr/>
        </p:nvPicPr>
        <p:blipFill>
          <a:blip r:embed="rId5"/>
          <a:stretch>
            <a:fillRect/>
          </a:stretch>
        </p:blipFill>
        <p:spPr>
          <a:xfrm>
            <a:off x="7856294" y="937532"/>
            <a:ext cx="4181554" cy="2639177"/>
          </a:xfrm>
          <a:prstGeom prst="rect">
            <a:avLst/>
          </a:prstGeom>
        </p:spPr>
      </p:pic>
      <p:pic>
        <p:nvPicPr>
          <p:cNvPr id="10" name="Picture 9">
            <a:extLst>
              <a:ext uri="{FF2B5EF4-FFF2-40B4-BE49-F238E27FC236}">
                <a16:creationId xmlns:a16="http://schemas.microsoft.com/office/drawing/2014/main" id="{C886F741-CA13-4EDD-8A6B-49E0D57E70F4}"/>
              </a:ext>
            </a:extLst>
          </p:cNvPr>
          <p:cNvPicPr>
            <a:picLocks noChangeAspect="1"/>
          </p:cNvPicPr>
          <p:nvPr/>
        </p:nvPicPr>
        <p:blipFill>
          <a:blip r:embed="rId6"/>
          <a:stretch>
            <a:fillRect/>
          </a:stretch>
        </p:blipFill>
        <p:spPr>
          <a:xfrm>
            <a:off x="7852713" y="3593798"/>
            <a:ext cx="4235697" cy="2860268"/>
          </a:xfrm>
          <a:prstGeom prst="rect">
            <a:avLst/>
          </a:prstGeom>
        </p:spPr>
      </p:pic>
    </p:spTree>
    <p:extLst>
      <p:ext uri="{BB962C8B-B14F-4D97-AF65-F5344CB8AC3E}">
        <p14:creationId xmlns:p14="http://schemas.microsoft.com/office/powerpoint/2010/main" val="3064921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759</Words>
  <Application>Microsoft Office PowerPoint</Application>
  <PresentationFormat>Widescreen</PresentationFormat>
  <Paragraphs>61</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Times New Roman</vt:lpstr>
      <vt:lpstr>ZapfDingbats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Dao Nguyen</dc:creator>
  <cp:lastModifiedBy>hp</cp:lastModifiedBy>
  <cp:revision>13</cp:revision>
  <dcterms:created xsi:type="dcterms:W3CDTF">2021-10-24T01:09:20Z</dcterms:created>
  <dcterms:modified xsi:type="dcterms:W3CDTF">2024-04-25T02:35:40Z</dcterms:modified>
</cp:coreProperties>
</file>