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wmf" ContentType="image/x-w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6"/>
  </p:notesMasterIdLst>
  <p:sldIdLst>
    <p:sldId id="2765" r:id="rId2"/>
    <p:sldId id="2766" r:id="rId3"/>
    <p:sldId id="2768" r:id="rId4"/>
    <p:sldId id="257" r:id="rId5"/>
    <p:sldId id="284" r:id="rId6"/>
    <p:sldId id="2781" r:id="rId7"/>
    <p:sldId id="2752" r:id="rId8"/>
    <p:sldId id="2769" r:id="rId9"/>
    <p:sldId id="2770" r:id="rId10"/>
    <p:sldId id="2784" r:id="rId11"/>
    <p:sldId id="2782" r:id="rId12"/>
    <p:sldId id="2758" r:id="rId13"/>
    <p:sldId id="2785" r:id="rId14"/>
    <p:sldId id="2786" r:id="rId15"/>
    <p:sldId id="2777" r:id="rId16"/>
    <p:sldId id="2778" r:id="rId17"/>
    <p:sldId id="2779" r:id="rId18"/>
    <p:sldId id="2780" r:id="rId19"/>
    <p:sldId id="263" r:id="rId20"/>
    <p:sldId id="270" r:id="rId21"/>
    <p:sldId id="2783" r:id="rId22"/>
    <p:sldId id="2763" r:id="rId23"/>
    <p:sldId id="2764" r:id="rId24"/>
    <p:sldId id="283"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351" autoAdjust="0"/>
    <p:restoredTop sz="94660"/>
  </p:normalViewPr>
  <p:slideViewPr>
    <p:cSldViewPr snapToGrid="0">
      <p:cViewPr varScale="1">
        <p:scale>
          <a:sx n="64" d="100"/>
          <a:sy n="64" d="100"/>
        </p:scale>
        <p:origin x="628" y="-1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74B4B2-F3FE-4DE4-86C6-83731232B08B}" type="datetimeFigureOut">
              <a:rPr lang="en-US" smtClean="0"/>
              <a:t>4/24/2024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F7E3D3-C409-4814-9215-8DDA554EE7CE}" type="slidenum">
              <a:rPr lang="en-US" smtClean="0"/>
              <a:t>‹#›</a:t>
            </a:fld>
            <a:endParaRPr lang="en-US"/>
          </a:p>
        </p:txBody>
      </p:sp>
    </p:spTree>
    <p:extLst>
      <p:ext uri="{BB962C8B-B14F-4D97-AF65-F5344CB8AC3E}">
        <p14:creationId xmlns:p14="http://schemas.microsoft.com/office/powerpoint/2010/main" val="3155175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6211310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5D2AD8-CD39-4FF7-90DB-C7D8DAE127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05297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0620801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5620124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5D2AD8-CD39-4FF7-90DB-C7D8DAE127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83988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4/24/2024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13675997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4/24/2024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14783101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4/24/2024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19349384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8985938"/>
      </p:ext>
    </p:extLst>
  </p:cSld>
  <p:clrMapOvr>
    <a:masterClrMapping/>
  </p:clrMapOvr>
  <p:transition spd="slow">
    <p:pull/>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80EF673-0524-F680-ABC1-9A2A68FC1C3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4445" b="10000"/>
          <a:stretch/>
        </p:blipFill>
        <p:spPr>
          <a:xfrm>
            <a:off x="0" y="0"/>
            <a:ext cx="12192000" cy="6858000"/>
          </a:xfrm>
          <a:prstGeom prst="rect">
            <a:avLst/>
          </a:prstGeom>
        </p:spPr>
      </p:pic>
    </p:spTree>
    <p:extLst>
      <p:ext uri="{BB962C8B-B14F-4D97-AF65-F5344CB8AC3E}">
        <p14:creationId xmlns:p14="http://schemas.microsoft.com/office/powerpoint/2010/main" val="23416297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4/24/2024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4034890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4/24/2024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9758774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4/24/2024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1516466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4/24/2024</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3395175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4/24/2024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13881171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4/24/2024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28521701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4/24/2024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27451817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4/24/2024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3583771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white circle with leaves and blue text&#10;&#10;Description automatically generated">
            <a:extLst>
              <a:ext uri="{FF2B5EF4-FFF2-40B4-BE49-F238E27FC236}">
                <a16:creationId xmlns:a16="http://schemas.microsoft.com/office/drawing/2014/main" id="{6D5DA813-F199-CED0-6EF5-02CF04EEB8CD}"/>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12334875" y="400051"/>
            <a:ext cx="1171574" cy="1171574"/>
          </a:xfrm>
          <a:prstGeom prst="rect">
            <a:avLst/>
          </a:prstGeom>
        </p:spPr>
      </p:pic>
      <p:pic>
        <p:nvPicPr>
          <p:cNvPr id="3" name="Picture 2" descr="A white circle with leaves and blue text&#10;&#10;Description automatically generated">
            <a:extLst>
              <a:ext uri="{FF2B5EF4-FFF2-40B4-BE49-F238E27FC236}">
                <a16:creationId xmlns:a16="http://schemas.microsoft.com/office/drawing/2014/main" id="{C94BB37F-DA88-680A-7DE0-4959764ACC77}"/>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5966159" y="8052135"/>
            <a:ext cx="1171574" cy="1171574"/>
          </a:xfrm>
          <a:prstGeom prst="rect">
            <a:avLst/>
          </a:prstGeom>
        </p:spPr>
      </p:pic>
    </p:spTree>
    <p:extLst>
      <p:ext uri="{BB962C8B-B14F-4D97-AF65-F5344CB8AC3E}">
        <p14:creationId xmlns:p14="http://schemas.microsoft.com/office/powerpoint/2010/main" val="37415257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90" r:id="rId12"/>
    <p:sldLayoutId id="2147483687"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1.vml"/><Relationship Id="rId5" Type="http://schemas.openxmlformats.org/officeDocument/2006/relationships/image" Target="../media/image4.png"/><Relationship Id="rId4" Type="http://schemas.openxmlformats.org/officeDocument/2006/relationships/image" Target="../media/image3.wmf"/></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7.jpg"/><Relationship Id="rId1" Type="http://schemas.openxmlformats.org/officeDocument/2006/relationships/slideLayout" Target="../slideLayouts/slideLayout2.xml"/><Relationship Id="rId5" Type="http://schemas.openxmlformats.org/officeDocument/2006/relationships/image" Target="../media/image39.jpeg"/><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7.jpg"/><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jpeg"/></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7.jpg"/><Relationship Id="rId1" Type="http://schemas.openxmlformats.org/officeDocument/2006/relationships/slideLayout" Target="../slideLayouts/slideLayout2.xml"/><Relationship Id="rId5" Type="http://schemas.openxmlformats.org/officeDocument/2006/relationships/image" Target="../media/image39.jpeg"/><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37.jpg"/><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1.xml"/><Relationship Id="rId5" Type="http://schemas.openxmlformats.org/officeDocument/2006/relationships/image" Target="../media/image43.png"/><Relationship Id="rId4" Type="http://schemas.openxmlformats.org/officeDocument/2006/relationships/image" Target="../media/image10.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jp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jpeg"/><Relationship Id="rId10" Type="http://schemas.openxmlformats.org/officeDocument/2006/relationships/image" Target="../media/image15.gif"/><Relationship Id="rId4" Type="http://schemas.openxmlformats.org/officeDocument/2006/relationships/image" Target="../media/image9.png"/><Relationship Id="rId9"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21.png"/><Relationship Id="rId2" Type="http://schemas.openxmlformats.org/officeDocument/2006/relationships/image" Target="../media/image16.jp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jpe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3.png"/><Relationship Id="rId7" Type="http://schemas.openxmlformats.org/officeDocument/2006/relationships/image" Target="../media/image26.jpeg"/><Relationship Id="rId12" Type="http://schemas.microsoft.com/office/2007/relationships/hdphoto" Target="../media/hdphoto1.wdp"/><Relationship Id="rId2" Type="http://schemas.openxmlformats.org/officeDocument/2006/relationships/image" Target="../media/image22.jpg"/><Relationship Id="rId1" Type="http://schemas.openxmlformats.org/officeDocument/2006/relationships/slideLayout" Target="../slideLayouts/slideLayout1.xml"/><Relationship Id="rId6" Type="http://schemas.openxmlformats.org/officeDocument/2006/relationships/image" Target="../media/image25.png"/><Relationship Id="rId11" Type="http://schemas.openxmlformats.org/officeDocument/2006/relationships/image" Target="../media/image29.png"/><Relationship Id="rId5" Type="http://schemas.openxmlformats.org/officeDocument/2006/relationships/image" Target="../media/image24.png"/><Relationship Id="rId10" Type="http://schemas.openxmlformats.org/officeDocument/2006/relationships/image" Target="../media/image28.png"/><Relationship Id="rId4" Type="http://schemas.openxmlformats.org/officeDocument/2006/relationships/image" Target="../media/image21.svg"/><Relationship Id="rId9"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Đối tượng 11">
            <a:extLst>
              <a:ext uri="{FF2B5EF4-FFF2-40B4-BE49-F238E27FC236}">
                <a16:creationId xmlns:a16="http://schemas.microsoft.com/office/drawing/2014/main" id="{62D233BA-294E-4E48-B4BE-0D0B4A2FA417}"/>
              </a:ext>
            </a:extLst>
          </p:cNvPr>
          <p:cNvGraphicFramePr>
            <a:graphicFrameLocks noChangeAspect="1"/>
          </p:cNvGraphicFramePr>
          <p:nvPr>
            <p:extLst/>
          </p:nvPr>
        </p:nvGraphicFramePr>
        <p:xfrm>
          <a:off x="0" y="0"/>
          <a:ext cx="12192000" cy="6934199"/>
        </p:xfrm>
        <a:graphic>
          <a:graphicData uri="http://schemas.openxmlformats.org/presentationml/2006/ole">
            <mc:AlternateContent xmlns:mc="http://schemas.openxmlformats.org/markup-compatibility/2006">
              <mc:Choice xmlns:v="urn:schemas-microsoft-com:vml" Requires="v">
                <p:oleObj spid="_x0000_s1081" name="Image" r:id="rId3" imgW="2438280" imgH="2075400" progId="Photoshop.Image.15">
                  <p:embed/>
                </p:oleObj>
              </mc:Choice>
              <mc:Fallback>
                <p:oleObj name="Image" r:id="rId3" imgW="2438280" imgH="2075400" progId="Photoshop.Image.15">
                  <p:embed/>
                  <p:pic>
                    <p:nvPicPr>
                      <p:cNvPr id="12" name="Đối tượng 11">
                        <a:extLst>
                          <a:ext uri="{FF2B5EF4-FFF2-40B4-BE49-F238E27FC236}">
                            <a16:creationId xmlns:a16="http://schemas.microsoft.com/office/drawing/2014/main" id="{62D233BA-294E-4E48-B4BE-0D0B4A2FA417}"/>
                          </a:ext>
                        </a:extLst>
                      </p:cNvPr>
                      <p:cNvPicPr/>
                      <p:nvPr/>
                    </p:nvPicPr>
                    <p:blipFill>
                      <a:blip r:embed="rId4">
                        <a:lum bright="-3000" contrast="-6000"/>
                      </a:blip>
                      <a:stretch>
                        <a:fillRect/>
                      </a:stretch>
                    </p:blipFill>
                    <p:spPr>
                      <a:xfrm>
                        <a:off x="0" y="0"/>
                        <a:ext cx="12192000" cy="6934199"/>
                      </a:xfrm>
                      <a:prstGeom prst="rect">
                        <a:avLst/>
                      </a:prstGeom>
                    </p:spPr>
                  </p:pic>
                </p:oleObj>
              </mc:Fallback>
            </mc:AlternateContent>
          </a:graphicData>
        </a:graphic>
      </p:graphicFrame>
      <p:pic>
        <p:nvPicPr>
          <p:cNvPr id="15" name="Hình ảnh 14">
            <a:extLst>
              <a:ext uri="{FF2B5EF4-FFF2-40B4-BE49-F238E27FC236}">
                <a16:creationId xmlns:a16="http://schemas.microsoft.com/office/drawing/2014/main" id="{E05C6735-6872-4EC6-A8B4-C6F91A281F99}"/>
              </a:ext>
            </a:extLst>
          </p:cNvPr>
          <p:cNvPicPr>
            <a:picLocks noChangeAspect="1"/>
          </p:cNvPicPr>
          <p:nvPr/>
        </p:nvPicPr>
        <p:blipFill>
          <a:blip r:embed="rId5"/>
          <a:stretch>
            <a:fillRect/>
          </a:stretch>
        </p:blipFill>
        <p:spPr>
          <a:xfrm>
            <a:off x="-38409" y="1796975"/>
            <a:ext cx="11963400" cy="3184328"/>
          </a:xfrm>
          <a:prstGeom prst="rect">
            <a:avLst/>
          </a:prstGeom>
        </p:spPr>
      </p:pic>
      <p:sp>
        <p:nvSpPr>
          <p:cNvPr id="4" name="WordArt 4">
            <a:extLst>
              <a:ext uri="{FF2B5EF4-FFF2-40B4-BE49-F238E27FC236}">
                <a16:creationId xmlns:a16="http://schemas.microsoft.com/office/drawing/2014/main" id="{60E97CD8-3C2D-4EFC-A405-A47611FB22E3}"/>
              </a:ext>
            </a:extLst>
          </p:cNvPr>
          <p:cNvSpPr>
            <a:spLocks noChangeArrowheads="1" noChangeShapeType="1" noTextEdit="1"/>
          </p:cNvSpPr>
          <p:nvPr/>
        </p:nvSpPr>
        <p:spPr bwMode="auto">
          <a:xfrm>
            <a:off x="3495571" y="717541"/>
            <a:ext cx="4972258" cy="360256"/>
          </a:xfrm>
          <a:prstGeom prst="rect">
            <a:avLst/>
          </a:prstGeom>
        </p:spPr>
        <p:txBody>
          <a:bodyPr wrap="none" fromWordArt="1">
            <a:prstTxWarp prst="textPlain">
              <a:avLst>
                <a:gd name="adj" fmla="val 50000"/>
              </a:avLst>
            </a:prstTxWarp>
          </a:bodyPr>
          <a:lstStyle/>
          <a:p>
            <a:pPr>
              <a:defRPr/>
            </a:pPr>
            <a:r>
              <a:rPr lang="vi-VN" sz="825" b="1" u="sng" kern="10" dirty="0">
                <a:ln w="22225">
                  <a:solidFill>
                    <a:schemeClr val="accent2"/>
                  </a:solidFill>
                  <a:prstDash val="solid"/>
                </a:ln>
                <a:solidFill>
                  <a:schemeClr val="accent2">
                    <a:lumMod val="40000"/>
                    <a:lumOff val="60000"/>
                  </a:schemeClr>
                </a:solidFill>
                <a:latin typeface="Arial"/>
                <a:cs typeface="Arial"/>
              </a:rPr>
              <a:t>TRƯỜNG TIỂU HỌC </a:t>
            </a:r>
            <a:r>
              <a:rPr lang="en-US" sz="825" b="1" u="sng" kern="10" dirty="0" smtClean="0">
                <a:ln w="22225">
                  <a:solidFill>
                    <a:schemeClr val="accent2"/>
                  </a:solidFill>
                  <a:prstDash val="solid"/>
                </a:ln>
                <a:solidFill>
                  <a:schemeClr val="accent2">
                    <a:lumMod val="40000"/>
                    <a:lumOff val="60000"/>
                  </a:schemeClr>
                </a:solidFill>
                <a:latin typeface="Arial"/>
                <a:cs typeface="Arial"/>
              </a:rPr>
              <a:t>LÝ THƯỜNG KIỆT</a:t>
            </a:r>
            <a:endParaRPr lang="vi-VN" sz="825" b="1" u="sng" kern="10" dirty="0">
              <a:ln w="22225">
                <a:solidFill>
                  <a:schemeClr val="accent2"/>
                </a:solidFill>
                <a:prstDash val="solid"/>
              </a:ln>
              <a:solidFill>
                <a:schemeClr val="accent2">
                  <a:lumMod val="40000"/>
                  <a:lumOff val="60000"/>
                </a:schemeClr>
              </a:solidFill>
              <a:latin typeface="Arial"/>
              <a:cs typeface="Arial"/>
            </a:endParaRPr>
          </a:p>
        </p:txBody>
      </p:sp>
      <p:sp>
        <p:nvSpPr>
          <p:cNvPr id="5" name="WordArt 4">
            <a:extLst>
              <a:ext uri="{FF2B5EF4-FFF2-40B4-BE49-F238E27FC236}">
                <a16:creationId xmlns:a16="http://schemas.microsoft.com/office/drawing/2014/main" id="{E0FA427E-AC78-435A-9899-1ADFD5807EF0}"/>
              </a:ext>
            </a:extLst>
          </p:cNvPr>
          <p:cNvSpPr>
            <a:spLocks noChangeArrowheads="1" noChangeShapeType="1" noTextEdit="1"/>
          </p:cNvSpPr>
          <p:nvPr/>
        </p:nvSpPr>
        <p:spPr bwMode="auto">
          <a:xfrm>
            <a:off x="3014846" y="290002"/>
            <a:ext cx="5856890" cy="275896"/>
          </a:xfrm>
          <a:prstGeom prst="rect">
            <a:avLst/>
          </a:prstGeom>
        </p:spPr>
        <p:txBody>
          <a:bodyPr wrap="none" fromWordArt="1">
            <a:prstTxWarp prst="textPlain">
              <a:avLst>
                <a:gd name="adj" fmla="val 50117"/>
              </a:avLst>
            </a:prstTxWarp>
          </a:bodyPr>
          <a:lstStyle/>
          <a:p>
            <a:r>
              <a:rPr lang="en-US" sz="2400" b="1" kern="10" dirty="0" smtClean="0">
                <a:ln w="22225">
                  <a:solidFill>
                    <a:schemeClr val="accent2"/>
                  </a:solidFill>
                  <a:prstDash val="solid"/>
                </a:ln>
                <a:solidFill>
                  <a:schemeClr val="accent2">
                    <a:lumMod val="40000"/>
                    <a:lumOff val="60000"/>
                  </a:schemeClr>
                </a:solidFill>
                <a:cs typeface="Arial" panose="020B0604020202020204" pitchFamily="34" charset="0"/>
              </a:rPr>
              <a:t>UBND THÀNH PHỐ </a:t>
            </a:r>
            <a:r>
              <a:rPr lang="vi-VN" sz="2400" b="1" kern="10" dirty="0" smtClean="0">
                <a:ln w="22225">
                  <a:solidFill>
                    <a:schemeClr val="accent2"/>
                  </a:solidFill>
                  <a:prstDash val="solid"/>
                </a:ln>
                <a:solidFill>
                  <a:schemeClr val="accent2">
                    <a:lumMod val="40000"/>
                    <a:lumOff val="60000"/>
                  </a:schemeClr>
                </a:solidFill>
                <a:cs typeface="Arial" panose="020B0604020202020204" pitchFamily="34" charset="0"/>
              </a:rPr>
              <a:t>QUY </a:t>
            </a:r>
            <a:r>
              <a:rPr lang="vi-VN" sz="2400" b="1" kern="10" dirty="0">
                <a:ln w="22225">
                  <a:solidFill>
                    <a:schemeClr val="accent2"/>
                  </a:solidFill>
                  <a:prstDash val="solid"/>
                </a:ln>
                <a:solidFill>
                  <a:schemeClr val="accent2">
                    <a:lumMod val="40000"/>
                    <a:lumOff val="60000"/>
                  </a:schemeClr>
                </a:solidFill>
                <a:cs typeface="Arial" panose="020B0604020202020204" pitchFamily="34" charset="0"/>
              </a:rPr>
              <a:t>NHƠN</a:t>
            </a:r>
          </a:p>
        </p:txBody>
      </p:sp>
      <p:sp>
        <p:nvSpPr>
          <p:cNvPr id="8" name="Hình chữ nhật 7">
            <a:extLst>
              <a:ext uri="{FF2B5EF4-FFF2-40B4-BE49-F238E27FC236}">
                <a16:creationId xmlns:a16="http://schemas.microsoft.com/office/drawing/2014/main" id="{A763EC7C-A001-43E0-9269-7CB298484D97}"/>
              </a:ext>
            </a:extLst>
          </p:cNvPr>
          <p:cNvSpPr/>
          <p:nvPr/>
        </p:nvSpPr>
        <p:spPr>
          <a:xfrm>
            <a:off x="3291840" y="2016827"/>
            <a:ext cx="4953000" cy="1477328"/>
          </a:xfrm>
          <a:prstGeom prst="rect">
            <a:avLst/>
          </a:prstGeom>
        </p:spPr>
        <p:txBody>
          <a:bodyPr wrap="square">
            <a:spAutoFit/>
          </a:bodyPr>
          <a:lstStyle/>
          <a:p>
            <a:pPr algn="ctr"/>
            <a:r>
              <a:rPr lang="en-US" sz="3000" b="1" kern="10" dirty="0" smtClean="0">
                <a:ln w="13462">
                  <a:solidFill>
                    <a:schemeClr val="bg1"/>
                  </a:solidFill>
                  <a:prstDash val="solid"/>
                </a:ln>
                <a:solidFill>
                  <a:schemeClr val="tx1">
                    <a:lumMod val="85000"/>
                    <a:lumOff val="15000"/>
                  </a:schemeClr>
                </a:solidFill>
                <a:effectLst>
                  <a:outerShdw blurRad="38100" dist="38100" dir="2700000" algn="tl">
                    <a:srgbClr val="000000">
                      <a:alpha val="43137"/>
                    </a:srgbClr>
                  </a:outerShdw>
                </a:effectLst>
                <a:latin typeface="Copperplate Gothic Bold" panose="020E0705020206020404" pitchFamily="34" charset="0"/>
                <a:ea typeface="DejaVu Sans Condensed" panose="020B0606030804020204" pitchFamily="34" charset="0"/>
                <a:cs typeface="DejaVu Sans Condensed" panose="020B0606030804020204" pitchFamily="34" charset="0"/>
              </a:rPr>
              <a:t>MÔN</a:t>
            </a:r>
            <a:r>
              <a:rPr lang="en-US" sz="3000" b="1" kern="10" dirty="0">
                <a:ln w="13462">
                  <a:solidFill>
                    <a:schemeClr val="bg1"/>
                  </a:solidFill>
                  <a:prstDash val="solid"/>
                </a:ln>
                <a:solidFill>
                  <a:schemeClr val="tx1">
                    <a:lumMod val="85000"/>
                    <a:lumOff val="15000"/>
                  </a:schemeClr>
                </a:solidFill>
                <a:effectLst>
                  <a:outerShdw blurRad="38100" dist="38100" dir="2700000" algn="tl">
                    <a:srgbClr val="000000">
                      <a:alpha val="43137"/>
                    </a:srgbClr>
                  </a:outerShdw>
                </a:effectLst>
                <a:latin typeface="Copperplate Gothic Bold" panose="020E0705020206020404" pitchFamily="34" charset="0"/>
                <a:ea typeface="DejaVu Sans Condensed" panose="020B0606030804020204" pitchFamily="34" charset="0"/>
                <a:cs typeface="DejaVu Sans Condensed" panose="020B0606030804020204" pitchFamily="34" charset="0"/>
              </a:rPr>
              <a:t>: </a:t>
            </a:r>
            <a:r>
              <a:rPr lang="en-US" sz="3000" b="1" kern="10" dirty="0" smtClean="0">
                <a:ln w="13462">
                  <a:solidFill>
                    <a:schemeClr val="bg1"/>
                  </a:solidFill>
                  <a:prstDash val="solid"/>
                </a:ln>
                <a:solidFill>
                  <a:schemeClr val="tx1">
                    <a:lumMod val="85000"/>
                    <a:lumOff val="15000"/>
                  </a:schemeClr>
                </a:solidFill>
                <a:effectLst>
                  <a:outerShdw blurRad="38100" dist="38100" dir="2700000" algn="tl">
                    <a:srgbClr val="000000">
                      <a:alpha val="43137"/>
                    </a:srgbClr>
                  </a:outerShdw>
                </a:effectLst>
                <a:latin typeface="Copperplate Gothic Bold" panose="020E0705020206020404" pitchFamily="34" charset="0"/>
                <a:ea typeface="DejaVu Sans Condensed" panose="020B0606030804020204" pitchFamily="34" charset="0"/>
                <a:cs typeface="DejaVu Sans Condensed" panose="020B0606030804020204" pitchFamily="34" charset="0"/>
              </a:rPr>
              <a:t>TIẾNG VIỆT</a:t>
            </a:r>
          </a:p>
          <a:p>
            <a:pPr algn="ctr"/>
            <a:r>
              <a:rPr lang="en-US" sz="3000" b="1" kern="10" dirty="0" smtClean="0">
                <a:ln w="13462">
                  <a:solidFill>
                    <a:schemeClr val="bg1"/>
                  </a:solidFill>
                  <a:prstDash val="solid"/>
                </a:ln>
                <a:solidFill>
                  <a:schemeClr val="tx1">
                    <a:lumMod val="85000"/>
                    <a:lumOff val="15000"/>
                  </a:schemeClr>
                </a:solidFill>
                <a:effectLst>
                  <a:outerShdw blurRad="38100" dist="38100" dir="2700000" algn="tl">
                    <a:srgbClr val="000000">
                      <a:alpha val="43137"/>
                    </a:srgbClr>
                  </a:outerShdw>
                </a:effectLst>
                <a:latin typeface="Copperplate Gothic Bold" panose="020E0705020206020404" pitchFamily="34" charset="0"/>
                <a:ea typeface="DejaVu Sans Condensed" panose="020B0606030804020204" pitchFamily="34" charset="0"/>
                <a:cs typeface="DejaVu Sans Condensed" panose="020B0606030804020204" pitchFamily="34" charset="0"/>
              </a:rPr>
              <a:t>NÓI VÀ NGHE </a:t>
            </a:r>
          </a:p>
          <a:p>
            <a:pPr algn="ctr"/>
            <a:r>
              <a:rPr lang="en-US" sz="3000" b="1" kern="10" dirty="0" smtClean="0">
                <a:ln w="13462">
                  <a:solidFill>
                    <a:schemeClr val="bg1"/>
                  </a:solidFill>
                  <a:prstDash val="solid"/>
                </a:ln>
                <a:solidFill>
                  <a:schemeClr val="tx1">
                    <a:lumMod val="85000"/>
                    <a:lumOff val="15000"/>
                  </a:schemeClr>
                </a:solidFill>
                <a:effectLst>
                  <a:outerShdw blurRad="38100" dist="38100" dir="2700000" algn="tl">
                    <a:srgbClr val="000000">
                      <a:alpha val="43137"/>
                    </a:srgbClr>
                  </a:outerShdw>
                </a:effectLst>
                <a:latin typeface="Copperplate Gothic Bold" panose="020E0705020206020404" pitchFamily="34" charset="0"/>
                <a:ea typeface="DejaVu Sans Condensed" panose="020B0606030804020204" pitchFamily="34" charset="0"/>
                <a:cs typeface="DejaVu Sans Condensed" panose="020B0606030804020204" pitchFamily="34" charset="0"/>
              </a:rPr>
              <a:t>LỚP 4</a:t>
            </a:r>
            <a:endParaRPr lang="vi-VN" sz="3000" b="1" kern="10" dirty="0">
              <a:ln w="13462">
                <a:solidFill>
                  <a:schemeClr val="bg1"/>
                </a:solidFill>
                <a:prstDash val="solid"/>
              </a:ln>
              <a:solidFill>
                <a:schemeClr val="tx1">
                  <a:lumMod val="85000"/>
                  <a:lumOff val="15000"/>
                </a:schemeClr>
              </a:solidFill>
              <a:effectLst>
                <a:outerShdw blurRad="38100" dist="38100" dir="2700000" algn="tl">
                  <a:srgbClr val="000000">
                    <a:alpha val="43137"/>
                  </a:srgbClr>
                </a:outerShdw>
              </a:effectLst>
              <a:latin typeface="DejaVu Sans Condensed" panose="020B0606030804020204" pitchFamily="34" charset="0"/>
              <a:ea typeface="DejaVu Sans Condensed" panose="020B0606030804020204" pitchFamily="34" charset="0"/>
              <a:cs typeface="DejaVu Sans Condensed" panose="020B0606030804020204" pitchFamily="34" charset="0"/>
            </a:endParaRPr>
          </a:p>
        </p:txBody>
      </p:sp>
      <p:sp>
        <p:nvSpPr>
          <p:cNvPr id="9" name="WordArt 41">
            <a:extLst>
              <a:ext uri="{FF2B5EF4-FFF2-40B4-BE49-F238E27FC236}">
                <a16:creationId xmlns:a16="http://schemas.microsoft.com/office/drawing/2014/main" id="{F8AAFA66-DA1C-40B8-BE35-D13F1EA1EAB4}"/>
              </a:ext>
            </a:extLst>
          </p:cNvPr>
          <p:cNvSpPr>
            <a:spLocks noChangeArrowheads="1" noChangeShapeType="1" noTextEdit="1"/>
          </p:cNvSpPr>
          <p:nvPr/>
        </p:nvSpPr>
        <p:spPr bwMode="auto">
          <a:xfrm>
            <a:off x="3129472" y="4800600"/>
            <a:ext cx="6161656" cy="467354"/>
          </a:xfrm>
          <a:prstGeom prst="rect">
            <a:avLst/>
          </a:prstGeom>
        </p:spPr>
        <p:txBody>
          <a:bodyPr wrap="none" fromWordArt="1">
            <a:prstTxWarp prst="textPlain">
              <a:avLst>
                <a:gd name="adj" fmla="val 50000"/>
              </a:avLst>
            </a:prstTxWarp>
            <a:scene3d>
              <a:camera prst="orthographicFront"/>
              <a:lightRig rig="harsh" dir="t"/>
            </a:scene3d>
            <a:sp3d extrusionH="57150" prstMaterial="matte">
              <a:bevelT w="63500" h="12700" prst="angle"/>
              <a:contourClr>
                <a:schemeClr val="bg1">
                  <a:lumMod val="65000"/>
                </a:schemeClr>
              </a:contourClr>
            </a:sp3d>
          </a:bodyPr>
          <a:lstStyle/>
          <a:p>
            <a:r>
              <a:rPr lang="vi-VN" sz="2100" b="1" kern="10" dirty="0" err="1">
                <a:ln/>
                <a:solidFill>
                  <a:srgbClr val="00B0F0"/>
                </a:solidFill>
                <a:latin typeface="Times New Roman" panose="02020603050405020304" pitchFamily="18" charset="0"/>
                <a:cs typeface="Times New Roman" panose="02020603050405020304" pitchFamily="18" charset="0"/>
              </a:rPr>
              <a:t>Giáo</a:t>
            </a:r>
            <a:r>
              <a:rPr lang="vi-VN" sz="2100" b="1" kern="10" dirty="0">
                <a:ln/>
                <a:solidFill>
                  <a:srgbClr val="00B0F0"/>
                </a:solidFill>
                <a:latin typeface="Times New Roman" panose="02020603050405020304" pitchFamily="18" charset="0"/>
                <a:cs typeface="Times New Roman" panose="02020603050405020304" pitchFamily="18" charset="0"/>
              </a:rPr>
              <a:t> viên : CAI HOÀNG DIỄM </a:t>
            </a:r>
          </a:p>
        </p:txBody>
      </p:sp>
      <p:sp>
        <p:nvSpPr>
          <p:cNvPr id="13" name="AutoShape 4" descr="Kết quả hình ảnh cho ribbon">
            <a:extLst>
              <a:ext uri="{FF2B5EF4-FFF2-40B4-BE49-F238E27FC236}">
                <a16:creationId xmlns:a16="http://schemas.microsoft.com/office/drawing/2014/main" id="{4B89F37E-728A-42C3-8964-156CA2298E71}"/>
              </a:ext>
            </a:extLst>
          </p:cNvPr>
          <p:cNvSpPr>
            <a:spLocks noChangeAspect="1" noChangeArrowheads="1"/>
          </p:cNvSpPr>
          <p:nvPr/>
        </p:nvSpPr>
        <p:spPr bwMode="auto">
          <a:xfrm>
            <a:off x="5981700" y="3314700"/>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vi-VN" sz="1350"/>
          </a:p>
        </p:txBody>
      </p:sp>
    </p:spTree>
    <p:extLst>
      <p:ext uri="{BB962C8B-B14F-4D97-AF65-F5344CB8AC3E}">
        <p14:creationId xmlns:p14="http://schemas.microsoft.com/office/powerpoint/2010/main" val="1989571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10" repeatCount="indefinite" fill="hold" nodeType="withEffect">
                                  <p:stCondLst>
                                    <p:cond delay="0"/>
                                  </p:stCondLst>
                                  <p:childTnLst>
                                    <p:animClr clrSpc="hsl" dir="ccw">
                                      <p:cBhvr>
                                        <p:cTn id="6" dur="3000" fill="hold"/>
                                        <p:tgtEl>
                                          <p:spTgt spid="5"/>
                                        </p:tgtEl>
                                        <p:attrNameLst>
                                          <p:attrName>style.color</p:attrName>
                                        </p:attrNameLst>
                                      </p:cBhvr>
                                      <p:to>
                                        <a:srgbClr val="FF00FF"/>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Kể chuyện- Đôi cánh của ngựa trắng - Tiếng Việt lớp 4 Mới nhất - Kết nối tri thức - 10 Phút Học Bài (1)">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 y="139337"/>
            <a:ext cx="12192000" cy="6400800"/>
          </a:xfrm>
        </p:spPr>
      </p:pic>
    </p:spTree>
    <p:extLst>
      <p:ext uri="{BB962C8B-B14F-4D97-AF65-F5344CB8AC3E}">
        <p14:creationId xmlns:p14="http://schemas.microsoft.com/office/powerpoint/2010/main" val="36817779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1_0000s_0003_1010"/>
          <p:cNvPicPr>
            <a:picLocks noChangeAspect="1"/>
          </p:cNvPicPr>
          <p:nvPr/>
        </p:nvPicPr>
        <p:blipFill>
          <a:blip r:embed="rId3"/>
          <a:srcRect r="40419" b="8587"/>
          <a:stretch>
            <a:fillRect/>
          </a:stretch>
        </p:blipFill>
        <p:spPr>
          <a:xfrm>
            <a:off x="-386715" y="571500"/>
            <a:ext cx="7656830" cy="6196330"/>
          </a:xfrm>
          <a:prstGeom prst="rect">
            <a:avLst/>
          </a:prstGeom>
        </p:spPr>
      </p:pic>
      <p:pic>
        <p:nvPicPr>
          <p:cNvPr id="3" name="图片 2"/>
          <p:cNvPicPr>
            <a:picLocks noChangeAspect="1"/>
          </p:cNvPicPr>
          <p:nvPr/>
        </p:nvPicPr>
        <p:blipFill>
          <a:blip r:embed="rId4"/>
          <a:stretch>
            <a:fillRect/>
          </a:stretch>
        </p:blipFill>
        <p:spPr>
          <a:xfrm>
            <a:off x="2984590" y="187488"/>
            <a:ext cx="9207410" cy="6483023"/>
          </a:xfrm>
          <a:prstGeom prst="rect">
            <a:avLst/>
          </a:prstGeom>
        </p:spPr>
      </p:pic>
      <p:sp>
        <p:nvSpPr>
          <p:cNvPr id="10" name="文本框 9" descr="e7d195523061f1c0c7fdb8e83abb5dcf03375f2c8b662a4106267E0752567F7A4243849C9E2D773FC6511ADD776D3461389E8BB5BAFBB3C937DB9AB1E09A294486DA4CCF35679A92315A5BDF0C7F02D8DB0983A561B9AD4F9360F817F987ED6312BA78B3C26FE59D74499348EFC01217C87131E0D883B4A0A28311D4F4EF0E5123EE3175F2E8EA19"/>
          <p:cNvSpPr txBox="1"/>
          <p:nvPr/>
        </p:nvSpPr>
        <p:spPr>
          <a:xfrm>
            <a:off x="4631679" y="1139878"/>
            <a:ext cx="5276872" cy="1938992"/>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smtClean="0">
                <a:ln>
                  <a:noFill/>
                </a:ln>
                <a:solidFill>
                  <a:prstClr val="white"/>
                </a:solidFill>
                <a:effectLst/>
                <a:uLnTx/>
                <a:uFillTx/>
                <a:latin typeface="Cambria" panose="02040503050406030204" pitchFamily="18" charset="0"/>
                <a:ea typeface="Cambria" panose="02040503050406030204" pitchFamily="18" charset="0"/>
                <a:sym typeface="字魂17号-萌趣果冻体" panose="02000000000000000000" pitchFamily="2" charset="-122"/>
              </a:rPr>
              <a:t>THỰC</a:t>
            </a:r>
            <a:r>
              <a:rPr kumimoji="0" lang="en-US" altLang="zh-CN" sz="6000" b="1" i="0" u="none" strike="noStrike" kern="1200" cap="none" spc="0" normalizeH="0" noProof="0" dirty="0" smtClean="0">
                <a:ln>
                  <a:noFill/>
                </a:ln>
                <a:solidFill>
                  <a:prstClr val="white"/>
                </a:solidFill>
                <a:effectLst/>
                <a:uLnTx/>
                <a:uFillTx/>
                <a:latin typeface="Cambria" panose="02040503050406030204" pitchFamily="18" charset="0"/>
                <a:ea typeface="Cambria" panose="02040503050406030204" pitchFamily="18" charset="0"/>
                <a:sym typeface="字魂17号-萌趣果冻体" panose="02000000000000000000" pitchFamily="2" charset="-122"/>
              </a:rPr>
              <a:t> HÀNH- KỂ CHUYỆN</a:t>
            </a:r>
            <a:endParaRPr kumimoji="0" lang="zh-CN" altLang="en-US" sz="6000" b="1" i="0" u="none" strike="noStrike" kern="1200" cap="none" spc="0" normalizeH="0" baseline="0" noProof="0" dirty="0">
              <a:ln>
                <a:noFill/>
              </a:ln>
              <a:solidFill>
                <a:prstClr val="white"/>
              </a:solidFill>
              <a:effectLst/>
              <a:uLnTx/>
              <a:uFillTx/>
              <a:latin typeface="Cambria" panose="02040503050406030204" pitchFamily="18" charset="0"/>
              <a:ea typeface="字魂17号-萌趣果冻体" panose="02000000000000000000" pitchFamily="2" charset="-122"/>
              <a:sym typeface="字魂17号-萌趣果冻体" panose="02000000000000000000" pitchFamily="2" charset="-122"/>
            </a:endParaRPr>
          </a:p>
        </p:txBody>
      </p:sp>
      <p:sp>
        <p:nvSpPr>
          <p:cNvPr id="12" name="椭圆 11"/>
          <p:cNvSpPr/>
          <p:nvPr/>
        </p:nvSpPr>
        <p:spPr>
          <a:xfrm>
            <a:off x="6625382" y="639926"/>
            <a:ext cx="788987" cy="786295"/>
          </a:xfrm>
          <a:prstGeom prst="ellipse">
            <a:avLst/>
          </a:prstGeom>
          <a:solidFill>
            <a:schemeClr val="bg1"/>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smtClean="0">
                <a:ln>
                  <a:noFill/>
                </a:ln>
                <a:solidFill>
                  <a:sysClr val="windowText" lastClr="000000"/>
                </a:solidFill>
                <a:effectLst/>
                <a:uLnTx/>
                <a:uFillTx/>
                <a:latin typeface="Cambria" panose="02040503050406030204" pitchFamily="18" charset="0"/>
                <a:ea typeface="Cambria" panose="02040503050406030204" pitchFamily="18" charset="0"/>
                <a:sym typeface="字魂17号-萌趣果冻体" panose="02000000000000000000" pitchFamily="2" charset="-122"/>
              </a:rPr>
              <a:t>3</a:t>
            </a:r>
            <a:endParaRPr kumimoji="0" lang="zh-CN" altLang="en-US" sz="4400" b="1" i="0" u="none" strike="noStrike" kern="1200" cap="none" spc="0" normalizeH="0" baseline="0" noProof="0" dirty="0">
              <a:ln>
                <a:noFill/>
              </a:ln>
              <a:solidFill>
                <a:sysClr val="windowText" lastClr="000000"/>
              </a:solidFill>
              <a:effectLst/>
              <a:uLnTx/>
              <a:uFillTx/>
              <a:latin typeface="Cambria" panose="02040503050406030204" pitchFamily="18" charset="0"/>
              <a:ea typeface="字魂17号-萌趣果冻体" panose="02000000000000000000" pitchFamily="2" charset="-122"/>
              <a:sym typeface="字魂17号-萌趣果冻体" panose="02000000000000000000" pitchFamily="2" charset="-122"/>
            </a:endParaRPr>
          </a:p>
        </p:txBody>
      </p:sp>
    </p:spTree>
    <p:extLst>
      <p:ext uri="{BB962C8B-B14F-4D97-AF65-F5344CB8AC3E}">
        <p14:creationId xmlns:p14="http://schemas.microsoft.com/office/powerpoint/2010/main" val="182206659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1000"/>
                                        <p:tgtEl>
                                          <p:spTgt spid="10"/>
                                        </p:tgtEl>
                                      </p:cBhvr>
                                    </p:animEffect>
                                    <p:anim calcmode="lin" valueType="num">
                                      <p:cBhvr>
                                        <p:cTn id="17" dur="1000" fill="hold"/>
                                        <p:tgtEl>
                                          <p:spTgt spid="10"/>
                                        </p:tgtEl>
                                        <p:attrNameLst>
                                          <p:attrName>ppt_x</p:attrName>
                                        </p:attrNameLst>
                                      </p:cBhvr>
                                      <p:tavLst>
                                        <p:tav tm="0">
                                          <p:val>
                                            <p:strVal val="#ppt_x"/>
                                          </p:val>
                                        </p:tav>
                                        <p:tav tm="100000">
                                          <p:val>
                                            <p:strVal val="#ppt_x"/>
                                          </p:val>
                                        </p:tav>
                                      </p:tavLst>
                                    </p:anim>
                                    <p:anim calcmode="lin" valueType="num">
                                      <p:cBhvr>
                                        <p:cTn id="1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12" name="Hình chữ nhật: Góc Tròn 1">
            <a:extLst>
              <a:ext uri="{FF2B5EF4-FFF2-40B4-BE49-F238E27FC236}">
                <a16:creationId xmlns:a16="http://schemas.microsoft.com/office/drawing/2014/main" id="{D634F29B-8BD2-8006-E5EF-0F7CE82EFD48}"/>
              </a:ext>
            </a:extLst>
          </p:cNvPr>
          <p:cNvSpPr/>
          <p:nvPr/>
        </p:nvSpPr>
        <p:spPr>
          <a:xfrm>
            <a:off x="114300" y="95250"/>
            <a:ext cx="12001499" cy="6494299"/>
          </a:xfrm>
          <a:prstGeom prst="roundRect">
            <a:avLst>
              <a:gd name="adj" fmla="val 9545"/>
            </a:avLst>
          </a:prstGeom>
          <a:solidFill>
            <a:srgbClr val="FFFFFF"/>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spcBef>
                <a:spcPts val="0"/>
              </a:spcBef>
              <a:spcAft>
                <a:spcPts val="500"/>
              </a:spcAft>
            </a:pPr>
            <a:r>
              <a:rPr lang="vi-VN" sz="1300" b="1" i="0" u="none" strike="noStrike" dirty="0">
                <a:solidFill>
                  <a:srgbClr val="002060"/>
                </a:solidFill>
                <a:effectLst/>
                <a:latin typeface="Cambria" panose="02040503050406030204" pitchFamily="18" charset="0"/>
                <a:ea typeface="Cambria" panose="02040503050406030204" pitchFamily="18" charset="0"/>
              </a:rPr>
              <a:t>ĐÔI CÁNH CỦA NGỰA TRẮNG</a:t>
            </a:r>
            <a:endParaRPr lang="vi-VN" sz="1300" b="1"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1300" b="1" i="0" u="none" strike="noStrike" dirty="0">
                <a:solidFill>
                  <a:srgbClr val="002060"/>
                </a:solidFill>
                <a:effectLst/>
                <a:latin typeface="Cambria" panose="02040503050406030204" pitchFamily="18" charset="0"/>
                <a:ea typeface="Cambria" panose="02040503050406030204" pitchFamily="18" charset="0"/>
              </a:rPr>
              <a:t>Ngày xưa, có một chú ngựa trắng rất thơ ngây. Bộ lông chú trắng nõn nà như một đám mây bồng bềnh trên nền trời xanh thẳm. Mẹ chú ta yêu chú ta nhất, lúc nào cũng dặn:</a:t>
            </a:r>
            <a:endParaRPr lang="vi-VN" sz="1300" b="1"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1300" b="1" i="0" u="none" strike="noStrike" dirty="0">
                <a:solidFill>
                  <a:srgbClr val="002060"/>
                </a:solidFill>
                <a:effectLst/>
                <a:latin typeface="Cambria" panose="02040503050406030204" pitchFamily="18" charset="0"/>
                <a:ea typeface="Cambria" panose="02040503050406030204" pitchFamily="18" charset="0"/>
              </a:rPr>
              <a:t>– Con phải ở cạnh mẹ đấy. Con hãy hí to lên khi gọi mẹ nhé!</a:t>
            </a:r>
            <a:endParaRPr lang="vi-VN" sz="1300" b="1"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1300" b="1" i="0" u="none" strike="noStrike" dirty="0">
                <a:solidFill>
                  <a:srgbClr val="002060"/>
                </a:solidFill>
                <a:effectLst/>
                <a:latin typeface="Cambria" panose="02040503050406030204" pitchFamily="18" charset="0"/>
                <a:ea typeface="Cambria" panose="02040503050406030204" pitchFamily="18" charset="0"/>
              </a:rPr>
              <a:t>Ngựa mẹ gọi con suốt ngày. Tiếng ngựa non hí thật đáng yêu. Ngựa mẹ sung sướng lắm nên thích dạy con tập hí hơn là luyện cho </a:t>
            </a:r>
            <a:r>
              <a:rPr lang="vi-VN" sz="1300" b="1" i="0" u="none" strike="noStrike" dirty="0" smtClean="0">
                <a:solidFill>
                  <a:srgbClr val="002060"/>
                </a:solidFill>
                <a:effectLst/>
                <a:latin typeface="Cambria" panose="02040503050406030204" pitchFamily="18" charset="0"/>
                <a:ea typeface="Cambria" panose="02040503050406030204" pitchFamily="18" charset="0"/>
              </a:rPr>
              <a:t>v</a:t>
            </a:r>
            <a:r>
              <a:rPr lang="en-US" sz="1300" b="1" dirty="0">
                <a:solidFill>
                  <a:srgbClr val="002060"/>
                </a:solidFill>
                <a:latin typeface="Cambria" panose="02040503050406030204" pitchFamily="18" charset="0"/>
                <a:ea typeface="Cambria" panose="02040503050406030204" pitchFamily="18" charset="0"/>
              </a:rPr>
              <a:t>ó</a:t>
            </a:r>
            <a:r>
              <a:rPr lang="vi-VN" sz="1300" b="1" i="0" u="none" strike="noStrike" dirty="0" smtClean="0">
                <a:solidFill>
                  <a:srgbClr val="002060"/>
                </a:solidFill>
                <a:effectLst/>
                <a:latin typeface="Cambria" panose="02040503050406030204" pitchFamily="18" charset="0"/>
                <a:ea typeface="Cambria" panose="02040503050406030204" pitchFamily="18" charset="0"/>
              </a:rPr>
              <a:t> </a:t>
            </a:r>
            <a:r>
              <a:rPr lang="vi-VN" sz="1300" b="1" i="0" u="none" strike="noStrike" dirty="0">
                <a:solidFill>
                  <a:srgbClr val="002060"/>
                </a:solidFill>
                <a:effectLst/>
                <a:latin typeface="Cambria" panose="02040503050406030204" pitchFamily="18" charset="0"/>
                <a:ea typeface="Cambria" panose="02040503050406030204" pitchFamily="18" charset="0"/>
              </a:rPr>
              <a:t>con phi dẻo dai hoặc cú đá hậu thật mạnh mẽ.</a:t>
            </a:r>
            <a:endParaRPr lang="vi-VN" sz="1300" b="1"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1300" b="1" i="0" u="none" strike="noStrike" dirty="0">
                <a:solidFill>
                  <a:srgbClr val="002060"/>
                </a:solidFill>
                <a:effectLst/>
                <a:latin typeface="Cambria" panose="02040503050406030204" pitchFamily="18" charset="0"/>
                <a:ea typeface="Cambria" panose="02040503050406030204" pitchFamily="18" charset="0"/>
              </a:rPr>
              <a:t>Gần nhà ngựa có anh đại bàng núi. Là một ch</a:t>
            </a:r>
            <a:r>
              <a:rPr lang="en-US" sz="1300" b="1" dirty="0">
                <a:solidFill>
                  <a:srgbClr val="002060"/>
                </a:solidFill>
                <a:latin typeface="Cambria" panose="02040503050406030204" pitchFamily="18" charset="0"/>
                <a:ea typeface="Cambria" panose="02040503050406030204" pitchFamily="18" charset="0"/>
              </a:rPr>
              <a:t>ú</a:t>
            </a:r>
            <a:r>
              <a:rPr lang="vi-VN" sz="1300" b="1" i="0" u="none" strike="noStrike" dirty="0">
                <a:solidFill>
                  <a:srgbClr val="002060"/>
                </a:solidFill>
                <a:effectLst/>
                <a:latin typeface="Cambria" panose="02040503050406030204" pitchFamily="18" charset="0"/>
                <a:ea typeface="Cambria" panose="02040503050406030204" pitchFamily="18" charset="0"/>
              </a:rPr>
              <a:t> chim non nhưng sải cánh đã vững vàng. Mỗi lúc nó liệng vòng, cánh không động, khẽ nghiêng bên nào là chao bên ấy, bóng cứ loang loáng trên bãi cỏ.</a:t>
            </a:r>
            <a:endParaRPr lang="vi-VN" sz="1300" b="1"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1300" b="1" i="0" u="none" strike="noStrike" dirty="0">
                <a:solidFill>
                  <a:srgbClr val="002060"/>
                </a:solidFill>
                <a:effectLst/>
                <a:latin typeface="Cambria" panose="02040503050406030204" pitchFamily="18" charset="0"/>
                <a:ea typeface="Cambria" panose="02040503050406030204" pitchFamily="18" charset="0"/>
              </a:rPr>
              <a:t>Ngựa trắng mê quá, cứ ước ao được bay như đại bàng:</a:t>
            </a:r>
            <a:endParaRPr lang="vi-VN" sz="1300" b="1"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1300" b="1" i="0" u="none" strike="noStrike" dirty="0">
                <a:solidFill>
                  <a:srgbClr val="002060"/>
                </a:solidFill>
                <a:effectLst/>
                <a:latin typeface="Cambria" panose="02040503050406030204" pitchFamily="18" charset="0"/>
                <a:ea typeface="Cambria" panose="02040503050406030204" pitchFamily="18" charset="0"/>
              </a:rPr>
              <a:t>– Anh Đại Bàng ơi! Làm thế nào để có cánh như anh?</a:t>
            </a:r>
            <a:endParaRPr lang="vi-VN" sz="1300" b="1"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1300" b="1" i="0" u="none" strike="noStrike" dirty="0">
                <a:solidFill>
                  <a:srgbClr val="002060"/>
                </a:solidFill>
                <a:effectLst/>
                <a:latin typeface="Cambria" panose="02040503050406030204" pitchFamily="18" charset="0"/>
                <a:ea typeface="Cambria" panose="02040503050406030204" pitchFamily="18" charset="0"/>
              </a:rPr>
              <a:t>Đại Bàng cười:</a:t>
            </a:r>
            <a:endParaRPr lang="vi-VN" sz="1300" b="1"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1300" b="1" i="0" u="none" strike="noStrike" dirty="0">
                <a:solidFill>
                  <a:srgbClr val="002060"/>
                </a:solidFill>
                <a:effectLst/>
                <a:latin typeface="Cambria" panose="02040503050406030204" pitchFamily="18" charset="0"/>
                <a:ea typeface="Cambria" panose="02040503050406030204" pitchFamily="18" charset="0"/>
              </a:rPr>
              <a:t>− Phải đi tìm! Cứ quanh quẩn cạnh mẹ, biết bao giờ mới có cánh!</a:t>
            </a:r>
            <a:endParaRPr lang="vi-VN" sz="1300" b="1"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1300" b="1" i="0" u="none" strike="noStrike" dirty="0">
                <a:solidFill>
                  <a:srgbClr val="002060"/>
                </a:solidFill>
                <a:effectLst/>
                <a:latin typeface="Cambria" panose="02040503050406030204" pitchFamily="18" charset="0"/>
                <a:ea typeface="Cambria" panose="02040503050406030204" pitchFamily="18" charset="0"/>
              </a:rPr>
              <a:t>Thế là ngựa trắng xin phép mẹ lên đường cùng đại bàng. Thoáng cái đã xa lắm... Chưa thấy “đôi cánh” đâu nhưng ngựa ta đã gặp bao nhiêu cảnh lạ. Chỉ phiền là mỗi lúc trời một tối, thấp thoáng đâu đây đã lấp lánh những đốm sao.</a:t>
            </a:r>
            <a:endParaRPr lang="vi-VN" sz="1300" b="1"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1300" b="1" i="0" u="none" strike="noStrike" dirty="0">
                <a:solidFill>
                  <a:srgbClr val="002060"/>
                </a:solidFill>
                <a:effectLst/>
                <a:latin typeface="Cambria" panose="02040503050406030204" pitchFamily="18" charset="0"/>
                <a:ea typeface="Cambria" panose="02040503050406030204" pitchFamily="18" charset="0"/>
              </a:rPr>
              <a:t>Bỗng có tiếng “Hú…</a:t>
            </a:r>
            <a:r>
              <a:rPr lang="en-US" sz="1300" b="1" dirty="0">
                <a:solidFill>
                  <a:srgbClr val="002060"/>
                </a:solidFill>
                <a:latin typeface="Cambria" panose="02040503050406030204" pitchFamily="18" charset="0"/>
                <a:ea typeface="Cambria" panose="02040503050406030204" pitchFamily="18" charset="0"/>
              </a:rPr>
              <a:t>ú</a:t>
            </a:r>
            <a:r>
              <a:rPr lang="vi-VN" sz="1300" b="1" i="0" u="none" strike="noStrike" dirty="0">
                <a:solidFill>
                  <a:srgbClr val="002060"/>
                </a:solidFill>
                <a:effectLst/>
                <a:latin typeface="Cambria" panose="02040503050406030204" pitchFamily="18" charset="0"/>
                <a:ea typeface="Cambria" panose="02040503050406030204" pitchFamily="18" charset="0"/>
              </a:rPr>
              <a:t> ...</a:t>
            </a:r>
            <a:r>
              <a:rPr lang="en-US" sz="1300" b="1" dirty="0">
                <a:solidFill>
                  <a:srgbClr val="002060"/>
                </a:solidFill>
                <a:latin typeface="Cambria" panose="02040503050406030204" pitchFamily="18" charset="0"/>
                <a:ea typeface="Cambria" panose="02040503050406030204" pitchFamily="18" charset="0"/>
              </a:rPr>
              <a:t>ú</a:t>
            </a:r>
            <a:r>
              <a:rPr lang="vi-VN" sz="1300" b="1" i="0" u="none" strike="noStrike" dirty="0">
                <a:solidFill>
                  <a:srgbClr val="002060"/>
                </a:solidFill>
                <a:effectLst/>
                <a:latin typeface="Cambria" panose="02040503050406030204" pitchFamily="18" charset="0"/>
                <a:ea typeface="Cambria" panose="02040503050406030204" pitchFamily="18" charset="0"/>
              </a:rPr>
              <a:t> ” v</a:t>
            </a:r>
            <a:r>
              <a:rPr lang="en-US" sz="1300" b="1" i="0" u="none" strike="noStrike" dirty="0">
                <a:solidFill>
                  <a:srgbClr val="002060"/>
                </a:solidFill>
                <a:effectLst/>
                <a:latin typeface="Cambria" panose="02040503050406030204" pitchFamily="18" charset="0"/>
                <a:ea typeface="Cambria" panose="02040503050406030204" pitchFamily="18" charset="0"/>
              </a:rPr>
              <a:t>ẳ</a:t>
            </a:r>
            <a:r>
              <a:rPr lang="vi-VN" sz="1300" b="1" i="0" u="none" strike="noStrike" dirty="0">
                <a:solidFill>
                  <a:srgbClr val="002060"/>
                </a:solidFill>
                <a:effectLst/>
                <a:latin typeface="Cambria" panose="02040503050406030204" pitchFamily="18" charset="0"/>
                <a:ea typeface="Cambria" panose="02040503050406030204" pitchFamily="18" charset="0"/>
              </a:rPr>
              <a:t>ng lên mỗi lúc một gần. Rồi từ trong bóng tối hiện ra một con sói xám sừng sững ngáng đường. Ngựa con mếu máo gọi mẹ.</a:t>
            </a:r>
            <a:endParaRPr lang="en-US" sz="1300" b="1" i="0" u="none" strike="noStrike"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1300" b="1" i="0" u="none" strike="noStrike" dirty="0">
                <a:solidFill>
                  <a:srgbClr val="002060"/>
                </a:solidFill>
                <a:effectLst/>
                <a:latin typeface="Cambria" panose="02040503050406030204" pitchFamily="18" charset="0"/>
                <a:ea typeface="Cambria" panose="02040503050406030204" pitchFamily="18" charset="0"/>
              </a:rPr>
              <a:t>Sói xám cười man rợ và nhảy chồm đến.</a:t>
            </a:r>
            <a:endParaRPr lang="en-US" sz="1300" b="1" i="0" u="none" strike="noStrike"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en-US" sz="1300" b="1" dirty="0">
                <a:solidFill>
                  <a:srgbClr val="002060"/>
                </a:solidFill>
                <a:effectLst/>
                <a:latin typeface="Cambria" panose="02040503050406030204" pitchFamily="18" charset="0"/>
                <a:ea typeface="Cambria" panose="02040503050406030204" pitchFamily="18" charset="0"/>
              </a:rPr>
              <a:t>- </a:t>
            </a:r>
            <a:r>
              <a:rPr lang="en-US" sz="1300" b="1" dirty="0" err="1">
                <a:solidFill>
                  <a:srgbClr val="002060"/>
                </a:solidFill>
                <a:effectLst/>
                <a:latin typeface="Cambria" panose="02040503050406030204" pitchFamily="18" charset="0"/>
                <a:ea typeface="Cambria" panose="02040503050406030204" pitchFamily="18" charset="0"/>
              </a:rPr>
              <a:t>Ối</a:t>
            </a:r>
            <a:r>
              <a:rPr lang="en-US" sz="1300" b="1" dirty="0">
                <a:solidFill>
                  <a:srgbClr val="002060"/>
                </a:solidFill>
                <a:effectLst/>
                <a:latin typeface="Cambria" panose="02040503050406030204" pitchFamily="18" charset="0"/>
                <a:ea typeface="Cambria" panose="02040503050406030204" pitchFamily="18" charset="0"/>
              </a:rPr>
              <a:t>!</a:t>
            </a:r>
            <a:endParaRPr lang="vi-VN" sz="1300" b="1"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1300" b="1" i="0" u="none" strike="noStrike" dirty="0">
                <a:solidFill>
                  <a:srgbClr val="002060"/>
                </a:solidFill>
                <a:effectLst/>
                <a:latin typeface="Cambria" panose="02040503050406030204" pitchFamily="18" charset="0"/>
                <a:ea typeface="Cambria" panose="02040503050406030204" pitchFamily="18" charset="0"/>
              </a:rPr>
              <a:t>Không phải tiếng ngựa trắng thét lên mà là tiếng sói xám rống to. Một cái gì từ trên cao giáng rất mạnh xuống giữa trán sói làm nó hốt hoảng cúp đuôi chạy mất. Ngựa trắng mở mắt thấy loang loáng bóng đại bàng núi. Thì ra, đúng lúc sói </a:t>
            </a:r>
            <a:r>
              <a:rPr lang="vi-VN" sz="1300" b="1" i="0" u="none" strike="noStrike" dirty="0" smtClean="0">
                <a:solidFill>
                  <a:srgbClr val="002060"/>
                </a:solidFill>
                <a:effectLst/>
                <a:latin typeface="Cambria" panose="02040503050406030204" pitchFamily="18" charset="0"/>
                <a:ea typeface="Cambria" panose="02040503050406030204" pitchFamily="18" charset="0"/>
              </a:rPr>
              <a:t>v</a:t>
            </a:r>
            <a:r>
              <a:rPr lang="en-US" sz="1300" b="1" dirty="0" smtClean="0">
                <a:solidFill>
                  <a:srgbClr val="002060"/>
                </a:solidFill>
                <a:latin typeface="Cambria" panose="02040503050406030204" pitchFamily="18" charset="0"/>
                <a:ea typeface="Cambria" panose="02040503050406030204" pitchFamily="18" charset="0"/>
              </a:rPr>
              <a:t>ồ </a:t>
            </a:r>
            <a:r>
              <a:rPr lang="vi-VN" sz="1300" b="1" i="0" u="none" strike="noStrike" dirty="0" smtClean="0">
                <a:solidFill>
                  <a:srgbClr val="002060"/>
                </a:solidFill>
                <a:effectLst/>
                <a:latin typeface="Cambria" panose="02040503050406030204" pitchFamily="18" charset="0"/>
                <a:ea typeface="Cambria" panose="02040503050406030204" pitchFamily="18" charset="0"/>
              </a:rPr>
              <a:t>ngựa</a:t>
            </a:r>
            <a:r>
              <a:rPr lang="vi-VN" sz="1300" b="1" i="0" u="none" strike="noStrike" dirty="0">
                <a:solidFill>
                  <a:srgbClr val="002060"/>
                </a:solidFill>
                <a:effectLst/>
                <a:latin typeface="Cambria" panose="02040503050406030204" pitchFamily="18" charset="0"/>
                <a:ea typeface="Cambria" panose="02040503050406030204" pitchFamily="18" charset="0"/>
              </a:rPr>
              <a:t>, đại bàng từ trên cao đã lao tới kịp thời.</a:t>
            </a:r>
            <a:endParaRPr lang="vi-VN" sz="1300" b="1"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1300" b="1" i="0" u="none" strike="noStrike" dirty="0">
                <a:solidFill>
                  <a:srgbClr val="002060"/>
                </a:solidFill>
                <a:effectLst/>
                <a:latin typeface="Cambria" panose="02040503050406030204" pitchFamily="18" charset="0"/>
                <a:ea typeface="Cambria" panose="02040503050406030204" pitchFamily="18" charset="0"/>
              </a:rPr>
              <a:t>Ngựa trắng lại khóc, gọi mẹ, đại bàng núi vỗ nhẹ đôi cánh dỗ dành:</a:t>
            </a:r>
            <a:endParaRPr lang="vi-VN" sz="1300" b="1"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1300" b="1" i="0" u="none" strike="noStrike" dirty="0">
                <a:solidFill>
                  <a:srgbClr val="002060"/>
                </a:solidFill>
                <a:effectLst/>
                <a:latin typeface="Cambria" panose="02040503050406030204" pitchFamily="18" charset="0"/>
                <a:ea typeface="Cambria" panose="02040503050406030204" pitchFamily="18" charset="0"/>
              </a:rPr>
              <a:t>– Đừng khóc! Anh đưa em về với mẹ!</a:t>
            </a:r>
            <a:endParaRPr lang="en-US" sz="1300" b="1" i="0" u="none" strike="noStrike"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1300" b="1" i="0" u="none" strike="noStrike" dirty="0">
                <a:solidFill>
                  <a:srgbClr val="002060"/>
                </a:solidFill>
                <a:effectLst/>
                <a:latin typeface="Cambria" panose="02040503050406030204" pitchFamily="18" charset="0"/>
                <a:ea typeface="Cambria" panose="02040503050406030204" pitchFamily="18" charset="0"/>
              </a:rPr>
              <a:t> – Nhưng mà em không có cánh!</a:t>
            </a:r>
            <a:endParaRPr lang="vi-VN" sz="1300" b="1"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1300" b="1" i="0" u="none" strike="noStrike" dirty="0">
                <a:solidFill>
                  <a:srgbClr val="002060"/>
                </a:solidFill>
                <a:effectLst/>
                <a:latin typeface="Cambria" panose="02040503050406030204" pitchFamily="18" charset="0"/>
                <a:ea typeface="Cambria" panose="02040503050406030204" pitchFamily="18" charset="0"/>
              </a:rPr>
              <a:t>Đại Bàng cười, chỉ vào bốn chân Ngựa</a:t>
            </a:r>
            <a:endParaRPr lang="vi-VN" sz="1300" b="1"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1300" b="1" i="0" u="none" strike="noStrike" dirty="0">
                <a:solidFill>
                  <a:srgbClr val="002060"/>
                </a:solidFill>
                <a:effectLst/>
                <a:latin typeface="Cambria" panose="02040503050406030204" pitchFamily="18" charset="0"/>
                <a:ea typeface="Cambria" panose="02040503050406030204" pitchFamily="18" charset="0"/>
              </a:rPr>
              <a:t>– Cánh của em đấy chứ đâu! Nếu phi nướ</a:t>
            </a:r>
            <a:r>
              <a:rPr lang="en-US" sz="1300" b="1" i="0" u="none" strike="noStrike" dirty="0">
                <a:solidFill>
                  <a:srgbClr val="002060"/>
                </a:solidFill>
                <a:effectLst/>
                <a:latin typeface="Cambria" panose="02040503050406030204" pitchFamily="18" charset="0"/>
                <a:ea typeface="Cambria" panose="02040503050406030204" pitchFamily="18" charset="0"/>
              </a:rPr>
              <a:t>c</a:t>
            </a:r>
            <a:r>
              <a:rPr lang="en-US" sz="1300" b="1" dirty="0">
                <a:solidFill>
                  <a:srgbClr val="002060"/>
                </a:solidFill>
                <a:latin typeface="Cambria" panose="02040503050406030204" pitchFamily="18" charset="0"/>
                <a:ea typeface="Cambria" panose="02040503050406030204" pitchFamily="18" charset="0"/>
              </a:rPr>
              <a:t> </a:t>
            </a:r>
            <a:r>
              <a:rPr lang="vi-VN" sz="1300" b="1" i="0" u="none" strike="noStrike" dirty="0">
                <a:solidFill>
                  <a:srgbClr val="002060"/>
                </a:solidFill>
                <a:effectLst/>
                <a:latin typeface="Cambria" panose="02040503050406030204" pitchFamily="18" charset="0"/>
                <a:ea typeface="Cambria" panose="02040503050406030204" pitchFamily="18" charset="0"/>
              </a:rPr>
              <a:t>đại, em còn “bay” nhanh hơn cả anh</a:t>
            </a:r>
            <a:r>
              <a:rPr lang="en-US" sz="1300" b="1" dirty="0">
                <a:solidFill>
                  <a:srgbClr val="002060"/>
                </a:solidFill>
                <a:latin typeface="Cambria" panose="02040503050406030204" pitchFamily="18" charset="0"/>
                <a:ea typeface="Cambria" panose="02040503050406030204" pitchFamily="18" charset="0"/>
              </a:rPr>
              <a:t> </a:t>
            </a:r>
            <a:r>
              <a:rPr lang="vi-VN" sz="1300" b="1" i="0" u="none" strike="noStrike" dirty="0">
                <a:solidFill>
                  <a:srgbClr val="002060"/>
                </a:solidFill>
                <a:effectLst/>
                <a:latin typeface="Cambria" panose="02040503050406030204" pitchFamily="18" charset="0"/>
                <a:ea typeface="Cambria" panose="02040503050406030204" pitchFamily="18" charset="0"/>
              </a:rPr>
              <a:t>nữa ấy chứ! </a:t>
            </a:r>
            <a:endParaRPr lang="en-US" sz="1300" b="1" i="0" u="none" strike="noStrike" dirty="0" smtClean="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1300" b="1" i="0" u="none" strike="noStrike" dirty="0" smtClean="0">
                <a:solidFill>
                  <a:srgbClr val="002060"/>
                </a:solidFill>
                <a:effectLst/>
                <a:latin typeface="Cambria" panose="02040503050406030204" pitchFamily="18" charset="0"/>
                <a:ea typeface="Cambria" panose="02040503050406030204" pitchFamily="18" charset="0"/>
              </a:rPr>
              <a:t>Đại </a:t>
            </a:r>
            <a:r>
              <a:rPr lang="vi-VN" sz="1300" b="1" i="0" u="none" strike="noStrike" dirty="0">
                <a:solidFill>
                  <a:srgbClr val="002060"/>
                </a:solidFill>
                <a:effectLst/>
                <a:latin typeface="Cambria" panose="02040503050406030204" pitchFamily="18" charset="0"/>
                <a:ea typeface="Cambria" panose="02040503050406030204" pitchFamily="18" charset="0"/>
              </a:rPr>
              <a:t>bàng núi sải cánh, ngựa trắng chồm lên và thấy bốn chân mình</a:t>
            </a:r>
            <a:r>
              <a:rPr lang="en-US" sz="1300" b="1" i="0" u="none" strike="noStrike" dirty="0">
                <a:solidFill>
                  <a:srgbClr val="002060"/>
                </a:solidFill>
                <a:effectLst/>
                <a:latin typeface="Cambria" panose="02040503050406030204" pitchFamily="18" charset="0"/>
                <a:ea typeface="Cambria" panose="02040503050406030204" pitchFamily="18" charset="0"/>
              </a:rPr>
              <a:t> </a:t>
            </a:r>
            <a:r>
              <a:rPr lang="en-US" sz="1300" b="1" i="0" u="none" strike="noStrike" dirty="0" err="1" smtClean="0">
                <a:solidFill>
                  <a:srgbClr val="002060"/>
                </a:solidFill>
                <a:effectLst/>
                <a:latin typeface="Cambria" panose="02040503050406030204" pitchFamily="18" charset="0"/>
                <a:ea typeface="Cambria" panose="02040503050406030204" pitchFamily="18" charset="0"/>
              </a:rPr>
              <a:t>thật</a:t>
            </a:r>
            <a:r>
              <a:rPr lang="en-US" sz="1300" b="1" i="0" u="none" strike="noStrike" dirty="0" smtClean="0">
                <a:solidFill>
                  <a:srgbClr val="002060"/>
                </a:solidFill>
                <a:effectLst/>
                <a:latin typeface="Cambria" panose="02040503050406030204" pitchFamily="18" charset="0"/>
                <a:ea typeface="Cambria" panose="02040503050406030204" pitchFamily="18" charset="0"/>
              </a:rPr>
              <a:t> </a:t>
            </a:r>
            <a:r>
              <a:rPr lang="en-US" sz="1300" b="1" i="0" u="none" strike="noStrike" dirty="0" err="1">
                <a:solidFill>
                  <a:srgbClr val="002060"/>
                </a:solidFill>
                <a:effectLst/>
                <a:latin typeface="Cambria" panose="02040503050406030204" pitchFamily="18" charset="0"/>
                <a:ea typeface="Cambria" panose="02040503050406030204" pitchFamily="18" charset="0"/>
              </a:rPr>
              <a:t>sự</a:t>
            </a:r>
            <a:r>
              <a:rPr lang="en-US" sz="1300" b="1" i="0" u="none" strike="noStrike" dirty="0">
                <a:solidFill>
                  <a:srgbClr val="002060"/>
                </a:solidFill>
                <a:effectLst/>
                <a:latin typeface="Cambria" panose="02040503050406030204" pitchFamily="18" charset="0"/>
                <a:ea typeface="Cambria" panose="02040503050406030204" pitchFamily="18" charset="0"/>
              </a:rPr>
              <a:t> bay </a:t>
            </a:r>
            <a:r>
              <a:rPr lang="en-US" sz="1300" b="1" i="0" u="none" strike="noStrike" dirty="0" err="1">
                <a:solidFill>
                  <a:srgbClr val="002060"/>
                </a:solidFill>
                <a:effectLst/>
                <a:latin typeface="Cambria" panose="02040503050406030204" pitchFamily="18" charset="0"/>
                <a:ea typeface="Cambria" panose="02040503050406030204" pitchFamily="18" charset="0"/>
              </a:rPr>
              <a:t>như</a:t>
            </a:r>
            <a:r>
              <a:rPr lang="en-US" sz="1300" b="1" i="0" u="none" strike="noStrike" dirty="0">
                <a:solidFill>
                  <a:srgbClr val="002060"/>
                </a:solidFill>
                <a:effectLst/>
                <a:latin typeface="Cambria" panose="02040503050406030204" pitchFamily="18" charset="0"/>
                <a:ea typeface="Cambria" panose="02040503050406030204" pitchFamily="18" charset="0"/>
              </a:rPr>
              <a:t> </a:t>
            </a:r>
            <a:r>
              <a:rPr lang="en-US" sz="1300" b="1" i="0" u="none" strike="noStrike" dirty="0" err="1">
                <a:solidFill>
                  <a:srgbClr val="002060"/>
                </a:solidFill>
                <a:effectLst/>
                <a:latin typeface="Cambria" panose="02040503050406030204" pitchFamily="18" charset="0"/>
                <a:ea typeface="Cambria" panose="02040503050406030204" pitchFamily="18" charset="0"/>
              </a:rPr>
              <a:t>đại</a:t>
            </a:r>
            <a:r>
              <a:rPr lang="en-US" sz="1300" b="1" i="0" u="none" strike="noStrike" dirty="0">
                <a:solidFill>
                  <a:srgbClr val="002060"/>
                </a:solidFill>
                <a:effectLst/>
                <a:latin typeface="Cambria" panose="02040503050406030204" pitchFamily="18" charset="0"/>
                <a:ea typeface="Cambria" panose="02040503050406030204" pitchFamily="18" charset="0"/>
              </a:rPr>
              <a:t> </a:t>
            </a:r>
            <a:r>
              <a:rPr lang="en-US" sz="1300" b="1" i="0" u="none" strike="noStrike" dirty="0" err="1">
                <a:solidFill>
                  <a:srgbClr val="002060"/>
                </a:solidFill>
                <a:effectLst/>
                <a:latin typeface="Cambria" panose="02040503050406030204" pitchFamily="18" charset="0"/>
                <a:ea typeface="Cambria" panose="02040503050406030204" pitchFamily="18" charset="0"/>
              </a:rPr>
              <a:t>bàng</a:t>
            </a:r>
            <a:r>
              <a:rPr lang="en-US" sz="1300" b="1" i="0" u="none" strike="noStrike" dirty="0" smtClean="0">
                <a:solidFill>
                  <a:srgbClr val="002060"/>
                </a:solidFill>
                <a:effectLst/>
                <a:latin typeface="Cambria" panose="02040503050406030204" pitchFamily="18" charset="0"/>
                <a:ea typeface="Cambria" panose="02040503050406030204" pitchFamily="18" charset="0"/>
              </a:rPr>
              <a:t>.</a:t>
            </a:r>
            <a:r>
              <a:rPr lang="en-US" sz="1300" b="1" dirty="0">
                <a:solidFill>
                  <a:srgbClr val="002060"/>
                </a:solidFill>
                <a:latin typeface="Cambria" panose="02040503050406030204" pitchFamily="18" charset="0"/>
                <a:ea typeface="Cambria" panose="02040503050406030204" pitchFamily="18" charset="0"/>
              </a:rPr>
              <a:t> </a:t>
            </a:r>
            <a:r>
              <a:rPr lang="en-US" sz="1300" b="1" dirty="0" smtClean="0">
                <a:solidFill>
                  <a:srgbClr val="002060"/>
                </a:solidFill>
                <a:latin typeface="Cambria" panose="02040503050406030204" pitchFamily="18" charset="0"/>
                <a:ea typeface="Cambria" panose="02040503050406030204" pitchFamily="18" charset="0"/>
              </a:rPr>
              <a:t>                                                           </a:t>
            </a:r>
            <a:r>
              <a:rPr lang="vi-VN" sz="1300" b="1" i="0" u="none" strike="noStrike" dirty="0" smtClean="0">
                <a:solidFill>
                  <a:srgbClr val="002060"/>
                </a:solidFill>
                <a:effectLst/>
                <a:latin typeface="Cambria" panose="02040503050406030204" pitchFamily="18" charset="0"/>
                <a:ea typeface="Cambria" panose="02040503050406030204" pitchFamily="18" charset="0"/>
              </a:rPr>
              <a:t>(</a:t>
            </a:r>
            <a:r>
              <a:rPr lang="vi-VN" sz="1300" b="1" i="0" u="none" strike="noStrike" dirty="0">
                <a:solidFill>
                  <a:srgbClr val="002060"/>
                </a:solidFill>
                <a:effectLst/>
                <a:latin typeface="Cambria" panose="02040503050406030204" pitchFamily="18" charset="0"/>
                <a:ea typeface="Cambria" panose="02040503050406030204" pitchFamily="18" charset="0"/>
              </a:rPr>
              <a:t>Theo Thy Ngọc)</a:t>
            </a:r>
            <a:endParaRPr lang="vi-VN" sz="1300" b="1" dirty="0">
              <a:solidFill>
                <a:srgbClr val="00206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854879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4" name="Picture 3" descr="A picture containing background pattern&#10;&#10;Description automatically generated">
            <a:extLst>
              <a:ext uri="{FF2B5EF4-FFF2-40B4-BE49-F238E27FC236}">
                <a16:creationId xmlns:a16="http://schemas.microsoft.com/office/drawing/2014/main" id="{293BFBB6-A8AD-CCC9-B031-D6BA9932449F}"/>
              </a:ext>
            </a:extLst>
          </p:cNvPr>
          <p:cNvPicPr>
            <a:picLocks noChangeAspect="1"/>
          </p:cNvPicPr>
          <p:nvPr/>
        </p:nvPicPr>
        <p:blipFill rotWithShape="1">
          <a:blip r:embed="rId3">
            <a:extLst>
              <a:ext uri="{28A0092B-C50C-407E-A947-70E740481C1C}">
                <a14:useLocalDpi xmlns:a14="http://schemas.microsoft.com/office/drawing/2010/main" val="0"/>
              </a:ext>
            </a:extLst>
          </a:blip>
          <a:srcRect l="10303" r="10303" b="48596"/>
          <a:stretch/>
        </p:blipFill>
        <p:spPr>
          <a:xfrm>
            <a:off x="0" y="5858021"/>
            <a:ext cx="12192000" cy="999978"/>
          </a:xfrm>
          <a:prstGeom prst="rect">
            <a:avLst/>
          </a:prstGeom>
        </p:spPr>
      </p:pic>
      <p:sp>
        <p:nvSpPr>
          <p:cNvPr id="8" name="Rectangle 7"/>
          <p:cNvSpPr/>
          <p:nvPr/>
        </p:nvSpPr>
        <p:spPr>
          <a:xfrm>
            <a:off x="609600" y="1292304"/>
            <a:ext cx="10972800" cy="4154984"/>
          </a:xfrm>
          <a:prstGeom prst="rect">
            <a:avLst/>
          </a:prstGeom>
          <a:solidFill>
            <a:sysClr val="window" lastClr="FFFFFF"/>
          </a:solidFill>
          <a:ln w="25400" cap="flat" cmpd="sng" algn="ctr">
            <a:solidFill>
              <a:srgbClr val="4F81BD"/>
            </a:solidFill>
            <a:prstDash val="solid"/>
          </a:ln>
          <a:effectLst/>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Kể</a:t>
            </a:r>
            <a:r>
              <a:rPr kumimoji="0" lang="en-US" sz="4400" b="1" i="0" u="none" strike="noStrike" kern="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nối</a:t>
            </a:r>
            <a:r>
              <a:rPr kumimoji="0" lang="en-US" sz="4400" b="1" i="0" u="none" strike="noStrike" kern="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tiếp</a:t>
            </a:r>
            <a:r>
              <a:rPr kumimoji="0" lang="en-US" sz="4400" b="1" i="0" u="none" strike="noStrike" kern="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theo</a:t>
            </a:r>
            <a:r>
              <a:rPr kumimoji="0" lang="en-US" sz="4400" b="1" i="0" u="none" strike="noStrike" kern="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tranh</a:t>
            </a:r>
            <a:r>
              <a:rPr kumimoji="0" lang="en-US" sz="4400" b="1" i="0" u="none" strike="noStrike" kern="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4400" b="1" i="0" u="none" strike="noStrike" kern="0" cap="none" spc="0" normalizeH="0" baseline="0" noProof="0" dirty="0" smtClean="0">
              <a:ln>
                <a:noFill/>
              </a:ln>
              <a:solidFill>
                <a:prstClr val="black"/>
              </a:solidFill>
              <a:effectLst/>
              <a:uLnTx/>
              <a:uFillTx/>
              <a:latin typeface="VNI-Times" pitchFamily="2" charset="0"/>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Trao</a:t>
            </a:r>
            <a:r>
              <a:rPr kumimoji="0" lang="en-US" sz="4400" b="1" i="0" u="none" strike="noStrike" kern="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đổi</a:t>
            </a:r>
            <a:r>
              <a:rPr kumimoji="0" lang="en-US" sz="4400" b="1" i="0" u="none" strike="noStrike" kern="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cảm</a:t>
            </a:r>
            <a:r>
              <a:rPr kumimoji="0" lang="en-US" sz="4400" b="1" i="0" u="none" strike="noStrike" kern="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xúc</a:t>
            </a:r>
            <a:r>
              <a:rPr kumimoji="0" lang="en-US" sz="4400" b="1" i="0" u="none" strike="noStrike" kern="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sz="4400" b="1" i="0" u="none" strike="noStrike" kern="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bản</a:t>
            </a:r>
            <a:r>
              <a:rPr kumimoji="0" lang="en-US" sz="4400" b="1" i="0" u="none" strike="noStrike" kern="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thân</a:t>
            </a:r>
            <a:r>
              <a:rPr kumimoji="0" lang="en-US" sz="4400" b="1" i="0" u="none" strike="noStrike" kern="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về</a:t>
            </a:r>
            <a:r>
              <a:rPr kumimoji="0" lang="en-US" sz="4400" b="1" i="0" u="none" strike="noStrike" kern="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các</a:t>
            </a:r>
            <a:r>
              <a:rPr kumimoji="0" lang="en-US" sz="4400" b="1" i="0" u="none" strike="noStrike" kern="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nhân</a:t>
            </a:r>
            <a:r>
              <a:rPr kumimoji="0" lang="en-US" sz="4400" b="1" i="0" u="none" strike="noStrike" kern="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vật</a:t>
            </a:r>
            <a:r>
              <a:rPr kumimoji="0" lang="en-US" sz="4400" b="1" i="0" u="none" strike="noStrike" kern="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trong</a:t>
            </a:r>
            <a:r>
              <a:rPr kumimoji="0" lang="en-US" sz="4400" b="1" i="0" u="none" strike="noStrike" kern="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câu</a:t>
            </a:r>
            <a:r>
              <a:rPr kumimoji="0" lang="en-US" sz="4400" b="1" i="0" u="none" strike="noStrike" kern="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chuyện</a:t>
            </a:r>
            <a:r>
              <a:rPr kumimoji="0" lang="en-US" sz="4400" b="1" i="0" u="none" strike="noStrike" kern="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4400" b="1" i="0" u="none" strike="noStrike" kern="0" cap="none" spc="0" normalizeH="0" baseline="0" noProof="0" dirty="0" smtClean="0">
              <a:ln>
                <a:noFill/>
              </a:ln>
              <a:solidFill>
                <a:prstClr val="black"/>
              </a:solidFill>
              <a:effectLst/>
              <a:uLnTx/>
              <a:uFillTx/>
              <a:latin typeface="VNI-Times" pitchFamily="2" charset="0"/>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Nhóm</a:t>
            </a:r>
            <a:r>
              <a:rPr kumimoji="0" lang="en-US" sz="4400" b="1" i="0" u="none" strike="noStrike" kern="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trưởng</a:t>
            </a:r>
            <a:r>
              <a:rPr kumimoji="0" lang="en-US" sz="4400" b="1" i="0" u="none" strike="noStrike" kern="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điều</a:t>
            </a:r>
            <a:r>
              <a:rPr kumimoji="0" lang="en-US" sz="4400" b="1" i="0" u="none" strike="noStrike" kern="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hành</a:t>
            </a:r>
            <a:r>
              <a:rPr kumimoji="0" lang="en-US" sz="4400" b="1" i="0" u="none" strike="noStrike" kern="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nhóm</a:t>
            </a:r>
            <a:r>
              <a:rPr kumimoji="0" lang="en-US" sz="4400" b="1" i="0" u="none" strike="noStrike" kern="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hoàn</a:t>
            </a:r>
            <a:r>
              <a:rPr kumimoji="0" lang="en-US" sz="4400" b="1" i="0" u="none" strike="noStrike" kern="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thiện</a:t>
            </a:r>
            <a:r>
              <a:rPr kumimoji="0" lang="en-US" sz="4400" b="1" i="0" u="none" strike="noStrike" kern="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hoạt</a:t>
            </a:r>
            <a:r>
              <a:rPr kumimoji="0" lang="en-US" sz="4400" b="1" i="0" u="none" strike="noStrike" kern="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động</a:t>
            </a:r>
            <a:r>
              <a:rPr kumimoji="0" lang="en-US" sz="4400" b="1" i="0" u="none" strike="noStrike" kern="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1 </a:t>
            </a:r>
            <a:r>
              <a:rPr kumimoji="0" lang="en-US" sz="4400" b="1" i="0" u="none" strike="noStrike" kern="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và</a:t>
            </a:r>
            <a:r>
              <a:rPr kumimoji="0" lang="en-US" sz="4400" b="1" i="0" u="none" strike="noStrike" kern="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2.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Thời</a:t>
            </a:r>
            <a:r>
              <a:rPr kumimoji="0" lang="en-US" sz="4400" b="1" i="0" u="none" strike="noStrike" kern="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gian</a:t>
            </a:r>
            <a:r>
              <a:rPr kumimoji="0" lang="en-US" sz="4400" b="1" i="0" u="none" strike="noStrike" kern="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5’.</a:t>
            </a:r>
            <a:endParaRPr kumimoji="0" lang="en-US" sz="4400" b="1" i="0" u="none" strike="noStrike" kern="0" cap="none" spc="0" normalizeH="0" baseline="0" noProof="0" dirty="0" smtClean="0">
              <a:ln>
                <a:noFill/>
              </a:ln>
              <a:solidFill>
                <a:prstClr val="black"/>
              </a:solidFill>
              <a:effectLst/>
              <a:uLnTx/>
              <a:uFillTx/>
              <a:latin typeface="VNI-Times" pitchFamily="2" charset="0"/>
              <a:ea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2C58F71E-B642-26B8-73F0-46A8471BB3C6}"/>
              </a:ext>
            </a:extLst>
          </p:cNvPr>
          <p:cNvSpPr txBox="1"/>
          <p:nvPr/>
        </p:nvSpPr>
        <p:spPr>
          <a:xfrm>
            <a:off x="1724297" y="259224"/>
            <a:ext cx="9178834" cy="92333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2700">
                  <a:solidFill>
                    <a:sysClr val="windowText" lastClr="000000"/>
                  </a:solidFill>
                </a:ln>
                <a:solidFill>
                  <a:srgbClr val="FF0000"/>
                </a:solidFill>
                <a:effectLst/>
                <a:uLnTx/>
                <a:uFillTx/>
                <a:latin typeface="Times New Roman" panose="02020603050405020304" pitchFamily="18" charset="0"/>
                <a:ea typeface="+mn-ea"/>
                <a:cs typeface="Times New Roman" panose="02020603050405020304" pitchFamily="18" charset="0"/>
              </a:rPr>
              <a:t>Kể </a:t>
            </a:r>
            <a:r>
              <a:rPr kumimoji="0" lang="en-US" sz="5400" b="1" i="0" u="none" strike="noStrike" kern="1200" cap="none" spc="0" normalizeH="0" baseline="0" noProof="0" dirty="0" err="1">
                <a:ln w="12700">
                  <a:solidFill>
                    <a:sysClr val="windowText" lastClr="000000"/>
                  </a:solidFill>
                </a:ln>
                <a:solidFill>
                  <a:srgbClr val="FF0000"/>
                </a:solidFill>
                <a:effectLst/>
                <a:uLnTx/>
                <a:uFillTx/>
                <a:latin typeface="Times New Roman" panose="02020603050405020304" pitchFamily="18" charset="0"/>
                <a:ea typeface="+mn-ea"/>
                <a:cs typeface="Times New Roman" panose="02020603050405020304" pitchFamily="18" charset="0"/>
              </a:rPr>
              <a:t>lại</a:t>
            </a:r>
            <a:r>
              <a:rPr kumimoji="0" lang="en-US" sz="5400" b="1" i="0" u="none" strike="noStrike" kern="1200" cap="none" spc="0" normalizeH="0" baseline="0" noProof="0" dirty="0">
                <a:ln w="12700">
                  <a:solidFill>
                    <a:sysClr val="windowText" lastClr="000000"/>
                  </a:solid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w="12700">
                  <a:solidFill>
                    <a:sysClr val="windowText" lastClr="000000"/>
                  </a:solidFill>
                </a:ln>
                <a:solidFill>
                  <a:srgbClr val="FF0000"/>
                </a:solidFill>
                <a:effectLst/>
                <a:uLnTx/>
                <a:uFillTx/>
                <a:latin typeface="Times New Roman" panose="02020603050405020304" pitchFamily="18" charset="0"/>
                <a:ea typeface="+mn-ea"/>
                <a:cs typeface="Times New Roman" panose="02020603050405020304" pitchFamily="18" charset="0"/>
              </a:rPr>
              <a:t>câu</a:t>
            </a:r>
            <a:r>
              <a:rPr kumimoji="0" lang="en-US" sz="5400" b="1" i="0" u="none" strike="noStrike" kern="1200" cap="none" spc="0" normalizeH="0" baseline="0" noProof="0" dirty="0">
                <a:ln w="12700">
                  <a:solidFill>
                    <a:sysClr val="windowText" lastClr="000000"/>
                  </a:solid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w="12700">
                  <a:solidFill>
                    <a:sysClr val="windowText" lastClr="000000"/>
                  </a:solidFill>
                </a:ln>
                <a:solidFill>
                  <a:srgbClr val="FF0000"/>
                </a:solidFill>
                <a:effectLst/>
                <a:uLnTx/>
                <a:uFillTx/>
                <a:latin typeface="Times New Roman" panose="02020603050405020304" pitchFamily="18" charset="0"/>
                <a:ea typeface="+mn-ea"/>
                <a:cs typeface="Times New Roman" panose="02020603050405020304" pitchFamily="18" charset="0"/>
              </a:rPr>
              <a:t>chuyện</a:t>
            </a:r>
            <a:r>
              <a:rPr kumimoji="0" lang="en-US" sz="5400" b="1" i="0" u="none" strike="noStrike" kern="1200" cap="none" spc="0" normalizeH="0" baseline="0" noProof="0" dirty="0">
                <a:ln w="12700">
                  <a:solidFill>
                    <a:sysClr val="windowText" lastClr="000000"/>
                  </a:solid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w="12700">
                  <a:solidFill>
                    <a:sysClr val="windowText" lastClr="000000"/>
                  </a:solidFill>
                </a:ln>
                <a:solidFill>
                  <a:srgbClr val="FF0000"/>
                </a:solidFill>
                <a:effectLst/>
                <a:uLnTx/>
                <a:uFillTx/>
                <a:latin typeface="Times New Roman" panose="02020603050405020304" pitchFamily="18" charset="0"/>
                <a:ea typeface="+mn-ea"/>
                <a:cs typeface="Times New Roman" panose="02020603050405020304" pitchFamily="18" charset="0"/>
              </a:rPr>
              <a:t>trong</a:t>
            </a:r>
            <a:r>
              <a:rPr kumimoji="0" lang="en-US" sz="5400" b="1" i="0" u="none" strike="noStrike" kern="1200" cap="none" spc="0" normalizeH="0" baseline="0" noProof="0" dirty="0">
                <a:ln w="12700">
                  <a:solidFill>
                    <a:sysClr val="windowText" lastClr="000000"/>
                  </a:solid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w="12700">
                  <a:solidFill>
                    <a:sysClr val="windowText" lastClr="000000"/>
                  </a:solidFill>
                </a:ln>
                <a:solidFill>
                  <a:srgbClr val="FF0000"/>
                </a:solidFill>
                <a:effectLst/>
                <a:uLnTx/>
                <a:uFillTx/>
                <a:latin typeface="Times New Roman" panose="02020603050405020304" pitchFamily="18" charset="0"/>
                <a:ea typeface="+mn-ea"/>
                <a:cs typeface="Times New Roman" panose="02020603050405020304" pitchFamily="18" charset="0"/>
              </a:rPr>
              <a:t>nhóm</a:t>
            </a:r>
            <a:r>
              <a:rPr kumimoji="0" lang="en-US" sz="5400" b="1" i="0" u="none" strike="noStrike" kern="1200" cap="none" spc="0" normalizeH="0" baseline="0" noProof="0" dirty="0">
                <a:ln w="12700">
                  <a:solidFill>
                    <a:sysClr val="windowText" lastClr="000000"/>
                  </a:solidFill>
                </a:ln>
                <a:solidFill>
                  <a:srgbClr val="FF0000"/>
                </a:solidFill>
                <a:effectLst/>
                <a:uLnTx/>
                <a:uFillTx/>
                <a:latin typeface="Times New Roman" panose="02020603050405020304" pitchFamily="18" charset="0"/>
                <a:ea typeface="+mn-ea"/>
                <a:cs typeface="Times New Roman" panose="02020603050405020304" pitchFamily="18" charset="0"/>
              </a:rPr>
              <a:t> </a:t>
            </a:r>
          </a:p>
        </p:txBody>
      </p:sp>
    </p:spTree>
    <p:extLst>
      <p:ext uri="{BB962C8B-B14F-4D97-AF65-F5344CB8AC3E}">
        <p14:creationId xmlns:p14="http://schemas.microsoft.com/office/powerpoint/2010/main" val="20162249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2" presetClass="entr" presetSubtype="4"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additive="base">
                                        <p:cTn id="10" dur="500"/>
                                        <p:tgtEl>
                                          <p:spTgt spid="10"/>
                                        </p:tgtEl>
                                        <p:attrNameLst>
                                          <p:attrName>ppt_y</p:attrName>
                                        </p:attrNameLst>
                                      </p:cBhvr>
                                      <p:tavLst>
                                        <p:tav tm="0">
                                          <p:val>
                                            <p:strVal val="#ppt_y+#ppt_h*1.125000"/>
                                          </p:val>
                                        </p:tav>
                                        <p:tav tm="100000">
                                          <p:val>
                                            <p:strVal val="#ppt_y"/>
                                          </p:val>
                                        </p:tav>
                                      </p:tavLst>
                                    </p:anim>
                                    <p:animEffect transition="in" filter="wipe(up)">
                                      <p:cBhvr>
                                        <p:cTn id="11" dur="500"/>
                                        <p:tgtEl>
                                          <p:spTgt spid="10"/>
                                        </p:tgtEl>
                                      </p:cBhvr>
                                    </p:animEffect>
                                  </p:childTnLst>
                                </p:cTn>
                              </p:par>
                              <p:par>
                                <p:cTn id="12" presetID="32" presetClass="emph" presetSubtype="0" fill="hold" grpId="1" nodeType="withEffect">
                                  <p:stCondLst>
                                    <p:cond delay="0"/>
                                  </p:stCondLst>
                                  <p:childTnLst>
                                    <p:animRot by="120000">
                                      <p:cBhvr>
                                        <p:cTn id="13" dur="100" fill="hold">
                                          <p:stCondLst>
                                            <p:cond delay="0"/>
                                          </p:stCondLst>
                                        </p:cTn>
                                        <p:tgtEl>
                                          <p:spTgt spid="10"/>
                                        </p:tgtEl>
                                        <p:attrNameLst>
                                          <p:attrName>r</p:attrName>
                                        </p:attrNameLst>
                                      </p:cBhvr>
                                    </p:animRot>
                                    <p:animRot by="-240000">
                                      <p:cBhvr>
                                        <p:cTn id="14" dur="200" fill="hold">
                                          <p:stCondLst>
                                            <p:cond delay="200"/>
                                          </p:stCondLst>
                                        </p:cTn>
                                        <p:tgtEl>
                                          <p:spTgt spid="10"/>
                                        </p:tgtEl>
                                        <p:attrNameLst>
                                          <p:attrName>r</p:attrName>
                                        </p:attrNameLst>
                                      </p:cBhvr>
                                    </p:animRot>
                                    <p:animRot by="240000">
                                      <p:cBhvr>
                                        <p:cTn id="15" dur="200" fill="hold">
                                          <p:stCondLst>
                                            <p:cond delay="400"/>
                                          </p:stCondLst>
                                        </p:cTn>
                                        <p:tgtEl>
                                          <p:spTgt spid="10"/>
                                        </p:tgtEl>
                                        <p:attrNameLst>
                                          <p:attrName>r</p:attrName>
                                        </p:attrNameLst>
                                      </p:cBhvr>
                                    </p:animRot>
                                    <p:animRot by="-240000">
                                      <p:cBhvr>
                                        <p:cTn id="16" dur="200" fill="hold">
                                          <p:stCondLst>
                                            <p:cond delay="600"/>
                                          </p:stCondLst>
                                        </p:cTn>
                                        <p:tgtEl>
                                          <p:spTgt spid="10"/>
                                        </p:tgtEl>
                                        <p:attrNameLst>
                                          <p:attrName>r</p:attrName>
                                        </p:attrNameLst>
                                      </p:cBhvr>
                                    </p:animRot>
                                    <p:animRot by="120000">
                                      <p:cBhvr>
                                        <p:cTn id="17" dur="200" fill="hold">
                                          <p:stCondLst>
                                            <p:cond delay="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0"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561" y="634930"/>
            <a:ext cx="6266934" cy="3292633"/>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2495" y="634929"/>
            <a:ext cx="5747656" cy="3292633"/>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57258" y="3927564"/>
            <a:ext cx="5677988" cy="2930435"/>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561" y="3937091"/>
            <a:ext cx="6271697" cy="2920909"/>
          </a:xfrm>
          <a:prstGeom prst="rect">
            <a:avLst/>
          </a:prstGeom>
        </p:spPr>
      </p:pic>
      <p:sp>
        <p:nvSpPr>
          <p:cNvPr id="8" name="TextBox 7"/>
          <p:cNvSpPr txBox="1"/>
          <p:nvPr/>
        </p:nvSpPr>
        <p:spPr>
          <a:xfrm>
            <a:off x="85561" y="104504"/>
            <a:ext cx="838787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NGHE KỂ: </a:t>
            </a:r>
            <a:r>
              <a:rPr kumimoji="0" lang="en-US" sz="32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ĐÔI CÁNH CỦA NGỰA TRẮNG</a:t>
            </a:r>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72380424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193280" y="689278"/>
            <a:ext cx="4815840" cy="6051155"/>
          </a:xfrm>
        </p:spPr>
        <p:txBody>
          <a:bodyPr/>
          <a:lstStyle/>
          <a:p>
            <a:pPr marL="0" indent="0" algn="just">
              <a:buNone/>
            </a:pPr>
            <a:r>
              <a:rPr lang="en-US" dirty="0" err="1"/>
              <a:t>Ngày</a:t>
            </a:r>
            <a:r>
              <a:rPr lang="en-US" dirty="0"/>
              <a:t> </a:t>
            </a:r>
            <a:r>
              <a:rPr lang="en-US" dirty="0" err="1"/>
              <a:t>xưa</a:t>
            </a:r>
            <a:r>
              <a:rPr lang="en-US" dirty="0"/>
              <a:t> </a:t>
            </a:r>
            <a:r>
              <a:rPr lang="en-US" dirty="0" err="1"/>
              <a:t>có</a:t>
            </a:r>
            <a:r>
              <a:rPr lang="en-US" dirty="0"/>
              <a:t> </a:t>
            </a:r>
            <a:r>
              <a:rPr lang="en-US" dirty="0" err="1"/>
              <a:t>một</a:t>
            </a:r>
            <a:r>
              <a:rPr lang="en-US" dirty="0"/>
              <a:t> </a:t>
            </a:r>
            <a:r>
              <a:rPr lang="en-US" dirty="0" err="1"/>
              <a:t>chú</a:t>
            </a:r>
            <a:r>
              <a:rPr lang="en-US" dirty="0"/>
              <a:t> </a:t>
            </a:r>
            <a:r>
              <a:rPr lang="en-US" dirty="0" err="1"/>
              <a:t>ngựa</a:t>
            </a:r>
            <a:r>
              <a:rPr lang="en-US" dirty="0"/>
              <a:t> </a:t>
            </a:r>
            <a:r>
              <a:rPr lang="en-US" dirty="0" err="1"/>
              <a:t>trắng</a:t>
            </a:r>
            <a:r>
              <a:rPr lang="en-US" dirty="0"/>
              <a:t>, </a:t>
            </a:r>
            <a:r>
              <a:rPr lang="en-US" dirty="0" err="1"/>
              <a:t>trắng</a:t>
            </a:r>
            <a:r>
              <a:rPr lang="en-US" dirty="0"/>
              <a:t> </a:t>
            </a:r>
            <a:r>
              <a:rPr lang="en-US" dirty="0" err="1"/>
              <a:t>nõn</a:t>
            </a:r>
            <a:r>
              <a:rPr lang="en-US" dirty="0"/>
              <a:t> </a:t>
            </a:r>
            <a:r>
              <a:rPr lang="en-US" dirty="0" err="1"/>
              <a:t>nà</a:t>
            </a:r>
            <a:r>
              <a:rPr lang="en-US" dirty="0"/>
              <a:t> </a:t>
            </a:r>
            <a:r>
              <a:rPr lang="en-US" dirty="0" err="1"/>
              <a:t>như</a:t>
            </a:r>
            <a:r>
              <a:rPr lang="en-US" dirty="0"/>
              <a:t> </a:t>
            </a:r>
            <a:r>
              <a:rPr lang="en-US" dirty="0" err="1"/>
              <a:t>một</a:t>
            </a:r>
            <a:r>
              <a:rPr lang="en-US" dirty="0"/>
              <a:t> </a:t>
            </a:r>
            <a:r>
              <a:rPr lang="en-US" dirty="0" err="1"/>
              <a:t>đám</a:t>
            </a:r>
            <a:r>
              <a:rPr lang="en-US" dirty="0"/>
              <a:t> </a:t>
            </a:r>
            <a:r>
              <a:rPr lang="en-US" dirty="0" err="1"/>
              <a:t>mây</a:t>
            </a:r>
            <a:r>
              <a:rPr lang="en-US" dirty="0"/>
              <a:t> </a:t>
            </a:r>
            <a:r>
              <a:rPr lang="en-US" dirty="0" err="1"/>
              <a:t>trên</a:t>
            </a:r>
            <a:r>
              <a:rPr lang="en-US" dirty="0"/>
              <a:t> </a:t>
            </a:r>
            <a:r>
              <a:rPr lang="en-US" dirty="0" err="1"/>
              <a:t>nền</a:t>
            </a:r>
            <a:r>
              <a:rPr lang="en-US" dirty="0"/>
              <a:t> </a:t>
            </a:r>
            <a:r>
              <a:rPr lang="en-US" dirty="0" err="1"/>
              <a:t>trời</a:t>
            </a:r>
            <a:r>
              <a:rPr lang="en-US" dirty="0"/>
              <a:t> </a:t>
            </a:r>
            <a:r>
              <a:rPr lang="en-US" dirty="0" err="1"/>
              <a:t>xanh</a:t>
            </a:r>
            <a:r>
              <a:rPr lang="en-US" dirty="0"/>
              <a:t>. </a:t>
            </a:r>
            <a:r>
              <a:rPr lang="en-US" dirty="0" err="1"/>
              <a:t>Mẹ</a:t>
            </a:r>
            <a:r>
              <a:rPr lang="en-US" dirty="0"/>
              <a:t> </a:t>
            </a:r>
            <a:r>
              <a:rPr lang="en-US" dirty="0" err="1"/>
              <a:t>chú</a:t>
            </a:r>
            <a:r>
              <a:rPr lang="en-US" dirty="0"/>
              <a:t> ta </a:t>
            </a:r>
            <a:r>
              <a:rPr lang="en-US" dirty="0" err="1"/>
              <a:t>rất</a:t>
            </a:r>
            <a:r>
              <a:rPr lang="en-US" dirty="0"/>
              <a:t> </a:t>
            </a:r>
            <a:r>
              <a:rPr lang="en-US" dirty="0" err="1"/>
              <a:t>yêu</a:t>
            </a:r>
            <a:r>
              <a:rPr lang="en-US" dirty="0"/>
              <a:t> </a:t>
            </a:r>
            <a:r>
              <a:rPr lang="en-US" dirty="0" err="1"/>
              <a:t>chú</a:t>
            </a:r>
            <a:r>
              <a:rPr lang="en-US" dirty="0"/>
              <a:t>, </a:t>
            </a:r>
            <a:r>
              <a:rPr lang="en-US" dirty="0" err="1"/>
              <a:t>lúc</a:t>
            </a:r>
            <a:r>
              <a:rPr lang="en-US" dirty="0"/>
              <a:t> </a:t>
            </a:r>
            <a:r>
              <a:rPr lang="en-US" dirty="0" err="1"/>
              <a:t>nào</a:t>
            </a:r>
            <a:r>
              <a:rPr lang="en-US" dirty="0"/>
              <a:t> </a:t>
            </a:r>
            <a:r>
              <a:rPr lang="en-US" dirty="0" err="1"/>
              <a:t>cũng</a:t>
            </a:r>
            <a:r>
              <a:rPr lang="en-US" dirty="0"/>
              <a:t> </a:t>
            </a:r>
            <a:r>
              <a:rPr lang="en-US" dirty="0" err="1"/>
              <a:t>dặn</a:t>
            </a:r>
            <a:r>
              <a:rPr lang="en-US" dirty="0"/>
              <a:t>: </a:t>
            </a:r>
          </a:p>
          <a:p>
            <a:pPr marL="0" indent="0" algn="just">
              <a:buNone/>
            </a:pPr>
            <a:r>
              <a:rPr lang="en-US" dirty="0"/>
              <a:t>- Con </a:t>
            </a:r>
            <a:r>
              <a:rPr lang="en-US" dirty="0" err="1"/>
              <a:t>phải</a:t>
            </a:r>
            <a:r>
              <a:rPr lang="en-US" dirty="0"/>
              <a:t> ở </a:t>
            </a:r>
            <a:r>
              <a:rPr lang="en-US" dirty="0" err="1"/>
              <a:t>cạnh</a:t>
            </a:r>
            <a:r>
              <a:rPr lang="en-US" dirty="0"/>
              <a:t> </a:t>
            </a:r>
            <a:r>
              <a:rPr lang="en-US" dirty="0" err="1"/>
              <a:t>mẹ</a:t>
            </a:r>
            <a:r>
              <a:rPr lang="en-US" dirty="0"/>
              <a:t> </a:t>
            </a:r>
            <a:r>
              <a:rPr lang="en-US" dirty="0" err="1"/>
              <a:t>đây</a:t>
            </a:r>
            <a:r>
              <a:rPr lang="en-US" dirty="0"/>
              <a:t>. Con </a:t>
            </a:r>
            <a:r>
              <a:rPr lang="en-US" dirty="0" err="1"/>
              <a:t>hãy</a:t>
            </a:r>
            <a:r>
              <a:rPr lang="en-US" dirty="0"/>
              <a:t> </a:t>
            </a:r>
            <a:r>
              <a:rPr lang="en-US" dirty="0" err="1"/>
              <a:t>hí</a:t>
            </a:r>
            <a:r>
              <a:rPr lang="en-US" dirty="0"/>
              <a:t> to </a:t>
            </a:r>
            <a:r>
              <a:rPr lang="en-US" dirty="0" err="1"/>
              <a:t>lên</a:t>
            </a:r>
            <a:r>
              <a:rPr lang="en-US" dirty="0"/>
              <a:t> </a:t>
            </a:r>
            <a:r>
              <a:rPr lang="en-US" dirty="0" err="1"/>
              <a:t>khi</a:t>
            </a:r>
            <a:r>
              <a:rPr lang="en-US" dirty="0"/>
              <a:t> </a:t>
            </a:r>
            <a:r>
              <a:rPr lang="en-US" dirty="0" err="1"/>
              <a:t>mẹ</a:t>
            </a:r>
            <a:r>
              <a:rPr lang="en-US" dirty="0"/>
              <a:t> </a:t>
            </a:r>
            <a:r>
              <a:rPr lang="en-US" dirty="0" err="1"/>
              <a:t>gọi</a:t>
            </a:r>
            <a:r>
              <a:rPr lang="en-US" dirty="0"/>
              <a:t> </a:t>
            </a:r>
            <a:r>
              <a:rPr lang="en-US" dirty="0" err="1"/>
              <a:t>nhé</a:t>
            </a:r>
            <a:r>
              <a:rPr lang="en-US" dirty="0"/>
              <a:t>!</a:t>
            </a:r>
          </a:p>
          <a:p>
            <a:pPr marL="0" indent="0" algn="just">
              <a:buNone/>
            </a:pPr>
            <a:r>
              <a:rPr lang="en-US" dirty="0" err="1"/>
              <a:t>Ngựa</a:t>
            </a:r>
            <a:r>
              <a:rPr lang="en-US" dirty="0"/>
              <a:t> </a:t>
            </a:r>
            <a:r>
              <a:rPr lang="en-US" dirty="0" err="1"/>
              <a:t>mẹ</a:t>
            </a:r>
            <a:r>
              <a:rPr lang="en-US" dirty="0"/>
              <a:t> </a:t>
            </a:r>
            <a:r>
              <a:rPr lang="en-US" dirty="0" err="1"/>
              <a:t>gọi</a:t>
            </a:r>
            <a:r>
              <a:rPr lang="en-US" dirty="0"/>
              <a:t> con </a:t>
            </a:r>
            <a:r>
              <a:rPr lang="en-US" dirty="0" err="1"/>
              <a:t>suốt</a:t>
            </a:r>
            <a:r>
              <a:rPr lang="en-US" dirty="0"/>
              <a:t> </a:t>
            </a:r>
            <a:r>
              <a:rPr lang="en-US" dirty="0" err="1"/>
              <a:t>ngày</a:t>
            </a:r>
            <a:r>
              <a:rPr lang="en-US" dirty="0"/>
              <a:t>. </a:t>
            </a:r>
            <a:r>
              <a:rPr lang="en-US" dirty="0" err="1"/>
              <a:t>Tiếng</a:t>
            </a:r>
            <a:r>
              <a:rPr lang="en-US" dirty="0"/>
              <a:t> </a:t>
            </a:r>
            <a:r>
              <a:rPr lang="en-US" dirty="0" err="1"/>
              <a:t>ngựa</a:t>
            </a:r>
            <a:r>
              <a:rPr lang="en-US" dirty="0"/>
              <a:t> non </a:t>
            </a:r>
            <a:r>
              <a:rPr lang="en-US" dirty="0" err="1"/>
              <a:t>hí</a:t>
            </a:r>
            <a:r>
              <a:rPr lang="en-US" dirty="0"/>
              <a:t> </a:t>
            </a:r>
            <a:r>
              <a:rPr lang="en-US" dirty="0" err="1"/>
              <a:t>thật</a:t>
            </a:r>
            <a:r>
              <a:rPr lang="en-US" dirty="0"/>
              <a:t> </a:t>
            </a:r>
            <a:r>
              <a:rPr lang="en-US" dirty="0" err="1"/>
              <a:t>đáng</a:t>
            </a:r>
            <a:r>
              <a:rPr lang="en-US" dirty="0"/>
              <a:t> </a:t>
            </a:r>
            <a:r>
              <a:rPr lang="en-US" dirty="0" err="1"/>
              <a:t>yêu</a:t>
            </a:r>
            <a:r>
              <a:rPr lang="en-US" dirty="0"/>
              <a:t>. </a:t>
            </a:r>
            <a:r>
              <a:rPr lang="en-US" dirty="0" err="1"/>
              <a:t>Ngựa</a:t>
            </a:r>
            <a:r>
              <a:rPr lang="en-US" dirty="0"/>
              <a:t> </a:t>
            </a:r>
            <a:r>
              <a:rPr lang="en-US" dirty="0" err="1"/>
              <a:t>mẹ</a:t>
            </a:r>
            <a:r>
              <a:rPr lang="en-US" dirty="0"/>
              <a:t> sung </a:t>
            </a:r>
            <a:r>
              <a:rPr lang="en-US" dirty="0" err="1"/>
              <a:t>sướng</a:t>
            </a:r>
            <a:r>
              <a:rPr lang="en-US" dirty="0"/>
              <a:t> </a:t>
            </a:r>
            <a:r>
              <a:rPr lang="en-US" dirty="0" err="1"/>
              <a:t>lắm</a:t>
            </a:r>
            <a:r>
              <a:rPr lang="en-US" dirty="0"/>
              <a:t> </a:t>
            </a:r>
            <a:r>
              <a:rPr lang="en-US" dirty="0" err="1"/>
              <a:t>nên</a:t>
            </a:r>
            <a:r>
              <a:rPr lang="en-US" dirty="0"/>
              <a:t> </a:t>
            </a:r>
            <a:r>
              <a:rPr lang="en-US" dirty="0" err="1"/>
              <a:t>thích</a:t>
            </a:r>
            <a:r>
              <a:rPr lang="en-US" dirty="0"/>
              <a:t> </a:t>
            </a:r>
            <a:r>
              <a:rPr lang="en-US" dirty="0" err="1"/>
              <a:t>dạy</a:t>
            </a:r>
            <a:r>
              <a:rPr lang="en-US" dirty="0"/>
              <a:t> </a:t>
            </a:r>
            <a:r>
              <a:rPr lang="en-US" dirty="0" err="1"/>
              <a:t>cho</a:t>
            </a:r>
            <a:r>
              <a:rPr lang="en-US" dirty="0"/>
              <a:t> con </a:t>
            </a:r>
            <a:r>
              <a:rPr lang="en-US" dirty="0" err="1"/>
              <a:t>tập</a:t>
            </a:r>
            <a:r>
              <a:rPr lang="en-US" dirty="0"/>
              <a:t> </a:t>
            </a:r>
            <a:r>
              <a:rPr lang="en-US" dirty="0" err="1"/>
              <a:t>hí</a:t>
            </a:r>
            <a:r>
              <a:rPr lang="en-US" dirty="0"/>
              <a:t> </a:t>
            </a:r>
            <a:r>
              <a:rPr lang="en-US" dirty="0" err="1"/>
              <a:t>hơn</a:t>
            </a:r>
            <a:r>
              <a:rPr lang="en-US" dirty="0"/>
              <a:t> </a:t>
            </a:r>
            <a:r>
              <a:rPr lang="en-US" dirty="0" err="1"/>
              <a:t>là</a:t>
            </a:r>
            <a:r>
              <a:rPr lang="en-US" dirty="0"/>
              <a:t> </a:t>
            </a:r>
            <a:r>
              <a:rPr lang="en-US" dirty="0" err="1"/>
              <a:t>luyện</a:t>
            </a:r>
            <a:r>
              <a:rPr lang="en-US" dirty="0"/>
              <a:t> </a:t>
            </a:r>
            <a:r>
              <a:rPr lang="en-US" dirty="0" err="1"/>
              <a:t>cho</a:t>
            </a:r>
            <a:r>
              <a:rPr lang="en-US" dirty="0"/>
              <a:t> </a:t>
            </a:r>
            <a:r>
              <a:rPr lang="en-US" dirty="0" err="1"/>
              <a:t>vó</a:t>
            </a:r>
            <a:r>
              <a:rPr lang="en-US" dirty="0"/>
              <a:t> con phi </a:t>
            </a:r>
            <a:r>
              <a:rPr lang="en-US" dirty="0" err="1"/>
              <a:t>dẻo</a:t>
            </a:r>
            <a:r>
              <a:rPr lang="en-US" dirty="0"/>
              <a:t> </a:t>
            </a:r>
            <a:r>
              <a:rPr lang="en-US" dirty="0" err="1"/>
              <a:t>dai</a:t>
            </a:r>
            <a:r>
              <a:rPr lang="en-US" dirty="0"/>
              <a:t> </a:t>
            </a:r>
            <a:r>
              <a:rPr lang="en-US" dirty="0" err="1"/>
              <a:t>hoặc</a:t>
            </a:r>
            <a:r>
              <a:rPr lang="en-US" dirty="0"/>
              <a:t> </a:t>
            </a:r>
            <a:r>
              <a:rPr lang="en-US" dirty="0" err="1"/>
              <a:t>cú</a:t>
            </a:r>
            <a:r>
              <a:rPr lang="en-US" dirty="0"/>
              <a:t> </a:t>
            </a:r>
            <a:r>
              <a:rPr lang="en-US" dirty="0" err="1"/>
              <a:t>đá</a:t>
            </a:r>
            <a:r>
              <a:rPr lang="en-US" dirty="0"/>
              <a:t> </a:t>
            </a:r>
            <a:r>
              <a:rPr lang="en-US" dirty="0" err="1"/>
              <a:t>hậu</a:t>
            </a:r>
            <a:r>
              <a:rPr lang="en-US" dirty="0"/>
              <a:t> </a:t>
            </a:r>
            <a:r>
              <a:rPr lang="en-US" dirty="0" err="1"/>
              <a:t>thật</a:t>
            </a:r>
            <a:r>
              <a:rPr lang="en-US" dirty="0"/>
              <a:t> </a:t>
            </a:r>
            <a:r>
              <a:rPr lang="en-US" dirty="0" err="1"/>
              <a:t>mạnh</a:t>
            </a:r>
            <a:r>
              <a:rPr lang="en-US" dirty="0"/>
              <a:t> </a:t>
            </a:r>
            <a:r>
              <a:rPr lang="en-US" dirty="0" err="1"/>
              <a:t>mẽ</a:t>
            </a:r>
            <a:r>
              <a:rPr lang="en-US" dirty="0"/>
              <a:t>.</a:t>
            </a:r>
          </a:p>
          <a:p>
            <a:pPr algn="just"/>
            <a:endParaRPr lang="en-US" dirty="0"/>
          </a:p>
        </p:txBody>
      </p:sp>
      <p:sp>
        <p:nvSpPr>
          <p:cNvPr id="4" name="TextBox 3"/>
          <p:cNvSpPr txBox="1"/>
          <p:nvPr/>
        </p:nvSpPr>
        <p:spPr>
          <a:xfrm>
            <a:off x="85562" y="104504"/>
            <a:ext cx="6262988" cy="1077218"/>
          </a:xfrm>
          <a:prstGeom prst="rect">
            <a:avLst/>
          </a:prstGeom>
          <a:noFill/>
        </p:spPr>
        <p:txBody>
          <a:bodyPr wrap="square" rtlCol="0">
            <a:spAutoFit/>
          </a:bodyPr>
          <a:lstStyle/>
          <a:p>
            <a:pPr algn="ctr"/>
            <a:r>
              <a:rPr lang="en-US" sz="3200" b="1" dirty="0" smtClean="0">
                <a:latin typeface="Times New Roman" panose="02020603050405020304" pitchFamily="18" charset="0"/>
                <a:cs typeface="Times New Roman" panose="02020603050405020304" pitchFamily="18" charset="0"/>
              </a:rPr>
              <a:t>KỂ THEO ĐOẠN:</a:t>
            </a:r>
          </a:p>
          <a:p>
            <a:r>
              <a:rPr lang="en-US" sz="3200" b="1" dirty="0" smtClean="0">
                <a:solidFill>
                  <a:srgbClr val="FF0000"/>
                </a:solidFill>
                <a:latin typeface="Times New Roman" panose="02020603050405020304" pitchFamily="18" charset="0"/>
                <a:cs typeface="Times New Roman" panose="02020603050405020304" pitchFamily="18" charset="0"/>
              </a:rPr>
              <a:t>ĐÔI CÁNH CỦA NGỰA TRẮNG</a:t>
            </a:r>
            <a:endParaRPr lang="en-US" sz="3200" b="1" dirty="0">
              <a:solidFill>
                <a:srgbClr val="FF0000"/>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81722"/>
            <a:ext cx="7107719" cy="5558711"/>
          </a:xfrm>
          <a:prstGeom prst="rect">
            <a:avLst/>
          </a:prstGeom>
        </p:spPr>
      </p:pic>
    </p:spTree>
    <p:extLst>
      <p:ext uri="{BB962C8B-B14F-4D97-AF65-F5344CB8AC3E}">
        <p14:creationId xmlns:p14="http://schemas.microsoft.com/office/powerpoint/2010/main" val="139773150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443283" y="474180"/>
            <a:ext cx="5626796" cy="5664899"/>
          </a:xfrm>
        </p:spPr>
        <p:txBody>
          <a:bodyPr/>
          <a:lstStyle/>
          <a:p>
            <a:pPr marL="0" indent="0" algn="just">
              <a:spcBef>
                <a:spcPts val="0"/>
              </a:spcBef>
              <a:buNone/>
            </a:pPr>
            <a:r>
              <a:rPr lang="en-US" dirty="0" smtClean="0"/>
              <a:t> </a:t>
            </a:r>
            <a:r>
              <a:rPr lang="en-US" dirty="0" err="1" smtClean="0"/>
              <a:t>Gần</a:t>
            </a:r>
            <a:r>
              <a:rPr lang="en-US" dirty="0" smtClean="0"/>
              <a:t> </a:t>
            </a:r>
            <a:r>
              <a:rPr lang="en-US" dirty="0" err="1"/>
              <a:t>nhà</a:t>
            </a:r>
            <a:r>
              <a:rPr lang="en-US" dirty="0"/>
              <a:t> </a:t>
            </a:r>
            <a:r>
              <a:rPr lang="en-US" dirty="0" err="1"/>
              <a:t>Ngựa</a:t>
            </a:r>
            <a:r>
              <a:rPr lang="en-US" dirty="0"/>
              <a:t> </a:t>
            </a:r>
            <a:r>
              <a:rPr lang="en-US" dirty="0" err="1"/>
              <a:t>có</a:t>
            </a:r>
            <a:r>
              <a:rPr lang="en-US" dirty="0"/>
              <a:t> </a:t>
            </a:r>
            <a:r>
              <a:rPr lang="en-US" dirty="0" err="1"/>
              <a:t>anh</a:t>
            </a:r>
            <a:r>
              <a:rPr lang="en-US" dirty="0"/>
              <a:t> </a:t>
            </a:r>
            <a:r>
              <a:rPr lang="en-US" dirty="0" err="1"/>
              <a:t>Đại</a:t>
            </a:r>
            <a:r>
              <a:rPr lang="en-US" dirty="0"/>
              <a:t> </a:t>
            </a:r>
            <a:r>
              <a:rPr lang="en-US" dirty="0" err="1"/>
              <a:t>Bàng</a:t>
            </a:r>
            <a:r>
              <a:rPr lang="en-US" dirty="0"/>
              <a:t> </a:t>
            </a:r>
            <a:r>
              <a:rPr lang="en-US" dirty="0" err="1"/>
              <a:t>Núi</a:t>
            </a:r>
            <a:r>
              <a:rPr lang="en-US" dirty="0"/>
              <a:t>. </a:t>
            </a:r>
            <a:r>
              <a:rPr lang="en-US" dirty="0" err="1"/>
              <a:t>Là</a:t>
            </a:r>
            <a:r>
              <a:rPr lang="en-US" dirty="0"/>
              <a:t> </a:t>
            </a:r>
            <a:r>
              <a:rPr lang="en-US" dirty="0" err="1"/>
              <a:t>một</a:t>
            </a:r>
            <a:r>
              <a:rPr lang="en-US" dirty="0"/>
              <a:t> </a:t>
            </a:r>
            <a:r>
              <a:rPr lang="en-US" dirty="0" err="1"/>
              <a:t>chú</a:t>
            </a:r>
            <a:r>
              <a:rPr lang="en-US" dirty="0"/>
              <a:t> </a:t>
            </a:r>
            <a:r>
              <a:rPr lang="en-US" dirty="0" err="1"/>
              <a:t>đại</a:t>
            </a:r>
            <a:r>
              <a:rPr lang="en-US" dirty="0"/>
              <a:t> </a:t>
            </a:r>
            <a:r>
              <a:rPr lang="en-US" dirty="0" err="1"/>
              <a:t>bàng</a:t>
            </a:r>
            <a:r>
              <a:rPr lang="en-US" dirty="0"/>
              <a:t> non </a:t>
            </a:r>
            <a:r>
              <a:rPr lang="en-US" dirty="0" err="1"/>
              <a:t>nhưng</a:t>
            </a:r>
            <a:r>
              <a:rPr lang="en-US" dirty="0"/>
              <a:t> </a:t>
            </a:r>
            <a:r>
              <a:rPr lang="en-US" dirty="0" err="1"/>
              <a:t>sải</a:t>
            </a:r>
            <a:r>
              <a:rPr lang="en-US" dirty="0"/>
              <a:t> </a:t>
            </a:r>
            <a:r>
              <a:rPr lang="en-US" dirty="0" err="1"/>
              <a:t>cánh</a:t>
            </a:r>
            <a:r>
              <a:rPr lang="en-US" dirty="0"/>
              <a:t> </a:t>
            </a:r>
            <a:r>
              <a:rPr lang="en-US" dirty="0" err="1"/>
              <a:t>đã</a:t>
            </a:r>
            <a:r>
              <a:rPr lang="en-US" dirty="0"/>
              <a:t> </a:t>
            </a:r>
            <a:r>
              <a:rPr lang="en-US" dirty="0" err="1"/>
              <a:t>vững</a:t>
            </a:r>
            <a:r>
              <a:rPr lang="en-US" dirty="0"/>
              <a:t> </a:t>
            </a:r>
            <a:r>
              <a:rPr lang="en-US" dirty="0" err="1"/>
              <a:t>vàng</a:t>
            </a:r>
            <a:r>
              <a:rPr lang="en-US" dirty="0"/>
              <a:t>. </a:t>
            </a:r>
            <a:r>
              <a:rPr lang="en-US" dirty="0" err="1"/>
              <a:t>Mỗi</a:t>
            </a:r>
            <a:r>
              <a:rPr lang="en-US" dirty="0"/>
              <a:t> </a:t>
            </a:r>
            <a:r>
              <a:rPr lang="en-US" dirty="0" err="1"/>
              <a:t>lúc</a:t>
            </a:r>
            <a:r>
              <a:rPr lang="en-US" dirty="0"/>
              <a:t> </a:t>
            </a:r>
            <a:r>
              <a:rPr lang="en-US" dirty="0" err="1"/>
              <a:t>nó</a:t>
            </a:r>
            <a:r>
              <a:rPr lang="en-US" dirty="0"/>
              <a:t> </a:t>
            </a:r>
            <a:r>
              <a:rPr lang="en-US" dirty="0" err="1"/>
              <a:t>liệng</a:t>
            </a:r>
            <a:r>
              <a:rPr lang="en-US" dirty="0"/>
              <a:t> </a:t>
            </a:r>
            <a:r>
              <a:rPr lang="en-US" dirty="0" err="1"/>
              <a:t>vòng</a:t>
            </a:r>
            <a:r>
              <a:rPr lang="en-US" dirty="0"/>
              <a:t>, </a:t>
            </a:r>
            <a:r>
              <a:rPr lang="en-US" dirty="0" err="1"/>
              <a:t>cánh</a:t>
            </a:r>
            <a:r>
              <a:rPr lang="en-US" dirty="0"/>
              <a:t> </a:t>
            </a:r>
            <a:r>
              <a:rPr lang="en-US" dirty="0" err="1"/>
              <a:t>không</a:t>
            </a:r>
            <a:r>
              <a:rPr lang="en-US" dirty="0"/>
              <a:t> </a:t>
            </a:r>
            <a:r>
              <a:rPr lang="en-US" dirty="0" err="1"/>
              <a:t>động</a:t>
            </a:r>
            <a:r>
              <a:rPr lang="en-US" dirty="0"/>
              <a:t>, </a:t>
            </a:r>
            <a:r>
              <a:rPr lang="en-US" dirty="0" err="1"/>
              <a:t>khẽ</a:t>
            </a:r>
            <a:r>
              <a:rPr lang="en-US" dirty="0"/>
              <a:t> </a:t>
            </a:r>
            <a:r>
              <a:rPr lang="en-US" dirty="0" err="1"/>
              <a:t>nghiêng</a:t>
            </a:r>
            <a:r>
              <a:rPr lang="en-US" dirty="0"/>
              <a:t> </a:t>
            </a:r>
            <a:r>
              <a:rPr lang="en-US" dirty="0" err="1"/>
              <a:t>bên</a:t>
            </a:r>
            <a:r>
              <a:rPr lang="en-US" dirty="0"/>
              <a:t> </a:t>
            </a:r>
            <a:r>
              <a:rPr lang="en-US" dirty="0" err="1"/>
              <a:t>nào</a:t>
            </a:r>
            <a:r>
              <a:rPr lang="en-US" dirty="0"/>
              <a:t> </a:t>
            </a:r>
            <a:r>
              <a:rPr lang="en-US" dirty="0" err="1"/>
              <a:t>là</a:t>
            </a:r>
            <a:r>
              <a:rPr lang="en-US" dirty="0"/>
              <a:t> </a:t>
            </a:r>
            <a:r>
              <a:rPr lang="en-US" dirty="0" err="1"/>
              <a:t>chao</a:t>
            </a:r>
            <a:r>
              <a:rPr lang="en-US" dirty="0"/>
              <a:t> </a:t>
            </a:r>
            <a:r>
              <a:rPr lang="en-US" dirty="0" err="1"/>
              <a:t>bên</a:t>
            </a:r>
            <a:r>
              <a:rPr lang="en-US" dirty="0"/>
              <a:t> </a:t>
            </a:r>
            <a:r>
              <a:rPr lang="en-US" dirty="0" err="1"/>
              <a:t>ấy</a:t>
            </a:r>
            <a:r>
              <a:rPr lang="en-US" dirty="0"/>
              <a:t>, </a:t>
            </a:r>
            <a:r>
              <a:rPr lang="en-US" dirty="0" err="1"/>
              <a:t>bóng</a:t>
            </a:r>
            <a:r>
              <a:rPr lang="en-US" dirty="0"/>
              <a:t> </a:t>
            </a:r>
            <a:r>
              <a:rPr lang="en-US" dirty="0" err="1"/>
              <a:t>cứ</a:t>
            </a:r>
            <a:r>
              <a:rPr lang="en-US" dirty="0"/>
              <a:t> </a:t>
            </a:r>
            <a:r>
              <a:rPr lang="en-US" dirty="0" err="1"/>
              <a:t>loang</a:t>
            </a:r>
            <a:r>
              <a:rPr lang="en-US" dirty="0"/>
              <a:t> </a:t>
            </a:r>
            <a:r>
              <a:rPr lang="en-US" dirty="0" err="1"/>
              <a:t>loáng</a:t>
            </a:r>
            <a:r>
              <a:rPr lang="en-US" dirty="0"/>
              <a:t> </a:t>
            </a:r>
            <a:r>
              <a:rPr lang="en-US" dirty="0" err="1"/>
              <a:t>trên</a:t>
            </a:r>
            <a:r>
              <a:rPr lang="en-US" dirty="0"/>
              <a:t> </a:t>
            </a:r>
            <a:r>
              <a:rPr lang="en-US" dirty="0" err="1"/>
              <a:t>bãi</a:t>
            </a:r>
            <a:r>
              <a:rPr lang="en-US" dirty="0"/>
              <a:t> </a:t>
            </a:r>
            <a:r>
              <a:rPr lang="en-US" dirty="0" err="1"/>
              <a:t>cỏ</a:t>
            </a:r>
            <a:r>
              <a:rPr lang="en-US" dirty="0"/>
              <a:t>. </a:t>
            </a:r>
          </a:p>
          <a:p>
            <a:pPr marL="0" indent="0" algn="just">
              <a:spcBef>
                <a:spcPts val="0"/>
              </a:spcBef>
              <a:buNone/>
            </a:pPr>
            <a:r>
              <a:rPr lang="en-US" dirty="0" smtClean="0"/>
              <a:t> </a:t>
            </a:r>
            <a:r>
              <a:rPr lang="en-US" dirty="0" err="1" smtClean="0"/>
              <a:t>Ngựa</a:t>
            </a:r>
            <a:r>
              <a:rPr lang="en-US" dirty="0" smtClean="0"/>
              <a:t> </a:t>
            </a:r>
            <a:r>
              <a:rPr lang="en-US" dirty="0" err="1"/>
              <a:t>Trắng</a:t>
            </a:r>
            <a:r>
              <a:rPr lang="en-US" dirty="0"/>
              <a:t> </a:t>
            </a:r>
            <a:r>
              <a:rPr lang="en-US" dirty="0" err="1"/>
              <a:t>mê</a:t>
            </a:r>
            <a:r>
              <a:rPr lang="en-US" dirty="0"/>
              <a:t> </a:t>
            </a:r>
            <a:r>
              <a:rPr lang="en-US" dirty="0" err="1"/>
              <a:t>quá</a:t>
            </a:r>
            <a:r>
              <a:rPr lang="en-US" dirty="0"/>
              <a:t>, </a:t>
            </a:r>
            <a:r>
              <a:rPr lang="en-US" dirty="0" err="1"/>
              <a:t>cứ</a:t>
            </a:r>
            <a:r>
              <a:rPr lang="en-US" dirty="0"/>
              <a:t> </a:t>
            </a:r>
            <a:r>
              <a:rPr lang="en-US" dirty="0" err="1"/>
              <a:t>ao</a:t>
            </a:r>
            <a:r>
              <a:rPr lang="en-US" dirty="0"/>
              <a:t> </a:t>
            </a:r>
            <a:r>
              <a:rPr lang="en-US" dirty="0" err="1"/>
              <a:t>ước</a:t>
            </a:r>
            <a:r>
              <a:rPr lang="en-US" dirty="0"/>
              <a:t> </a:t>
            </a:r>
            <a:r>
              <a:rPr lang="en-US" dirty="0" err="1"/>
              <a:t>được</a:t>
            </a:r>
            <a:r>
              <a:rPr lang="en-US" dirty="0"/>
              <a:t> bay </a:t>
            </a:r>
            <a:r>
              <a:rPr lang="en-US" dirty="0" err="1"/>
              <a:t>như</a:t>
            </a:r>
            <a:r>
              <a:rPr lang="en-US" dirty="0"/>
              <a:t> </a:t>
            </a:r>
            <a:r>
              <a:rPr lang="en-US" dirty="0" err="1"/>
              <a:t>Đại</a:t>
            </a:r>
            <a:r>
              <a:rPr lang="en-US" dirty="0"/>
              <a:t> </a:t>
            </a:r>
            <a:r>
              <a:rPr lang="en-US" dirty="0" err="1"/>
              <a:t>Bàng</a:t>
            </a:r>
            <a:r>
              <a:rPr lang="en-US" dirty="0"/>
              <a:t>:</a:t>
            </a:r>
          </a:p>
          <a:p>
            <a:pPr marL="0" indent="0" algn="just">
              <a:spcBef>
                <a:spcPts val="0"/>
              </a:spcBef>
              <a:buNone/>
            </a:pPr>
            <a:r>
              <a:rPr lang="en-US" dirty="0" smtClean="0"/>
              <a:t> - </a:t>
            </a:r>
            <a:r>
              <a:rPr lang="en-US" dirty="0" err="1"/>
              <a:t>Anh</a:t>
            </a:r>
            <a:r>
              <a:rPr lang="en-US" dirty="0"/>
              <a:t> </a:t>
            </a:r>
            <a:r>
              <a:rPr lang="en-US" dirty="0" err="1"/>
              <a:t>Đại</a:t>
            </a:r>
            <a:r>
              <a:rPr lang="en-US" dirty="0"/>
              <a:t> </a:t>
            </a:r>
            <a:r>
              <a:rPr lang="en-US" dirty="0" err="1"/>
              <a:t>Bàng</a:t>
            </a:r>
            <a:r>
              <a:rPr lang="en-US" dirty="0"/>
              <a:t> </a:t>
            </a:r>
            <a:r>
              <a:rPr lang="en-US" dirty="0" err="1"/>
              <a:t>ơi</a:t>
            </a:r>
            <a:r>
              <a:rPr lang="en-US" dirty="0"/>
              <a:t>! </a:t>
            </a:r>
            <a:r>
              <a:rPr lang="en-US" dirty="0" err="1"/>
              <a:t>Làm</a:t>
            </a:r>
            <a:r>
              <a:rPr lang="en-US" dirty="0"/>
              <a:t> </a:t>
            </a:r>
            <a:r>
              <a:rPr lang="en-US" dirty="0" err="1"/>
              <a:t>thế</a:t>
            </a:r>
            <a:r>
              <a:rPr lang="en-US" dirty="0"/>
              <a:t> </a:t>
            </a:r>
            <a:r>
              <a:rPr lang="en-US" dirty="0" err="1"/>
              <a:t>nào</a:t>
            </a:r>
            <a:r>
              <a:rPr lang="en-US" dirty="0"/>
              <a:t> </a:t>
            </a:r>
            <a:r>
              <a:rPr lang="en-US" dirty="0" err="1"/>
              <a:t>để</a:t>
            </a:r>
            <a:r>
              <a:rPr lang="en-US" dirty="0"/>
              <a:t> </a:t>
            </a:r>
            <a:r>
              <a:rPr lang="en-US" dirty="0" err="1"/>
              <a:t>có</a:t>
            </a:r>
            <a:r>
              <a:rPr lang="en-US" dirty="0"/>
              <a:t> </a:t>
            </a:r>
            <a:r>
              <a:rPr lang="en-US" dirty="0" err="1"/>
              <a:t>cánh</a:t>
            </a:r>
            <a:r>
              <a:rPr lang="en-US" dirty="0"/>
              <a:t> </a:t>
            </a:r>
            <a:r>
              <a:rPr lang="en-US" dirty="0" err="1"/>
              <a:t>như</a:t>
            </a:r>
            <a:r>
              <a:rPr lang="en-US" dirty="0"/>
              <a:t> </a:t>
            </a:r>
            <a:r>
              <a:rPr lang="en-US" dirty="0" err="1"/>
              <a:t>anh</a:t>
            </a:r>
            <a:r>
              <a:rPr lang="en-US" dirty="0"/>
              <a:t>? </a:t>
            </a:r>
          </a:p>
          <a:p>
            <a:pPr marL="0" indent="0" algn="just">
              <a:spcBef>
                <a:spcPts val="0"/>
              </a:spcBef>
              <a:buNone/>
            </a:pPr>
            <a:r>
              <a:rPr lang="en-US" dirty="0" smtClean="0"/>
              <a:t> </a:t>
            </a:r>
            <a:r>
              <a:rPr lang="en-US" dirty="0" err="1" smtClean="0"/>
              <a:t>Đại</a:t>
            </a:r>
            <a:r>
              <a:rPr lang="en-US" dirty="0" smtClean="0"/>
              <a:t> </a:t>
            </a:r>
            <a:r>
              <a:rPr lang="en-US" dirty="0" err="1"/>
              <a:t>Bàng</a:t>
            </a:r>
            <a:r>
              <a:rPr lang="en-US" dirty="0"/>
              <a:t> </a:t>
            </a:r>
            <a:r>
              <a:rPr lang="en-US" dirty="0" err="1"/>
              <a:t>cười</a:t>
            </a:r>
            <a:r>
              <a:rPr lang="en-US" dirty="0"/>
              <a:t>:</a:t>
            </a:r>
          </a:p>
          <a:p>
            <a:pPr marL="0" indent="0" algn="just">
              <a:spcBef>
                <a:spcPts val="0"/>
              </a:spcBef>
              <a:buNone/>
            </a:pPr>
            <a:r>
              <a:rPr lang="en-US" dirty="0" smtClean="0"/>
              <a:t> - </a:t>
            </a:r>
            <a:r>
              <a:rPr lang="en-US" dirty="0" err="1"/>
              <a:t>Phải</a:t>
            </a:r>
            <a:r>
              <a:rPr lang="en-US" dirty="0"/>
              <a:t> </a:t>
            </a:r>
            <a:r>
              <a:rPr lang="en-US" dirty="0" err="1"/>
              <a:t>đi</a:t>
            </a:r>
            <a:r>
              <a:rPr lang="en-US" dirty="0"/>
              <a:t> </a:t>
            </a:r>
            <a:r>
              <a:rPr lang="en-US" dirty="0" err="1"/>
              <a:t>tìm</a:t>
            </a:r>
            <a:r>
              <a:rPr lang="en-US" dirty="0"/>
              <a:t>. </a:t>
            </a:r>
            <a:r>
              <a:rPr lang="en-US" dirty="0" err="1"/>
              <a:t>Cứ</a:t>
            </a:r>
            <a:r>
              <a:rPr lang="en-US" dirty="0"/>
              <a:t> </a:t>
            </a:r>
            <a:r>
              <a:rPr lang="en-US" dirty="0" err="1"/>
              <a:t>quanh</a:t>
            </a:r>
            <a:r>
              <a:rPr lang="en-US" dirty="0"/>
              <a:t> </a:t>
            </a:r>
            <a:r>
              <a:rPr lang="en-US" dirty="0" err="1"/>
              <a:t>quẩn</a:t>
            </a:r>
            <a:r>
              <a:rPr lang="en-US" dirty="0"/>
              <a:t> </a:t>
            </a:r>
            <a:r>
              <a:rPr lang="en-US" dirty="0" err="1"/>
              <a:t>cạnh</a:t>
            </a:r>
            <a:r>
              <a:rPr lang="en-US" dirty="0"/>
              <a:t> </a:t>
            </a:r>
            <a:r>
              <a:rPr lang="en-US" dirty="0" err="1"/>
              <a:t>mẹ</a:t>
            </a:r>
            <a:r>
              <a:rPr lang="en-US" dirty="0"/>
              <a:t>, </a:t>
            </a:r>
            <a:r>
              <a:rPr lang="en-US" dirty="0" err="1"/>
              <a:t>biết</a:t>
            </a:r>
            <a:r>
              <a:rPr lang="en-US" dirty="0"/>
              <a:t> </a:t>
            </a:r>
            <a:r>
              <a:rPr lang="en-US" dirty="0" err="1"/>
              <a:t>bao</a:t>
            </a:r>
            <a:r>
              <a:rPr lang="en-US" dirty="0"/>
              <a:t> </a:t>
            </a:r>
            <a:r>
              <a:rPr lang="en-US" dirty="0" err="1"/>
              <a:t>giờ</a:t>
            </a:r>
            <a:r>
              <a:rPr lang="en-US" dirty="0"/>
              <a:t> </a:t>
            </a:r>
            <a:r>
              <a:rPr lang="en-US" dirty="0" err="1"/>
              <a:t>mới</a:t>
            </a:r>
            <a:r>
              <a:rPr lang="en-US" dirty="0"/>
              <a:t> </a:t>
            </a:r>
            <a:r>
              <a:rPr lang="en-US" dirty="0" err="1"/>
              <a:t>có</a:t>
            </a:r>
            <a:r>
              <a:rPr lang="en-US" dirty="0"/>
              <a:t> </a:t>
            </a:r>
            <a:r>
              <a:rPr lang="en-US" dirty="0" err="1"/>
              <a:t>cánh</a:t>
            </a:r>
            <a:r>
              <a:rPr lang="en-US" dirty="0" smtClean="0"/>
              <a:t>!</a:t>
            </a:r>
          </a:p>
          <a:p>
            <a:pPr marL="0" indent="0" algn="just">
              <a:spcBef>
                <a:spcPts val="0"/>
              </a:spcBef>
              <a:buNone/>
            </a:pPr>
            <a:r>
              <a:rPr lang="en-US" dirty="0" err="1"/>
              <a:t>Thế</a:t>
            </a:r>
            <a:r>
              <a:rPr lang="en-US" dirty="0"/>
              <a:t> </a:t>
            </a:r>
            <a:r>
              <a:rPr lang="en-US" dirty="0" err="1"/>
              <a:t>là</a:t>
            </a:r>
            <a:r>
              <a:rPr lang="en-US" dirty="0"/>
              <a:t> </a:t>
            </a:r>
            <a:r>
              <a:rPr lang="en-US" dirty="0" err="1"/>
              <a:t>ngựa</a:t>
            </a:r>
            <a:r>
              <a:rPr lang="en-US" dirty="0"/>
              <a:t> </a:t>
            </a:r>
            <a:r>
              <a:rPr lang="en-US" dirty="0" err="1"/>
              <a:t>trắng</a:t>
            </a:r>
            <a:r>
              <a:rPr lang="en-US" dirty="0"/>
              <a:t> </a:t>
            </a:r>
            <a:r>
              <a:rPr lang="en-US" dirty="0" err="1"/>
              <a:t>xin</a:t>
            </a:r>
            <a:r>
              <a:rPr lang="en-US" dirty="0"/>
              <a:t> </a:t>
            </a:r>
            <a:r>
              <a:rPr lang="en-US" dirty="0" err="1"/>
              <a:t>phép</a:t>
            </a:r>
            <a:r>
              <a:rPr lang="en-US" dirty="0"/>
              <a:t> </a:t>
            </a:r>
            <a:r>
              <a:rPr lang="en-US" dirty="0" err="1"/>
              <a:t>mẹ</a:t>
            </a:r>
            <a:r>
              <a:rPr lang="en-US" dirty="0"/>
              <a:t> </a:t>
            </a:r>
            <a:r>
              <a:rPr lang="en-US" dirty="0" err="1"/>
              <a:t>lên</a:t>
            </a:r>
            <a:r>
              <a:rPr lang="en-US" dirty="0"/>
              <a:t> </a:t>
            </a:r>
            <a:r>
              <a:rPr lang="en-US" dirty="0" err="1"/>
              <a:t>đường</a:t>
            </a:r>
            <a:r>
              <a:rPr lang="en-US" dirty="0"/>
              <a:t> </a:t>
            </a:r>
            <a:r>
              <a:rPr lang="en-US" dirty="0" err="1"/>
              <a:t>cùng</a:t>
            </a:r>
            <a:r>
              <a:rPr lang="en-US" dirty="0"/>
              <a:t> </a:t>
            </a:r>
            <a:r>
              <a:rPr lang="en-US" dirty="0" err="1"/>
              <a:t>Đại</a:t>
            </a:r>
            <a:r>
              <a:rPr lang="en-US" dirty="0"/>
              <a:t> </a:t>
            </a:r>
            <a:r>
              <a:rPr lang="en-US" dirty="0" err="1"/>
              <a:t>Bàng</a:t>
            </a:r>
            <a:r>
              <a:rPr lang="en-US" dirty="0"/>
              <a:t>. </a:t>
            </a:r>
            <a:r>
              <a:rPr lang="en-US" dirty="0" err="1"/>
              <a:t>Thoáng</a:t>
            </a:r>
            <a:r>
              <a:rPr lang="en-US" dirty="0"/>
              <a:t> </a:t>
            </a:r>
            <a:r>
              <a:rPr lang="en-US" dirty="0" err="1"/>
              <a:t>cái</a:t>
            </a:r>
            <a:r>
              <a:rPr lang="en-US" dirty="0"/>
              <a:t>, </a:t>
            </a:r>
            <a:r>
              <a:rPr lang="en-US" dirty="0" err="1"/>
              <a:t>đã</a:t>
            </a:r>
            <a:r>
              <a:rPr lang="en-US" dirty="0"/>
              <a:t> </a:t>
            </a:r>
            <a:r>
              <a:rPr lang="en-US" dirty="0" err="1"/>
              <a:t>xa</a:t>
            </a:r>
            <a:r>
              <a:rPr lang="en-US" dirty="0"/>
              <a:t> </a:t>
            </a:r>
            <a:r>
              <a:rPr lang="en-US" dirty="0" err="1"/>
              <a:t>lắm</a:t>
            </a:r>
            <a:r>
              <a:rPr lang="en-US" dirty="0"/>
              <a:t>…</a:t>
            </a:r>
          </a:p>
          <a:p>
            <a:pPr marL="0" indent="0" algn="just">
              <a:spcBef>
                <a:spcPts val="0"/>
              </a:spcBef>
              <a:buNone/>
            </a:pPr>
            <a:endParaRPr lang="en-US" dirty="0"/>
          </a:p>
          <a:p>
            <a:pPr marL="0" indent="0" algn="just">
              <a:spcBef>
                <a:spcPts val="0"/>
              </a:spcBef>
              <a:buNone/>
            </a:pPr>
            <a:r>
              <a:rPr lang="en-US" dirty="0" smtClean="0"/>
              <a:t> </a:t>
            </a:r>
            <a:endParaRPr lang="en-US" dirty="0"/>
          </a:p>
        </p:txBody>
      </p:sp>
      <p:sp>
        <p:nvSpPr>
          <p:cNvPr id="5" name="TextBox 4"/>
          <p:cNvSpPr txBox="1"/>
          <p:nvPr/>
        </p:nvSpPr>
        <p:spPr>
          <a:xfrm>
            <a:off x="0" y="104504"/>
            <a:ext cx="6262988" cy="1077218"/>
          </a:xfrm>
          <a:prstGeom prst="rect">
            <a:avLst/>
          </a:prstGeom>
          <a:noFill/>
        </p:spPr>
        <p:txBody>
          <a:bodyPr wrap="square" rtlCol="0">
            <a:spAutoFit/>
          </a:bodyPr>
          <a:lstStyle/>
          <a:p>
            <a:pPr algn="ctr"/>
            <a:r>
              <a:rPr lang="en-US" sz="3200" b="1" dirty="0" smtClean="0">
                <a:latin typeface="Times New Roman" panose="02020603050405020304" pitchFamily="18" charset="0"/>
                <a:cs typeface="Times New Roman" panose="02020603050405020304" pitchFamily="18" charset="0"/>
              </a:rPr>
              <a:t>KỂ THEO ĐOẠN: </a:t>
            </a:r>
          </a:p>
          <a:p>
            <a:r>
              <a:rPr lang="en-US" sz="3200" b="1" dirty="0" smtClean="0">
                <a:solidFill>
                  <a:srgbClr val="FF0000"/>
                </a:solidFill>
                <a:latin typeface="Times New Roman" panose="02020603050405020304" pitchFamily="18" charset="0"/>
                <a:cs typeface="Times New Roman" panose="02020603050405020304" pitchFamily="18" charset="0"/>
              </a:rPr>
              <a:t>ĐÔI CÁNH CỦA NGỰA TRẮNG</a:t>
            </a:r>
            <a:endParaRPr lang="en-US" sz="3200" b="1" dirty="0">
              <a:solidFill>
                <a:srgbClr val="FF0000"/>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295" y="1181722"/>
            <a:ext cx="6266226" cy="5584838"/>
          </a:xfrm>
          <a:prstGeom prst="rect">
            <a:avLst/>
          </a:prstGeom>
        </p:spPr>
      </p:pic>
    </p:spTree>
    <p:extLst>
      <p:ext uri="{BB962C8B-B14F-4D97-AF65-F5344CB8AC3E}">
        <p14:creationId xmlns:p14="http://schemas.microsoft.com/office/powerpoint/2010/main" val="156088823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26280" y="569074"/>
            <a:ext cx="7470648" cy="5664899"/>
          </a:xfrm>
        </p:spPr>
        <p:txBody>
          <a:bodyPr/>
          <a:lstStyle/>
          <a:p>
            <a:pPr marL="0" indent="0" algn="just">
              <a:spcBef>
                <a:spcPts val="0"/>
              </a:spcBef>
              <a:buNone/>
            </a:pPr>
            <a:r>
              <a:rPr lang="en-US" smtClean="0"/>
              <a:t>Chưa thấy đôi cánh đâu nhưng Ngựa ta đã gặp bao nhiêu cảnh lạ. Chỉ phiền là mỗi lúc trời một tối, thấp thoáng đâu đây đã lấp lánh những đốm sao.</a:t>
            </a:r>
          </a:p>
          <a:p>
            <a:pPr marL="0" indent="0" algn="just">
              <a:spcBef>
                <a:spcPts val="0"/>
              </a:spcBef>
              <a:buNone/>
            </a:pPr>
            <a:r>
              <a:rPr lang="en-US" smtClean="0"/>
              <a:t>    Bỗng có tiếng “Hú…ú..ú” vẳng lên mỗi lúc một gần. Rồi từ trong bóng tối hiện ra một con Sói Xám sừng sững ngáng đường. Ngựa con mếu máo gọi mẹ.. </a:t>
            </a:r>
          </a:p>
          <a:p>
            <a:pPr marL="0" indent="0" algn="just">
              <a:spcBef>
                <a:spcPts val="0"/>
              </a:spcBef>
              <a:buNone/>
            </a:pPr>
            <a:r>
              <a:rPr lang="en-US" smtClean="0"/>
              <a:t> Sói Xám cười man rợ và nhảy chồm đến.</a:t>
            </a:r>
          </a:p>
          <a:p>
            <a:pPr marL="0" indent="0" algn="just">
              <a:spcBef>
                <a:spcPts val="0"/>
              </a:spcBef>
              <a:buNone/>
            </a:pPr>
            <a:r>
              <a:rPr lang="en-US" smtClean="0"/>
              <a:t>   - Ối!</a:t>
            </a:r>
          </a:p>
          <a:p>
            <a:pPr marL="0" indent="0" algn="just">
              <a:spcBef>
                <a:spcPts val="0"/>
              </a:spcBef>
              <a:buNone/>
            </a:pPr>
            <a:r>
              <a:rPr lang="en-US" smtClean="0"/>
              <a:t>   Không phải tiếng Ngựa Trắng thét lên mà là tiếng Sói Xám rống to. Một cái gì từ trên cao giáng rất mạnh xuống giữa trán Sói làm nó hốt hoảng cúp đuôi chạy mất. Ngựa Trắng mở mắt thấy loang loáng bóng Đại Bàng Núi, Thì ra đúng lúc  Sói vồ ngựa, Đại Bàng từ trên cao đã lao tới kịp thời.</a:t>
            </a:r>
          </a:p>
          <a:p>
            <a:pPr marL="0" indent="0" algn="just">
              <a:spcBef>
                <a:spcPts val="0"/>
              </a:spcBef>
              <a:buNone/>
            </a:pPr>
            <a:endParaRPr lang="en-US" smtClean="0"/>
          </a:p>
          <a:p>
            <a:pPr marL="0" indent="0" algn="just">
              <a:spcBef>
                <a:spcPts val="0"/>
              </a:spcBef>
              <a:buNone/>
            </a:pPr>
            <a:r>
              <a:rPr lang="en-US" smtClean="0"/>
              <a:t> </a:t>
            </a:r>
            <a:endParaRPr lang="en-US" dirty="0"/>
          </a:p>
        </p:txBody>
      </p:sp>
      <p:sp>
        <p:nvSpPr>
          <p:cNvPr id="5" name="TextBox 4"/>
          <p:cNvSpPr txBox="1"/>
          <p:nvPr/>
        </p:nvSpPr>
        <p:spPr>
          <a:xfrm>
            <a:off x="-768096" y="64138"/>
            <a:ext cx="11494008" cy="584775"/>
          </a:xfrm>
          <a:prstGeom prst="rect">
            <a:avLst/>
          </a:prstGeom>
          <a:noFill/>
        </p:spPr>
        <p:txBody>
          <a:bodyPr wrap="square" rtlCol="0">
            <a:spAutoFit/>
          </a:bodyPr>
          <a:lstStyle/>
          <a:p>
            <a:pPr algn="ctr"/>
            <a:r>
              <a:rPr lang="en-US" sz="3200" b="1" dirty="0" smtClean="0">
                <a:latin typeface="Times New Roman" panose="02020603050405020304" pitchFamily="18" charset="0"/>
                <a:cs typeface="Times New Roman" panose="02020603050405020304" pitchFamily="18" charset="0"/>
              </a:rPr>
              <a:t>KỂ THEO ĐOẠN: </a:t>
            </a:r>
            <a:r>
              <a:rPr lang="en-US" sz="3200" b="1" dirty="0" smtClean="0">
                <a:solidFill>
                  <a:srgbClr val="FF0000"/>
                </a:solidFill>
                <a:latin typeface="Times New Roman" panose="02020603050405020304" pitchFamily="18" charset="0"/>
                <a:cs typeface="Times New Roman" panose="02020603050405020304" pitchFamily="18" charset="0"/>
              </a:rPr>
              <a:t>ĐÔI CÁNH CỦA NGỰA TRẮNG </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561" y="770243"/>
            <a:ext cx="4440719" cy="5676278"/>
          </a:xfrm>
          <a:prstGeom prst="rect">
            <a:avLst/>
          </a:prstGeom>
        </p:spPr>
      </p:pic>
    </p:spTree>
    <p:extLst>
      <p:ext uri="{BB962C8B-B14F-4D97-AF65-F5344CB8AC3E}">
        <p14:creationId xmlns:p14="http://schemas.microsoft.com/office/powerpoint/2010/main" val="144988184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912864" y="1141692"/>
            <a:ext cx="5157216" cy="5664899"/>
          </a:xfrm>
        </p:spPr>
        <p:txBody>
          <a:bodyPr/>
          <a:lstStyle/>
          <a:p>
            <a:pPr marL="0" indent="0" algn="just">
              <a:spcBef>
                <a:spcPts val="0"/>
              </a:spcBef>
              <a:buNone/>
            </a:pPr>
            <a:r>
              <a:rPr lang="en-US" dirty="0"/>
              <a:t> </a:t>
            </a:r>
            <a:r>
              <a:rPr lang="en-US" dirty="0" smtClean="0"/>
              <a:t>  </a:t>
            </a:r>
            <a:r>
              <a:rPr lang="en-US" dirty="0" err="1"/>
              <a:t>Ngựa</a:t>
            </a:r>
            <a:r>
              <a:rPr lang="en-US" dirty="0"/>
              <a:t> </a:t>
            </a:r>
            <a:r>
              <a:rPr lang="en-US" dirty="0" err="1"/>
              <a:t>Trắng</a:t>
            </a:r>
            <a:r>
              <a:rPr lang="en-US" dirty="0"/>
              <a:t> </a:t>
            </a:r>
            <a:r>
              <a:rPr lang="en-US" dirty="0" err="1"/>
              <a:t>lại</a:t>
            </a:r>
            <a:r>
              <a:rPr lang="en-US" dirty="0"/>
              <a:t> </a:t>
            </a:r>
            <a:r>
              <a:rPr lang="en-US" dirty="0" err="1"/>
              <a:t>khóc</a:t>
            </a:r>
            <a:r>
              <a:rPr lang="en-US" dirty="0"/>
              <a:t>, </a:t>
            </a:r>
            <a:r>
              <a:rPr lang="en-US" dirty="0" err="1"/>
              <a:t>gọi</a:t>
            </a:r>
            <a:r>
              <a:rPr lang="en-US" dirty="0"/>
              <a:t> </a:t>
            </a:r>
            <a:r>
              <a:rPr lang="en-US" dirty="0" err="1"/>
              <a:t>mẹ</a:t>
            </a:r>
            <a:r>
              <a:rPr lang="en-US" dirty="0"/>
              <a:t>, </a:t>
            </a:r>
            <a:r>
              <a:rPr lang="en-US" dirty="0" err="1"/>
              <a:t>Đại</a:t>
            </a:r>
            <a:r>
              <a:rPr lang="en-US" dirty="0"/>
              <a:t> </a:t>
            </a:r>
            <a:r>
              <a:rPr lang="en-US" dirty="0" err="1"/>
              <a:t>Bàng</a:t>
            </a:r>
            <a:r>
              <a:rPr lang="en-US" dirty="0"/>
              <a:t> </a:t>
            </a:r>
            <a:r>
              <a:rPr lang="en-US" dirty="0" err="1"/>
              <a:t>vỗ</a:t>
            </a:r>
            <a:r>
              <a:rPr lang="en-US" dirty="0"/>
              <a:t> </a:t>
            </a:r>
            <a:r>
              <a:rPr lang="en-US" dirty="0" err="1"/>
              <a:t>nhẹ</a:t>
            </a:r>
            <a:r>
              <a:rPr lang="en-US" dirty="0"/>
              <a:t> </a:t>
            </a:r>
            <a:r>
              <a:rPr lang="en-US" dirty="0" err="1"/>
              <a:t>đôi</a:t>
            </a:r>
            <a:r>
              <a:rPr lang="en-US" dirty="0"/>
              <a:t> </a:t>
            </a:r>
            <a:r>
              <a:rPr lang="en-US" dirty="0" err="1"/>
              <a:t>cánh</a:t>
            </a:r>
            <a:r>
              <a:rPr lang="en-US" dirty="0"/>
              <a:t> </a:t>
            </a:r>
            <a:r>
              <a:rPr lang="en-US" dirty="0" err="1"/>
              <a:t>dỗ</a:t>
            </a:r>
            <a:r>
              <a:rPr lang="en-US" dirty="0"/>
              <a:t> </a:t>
            </a:r>
            <a:r>
              <a:rPr lang="en-US" dirty="0" err="1"/>
              <a:t>dành</a:t>
            </a:r>
            <a:r>
              <a:rPr lang="en-US" dirty="0"/>
              <a:t>:</a:t>
            </a:r>
          </a:p>
          <a:p>
            <a:pPr marL="0" indent="0" algn="just">
              <a:spcBef>
                <a:spcPts val="0"/>
              </a:spcBef>
              <a:buNone/>
            </a:pPr>
            <a:r>
              <a:rPr lang="en-US" dirty="0" smtClean="0"/>
              <a:t>   - </a:t>
            </a:r>
            <a:r>
              <a:rPr lang="en-US" dirty="0" err="1"/>
              <a:t>Đừng</a:t>
            </a:r>
            <a:r>
              <a:rPr lang="en-US" dirty="0"/>
              <a:t> </a:t>
            </a:r>
            <a:r>
              <a:rPr lang="en-US" dirty="0" err="1"/>
              <a:t>khóc</a:t>
            </a:r>
            <a:r>
              <a:rPr lang="en-US" dirty="0"/>
              <a:t>! </a:t>
            </a:r>
            <a:r>
              <a:rPr lang="en-US" dirty="0" err="1"/>
              <a:t>Anh</a:t>
            </a:r>
            <a:r>
              <a:rPr lang="en-US" dirty="0"/>
              <a:t> </a:t>
            </a:r>
            <a:r>
              <a:rPr lang="en-US" dirty="0" err="1"/>
              <a:t>đưa</a:t>
            </a:r>
            <a:r>
              <a:rPr lang="en-US" dirty="0"/>
              <a:t> </a:t>
            </a:r>
            <a:r>
              <a:rPr lang="en-US" dirty="0" err="1"/>
              <a:t>em</a:t>
            </a:r>
            <a:r>
              <a:rPr lang="en-US" dirty="0"/>
              <a:t> </a:t>
            </a:r>
            <a:r>
              <a:rPr lang="en-US" dirty="0" err="1"/>
              <a:t>về</a:t>
            </a:r>
            <a:r>
              <a:rPr lang="en-US" dirty="0"/>
              <a:t> </a:t>
            </a:r>
            <a:r>
              <a:rPr lang="en-US" dirty="0" err="1"/>
              <a:t>với</a:t>
            </a:r>
            <a:r>
              <a:rPr lang="en-US" dirty="0"/>
              <a:t> </a:t>
            </a:r>
            <a:r>
              <a:rPr lang="en-US" dirty="0" err="1"/>
              <a:t>mẹ</a:t>
            </a:r>
            <a:r>
              <a:rPr lang="en-US" dirty="0"/>
              <a:t>!</a:t>
            </a:r>
          </a:p>
          <a:p>
            <a:pPr marL="0" indent="0" algn="just">
              <a:spcBef>
                <a:spcPts val="0"/>
              </a:spcBef>
              <a:buNone/>
            </a:pPr>
            <a:r>
              <a:rPr lang="en-US" dirty="0" smtClean="0"/>
              <a:t>   - </a:t>
            </a:r>
            <a:r>
              <a:rPr lang="en-US" dirty="0" err="1"/>
              <a:t>Nhưng</a:t>
            </a:r>
            <a:r>
              <a:rPr lang="en-US" dirty="0"/>
              <a:t> </a:t>
            </a:r>
            <a:r>
              <a:rPr lang="en-US" dirty="0" err="1"/>
              <a:t>mà</a:t>
            </a:r>
            <a:r>
              <a:rPr lang="en-US" dirty="0"/>
              <a:t> </a:t>
            </a:r>
            <a:r>
              <a:rPr lang="en-US" dirty="0" err="1"/>
              <a:t>em</a:t>
            </a:r>
            <a:r>
              <a:rPr lang="en-US" dirty="0"/>
              <a:t> </a:t>
            </a:r>
            <a:r>
              <a:rPr lang="en-US" dirty="0" err="1"/>
              <a:t>không</a:t>
            </a:r>
            <a:r>
              <a:rPr lang="en-US" dirty="0"/>
              <a:t> </a:t>
            </a:r>
            <a:r>
              <a:rPr lang="en-US" dirty="0" err="1"/>
              <a:t>có</a:t>
            </a:r>
            <a:r>
              <a:rPr lang="en-US" dirty="0"/>
              <a:t> </a:t>
            </a:r>
            <a:r>
              <a:rPr lang="en-US" dirty="0" err="1"/>
              <a:t>cánh</a:t>
            </a:r>
            <a:r>
              <a:rPr lang="en-US" dirty="0"/>
              <a:t>!</a:t>
            </a:r>
          </a:p>
          <a:p>
            <a:pPr marL="0" indent="0" algn="just">
              <a:spcBef>
                <a:spcPts val="0"/>
              </a:spcBef>
              <a:buNone/>
            </a:pPr>
            <a:r>
              <a:rPr lang="en-US" dirty="0"/>
              <a:t> </a:t>
            </a:r>
            <a:r>
              <a:rPr lang="en-US" dirty="0" smtClean="0"/>
              <a:t>  </a:t>
            </a:r>
            <a:r>
              <a:rPr lang="en-US" dirty="0" err="1" smtClean="0"/>
              <a:t>Đại</a:t>
            </a:r>
            <a:r>
              <a:rPr lang="en-US" dirty="0" smtClean="0"/>
              <a:t> </a:t>
            </a:r>
            <a:r>
              <a:rPr lang="en-US" dirty="0" err="1"/>
              <a:t>Bàng</a:t>
            </a:r>
            <a:r>
              <a:rPr lang="en-US" dirty="0"/>
              <a:t> </a:t>
            </a:r>
            <a:r>
              <a:rPr lang="en-US" dirty="0" err="1"/>
              <a:t>cười</a:t>
            </a:r>
            <a:r>
              <a:rPr lang="en-US" dirty="0"/>
              <a:t>, </a:t>
            </a:r>
            <a:r>
              <a:rPr lang="en-US" dirty="0" err="1"/>
              <a:t>chỉ</a:t>
            </a:r>
            <a:r>
              <a:rPr lang="en-US" dirty="0"/>
              <a:t> </a:t>
            </a:r>
            <a:r>
              <a:rPr lang="en-US" dirty="0" err="1"/>
              <a:t>vào</a:t>
            </a:r>
            <a:r>
              <a:rPr lang="en-US" dirty="0"/>
              <a:t> </a:t>
            </a:r>
            <a:r>
              <a:rPr lang="en-US" dirty="0" err="1"/>
              <a:t>bốn</a:t>
            </a:r>
            <a:r>
              <a:rPr lang="en-US" dirty="0"/>
              <a:t> </a:t>
            </a:r>
            <a:r>
              <a:rPr lang="en-US" dirty="0" err="1"/>
              <a:t>chân</a:t>
            </a:r>
            <a:r>
              <a:rPr lang="en-US" dirty="0"/>
              <a:t> </a:t>
            </a:r>
            <a:r>
              <a:rPr lang="en-US" dirty="0" err="1"/>
              <a:t>Ngựa</a:t>
            </a:r>
            <a:r>
              <a:rPr lang="en-US" dirty="0"/>
              <a:t>:</a:t>
            </a:r>
          </a:p>
          <a:p>
            <a:pPr marL="0" indent="0" algn="just">
              <a:spcBef>
                <a:spcPts val="0"/>
              </a:spcBef>
              <a:buNone/>
            </a:pPr>
            <a:r>
              <a:rPr lang="en-US" dirty="0" smtClean="0"/>
              <a:t>   - </a:t>
            </a:r>
            <a:r>
              <a:rPr lang="en-US" dirty="0" err="1"/>
              <a:t>Cánh</a:t>
            </a:r>
            <a:r>
              <a:rPr lang="en-US" dirty="0"/>
              <a:t> </a:t>
            </a:r>
            <a:r>
              <a:rPr lang="en-US" dirty="0" err="1"/>
              <a:t>của</a:t>
            </a:r>
            <a:r>
              <a:rPr lang="en-US" dirty="0"/>
              <a:t> </a:t>
            </a:r>
            <a:r>
              <a:rPr lang="en-US" dirty="0" err="1"/>
              <a:t>em</a:t>
            </a:r>
            <a:r>
              <a:rPr lang="en-US" dirty="0"/>
              <a:t> </a:t>
            </a:r>
            <a:r>
              <a:rPr lang="en-US" dirty="0" err="1"/>
              <a:t>đấy</a:t>
            </a:r>
            <a:r>
              <a:rPr lang="en-US" dirty="0"/>
              <a:t> </a:t>
            </a:r>
            <a:r>
              <a:rPr lang="en-US" dirty="0" err="1"/>
              <a:t>chứ</a:t>
            </a:r>
            <a:r>
              <a:rPr lang="en-US" dirty="0"/>
              <a:t> </a:t>
            </a:r>
            <a:r>
              <a:rPr lang="en-US" dirty="0" err="1"/>
              <a:t>đâu</a:t>
            </a:r>
            <a:r>
              <a:rPr lang="en-US" dirty="0"/>
              <a:t>. </a:t>
            </a:r>
            <a:r>
              <a:rPr lang="en-US" dirty="0" err="1"/>
              <a:t>Nếu</a:t>
            </a:r>
            <a:r>
              <a:rPr lang="en-US" dirty="0"/>
              <a:t> phi </a:t>
            </a:r>
            <a:r>
              <a:rPr lang="en-US" dirty="0" err="1"/>
              <a:t>nước</a:t>
            </a:r>
            <a:r>
              <a:rPr lang="en-US" dirty="0"/>
              <a:t> </a:t>
            </a:r>
            <a:r>
              <a:rPr lang="en-US" dirty="0" err="1"/>
              <a:t>đại</a:t>
            </a:r>
            <a:r>
              <a:rPr lang="en-US" dirty="0"/>
              <a:t>, </a:t>
            </a:r>
            <a:r>
              <a:rPr lang="en-US" dirty="0" err="1"/>
              <a:t>em</a:t>
            </a:r>
            <a:r>
              <a:rPr lang="en-US" dirty="0"/>
              <a:t> </a:t>
            </a:r>
            <a:r>
              <a:rPr lang="en-US" dirty="0" err="1"/>
              <a:t>còn</a:t>
            </a:r>
            <a:r>
              <a:rPr lang="en-US" dirty="0"/>
              <a:t> bay </a:t>
            </a:r>
            <a:r>
              <a:rPr lang="en-US" dirty="0" err="1"/>
              <a:t>nhanh</a:t>
            </a:r>
            <a:r>
              <a:rPr lang="en-US" dirty="0"/>
              <a:t> </a:t>
            </a:r>
            <a:r>
              <a:rPr lang="en-US" dirty="0" err="1"/>
              <a:t>hơn</a:t>
            </a:r>
            <a:r>
              <a:rPr lang="en-US" dirty="0"/>
              <a:t> </a:t>
            </a:r>
            <a:r>
              <a:rPr lang="en-US" dirty="0" err="1"/>
              <a:t>cả</a:t>
            </a:r>
            <a:r>
              <a:rPr lang="en-US" dirty="0"/>
              <a:t> </a:t>
            </a:r>
            <a:r>
              <a:rPr lang="en-US" dirty="0" err="1"/>
              <a:t>anh</a:t>
            </a:r>
            <a:r>
              <a:rPr lang="en-US" dirty="0"/>
              <a:t> </a:t>
            </a:r>
            <a:r>
              <a:rPr lang="en-US" dirty="0" err="1"/>
              <a:t>nữa</a:t>
            </a:r>
            <a:r>
              <a:rPr lang="en-US" dirty="0"/>
              <a:t> </a:t>
            </a:r>
            <a:r>
              <a:rPr lang="en-US" dirty="0" err="1"/>
              <a:t>ấy</a:t>
            </a:r>
            <a:r>
              <a:rPr lang="en-US" dirty="0"/>
              <a:t> </a:t>
            </a:r>
            <a:r>
              <a:rPr lang="en-US" dirty="0" err="1"/>
              <a:t>chứ</a:t>
            </a:r>
            <a:r>
              <a:rPr lang="en-US" dirty="0"/>
              <a:t>!</a:t>
            </a:r>
          </a:p>
          <a:p>
            <a:pPr marL="0" indent="0" algn="just">
              <a:spcBef>
                <a:spcPts val="0"/>
              </a:spcBef>
              <a:buNone/>
            </a:pPr>
            <a:r>
              <a:rPr lang="en-US" dirty="0" smtClean="0"/>
              <a:t>   </a:t>
            </a:r>
            <a:r>
              <a:rPr lang="en-US" dirty="0" err="1" smtClean="0"/>
              <a:t>Đại</a:t>
            </a:r>
            <a:r>
              <a:rPr lang="en-US" dirty="0" smtClean="0"/>
              <a:t> </a:t>
            </a:r>
            <a:r>
              <a:rPr lang="en-US" dirty="0" err="1"/>
              <a:t>Bàng</a:t>
            </a:r>
            <a:r>
              <a:rPr lang="en-US" dirty="0"/>
              <a:t> </a:t>
            </a:r>
            <a:r>
              <a:rPr lang="en-US" dirty="0" err="1"/>
              <a:t>sải</a:t>
            </a:r>
            <a:r>
              <a:rPr lang="en-US" dirty="0"/>
              <a:t> </a:t>
            </a:r>
            <a:r>
              <a:rPr lang="en-US" dirty="0" err="1"/>
              <a:t>cánh</a:t>
            </a:r>
            <a:r>
              <a:rPr lang="en-US" dirty="0"/>
              <a:t>, </a:t>
            </a:r>
            <a:r>
              <a:rPr lang="en-US" dirty="0" err="1"/>
              <a:t>Ngựa</a:t>
            </a:r>
            <a:r>
              <a:rPr lang="en-US" dirty="0"/>
              <a:t> </a:t>
            </a:r>
            <a:r>
              <a:rPr lang="en-US" dirty="0" err="1"/>
              <a:t>Trắng</a:t>
            </a:r>
            <a:r>
              <a:rPr lang="en-US" dirty="0"/>
              <a:t> </a:t>
            </a:r>
            <a:r>
              <a:rPr lang="en-US" dirty="0" err="1"/>
              <a:t>chồm</a:t>
            </a:r>
            <a:r>
              <a:rPr lang="en-US" dirty="0"/>
              <a:t> </a:t>
            </a:r>
            <a:r>
              <a:rPr lang="en-US" dirty="0" err="1"/>
              <a:t>lên</a:t>
            </a:r>
            <a:r>
              <a:rPr lang="en-US" dirty="0"/>
              <a:t> </a:t>
            </a:r>
            <a:r>
              <a:rPr lang="en-US" dirty="0" err="1"/>
              <a:t>và</a:t>
            </a:r>
            <a:r>
              <a:rPr lang="en-US" dirty="0"/>
              <a:t> </a:t>
            </a:r>
            <a:r>
              <a:rPr lang="en-US" dirty="0" err="1"/>
              <a:t>thấy</a:t>
            </a:r>
            <a:r>
              <a:rPr lang="en-US" dirty="0"/>
              <a:t> </a:t>
            </a:r>
            <a:r>
              <a:rPr lang="en-US" dirty="0" err="1"/>
              <a:t>bốn</a:t>
            </a:r>
            <a:r>
              <a:rPr lang="en-US" dirty="0"/>
              <a:t> </a:t>
            </a:r>
            <a:r>
              <a:rPr lang="en-US" dirty="0" err="1"/>
              <a:t>chân</a:t>
            </a:r>
            <a:r>
              <a:rPr lang="en-US" dirty="0"/>
              <a:t> </a:t>
            </a:r>
            <a:r>
              <a:rPr lang="en-US" dirty="0" err="1"/>
              <a:t>mình</a:t>
            </a:r>
            <a:r>
              <a:rPr lang="en-US" dirty="0"/>
              <a:t> </a:t>
            </a:r>
            <a:r>
              <a:rPr lang="en-US" dirty="0" err="1"/>
              <a:t>thật</a:t>
            </a:r>
            <a:r>
              <a:rPr lang="en-US" dirty="0"/>
              <a:t> </a:t>
            </a:r>
            <a:r>
              <a:rPr lang="en-US" dirty="0" err="1"/>
              <a:t>sự</a:t>
            </a:r>
            <a:r>
              <a:rPr lang="en-US" dirty="0"/>
              <a:t> bay </a:t>
            </a:r>
            <a:r>
              <a:rPr lang="en-US" dirty="0" err="1"/>
              <a:t>như</a:t>
            </a:r>
            <a:r>
              <a:rPr lang="en-US" dirty="0"/>
              <a:t> </a:t>
            </a:r>
            <a:r>
              <a:rPr lang="en-US" dirty="0" err="1"/>
              <a:t>Đại</a:t>
            </a:r>
            <a:r>
              <a:rPr lang="en-US" dirty="0"/>
              <a:t> </a:t>
            </a:r>
            <a:r>
              <a:rPr lang="en-US" dirty="0" err="1"/>
              <a:t>Bàng</a:t>
            </a:r>
            <a:r>
              <a:rPr lang="en-US" dirty="0"/>
              <a:t>.</a:t>
            </a:r>
          </a:p>
          <a:p>
            <a:pPr marL="0" indent="0" algn="just">
              <a:spcBef>
                <a:spcPts val="0"/>
              </a:spcBef>
              <a:buNone/>
            </a:pPr>
            <a:r>
              <a:rPr lang="en-US" dirty="0" smtClean="0"/>
              <a:t> </a:t>
            </a:r>
            <a:endParaRPr lang="en-US" dirty="0"/>
          </a:p>
        </p:txBody>
      </p:sp>
      <p:sp>
        <p:nvSpPr>
          <p:cNvPr id="5" name="TextBox 4"/>
          <p:cNvSpPr txBox="1"/>
          <p:nvPr/>
        </p:nvSpPr>
        <p:spPr>
          <a:xfrm>
            <a:off x="0" y="104504"/>
            <a:ext cx="6262988" cy="1077218"/>
          </a:xfrm>
          <a:prstGeom prst="rect">
            <a:avLst/>
          </a:prstGeom>
          <a:noFill/>
        </p:spPr>
        <p:txBody>
          <a:bodyPr wrap="square" rtlCol="0">
            <a:spAutoFit/>
          </a:bodyPr>
          <a:lstStyle/>
          <a:p>
            <a:pPr algn="ctr"/>
            <a:r>
              <a:rPr lang="en-US" sz="3200" b="1" dirty="0" smtClean="0">
                <a:latin typeface="Times New Roman" panose="02020603050405020304" pitchFamily="18" charset="0"/>
                <a:cs typeface="Times New Roman" panose="02020603050405020304" pitchFamily="18" charset="0"/>
              </a:rPr>
              <a:t> KỂ THEO ĐOẠN: </a:t>
            </a:r>
          </a:p>
          <a:p>
            <a:r>
              <a:rPr lang="en-US" sz="3200" b="1" dirty="0" smtClean="0">
                <a:solidFill>
                  <a:srgbClr val="FF0000"/>
                </a:solidFill>
                <a:latin typeface="Times New Roman" panose="02020603050405020304" pitchFamily="18" charset="0"/>
                <a:cs typeface="Times New Roman" panose="02020603050405020304" pitchFamily="18" charset="0"/>
              </a:rPr>
              <a:t>ĐÔI CÁNH CỦA NGỰA TRẮNG</a:t>
            </a:r>
            <a:endParaRPr lang="en-US" sz="3200" b="1" dirty="0">
              <a:solidFill>
                <a:srgbClr val="FF0000"/>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050" y="1141693"/>
            <a:ext cx="6663798" cy="5496852"/>
          </a:xfrm>
          <a:prstGeom prst="rect">
            <a:avLst/>
          </a:prstGeom>
        </p:spPr>
      </p:pic>
    </p:spTree>
    <p:extLst>
      <p:ext uri="{BB962C8B-B14F-4D97-AF65-F5344CB8AC3E}">
        <p14:creationId xmlns:p14="http://schemas.microsoft.com/office/powerpoint/2010/main" val="12802229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4" name="Picture 3" descr="A picture containing background pattern&#10;&#10;Description automatically generated">
            <a:extLst>
              <a:ext uri="{FF2B5EF4-FFF2-40B4-BE49-F238E27FC236}">
                <a16:creationId xmlns:a16="http://schemas.microsoft.com/office/drawing/2014/main" id="{293BFBB6-A8AD-CCC9-B031-D6BA9932449F}"/>
              </a:ext>
            </a:extLst>
          </p:cNvPr>
          <p:cNvPicPr>
            <a:picLocks noChangeAspect="1"/>
          </p:cNvPicPr>
          <p:nvPr/>
        </p:nvPicPr>
        <p:blipFill rotWithShape="1">
          <a:blip r:embed="rId3">
            <a:extLst>
              <a:ext uri="{28A0092B-C50C-407E-A947-70E740481C1C}">
                <a14:useLocalDpi xmlns:a14="http://schemas.microsoft.com/office/drawing/2010/main" val="0"/>
              </a:ext>
            </a:extLst>
          </a:blip>
          <a:srcRect l="10303" r="10303" b="48596"/>
          <a:stretch/>
        </p:blipFill>
        <p:spPr>
          <a:xfrm>
            <a:off x="0" y="5858021"/>
            <a:ext cx="12192000" cy="999978"/>
          </a:xfrm>
          <a:prstGeom prst="rect">
            <a:avLst/>
          </a:prstGeom>
        </p:spPr>
      </p:pic>
      <p:pic>
        <p:nvPicPr>
          <p:cNvPr id="5" name="Picture 4" descr="A picture containing toy, doll&#10;&#10;Description automatically generated">
            <a:extLst>
              <a:ext uri="{FF2B5EF4-FFF2-40B4-BE49-F238E27FC236}">
                <a16:creationId xmlns:a16="http://schemas.microsoft.com/office/drawing/2014/main" id="{7D58D64E-AA39-EC9C-0CE2-C3A591ACA34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43798" y="3431851"/>
            <a:ext cx="4958366" cy="3426149"/>
          </a:xfrm>
          <a:prstGeom prst="rect">
            <a:avLst/>
          </a:prstGeom>
        </p:spPr>
      </p:pic>
      <p:pic>
        <p:nvPicPr>
          <p:cNvPr id="4098" name="Picture 2" descr="Colorful flowers flat icon pack"/>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23484" t="56247" r="50194" b="995"/>
          <a:stretch/>
        </p:blipFill>
        <p:spPr bwMode="auto">
          <a:xfrm>
            <a:off x="9580307" y="2924798"/>
            <a:ext cx="1569493" cy="1759401"/>
          </a:xfrm>
          <a:prstGeom prst="rect">
            <a:avLst/>
          </a:prstGeom>
          <a:noFill/>
          <a:extLst>
            <a:ext uri="{909E8E84-426E-40DD-AFC4-6F175D3DCCD1}">
              <a14:hiddenFill xmlns:a14="http://schemas.microsoft.com/office/drawing/2010/main">
                <a:solidFill>
                  <a:srgbClr val="FFFFFF"/>
                </a:solidFill>
              </a14:hiddenFill>
            </a:ext>
          </a:extLst>
        </p:spPr>
      </p:pic>
      <p:sp>
        <p:nvSpPr>
          <p:cNvPr id="9" name="Hình chữ nhật: Góc Tròn 1">
            <a:extLst>
              <a:ext uri="{FF2B5EF4-FFF2-40B4-BE49-F238E27FC236}">
                <a16:creationId xmlns:a16="http://schemas.microsoft.com/office/drawing/2014/main" id="{D634F29B-8BD2-8006-E5EF-0F7CE82EFD48}"/>
              </a:ext>
            </a:extLst>
          </p:cNvPr>
          <p:cNvSpPr/>
          <p:nvPr/>
        </p:nvSpPr>
        <p:spPr>
          <a:xfrm>
            <a:off x="3117518" y="710647"/>
            <a:ext cx="6919415" cy="2265529"/>
          </a:xfrm>
          <a:prstGeom prst="roundRect">
            <a:avLst/>
          </a:prstGeom>
          <a:solidFill>
            <a:srgbClr val="FFFFFF"/>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2C58F71E-B642-26B8-73F0-46A8471BB3C6}"/>
              </a:ext>
            </a:extLst>
          </p:cNvPr>
          <p:cNvSpPr txBox="1"/>
          <p:nvPr/>
        </p:nvSpPr>
        <p:spPr>
          <a:xfrm>
            <a:off x="3127043" y="950110"/>
            <a:ext cx="6919414"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a:ln w="12700">
                  <a:solidFill>
                    <a:sysClr val="windowText" lastClr="000000"/>
                  </a:solidFill>
                </a:ln>
                <a:solidFill>
                  <a:srgbClr val="FFCC00"/>
                </a:solidFill>
                <a:latin typeface="Calibri" panose="020F0502020204030204"/>
              </a:rPr>
              <a:t>K</a:t>
            </a:r>
            <a:r>
              <a:rPr kumimoji="0" lang="en-US" sz="6000" b="1" i="0" u="none" strike="noStrike" kern="1200" cap="none" spc="0" normalizeH="0" baseline="0" noProof="0" dirty="0">
                <a:ln w="12700">
                  <a:solidFill>
                    <a:sysClr val="windowText" lastClr="000000"/>
                  </a:solidFill>
                </a:ln>
                <a:solidFill>
                  <a:srgbClr val="FFCC00"/>
                </a:solidFill>
                <a:effectLst/>
                <a:uLnTx/>
                <a:uFillTx/>
                <a:latin typeface="Calibri" panose="020F0502020204030204"/>
                <a:ea typeface="+mn-ea"/>
                <a:cs typeface="+mn-cs"/>
              </a:rPr>
              <a:t>ể </a:t>
            </a:r>
            <a:r>
              <a:rPr kumimoji="0" lang="en-US" sz="6000" b="1" i="0" u="none" strike="noStrike" kern="1200" cap="none" spc="0" normalizeH="0" baseline="0" noProof="0" dirty="0" err="1">
                <a:ln w="12700">
                  <a:solidFill>
                    <a:sysClr val="windowText" lastClr="000000"/>
                  </a:solidFill>
                </a:ln>
                <a:solidFill>
                  <a:srgbClr val="FFCC00"/>
                </a:solidFill>
                <a:effectLst/>
                <a:uLnTx/>
                <a:uFillTx/>
                <a:latin typeface="Calibri" panose="020F0502020204030204"/>
                <a:ea typeface="+mn-ea"/>
                <a:cs typeface="+mn-cs"/>
              </a:rPr>
              <a:t>lại</a:t>
            </a:r>
            <a:r>
              <a:rPr kumimoji="0" lang="en-US" sz="6000" b="1" i="0" u="none" strike="noStrike" kern="1200" cap="none" spc="0" normalizeH="0" baseline="0" noProof="0" dirty="0">
                <a:ln w="12700">
                  <a:solidFill>
                    <a:sysClr val="windowText" lastClr="000000"/>
                  </a:solidFill>
                </a:ln>
                <a:solidFill>
                  <a:srgbClr val="FFCC00"/>
                </a:solidFill>
                <a:effectLst/>
                <a:uLnTx/>
                <a:uFillTx/>
                <a:latin typeface="Calibri" panose="020F0502020204030204"/>
                <a:ea typeface="+mn-ea"/>
                <a:cs typeface="+mn-cs"/>
              </a:rPr>
              <a:t> </a:t>
            </a:r>
            <a:r>
              <a:rPr kumimoji="0" lang="en-US" sz="6000" b="1" i="0" u="none" strike="noStrike" kern="1200" cap="none" spc="0" normalizeH="0" baseline="0" noProof="0" dirty="0" err="1">
                <a:ln w="12700">
                  <a:solidFill>
                    <a:sysClr val="windowText" lastClr="000000"/>
                  </a:solidFill>
                </a:ln>
                <a:solidFill>
                  <a:srgbClr val="FFCC00"/>
                </a:solidFill>
                <a:effectLst/>
                <a:uLnTx/>
                <a:uFillTx/>
                <a:latin typeface="Calibri" panose="020F0502020204030204"/>
                <a:ea typeface="+mn-ea"/>
                <a:cs typeface="+mn-cs"/>
              </a:rPr>
              <a:t>câu</a:t>
            </a:r>
            <a:r>
              <a:rPr kumimoji="0" lang="en-US" sz="6000" b="1" i="0" u="none" strike="noStrike" kern="1200" cap="none" spc="0" normalizeH="0" baseline="0" noProof="0" dirty="0">
                <a:ln w="12700">
                  <a:solidFill>
                    <a:sysClr val="windowText" lastClr="000000"/>
                  </a:solidFill>
                </a:ln>
                <a:solidFill>
                  <a:srgbClr val="FFCC00"/>
                </a:solidFill>
                <a:effectLst/>
                <a:uLnTx/>
                <a:uFillTx/>
                <a:latin typeface="Calibri" panose="020F0502020204030204"/>
                <a:ea typeface="+mn-ea"/>
                <a:cs typeface="+mn-cs"/>
              </a:rPr>
              <a:t> </a:t>
            </a:r>
            <a:r>
              <a:rPr kumimoji="0" lang="en-US" sz="6000" b="1" i="0" u="none" strike="noStrike" kern="1200" cap="none" spc="0" normalizeH="0" baseline="0" noProof="0" dirty="0" err="1">
                <a:ln w="12700">
                  <a:solidFill>
                    <a:sysClr val="windowText" lastClr="000000"/>
                  </a:solidFill>
                </a:ln>
                <a:solidFill>
                  <a:srgbClr val="FFCC00"/>
                </a:solidFill>
                <a:effectLst/>
                <a:uLnTx/>
                <a:uFillTx/>
                <a:latin typeface="Calibri" panose="020F0502020204030204"/>
                <a:ea typeface="+mn-ea"/>
                <a:cs typeface="+mn-cs"/>
              </a:rPr>
              <a:t>chuyện</a:t>
            </a:r>
            <a:r>
              <a:rPr kumimoji="0" lang="en-US" sz="6000" b="1" i="0" u="none" strike="noStrike" kern="1200" cap="none" spc="0" normalizeH="0" baseline="0" noProof="0" dirty="0">
                <a:ln w="12700">
                  <a:solidFill>
                    <a:sysClr val="windowText" lastClr="000000"/>
                  </a:solidFill>
                </a:ln>
                <a:solidFill>
                  <a:srgbClr val="FFCC00"/>
                </a:solidFill>
                <a:effectLst/>
                <a:uLnTx/>
                <a:uFillTx/>
                <a:latin typeface="Calibri" panose="020F0502020204030204"/>
                <a:ea typeface="+mn-ea"/>
                <a:cs typeface="+mn-cs"/>
              </a:rPr>
              <a:t> </a:t>
            </a:r>
            <a:r>
              <a:rPr kumimoji="0" lang="en-US" sz="6000" b="1" i="0" u="none" strike="noStrike" kern="1200" cap="none" spc="0" normalizeH="0" baseline="0" noProof="0" dirty="0" err="1">
                <a:ln w="12700">
                  <a:solidFill>
                    <a:sysClr val="windowText" lastClr="000000"/>
                  </a:solidFill>
                </a:ln>
                <a:solidFill>
                  <a:srgbClr val="FFCC00"/>
                </a:solidFill>
                <a:effectLst/>
                <a:uLnTx/>
                <a:uFillTx/>
                <a:latin typeface="Calibri" panose="020F0502020204030204"/>
                <a:ea typeface="+mn-ea"/>
                <a:cs typeface="+mn-cs"/>
              </a:rPr>
              <a:t>trong</a:t>
            </a:r>
            <a:r>
              <a:rPr kumimoji="0" lang="en-US" sz="6000" b="1" i="0" u="none" strike="noStrike" kern="1200" cap="none" spc="0" normalizeH="0" baseline="0" noProof="0" dirty="0">
                <a:ln w="12700">
                  <a:solidFill>
                    <a:sysClr val="windowText" lastClr="000000"/>
                  </a:solidFill>
                </a:ln>
                <a:solidFill>
                  <a:srgbClr val="FFCC00"/>
                </a:solidFill>
                <a:effectLst/>
                <a:uLnTx/>
                <a:uFillTx/>
                <a:latin typeface="Calibri" panose="020F0502020204030204"/>
                <a:ea typeface="+mn-ea"/>
                <a:cs typeface="+mn-cs"/>
              </a:rPr>
              <a:t> </a:t>
            </a:r>
            <a:r>
              <a:rPr kumimoji="0" lang="en-US" sz="6000" b="1" i="0" u="none" strike="noStrike" kern="1200" cap="none" spc="0" normalizeH="0" baseline="0" noProof="0" dirty="0" err="1">
                <a:ln w="12700">
                  <a:solidFill>
                    <a:sysClr val="windowText" lastClr="000000"/>
                  </a:solidFill>
                </a:ln>
                <a:solidFill>
                  <a:srgbClr val="FFCC00"/>
                </a:solidFill>
                <a:effectLst/>
                <a:uLnTx/>
                <a:uFillTx/>
                <a:latin typeface="Calibri" panose="020F0502020204030204"/>
                <a:ea typeface="+mn-ea"/>
                <a:cs typeface="+mn-cs"/>
              </a:rPr>
              <a:t>nhóm</a:t>
            </a:r>
            <a:r>
              <a:rPr kumimoji="0" lang="en-US" sz="6000" b="1" i="0" u="none" strike="noStrike" kern="1200" cap="none" spc="0" normalizeH="0" baseline="0" noProof="0" dirty="0">
                <a:ln w="12700">
                  <a:solidFill>
                    <a:sysClr val="windowText" lastClr="000000"/>
                  </a:solidFill>
                </a:ln>
                <a:solidFill>
                  <a:srgbClr val="FFCC00"/>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14785028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ppt_y</p:attrName>
                                        </p:attrNameLst>
                                      </p:cBhvr>
                                      <p:tavLst>
                                        <p:tav tm="0">
                                          <p:val>
                                            <p:strVal val="#ppt_y+#ppt_h*1.125000"/>
                                          </p:val>
                                        </p:tav>
                                        <p:tav tm="100000">
                                          <p:val>
                                            <p:strVal val="#ppt_y"/>
                                          </p:val>
                                        </p:tav>
                                      </p:tavLst>
                                    </p:anim>
                                    <p:animEffect transition="in" filter="wipe(up)">
                                      <p:cBhvr>
                                        <p:cTn id="8" dur="500"/>
                                        <p:tgtEl>
                                          <p:spTgt spid="11"/>
                                        </p:tgtEl>
                                      </p:cBhvr>
                                    </p:animEffect>
                                  </p:childTnLst>
                                </p:cTn>
                              </p:par>
                              <p:par>
                                <p:cTn id="9" presetID="32" presetClass="emph" presetSubtype="0" fill="hold" grpId="1" nodeType="withEffect">
                                  <p:stCondLst>
                                    <p:cond delay="0"/>
                                  </p:stCondLst>
                                  <p:childTnLst>
                                    <p:animRot by="120000">
                                      <p:cBhvr>
                                        <p:cTn id="10" dur="100" fill="hold">
                                          <p:stCondLst>
                                            <p:cond delay="0"/>
                                          </p:stCondLst>
                                        </p:cTn>
                                        <p:tgtEl>
                                          <p:spTgt spid="11"/>
                                        </p:tgtEl>
                                        <p:attrNameLst>
                                          <p:attrName>r</p:attrName>
                                        </p:attrNameLst>
                                      </p:cBhvr>
                                    </p:animRot>
                                    <p:animRot by="-240000">
                                      <p:cBhvr>
                                        <p:cTn id="11" dur="200" fill="hold">
                                          <p:stCondLst>
                                            <p:cond delay="200"/>
                                          </p:stCondLst>
                                        </p:cTn>
                                        <p:tgtEl>
                                          <p:spTgt spid="11"/>
                                        </p:tgtEl>
                                        <p:attrNameLst>
                                          <p:attrName>r</p:attrName>
                                        </p:attrNameLst>
                                      </p:cBhvr>
                                    </p:animRot>
                                    <p:animRot by="240000">
                                      <p:cBhvr>
                                        <p:cTn id="12" dur="200" fill="hold">
                                          <p:stCondLst>
                                            <p:cond delay="400"/>
                                          </p:stCondLst>
                                        </p:cTn>
                                        <p:tgtEl>
                                          <p:spTgt spid="11"/>
                                        </p:tgtEl>
                                        <p:attrNameLst>
                                          <p:attrName>r</p:attrName>
                                        </p:attrNameLst>
                                      </p:cBhvr>
                                    </p:animRot>
                                    <p:animRot by="-240000">
                                      <p:cBhvr>
                                        <p:cTn id="13" dur="200" fill="hold">
                                          <p:stCondLst>
                                            <p:cond delay="600"/>
                                          </p:stCondLst>
                                        </p:cTn>
                                        <p:tgtEl>
                                          <p:spTgt spid="11"/>
                                        </p:tgtEl>
                                        <p:attrNameLst>
                                          <p:attrName>r</p:attrName>
                                        </p:attrNameLst>
                                      </p:cBhvr>
                                    </p:animRot>
                                    <p:animRot by="120000">
                                      <p:cBhvr>
                                        <p:cTn id="14" dur="200" fill="hold">
                                          <p:stCondLst>
                                            <p:cond delay="8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1_0000s_0003_1010"/>
          <p:cNvPicPr>
            <a:picLocks noChangeAspect="1"/>
          </p:cNvPicPr>
          <p:nvPr/>
        </p:nvPicPr>
        <p:blipFill>
          <a:blip r:embed="rId3"/>
          <a:srcRect r="40419" b="8587"/>
          <a:stretch>
            <a:fillRect/>
          </a:stretch>
        </p:blipFill>
        <p:spPr>
          <a:xfrm>
            <a:off x="-386715" y="571500"/>
            <a:ext cx="7656830" cy="6196330"/>
          </a:xfrm>
          <a:prstGeom prst="rect">
            <a:avLst/>
          </a:prstGeom>
        </p:spPr>
      </p:pic>
      <p:pic>
        <p:nvPicPr>
          <p:cNvPr id="3" name="图片 2"/>
          <p:cNvPicPr>
            <a:picLocks noChangeAspect="1"/>
          </p:cNvPicPr>
          <p:nvPr/>
        </p:nvPicPr>
        <p:blipFill>
          <a:blip r:embed="rId4"/>
          <a:stretch>
            <a:fillRect/>
          </a:stretch>
        </p:blipFill>
        <p:spPr>
          <a:xfrm>
            <a:off x="2984590" y="187488"/>
            <a:ext cx="9207410" cy="6483023"/>
          </a:xfrm>
          <a:prstGeom prst="rect">
            <a:avLst/>
          </a:prstGeom>
        </p:spPr>
      </p:pic>
      <p:sp>
        <p:nvSpPr>
          <p:cNvPr id="10" name="文本框 9" descr="e7d195523061f1c0c7fdb8e83abb5dcf03375f2c8b662a4106267E0752567F7A4243849C9E2D773FC6511ADD776D3461389E8BB5BAFBB3C937DB9AB1E09A294486DA4CCF35679A92315A5BDF0C7F02D8DB0983A561B9AD4F9360F817F987ED6312BA78B3C26FE59D74499348EFC01217C87131E0D883B4A0A28311D4F4EF0E5123EE3175F2E8EA19"/>
          <p:cNvSpPr txBox="1"/>
          <p:nvPr/>
        </p:nvSpPr>
        <p:spPr>
          <a:xfrm>
            <a:off x="4631679" y="1760042"/>
            <a:ext cx="5276872" cy="1015663"/>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sym typeface="字魂17号-萌趣果冻体" panose="02000000000000000000" pitchFamily="2" charset="-122"/>
              </a:rPr>
              <a:t>KHỞI ĐỘNG</a:t>
            </a:r>
            <a:endParaRPr kumimoji="0" lang="zh-CN" altLang="en-US" sz="6000" b="1" i="0" u="none" strike="noStrike" kern="1200" cap="none" spc="0" normalizeH="0" baseline="0" noProof="0" dirty="0">
              <a:ln>
                <a:noFill/>
              </a:ln>
              <a:solidFill>
                <a:prstClr val="white"/>
              </a:solidFill>
              <a:effectLst/>
              <a:uLnTx/>
              <a:uFillTx/>
              <a:latin typeface="Cambria" panose="02040503050406030204" pitchFamily="18" charset="0"/>
              <a:ea typeface="字魂17号-萌趣果冻体" panose="02000000000000000000" pitchFamily="2" charset="-122"/>
              <a:sym typeface="字魂17号-萌趣果冻体" panose="02000000000000000000" pitchFamily="2" charset="-122"/>
            </a:endParaRPr>
          </a:p>
        </p:txBody>
      </p:sp>
      <p:sp>
        <p:nvSpPr>
          <p:cNvPr id="12" name="椭圆 11"/>
          <p:cNvSpPr/>
          <p:nvPr/>
        </p:nvSpPr>
        <p:spPr>
          <a:xfrm>
            <a:off x="6671102" y="950822"/>
            <a:ext cx="788987" cy="786295"/>
          </a:xfrm>
          <a:prstGeom prst="ellipse">
            <a:avLst/>
          </a:prstGeom>
          <a:solidFill>
            <a:schemeClr val="bg1"/>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sym typeface="字魂17号-萌趣果冻体" panose="02000000000000000000" pitchFamily="2" charset="-122"/>
              </a:rPr>
              <a:t>1</a:t>
            </a:r>
            <a:endParaRPr kumimoji="0" lang="zh-CN" altLang="en-US" sz="4400" b="1" i="0" u="none" strike="noStrike" kern="1200" cap="none" spc="0" normalizeH="0" baseline="0" noProof="0" dirty="0">
              <a:ln>
                <a:noFill/>
              </a:ln>
              <a:solidFill>
                <a:sysClr val="windowText" lastClr="000000"/>
              </a:solidFill>
              <a:effectLst/>
              <a:uLnTx/>
              <a:uFillTx/>
              <a:latin typeface="Cambria" panose="02040503050406030204" pitchFamily="18" charset="0"/>
              <a:ea typeface="字魂17号-萌趣果冻体" panose="02000000000000000000" pitchFamily="2" charset="-122"/>
              <a:sym typeface="字魂17号-萌趣果冻体" panose="02000000000000000000" pitchFamily="2" charset="-122"/>
            </a:endParaRPr>
          </a:p>
        </p:txBody>
      </p:sp>
    </p:spTree>
    <p:extLst>
      <p:ext uri="{BB962C8B-B14F-4D97-AF65-F5344CB8AC3E}">
        <p14:creationId xmlns:p14="http://schemas.microsoft.com/office/powerpoint/2010/main" val="4020245821"/>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1000"/>
                                        <p:tgtEl>
                                          <p:spTgt spid="10"/>
                                        </p:tgtEl>
                                      </p:cBhvr>
                                    </p:animEffect>
                                    <p:anim calcmode="lin" valueType="num">
                                      <p:cBhvr>
                                        <p:cTn id="17" dur="1000" fill="hold"/>
                                        <p:tgtEl>
                                          <p:spTgt spid="10"/>
                                        </p:tgtEl>
                                        <p:attrNameLst>
                                          <p:attrName>ppt_x</p:attrName>
                                        </p:attrNameLst>
                                      </p:cBhvr>
                                      <p:tavLst>
                                        <p:tav tm="0">
                                          <p:val>
                                            <p:strVal val="#ppt_x"/>
                                          </p:val>
                                        </p:tav>
                                        <p:tav tm="100000">
                                          <p:val>
                                            <p:strVal val="#ppt_x"/>
                                          </p:val>
                                        </p:tav>
                                      </p:tavLst>
                                    </p:anim>
                                    <p:anim calcmode="lin" valueType="num">
                                      <p:cBhvr>
                                        <p:cTn id="1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bldLvl="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C58F71E-B642-26B8-73F0-46A8471BB3C6}"/>
              </a:ext>
            </a:extLst>
          </p:cNvPr>
          <p:cNvSpPr txBox="1"/>
          <p:nvPr/>
        </p:nvSpPr>
        <p:spPr>
          <a:xfrm>
            <a:off x="996490" y="-679"/>
            <a:ext cx="1035121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a:ln w="12700">
                  <a:solidFill>
                    <a:sysClr val="windowText" lastClr="000000"/>
                  </a:solidFill>
                </a:ln>
                <a:solidFill>
                  <a:srgbClr val="FF0000"/>
                </a:solidFill>
                <a:latin typeface="Calibri" panose="020F0502020204030204"/>
              </a:rPr>
              <a:t>K</a:t>
            </a:r>
            <a:r>
              <a:rPr kumimoji="0" lang="en-US" sz="6000" b="1" i="0" u="none" strike="noStrike" kern="1200" cap="none" spc="0" normalizeH="0" baseline="0" noProof="0" dirty="0">
                <a:ln w="12700">
                  <a:solidFill>
                    <a:sysClr val="windowText" lastClr="000000"/>
                  </a:solidFill>
                </a:ln>
                <a:solidFill>
                  <a:srgbClr val="FF0000"/>
                </a:solidFill>
                <a:effectLst/>
                <a:uLnTx/>
                <a:uFillTx/>
                <a:latin typeface="Calibri" panose="020F0502020204030204"/>
                <a:ea typeface="+mn-ea"/>
                <a:cs typeface="+mn-cs"/>
              </a:rPr>
              <a:t>ể </a:t>
            </a:r>
            <a:r>
              <a:rPr kumimoji="0" lang="en-US" sz="6000" b="1" i="0" u="none" strike="noStrike" kern="1200" cap="none" spc="0" normalizeH="0" baseline="0" noProof="0" dirty="0" err="1">
                <a:ln w="12700">
                  <a:solidFill>
                    <a:sysClr val="windowText" lastClr="000000"/>
                  </a:solidFill>
                </a:ln>
                <a:solidFill>
                  <a:srgbClr val="FF0000"/>
                </a:solidFill>
                <a:effectLst/>
                <a:uLnTx/>
                <a:uFillTx/>
                <a:latin typeface="Calibri" panose="020F0502020204030204"/>
                <a:ea typeface="+mn-ea"/>
                <a:cs typeface="+mn-cs"/>
              </a:rPr>
              <a:t>lại</a:t>
            </a:r>
            <a:r>
              <a:rPr kumimoji="0" lang="en-US" sz="6000" b="1" i="0" u="none" strike="noStrike" kern="1200" cap="none" spc="0" normalizeH="0" baseline="0" noProof="0" dirty="0">
                <a:ln w="12700">
                  <a:solidFill>
                    <a:sysClr val="windowText" lastClr="000000"/>
                  </a:solidFill>
                </a:ln>
                <a:solidFill>
                  <a:srgbClr val="FF0000"/>
                </a:solidFill>
                <a:effectLst/>
                <a:uLnTx/>
                <a:uFillTx/>
                <a:latin typeface="Calibri" panose="020F0502020204030204"/>
                <a:ea typeface="+mn-ea"/>
                <a:cs typeface="+mn-cs"/>
              </a:rPr>
              <a:t> </a:t>
            </a:r>
            <a:r>
              <a:rPr kumimoji="0" lang="en-US" sz="6000" b="1" i="0" u="none" strike="noStrike" kern="1200" cap="none" spc="0" normalizeH="0" baseline="0" noProof="0" dirty="0" err="1">
                <a:ln w="12700">
                  <a:solidFill>
                    <a:sysClr val="windowText" lastClr="000000"/>
                  </a:solidFill>
                </a:ln>
                <a:solidFill>
                  <a:srgbClr val="FF0000"/>
                </a:solidFill>
                <a:effectLst/>
                <a:uLnTx/>
                <a:uFillTx/>
                <a:latin typeface="Calibri" panose="020F0502020204030204"/>
                <a:ea typeface="+mn-ea"/>
                <a:cs typeface="+mn-cs"/>
              </a:rPr>
              <a:t>câu</a:t>
            </a:r>
            <a:r>
              <a:rPr kumimoji="0" lang="en-US" sz="6000" b="1" i="0" u="none" strike="noStrike" kern="1200" cap="none" spc="0" normalizeH="0" baseline="0" noProof="0" dirty="0">
                <a:ln w="12700">
                  <a:solidFill>
                    <a:sysClr val="windowText" lastClr="000000"/>
                  </a:solidFill>
                </a:ln>
                <a:solidFill>
                  <a:srgbClr val="FF0000"/>
                </a:solidFill>
                <a:effectLst/>
                <a:uLnTx/>
                <a:uFillTx/>
                <a:latin typeface="Calibri" panose="020F0502020204030204"/>
                <a:ea typeface="+mn-ea"/>
                <a:cs typeface="+mn-cs"/>
              </a:rPr>
              <a:t> </a:t>
            </a:r>
            <a:r>
              <a:rPr kumimoji="0" lang="en-US" sz="6000" b="1" i="0" u="none" strike="noStrike" kern="1200" cap="none" spc="0" normalizeH="0" baseline="0" noProof="0" dirty="0" err="1">
                <a:ln w="12700">
                  <a:solidFill>
                    <a:sysClr val="windowText" lastClr="000000"/>
                  </a:solidFill>
                </a:ln>
                <a:solidFill>
                  <a:srgbClr val="FF0000"/>
                </a:solidFill>
                <a:effectLst/>
                <a:uLnTx/>
                <a:uFillTx/>
                <a:latin typeface="Calibri" panose="020F0502020204030204"/>
                <a:ea typeface="+mn-ea"/>
                <a:cs typeface="+mn-cs"/>
              </a:rPr>
              <a:t>chuyện</a:t>
            </a:r>
            <a:r>
              <a:rPr kumimoji="0" lang="en-US" sz="6000" b="1" i="0" u="none" strike="noStrike" kern="1200" cap="none" spc="0" normalizeH="0" baseline="0" noProof="0" dirty="0">
                <a:ln w="12700">
                  <a:solidFill>
                    <a:sysClr val="windowText" lastClr="000000"/>
                  </a:solidFill>
                </a:ln>
                <a:solidFill>
                  <a:srgbClr val="FF0000"/>
                </a:solidFill>
                <a:effectLst/>
                <a:uLnTx/>
                <a:uFillTx/>
                <a:latin typeface="Calibri" panose="020F0502020204030204"/>
                <a:ea typeface="+mn-ea"/>
                <a:cs typeface="+mn-cs"/>
              </a:rPr>
              <a:t> </a:t>
            </a:r>
            <a:r>
              <a:rPr lang="en-US" sz="6000" b="1" dirty="0" err="1" smtClean="0">
                <a:ln w="12700">
                  <a:solidFill>
                    <a:sysClr val="windowText" lastClr="000000"/>
                  </a:solidFill>
                </a:ln>
                <a:solidFill>
                  <a:srgbClr val="FF0000"/>
                </a:solidFill>
                <a:latin typeface="Calibri" panose="020F0502020204030204"/>
              </a:rPr>
              <a:t>trước</a:t>
            </a:r>
            <a:r>
              <a:rPr lang="en-US" sz="6000" b="1" dirty="0" smtClean="0">
                <a:ln w="12700">
                  <a:solidFill>
                    <a:sysClr val="windowText" lastClr="000000"/>
                  </a:solidFill>
                </a:ln>
                <a:solidFill>
                  <a:srgbClr val="FF0000"/>
                </a:solidFill>
                <a:latin typeface="Calibri" panose="020F0502020204030204"/>
              </a:rPr>
              <a:t> </a:t>
            </a:r>
            <a:r>
              <a:rPr lang="en-US" sz="6000" b="1" dirty="0" err="1" smtClean="0">
                <a:ln w="12700">
                  <a:solidFill>
                    <a:sysClr val="windowText" lastClr="000000"/>
                  </a:solidFill>
                </a:ln>
                <a:solidFill>
                  <a:srgbClr val="FF0000"/>
                </a:solidFill>
                <a:latin typeface="Calibri" panose="020F0502020204030204"/>
              </a:rPr>
              <a:t>lớp</a:t>
            </a:r>
            <a:endParaRPr kumimoji="0" lang="en-US" sz="6000" b="1" i="0" u="none" strike="noStrike" kern="1200" cap="none" spc="0" normalizeH="0" baseline="0" noProof="0" dirty="0">
              <a:ln w="12700">
                <a:solidFill>
                  <a:sysClr val="windowText" lastClr="000000"/>
                </a:solidFill>
              </a:ln>
              <a:solidFill>
                <a:srgbClr val="FF0000"/>
              </a:solidFill>
              <a:effectLst/>
              <a:uLnTx/>
              <a:uFillTx/>
              <a:latin typeface="Calibri" panose="020F0502020204030204"/>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686" y="937981"/>
            <a:ext cx="5301376" cy="2762434"/>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44208" y="980411"/>
            <a:ext cx="5403495" cy="2762434"/>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46486" y="3742845"/>
            <a:ext cx="5195578" cy="3053711"/>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63041" y="3742845"/>
            <a:ext cx="5004554" cy="3053711"/>
          </a:xfrm>
          <a:prstGeom prst="rect">
            <a:avLst/>
          </a:prstGeom>
        </p:spPr>
      </p:pic>
    </p:spTree>
    <p:extLst>
      <p:ext uri="{BB962C8B-B14F-4D97-AF65-F5344CB8AC3E}">
        <p14:creationId xmlns:p14="http://schemas.microsoft.com/office/powerpoint/2010/main" val="3683130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1"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4" name="Picture 3" descr="A picture containing background pattern&#10;&#10;Description automatically generated">
            <a:extLst>
              <a:ext uri="{FF2B5EF4-FFF2-40B4-BE49-F238E27FC236}">
                <a16:creationId xmlns:a16="http://schemas.microsoft.com/office/drawing/2014/main" id="{293BFBB6-A8AD-CCC9-B031-D6BA9932449F}"/>
              </a:ext>
            </a:extLst>
          </p:cNvPr>
          <p:cNvPicPr>
            <a:picLocks noChangeAspect="1"/>
          </p:cNvPicPr>
          <p:nvPr/>
        </p:nvPicPr>
        <p:blipFill rotWithShape="1">
          <a:blip r:embed="rId3">
            <a:extLst>
              <a:ext uri="{28A0092B-C50C-407E-A947-70E740481C1C}">
                <a14:useLocalDpi xmlns:a14="http://schemas.microsoft.com/office/drawing/2010/main" val="0"/>
              </a:ext>
            </a:extLst>
          </a:blip>
          <a:srcRect l="10303" r="10303" b="48596"/>
          <a:stretch/>
        </p:blipFill>
        <p:spPr>
          <a:xfrm>
            <a:off x="0" y="5858021"/>
            <a:ext cx="12192000" cy="2694852"/>
          </a:xfrm>
          <a:prstGeom prst="rect">
            <a:avLst/>
          </a:prstGeom>
        </p:spPr>
      </p:pic>
      <p:pic>
        <p:nvPicPr>
          <p:cNvPr id="4098" name="Picture 2" descr="Colorful flowers flat icon pack"/>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23484" t="56247" r="50194" b="995"/>
          <a:stretch/>
        </p:blipFill>
        <p:spPr bwMode="auto">
          <a:xfrm>
            <a:off x="9580307" y="2924798"/>
            <a:ext cx="1569493" cy="175940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F42BAFD-3375-48EC-AC33-9CB322ABC5FF}"/>
              </a:ext>
            </a:extLst>
          </p:cNvPr>
          <p:cNvSpPr txBox="1"/>
          <p:nvPr/>
        </p:nvSpPr>
        <p:spPr>
          <a:xfrm>
            <a:off x="983858" y="969197"/>
            <a:ext cx="10058399" cy="2800767"/>
          </a:xfrm>
          <a:prstGeom prst="rect">
            <a:avLst/>
          </a:prstGeom>
          <a:solidFill>
            <a:schemeClr val="bg1"/>
          </a:solidFill>
          <a:ln>
            <a:solidFill>
              <a:schemeClr val="accent1"/>
            </a:solidFill>
          </a:ln>
        </p:spPr>
        <p:txBody>
          <a:bodyPr wrap="square">
            <a:spAutoFit/>
          </a:bodyPr>
          <a:lstStyle/>
          <a:p>
            <a:pPr lvl="0" algn="just" defTabSz="457200"/>
            <a:r>
              <a:rPr lang="vi-VN" sz="4400" b="1" dirty="0">
                <a:solidFill>
                  <a:srgbClr val="FF3399"/>
                </a:solidFill>
                <a:latin typeface="Calibri" panose="020F0502020204030204" pitchFamily="34" charset="0"/>
                <a:ea typeface="Times New Roman" panose="02020603050405020304" pitchFamily="18" charset="0"/>
                <a:cs typeface="Calibri" panose="020F0502020204030204" pitchFamily="34" charset="0"/>
              </a:rPr>
              <a:t>Phải mạnh dạn, tự tin vào bản thân, đi đó đi đây để mở rộng tầm hiểu biết mới mau khôn lớn, vững vàng để thực hiện được ước mơ của mình.</a:t>
            </a:r>
            <a:endParaRPr kumimoji="0" lang="en-US" sz="4000" b="1" i="0" u="none" strike="noStrike" kern="1200" cap="none" spc="0" normalizeH="0" baseline="0" noProof="0" dirty="0">
              <a:ln>
                <a:noFill/>
              </a:ln>
              <a:solidFill>
                <a:srgbClr val="FF3399"/>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
        <p:nvSpPr>
          <p:cNvPr id="8" name="TextBox 7">
            <a:extLst>
              <a:ext uri="{FF2B5EF4-FFF2-40B4-BE49-F238E27FC236}">
                <a16:creationId xmlns:a16="http://schemas.microsoft.com/office/drawing/2014/main" id="{3A5FF78F-17CE-2F28-8454-66C5E9DAFD85}"/>
              </a:ext>
            </a:extLst>
          </p:cNvPr>
          <p:cNvSpPr txBox="1"/>
          <p:nvPr/>
        </p:nvSpPr>
        <p:spPr>
          <a:xfrm>
            <a:off x="2242128" y="0"/>
            <a:ext cx="8527774" cy="677108"/>
          </a:xfrm>
          <a:prstGeom prst="rect">
            <a:avLst/>
          </a:prstGeom>
          <a:noFill/>
        </p:spPr>
        <p:txBody>
          <a:bodyPr wrap="square" lIns="0" tIns="0" rIns="0" bIns="0" rtlCol="0">
            <a:spAutoFit/>
          </a:bodyPr>
          <a:lstStyle/>
          <a:p>
            <a:pPr algn="l"/>
            <a:r>
              <a:rPr lang="en-US" sz="4400" b="1" i="1" kern="0" dirty="0" err="1">
                <a:solidFill>
                  <a:srgbClr val="000000"/>
                </a:solidFill>
                <a:effectLst/>
                <a:latin typeface="Cambria" panose="02040503050406030204" pitchFamily="18" charset="0"/>
                <a:ea typeface="Cambria" panose="02040503050406030204" pitchFamily="18" charset="0"/>
              </a:rPr>
              <a:t>Em</a:t>
            </a:r>
            <a:r>
              <a:rPr lang="en-US" sz="4400" b="1" i="1" kern="0" dirty="0">
                <a:solidFill>
                  <a:srgbClr val="000000"/>
                </a:solidFill>
                <a:effectLst/>
                <a:latin typeface="Cambria" panose="02040503050406030204" pitchFamily="18" charset="0"/>
                <a:ea typeface="Cambria" panose="02040503050406030204" pitchFamily="18" charset="0"/>
              </a:rPr>
              <a:t> </a:t>
            </a:r>
            <a:r>
              <a:rPr lang="en-US" sz="4400" b="1" i="1" kern="0" dirty="0" err="1">
                <a:solidFill>
                  <a:srgbClr val="000000"/>
                </a:solidFill>
                <a:effectLst/>
                <a:latin typeface="Cambria" panose="02040503050406030204" pitchFamily="18" charset="0"/>
                <a:ea typeface="Cambria" panose="02040503050406030204" pitchFamily="18" charset="0"/>
              </a:rPr>
              <a:t>hãy</a:t>
            </a:r>
            <a:r>
              <a:rPr lang="en-US" sz="4400" b="1" i="1" kern="0" dirty="0">
                <a:solidFill>
                  <a:srgbClr val="000000"/>
                </a:solidFill>
                <a:effectLst/>
                <a:latin typeface="Cambria" panose="02040503050406030204" pitchFamily="18" charset="0"/>
                <a:ea typeface="Cambria" panose="02040503050406030204" pitchFamily="18" charset="0"/>
              </a:rPr>
              <a:t> </a:t>
            </a:r>
            <a:r>
              <a:rPr lang="en-US" sz="4400" b="1" i="1" kern="0" dirty="0" err="1">
                <a:solidFill>
                  <a:srgbClr val="000000"/>
                </a:solidFill>
                <a:effectLst/>
                <a:latin typeface="Cambria" panose="02040503050406030204" pitchFamily="18" charset="0"/>
                <a:ea typeface="Cambria" panose="02040503050406030204" pitchFamily="18" charset="0"/>
              </a:rPr>
              <a:t>nêu</a:t>
            </a:r>
            <a:r>
              <a:rPr lang="en-US" sz="4400" b="1" i="1" kern="0" dirty="0">
                <a:solidFill>
                  <a:srgbClr val="000000"/>
                </a:solidFill>
                <a:effectLst/>
                <a:latin typeface="Cambria" panose="02040503050406030204" pitchFamily="18" charset="0"/>
                <a:ea typeface="Cambria" panose="02040503050406030204" pitchFamily="18" charset="0"/>
              </a:rPr>
              <a:t> ý </a:t>
            </a:r>
            <a:r>
              <a:rPr lang="en-US" sz="4400" b="1" i="1" kern="0" dirty="0" err="1">
                <a:solidFill>
                  <a:srgbClr val="000000"/>
                </a:solidFill>
                <a:effectLst/>
                <a:latin typeface="Cambria" panose="02040503050406030204" pitchFamily="18" charset="0"/>
                <a:ea typeface="Cambria" panose="02040503050406030204" pitchFamily="18" charset="0"/>
              </a:rPr>
              <a:t>nghĩa</a:t>
            </a:r>
            <a:r>
              <a:rPr lang="en-US" sz="4400" b="1" i="1" kern="0" dirty="0">
                <a:solidFill>
                  <a:srgbClr val="000000"/>
                </a:solidFill>
                <a:effectLst/>
                <a:latin typeface="Cambria" panose="02040503050406030204" pitchFamily="18" charset="0"/>
                <a:ea typeface="Cambria" panose="02040503050406030204" pitchFamily="18" charset="0"/>
              </a:rPr>
              <a:t> </a:t>
            </a:r>
            <a:r>
              <a:rPr lang="en-US" sz="4400" b="1" i="1" kern="0" dirty="0" err="1">
                <a:solidFill>
                  <a:srgbClr val="000000"/>
                </a:solidFill>
                <a:effectLst/>
                <a:latin typeface="Cambria" panose="02040503050406030204" pitchFamily="18" charset="0"/>
                <a:ea typeface="Cambria" panose="02040503050406030204" pitchFamily="18" charset="0"/>
              </a:rPr>
              <a:t>câu</a:t>
            </a:r>
            <a:r>
              <a:rPr lang="en-US" sz="4400" b="1" i="1" kern="0" dirty="0">
                <a:solidFill>
                  <a:srgbClr val="000000"/>
                </a:solidFill>
                <a:effectLst/>
                <a:latin typeface="Cambria" panose="02040503050406030204" pitchFamily="18" charset="0"/>
                <a:ea typeface="Cambria" panose="02040503050406030204" pitchFamily="18" charset="0"/>
              </a:rPr>
              <a:t> </a:t>
            </a:r>
            <a:r>
              <a:rPr lang="en-US" sz="4400" b="1" i="1" kern="0" dirty="0" err="1">
                <a:solidFill>
                  <a:srgbClr val="000000"/>
                </a:solidFill>
                <a:effectLst/>
                <a:latin typeface="Cambria" panose="02040503050406030204" pitchFamily="18" charset="0"/>
                <a:ea typeface="Cambria" panose="02040503050406030204" pitchFamily="18" charset="0"/>
              </a:rPr>
              <a:t>chuyện</a:t>
            </a:r>
            <a:endParaRPr lang="en-US" sz="4400" b="1" dirty="0">
              <a:solidFill>
                <a:schemeClr val="tx1">
                  <a:lumMod val="50000"/>
                  <a:lumOff val="50000"/>
                </a:schemeClr>
              </a:solidFill>
              <a:latin typeface="Cambria" panose="02040503050406030204" pitchFamily="18" charset="0"/>
              <a:ea typeface="Cambria" panose="02040503050406030204" pitchFamily="18" charset="0"/>
            </a:endParaRPr>
          </a:p>
        </p:txBody>
      </p:sp>
      <p:pic>
        <p:nvPicPr>
          <p:cNvPr id="2" name="Picture 1"/>
          <p:cNvPicPr>
            <a:picLocks noChangeAspect="1"/>
          </p:cNvPicPr>
          <p:nvPr/>
        </p:nvPicPr>
        <p:blipFill rotWithShape="1">
          <a:blip r:embed="rId5"/>
          <a:srcRect b="19241"/>
          <a:stretch/>
        </p:blipFill>
        <p:spPr>
          <a:xfrm>
            <a:off x="7960221" y="3127448"/>
            <a:ext cx="2993395" cy="1285031"/>
          </a:xfrm>
          <a:prstGeom prst="rect">
            <a:avLst/>
          </a:prstGeom>
        </p:spPr>
      </p:pic>
    </p:spTree>
    <p:extLst>
      <p:ext uri="{BB962C8B-B14F-4D97-AF65-F5344CB8AC3E}">
        <p14:creationId xmlns:p14="http://schemas.microsoft.com/office/powerpoint/2010/main" val="41962738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4" name="Picture 3" descr="A picture containing background pattern&#10;&#10;Description automatically generated">
            <a:extLst>
              <a:ext uri="{FF2B5EF4-FFF2-40B4-BE49-F238E27FC236}">
                <a16:creationId xmlns:a16="http://schemas.microsoft.com/office/drawing/2014/main" id="{293BFBB6-A8AD-CCC9-B031-D6BA9932449F}"/>
              </a:ext>
            </a:extLst>
          </p:cNvPr>
          <p:cNvPicPr>
            <a:picLocks noChangeAspect="1"/>
          </p:cNvPicPr>
          <p:nvPr/>
        </p:nvPicPr>
        <p:blipFill rotWithShape="1">
          <a:blip r:embed="rId3">
            <a:extLst>
              <a:ext uri="{28A0092B-C50C-407E-A947-70E740481C1C}">
                <a14:useLocalDpi xmlns:a14="http://schemas.microsoft.com/office/drawing/2010/main" val="0"/>
              </a:ext>
            </a:extLst>
          </a:blip>
          <a:srcRect l="10303" r="10303" b="48596"/>
          <a:stretch/>
        </p:blipFill>
        <p:spPr>
          <a:xfrm>
            <a:off x="0" y="5858021"/>
            <a:ext cx="12192000" cy="999978"/>
          </a:xfrm>
          <a:prstGeom prst="rect">
            <a:avLst/>
          </a:prstGeom>
        </p:spPr>
      </p:pic>
      <p:pic>
        <p:nvPicPr>
          <p:cNvPr id="5" name="Picture 4" descr="A picture containing toy, doll&#10;&#10;Description automatically generated">
            <a:extLst>
              <a:ext uri="{FF2B5EF4-FFF2-40B4-BE49-F238E27FC236}">
                <a16:creationId xmlns:a16="http://schemas.microsoft.com/office/drawing/2014/main" id="{7D58D64E-AA39-EC9C-0CE2-C3A591ACA34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43798" y="3431851"/>
            <a:ext cx="4958366" cy="3426149"/>
          </a:xfrm>
          <a:prstGeom prst="rect">
            <a:avLst/>
          </a:prstGeom>
        </p:spPr>
      </p:pic>
      <p:pic>
        <p:nvPicPr>
          <p:cNvPr id="4098" name="Picture 2" descr="Colorful flowers flat icon pack"/>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23484" t="56247" r="50194" b="995"/>
          <a:stretch/>
        </p:blipFill>
        <p:spPr bwMode="auto">
          <a:xfrm>
            <a:off x="9580307" y="2924798"/>
            <a:ext cx="1569493" cy="1759401"/>
          </a:xfrm>
          <a:prstGeom prst="rect">
            <a:avLst/>
          </a:prstGeom>
          <a:noFill/>
          <a:extLst>
            <a:ext uri="{909E8E84-426E-40DD-AFC4-6F175D3DCCD1}">
              <a14:hiddenFill xmlns:a14="http://schemas.microsoft.com/office/drawing/2010/main">
                <a:solidFill>
                  <a:srgbClr val="FFFFFF"/>
                </a:solidFill>
              </a14:hiddenFill>
            </a:ext>
          </a:extLst>
        </p:spPr>
      </p:pic>
      <p:sp>
        <p:nvSpPr>
          <p:cNvPr id="9" name="Hình chữ nhật: Góc Tròn 1">
            <a:extLst>
              <a:ext uri="{FF2B5EF4-FFF2-40B4-BE49-F238E27FC236}">
                <a16:creationId xmlns:a16="http://schemas.microsoft.com/office/drawing/2014/main" id="{D634F29B-8BD2-8006-E5EF-0F7CE82EFD48}"/>
              </a:ext>
            </a:extLst>
          </p:cNvPr>
          <p:cNvSpPr/>
          <p:nvPr/>
        </p:nvSpPr>
        <p:spPr>
          <a:xfrm>
            <a:off x="590550" y="710647"/>
            <a:ext cx="11144250" cy="5671103"/>
          </a:xfrm>
          <a:prstGeom prst="roundRect">
            <a:avLst/>
          </a:prstGeom>
          <a:solidFill>
            <a:srgbClr val="FFFFFF"/>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2C58F71E-B642-26B8-73F0-46A8471BB3C6}"/>
              </a:ext>
            </a:extLst>
          </p:cNvPr>
          <p:cNvSpPr txBox="1"/>
          <p:nvPr/>
        </p:nvSpPr>
        <p:spPr>
          <a:xfrm>
            <a:off x="2936543" y="778660"/>
            <a:ext cx="6919414"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err="1">
                <a:ln w="12700">
                  <a:solidFill>
                    <a:sysClr val="windowText" lastClr="000000"/>
                  </a:solidFill>
                </a:ln>
                <a:solidFill>
                  <a:srgbClr val="FF0000"/>
                </a:solidFill>
                <a:effectLst/>
                <a:uLnTx/>
                <a:uFillTx/>
                <a:latin typeface="Calibri" panose="020F0502020204030204"/>
                <a:ea typeface="+mn-ea"/>
                <a:cs typeface="+mn-cs"/>
              </a:rPr>
              <a:t>Vận</a:t>
            </a:r>
            <a:r>
              <a:rPr kumimoji="0" lang="en-US" sz="8800" b="1" i="0" u="none" strike="noStrike" kern="1200" cap="none" spc="0" normalizeH="0" noProof="0" dirty="0">
                <a:ln w="12700">
                  <a:solidFill>
                    <a:sysClr val="windowText" lastClr="000000"/>
                  </a:solidFill>
                </a:ln>
                <a:solidFill>
                  <a:srgbClr val="FF0000"/>
                </a:solidFill>
                <a:effectLst/>
                <a:uLnTx/>
                <a:uFillTx/>
                <a:latin typeface="Calibri" panose="020F0502020204030204"/>
                <a:ea typeface="+mn-ea"/>
                <a:cs typeface="+mn-cs"/>
              </a:rPr>
              <a:t> </a:t>
            </a:r>
            <a:r>
              <a:rPr kumimoji="0" lang="en-US" sz="8800" b="1" i="0" u="none" strike="noStrike" kern="1200" cap="none" spc="0" normalizeH="0" noProof="0" dirty="0" err="1">
                <a:ln w="12700">
                  <a:solidFill>
                    <a:sysClr val="windowText" lastClr="000000"/>
                  </a:solidFill>
                </a:ln>
                <a:solidFill>
                  <a:srgbClr val="FF0000"/>
                </a:solidFill>
                <a:effectLst/>
                <a:uLnTx/>
                <a:uFillTx/>
                <a:latin typeface="Calibri" panose="020F0502020204030204"/>
                <a:ea typeface="+mn-ea"/>
                <a:cs typeface="+mn-cs"/>
              </a:rPr>
              <a:t>dụng</a:t>
            </a:r>
            <a:endParaRPr kumimoji="0" lang="en-US" sz="8800" b="1" i="0" u="none" strike="noStrike" kern="1200" cap="none" spc="0" normalizeH="0" baseline="0" noProof="0" dirty="0">
              <a:ln w="12700">
                <a:solidFill>
                  <a:sysClr val="windowText" lastClr="000000"/>
                </a:solidFill>
              </a:ln>
              <a:solidFill>
                <a:srgbClr val="FF0000"/>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4D134F1F-21ED-16DE-DD68-385ABD6C8FEB}"/>
              </a:ext>
            </a:extLst>
          </p:cNvPr>
          <p:cNvSpPr txBox="1"/>
          <p:nvPr/>
        </p:nvSpPr>
        <p:spPr>
          <a:xfrm>
            <a:off x="1609724" y="2486025"/>
            <a:ext cx="9705975" cy="3046988"/>
          </a:xfrm>
          <a:prstGeom prst="rect">
            <a:avLst/>
          </a:prstGeom>
          <a:noFill/>
        </p:spPr>
        <p:txBody>
          <a:bodyPr wrap="square" rtlCol="0">
            <a:spAutoFit/>
          </a:bodyPr>
          <a:lstStyle/>
          <a:p>
            <a:r>
              <a:rPr lang="vi-VN" sz="3200" b="1" dirty="0">
                <a:latin typeface="Cambria" panose="02040503050406030204" pitchFamily="18" charset="0"/>
                <a:ea typeface="Cambria" panose="02040503050406030204" pitchFamily="18" charset="0"/>
              </a:rPr>
              <a:t> </a:t>
            </a:r>
            <a:r>
              <a:rPr lang="en-US" sz="3200" b="1" dirty="0">
                <a:latin typeface="Cambria" panose="02040503050406030204" pitchFamily="18" charset="0"/>
                <a:ea typeface="Cambria" panose="02040503050406030204" pitchFamily="18" charset="0"/>
              </a:rPr>
              <a:t>1. </a:t>
            </a:r>
            <a:r>
              <a:rPr lang="vi-VN" sz="3200" b="1" dirty="0">
                <a:latin typeface="Cambria" panose="02040503050406030204" pitchFamily="18" charset="0"/>
                <a:ea typeface="Cambria" panose="02040503050406030204" pitchFamily="18" charset="0"/>
              </a:rPr>
              <a:t>Trao đổi với người thân về ý nghĩa của câu chuyện Đôi cánh của ngựa trắng.</a:t>
            </a:r>
            <a:endParaRPr lang="en-US" sz="3200" b="1" dirty="0">
              <a:latin typeface="Cambria" panose="02040503050406030204" pitchFamily="18" charset="0"/>
              <a:ea typeface="Cambria" panose="02040503050406030204" pitchFamily="18" charset="0"/>
            </a:endParaRPr>
          </a:p>
          <a:p>
            <a:r>
              <a:rPr lang="en-US" sz="3200" b="1" dirty="0">
                <a:latin typeface="Cambria" panose="02040503050406030204" pitchFamily="18" charset="0"/>
                <a:ea typeface="Cambria" panose="02040503050406030204" pitchFamily="18" charset="0"/>
              </a:rPr>
              <a:t>2. </a:t>
            </a:r>
            <a:r>
              <a:rPr lang="en-US" sz="3200" b="1" dirty="0" err="1">
                <a:latin typeface="Cambria" panose="02040503050406030204" pitchFamily="18" charset="0"/>
                <a:ea typeface="Cambria" panose="02040503050406030204" pitchFamily="18" charset="0"/>
              </a:rPr>
              <a:t>Tìm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đọc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đâu</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chuyện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viết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về</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ước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mơ</a:t>
            </a:r>
            <a:endParaRPr lang="en-US" sz="3200" b="1" dirty="0">
              <a:latin typeface="Cambria" panose="02040503050406030204" pitchFamily="18" charset="0"/>
              <a:ea typeface="Cambria" panose="02040503050406030204" pitchFamily="18" charset="0"/>
            </a:endParaRPr>
          </a:p>
          <a:p>
            <a:r>
              <a:rPr lang="en-US" sz="3200" dirty="0">
                <a:latin typeface="Cambria" panose="02040503050406030204" pitchFamily="18" charset="0"/>
                <a:ea typeface="Cambria" panose="02040503050406030204" pitchFamily="18" charset="0"/>
              </a:rPr>
              <a:t>G: </a:t>
            </a:r>
          </a:p>
          <a:p>
            <a:pPr marL="285750" indent="-285750">
              <a:buFontTx/>
              <a:buChar char="-"/>
            </a:pPr>
            <a:r>
              <a:rPr lang="en-US" sz="3200" i="1" dirty="0">
                <a:latin typeface="Cambria" panose="02040503050406030204" pitchFamily="18" charset="0"/>
                <a:ea typeface="Cambria" panose="02040503050406030204" pitchFamily="18" charset="0"/>
              </a:rPr>
              <a:t>Ba </a:t>
            </a:r>
            <a:r>
              <a:rPr lang="en-US" sz="3200" i="1" dirty="0" err="1">
                <a:latin typeface="Cambria" panose="02040503050406030204" pitchFamily="18" charset="0"/>
                <a:ea typeface="Cambria" panose="02040503050406030204" pitchFamily="18" charset="0"/>
              </a:rPr>
              <a:t>điều</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ước</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Ước</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mơ</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cuối</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cùng</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truyện</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cổ</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tích</a:t>
            </a:r>
            <a:r>
              <a:rPr lang="en-US" sz="3200" i="1" dirty="0">
                <a:latin typeface="Cambria" panose="02040503050406030204" pitchFamily="18" charset="0"/>
                <a:ea typeface="Cambria" panose="02040503050406030204" pitchFamily="18" charset="0"/>
              </a:rPr>
              <a:t>)</a:t>
            </a:r>
          </a:p>
          <a:p>
            <a:pPr marL="285750" indent="-285750">
              <a:buFontTx/>
              <a:buChar char="-"/>
            </a:pPr>
            <a:r>
              <a:rPr lang="en-US" sz="3200" i="1" dirty="0" err="1">
                <a:latin typeface="Cambria" panose="02040503050406030204" pitchFamily="18" charset="0"/>
                <a:ea typeface="Cambria" panose="02040503050406030204" pitchFamily="18" charset="0"/>
              </a:rPr>
              <a:t>Cậu</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bé</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chinh</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phục</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gió</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truyện</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nước</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ngoài</a:t>
            </a:r>
            <a:r>
              <a:rPr lang="en-US" sz="3200" i="1"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34318483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down)">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wipe(down)">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wipe(down)">
                                      <p:cBhvr>
                                        <p:cTn id="22" dur="500"/>
                                        <p:tgtEl>
                                          <p:spTgt spid="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wipe(down)">
                                      <p:cBhvr>
                                        <p:cTn id="27" dur="500"/>
                                        <p:tgtEl>
                                          <p:spTgt spid="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
                                            <p:txEl>
                                              <p:pRg st="4" end="4"/>
                                            </p:txEl>
                                          </p:spTgt>
                                        </p:tgtEl>
                                        <p:attrNameLst>
                                          <p:attrName>style.visibility</p:attrName>
                                        </p:attrNameLst>
                                      </p:cBhvr>
                                      <p:to>
                                        <p:strVal val="visible"/>
                                      </p:to>
                                    </p:set>
                                    <p:animEffect transition="in" filter="wipe(down)">
                                      <p:cBhvr>
                                        <p:cTn id="32"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9" name="Hình chữ nhật: Góc Tròn 1">
            <a:extLst>
              <a:ext uri="{FF2B5EF4-FFF2-40B4-BE49-F238E27FC236}">
                <a16:creationId xmlns:a16="http://schemas.microsoft.com/office/drawing/2014/main" id="{D634F29B-8BD2-8006-E5EF-0F7CE82EFD48}"/>
              </a:ext>
            </a:extLst>
          </p:cNvPr>
          <p:cNvSpPr/>
          <p:nvPr/>
        </p:nvSpPr>
        <p:spPr>
          <a:xfrm>
            <a:off x="323849" y="228601"/>
            <a:ext cx="11572875" cy="6391274"/>
          </a:xfrm>
          <a:prstGeom prst="roundRect">
            <a:avLst/>
          </a:prstGeom>
          <a:solidFill>
            <a:srgbClr val="FFFFFF"/>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26" name="Picture 2" descr="Mua Truyện Cổ Tích Thế Giới - Ba Điều Ước | Tiki">
            <a:extLst>
              <a:ext uri="{FF2B5EF4-FFF2-40B4-BE49-F238E27FC236}">
                <a16:creationId xmlns:a16="http://schemas.microsoft.com/office/drawing/2014/main" id="{57E8ABBA-B49A-F9DB-79BC-81BF1209B1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9169" y="600074"/>
            <a:ext cx="3772881" cy="556844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ranh Truyện Dân Gian Việt Nam - Điều Ước Cuối Cùng - Đào Hải; Hồng Hà |  NetaBooks">
            <a:extLst>
              <a:ext uri="{FF2B5EF4-FFF2-40B4-BE49-F238E27FC236}">
                <a16:creationId xmlns:a16="http://schemas.microsoft.com/office/drawing/2014/main" id="{6D6B70B5-D48E-5103-0D9E-67CABF7F48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91174" y="695324"/>
            <a:ext cx="5419725" cy="5419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43522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fade">
                                      <p:cBhvr>
                                        <p:cTn id="12" dur="1000"/>
                                        <p:tgtEl>
                                          <p:spTgt spid="1028"/>
                                        </p:tgtEl>
                                      </p:cBhvr>
                                    </p:animEffect>
                                    <p:anim calcmode="lin" valueType="num">
                                      <p:cBhvr>
                                        <p:cTn id="13" dur="1000" fill="hold"/>
                                        <p:tgtEl>
                                          <p:spTgt spid="1028"/>
                                        </p:tgtEl>
                                        <p:attrNameLst>
                                          <p:attrName>ppt_x</p:attrName>
                                        </p:attrNameLst>
                                      </p:cBhvr>
                                      <p:tavLst>
                                        <p:tav tm="0">
                                          <p:val>
                                            <p:strVal val="#ppt_x"/>
                                          </p:val>
                                        </p:tav>
                                        <p:tav tm="100000">
                                          <p:val>
                                            <p:strVal val="#ppt_x"/>
                                          </p:val>
                                        </p:tav>
                                      </p:tavLst>
                                    </p:anim>
                                    <p:anim calcmode="lin" valueType="num">
                                      <p:cBhvr>
                                        <p:cTn id="14"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descr="A picture containing vector graphics&#10;&#10;Description automatically generated">
            <a:extLst>
              <a:ext uri="{FF2B5EF4-FFF2-40B4-BE49-F238E27FC236}">
                <a16:creationId xmlns:a16="http://schemas.microsoft.com/office/drawing/2014/main" id="{9C4A010B-01D0-A1E1-1804-F4830845EF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31489" y="4118624"/>
            <a:ext cx="714606" cy="714607"/>
          </a:xfrm>
          <a:prstGeom prst="rect">
            <a:avLst/>
          </a:prstGeom>
        </p:spPr>
      </p:pic>
      <p:pic>
        <p:nvPicPr>
          <p:cNvPr id="9" name="Picture 8" descr="A picture containing vector graphics&#10;&#10;Description automatically generated">
            <a:extLst>
              <a:ext uri="{FF2B5EF4-FFF2-40B4-BE49-F238E27FC236}">
                <a16:creationId xmlns:a16="http://schemas.microsoft.com/office/drawing/2014/main" id="{9C4A010B-01D0-A1E1-1804-F4830845EF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418745" y="512833"/>
            <a:ext cx="714606" cy="714607"/>
          </a:xfrm>
          <a:prstGeom prst="rect">
            <a:avLst/>
          </a:prstGeom>
        </p:spPr>
      </p:pic>
      <p:pic>
        <p:nvPicPr>
          <p:cNvPr id="1026" name="Picture 2" descr="Cute girl smiling welcoming posture character cartoon logo hand drawn art illustration"/>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22098" t="5797" r="24015"/>
          <a:stretch/>
        </p:blipFill>
        <p:spPr bwMode="auto">
          <a:xfrm>
            <a:off x="8499698" y="3404903"/>
            <a:ext cx="2552700" cy="357143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DA74FD5D-7199-ADD1-93E9-5C5B221A545E}"/>
              </a:ext>
            </a:extLst>
          </p:cNvPr>
          <p:cNvPicPr>
            <a:picLocks noChangeAspect="1"/>
          </p:cNvPicPr>
          <p:nvPr/>
        </p:nvPicPr>
        <p:blipFill>
          <a:blip r:embed="rId5"/>
          <a:stretch>
            <a:fillRect/>
          </a:stretch>
        </p:blipFill>
        <p:spPr>
          <a:xfrm>
            <a:off x="1487027" y="1929282"/>
            <a:ext cx="9144793" cy="2359356"/>
          </a:xfrm>
          <a:prstGeom prst="rect">
            <a:avLst/>
          </a:prstGeom>
        </p:spPr>
      </p:pic>
    </p:spTree>
    <p:extLst>
      <p:ext uri="{BB962C8B-B14F-4D97-AF65-F5344CB8AC3E}">
        <p14:creationId xmlns:p14="http://schemas.microsoft.com/office/powerpoint/2010/main" val="42470537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a khúc Ước mơ của bé  VTV6_720p">
            <a:hlinkClick r:id="" action="ppaction://media"/>
            <a:extLst>
              <a:ext uri="{FF2B5EF4-FFF2-40B4-BE49-F238E27FC236}">
                <a16:creationId xmlns:a16="http://schemas.microsoft.com/office/drawing/2014/main" id="{5729CE19-47D8-049A-25F7-513E0C5B952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9311676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58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8" name="Picture 7" descr="A picture containing vector graphics&#10;&#10;Description automatically generated">
            <a:extLst>
              <a:ext uri="{FF2B5EF4-FFF2-40B4-BE49-F238E27FC236}">
                <a16:creationId xmlns:a16="http://schemas.microsoft.com/office/drawing/2014/main" id="{9C4A010B-01D0-A1E1-1804-F4830845EF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31489" y="4118624"/>
            <a:ext cx="714606" cy="714607"/>
          </a:xfrm>
          <a:prstGeom prst="rect">
            <a:avLst/>
          </a:prstGeom>
        </p:spPr>
      </p:pic>
      <p:pic>
        <p:nvPicPr>
          <p:cNvPr id="9" name="Picture 8" descr="A picture containing vector graphics&#10;&#10;Description automatically generated">
            <a:extLst>
              <a:ext uri="{FF2B5EF4-FFF2-40B4-BE49-F238E27FC236}">
                <a16:creationId xmlns:a16="http://schemas.microsoft.com/office/drawing/2014/main" id="{9C4A010B-01D0-A1E1-1804-F4830845EF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9418745" y="512833"/>
            <a:ext cx="714606" cy="714607"/>
          </a:xfrm>
          <a:prstGeom prst="rect">
            <a:avLst/>
          </a:prstGeom>
        </p:spPr>
      </p:pic>
      <p:pic>
        <p:nvPicPr>
          <p:cNvPr id="1026" name="Picture 2" descr="Cute girl smiling welcoming posture character cartoon logo hand drawn art illustration"/>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22098" t="5797" r="24015"/>
          <a:stretch/>
        </p:blipFill>
        <p:spPr bwMode="auto">
          <a:xfrm>
            <a:off x="9639300" y="3286569"/>
            <a:ext cx="2552700" cy="357143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7CE62156-C697-A827-89B6-CC4680FC49F7}"/>
              </a:ext>
            </a:extLst>
          </p:cNvPr>
          <p:cNvPicPr>
            <a:picLocks noChangeAspect="1"/>
          </p:cNvPicPr>
          <p:nvPr/>
        </p:nvPicPr>
        <p:blipFill>
          <a:blip r:embed="rId6"/>
          <a:stretch>
            <a:fillRect/>
          </a:stretch>
        </p:blipFill>
        <p:spPr>
          <a:xfrm>
            <a:off x="1551431" y="1368499"/>
            <a:ext cx="8803387" cy="1225402"/>
          </a:xfrm>
          <a:prstGeom prst="rect">
            <a:avLst/>
          </a:prstGeom>
        </p:spPr>
      </p:pic>
      <p:pic>
        <p:nvPicPr>
          <p:cNvPr id="19" name="Picture 18">
            <a:extLst>
              <a:ext uri="{FF2B5EF4-FFF2-40B4-BE49-F238E27FC236}">
                <a16:creationId xmlns:a16="http://schemas.microsoft.com/office/drawing/2014/main" id="{0D8A2F5F-BC06-F744-4BAD-2FC7FFE49767}"/>
              </a:ext>
            </a:extLst>
          </p:cNvPr>
          <p:cNvPicPr>
            <a:picLocks noChangeAspect="1"/>
          </p:cNvPicPr>
          <p:nvPr/>
        </p:nvPicPr>
        <p:blipFill>
          <a:blip r:embed="rId7"/>
          <a:stretch>
            <a:fillRect/>
          </a:stretch>
        </p:blipFill>
        <p:spPr>
          <a:xfrm>
            <a:off x="172438" y="140855"/>
            <a:ext cx="3560373" cy="2651990"/>
          </a:xfrm>
          <a:prstGeom prst="rect">
            <a:avLst/>
          </a:prstGeom>
        </p:spPr>
      </p:pic>
      <p:pic>
        <p:nvPicPr>
          <p:cNvPr id="21" name="Picture 20" descr="A pink television with a white screen&#10;&#10;Description automatically generated with medium confidence">
            <a:extLst>
              <a:ext uri="{FF2B5EF4-FFF2-40B4-BE49-F238E27FC236}">
                <a16:creationId xmlns:a16="http://schemas.microsoft.com/office/drawing/2014/main" id="{D38EC0CB-3B32-0154-9147-D6200103D408}"/>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542925" y="3200400"/>
            <a:ext cx="4457700" cy="4191006"/>
          </a:xfrm>
          <a:prstGeom prst="rect">
            <a:avLst/>
          </a:prstGeom>
        </p:spPr>
      </p:pic>
      <p:pic>
        <p:nvPicPr>
          <p:cNvPr id="3" name="Picture 2">
            <a:extLst>
              <a:ext uri="{FF2B5EF4-FFF2-40B4-BE49-F238E27FC236}">
                <a16:creationId xmlns:a16="http://schemas.microsoft.com/office/drawing/2014/main" id="{79E42072-B3F2-7922-FE4B-96B57EEC87DA}"/>
              </a:ext>
            </a:extLst>
          </p:cNvPr>
          <p:cNvPicPr>
            <a:picLocks noChangeAspect="1"/>
          </p:cNvPicPr>
          <p:nvPr/>
        </p:nvPicPr>
        <p:blipFill>
          <a:blip r:embed="rId9"/>
          <a:stretch>
            <a:fillRect/>
          </a:stretch>
        </p:blipFill>
        <p:spPr>
          <a:xfrm>
            <a:off x="1802903" y="2271413"/>
            <a:ext cx="8529043" cy="2505673"/>
          </a:xfrm>
          <a:prstGeom prst="rect">
            <a:avLst/>
          </a:prstGeom>
        </p:spPr>
      </p:pic>
      <p:pic>
        <p:nvPicPr>
          <p:cNvPr id="4" name="Picture 2" descr="Đôi cánh của loài Ngựa nằm ở đâu? | VOV2.VN">
            <a:extLst>
              <a:ext uri="{FF2B5EF4-FFF2-40B4-BE49-F238E27FC236}">
                <a16:creationId xmlns:a16="http://schemas.microsoft.com/office/drawing/2014/main" id="{3EE1B47D-E664-F715-8BC4-5C7EAA3BF26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76225" y="4958605"/>
            <a:ext cx="2466975" cy="16993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5592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1000" r="-11000"/>
          </a:stretch>
        </a:blipFill>
        <a:effectLst/>
      </p:bgPr>
    </p:bg>
    <p:spTree>
      <p:nvGrpSpPr>
        <p:cNvPr id="1" name=""/>
        <p:cNvGrpSpPr/>
        <p:nvPr/>
      </p:nvGrpSpPr>
      <p:grpSpPr>
        <a:xfrm>
          <a:off x="0" y="0"/>
          <a:ext cx="0" cy="0"/>
          <a:chOff x="0" y="0"/>
          <a:chExt cx="0" cy="0"/>
        </a:xfrm>
      </p:grpSpPr>
      <p:pic>
        <p:nvPicPr>
          <p:cNvPr id="15" name="Picture 2" descr="Cute cartoon snail vector illustration"/>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861022" y="5172075"/>
            <a:ext cx="855056" cy="51358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60448" t="2682" r="4656" b="-2682"/>
          <a:stretch/>
        </p:blipFill>
        <p:spPr>
          <a:xfrm flipH="1">
            <a:off x="10324657" y="5006306"/>
            <a:ext cx="1867343" cy="2035278"/>
          </a:xfrm>
          <a:prstGeom prst="rect">
            <a:avLst/>
          </a:prstGeom>
        </p:spPr>
      </p:pic>
      <p:pic>
        <p:nvPicPr>
          <p:cNvPr id="17" name="Picture 16"/>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1" r="65102"/>
          <a:stretch/>
        </p:blipFill>
        <p:spPr>
          <a:xfrm flipH="1">
            <a:off x="0" y="5006306"/>
            <a:ext cx="1867343" cy="2035278"/>
          </a:xfrm>
          <a:prstGeom prst="rect">
            <a:avLst/>
          </a:prstGeom>
        </p:spPr>
      </p:pic>
      <p:sp>
        <p:nvSpPr>
          <p:cNvPr id="21" name="Rounded Rectangle 20"/>
          <p:cNvSpPr/>
          <p:nvPr/>
        </p:nvSpPr>
        <p:spPr>
          <a:xfrm>
            <a:off x="2539005" y="2295525"/>
            <a:ext cx="8775512" cy="1448961"/>
          </a:xfrm>
          <a:prstGeom prst="roundRect">
            <a:avLst/>
          </a:prstGeom>
          <a:solidFill>
            <a:schemeClr val="accent4">
              <a:lumMod val="40000"/>
              <a:lumOff val="60000"/>
            </a:schemeClr>
          </a:solidFill>
          <a:ln w="28575">
            <a:noFill/>
            <a:prstDash val="sysDot"/>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algn="just">
              <a:spcBef>
                <a:spcPts val="1200"/>
              </a:spcBef>
            </a:pPr>
            <a:r>
              <a:rPr lang="vi-VN" sz="2800" b="1" dirty="0">
                <a:solidFill>
                  <a:prstClr val="black"/>
                </a:solidFill>
                <a:latin typeface="Calibri" panose="020F0502020204030204"/>
              </a:rPr>
              <a:t>Nghe hiểu câu chuyện Đôi cánh của ngựa trắng; kể lại được câu chuyện dựa vào tranh (không bắt buộc kể đúng nguyên văn câu chuyện theo lời GV kể).</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Rounded Rectangle 21"/>
          <p:cNvSpPr/>
          <p:nvPr/>
        </p:nvSpPr>
        <p:spPr>
          <a:xfrm>
            <a:off x="2539005" y="4060997"/>
            <a:ext cx="8775512" cy="1463503"/>
          </a:xfrm>
          <a:prstGeom prst="roundRect">
            <a:avLst/>
          </a:prstGeom>
          <a:solidFill>
            <a:schemeClr val="accent4">
              <a:lumMod val="40000"/>
              <a:lumOff val="60000"/>
            </a:schemeClr>
          </a:solidFill>
          <a:ln w="28575">
            <a:noFill/>
            <a:prstDash val="sysDot"/>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algn="just">
              <a:spcBef>
                <a:spcPts val="1200"/>
              </a:spcBef>
            </a:pPr>
            <a:r>
              <a:rPr lang="en-US" sz="3200" b="1" dirty="0" err="1">
                <a:solidFill>
                  <a:prstClr val="black"/>
                </a:solidFill>
              </a:rPr>
              <a:t>Biết</a:t>
            </a:r>
            <a:r>
              <a:rPr lang="en-US" sz="3200" b="1" dirty="0">
                <a:solidFill>
                  <a:prstClr val="black"/>
                </a:solidFill>
              </a:rPr>
              <a:t> chia </a:t>
            </a:r>
            <a:r>
              <a:rPr lang="en-US" sz="3200" b="1" dirty="0" err="1">
                <a:solidFill>
                  <a:prstClr val="black"/>
                </a:solidFill>
              </a:rPr>
              <a:t>sẻ</a:t>
            </a:r>
            <a:r>
              <a:rPr lang="en-US" sz="3200" b="1" dirty="0">
                <a:solidFill>
                  <a:prstClr val="black"/>
                </a:solidFill>
              </a:rPr>
              <a:t> </a:t>
            </a:r>
            <a:r>
              <a:rPr lang="en-US" sz="3200" b="1" dirty="0" err="1">
                <a:solidFill>
                  <a:prstClr val="black"/>
                </a:solidFill>
              </a:rPr>
              <a:t>suy</a:t>
            </a:r>
            <a:r>
              <a:rPr lang="en-US" sz="3200" b="1" dirty="0">
                <a:solidFill>
                  <a:prstClr val="black"/>
                </a:solidFill>
              </a:rPr>
              <a:t> </a:t>
            </a:r>
            <a:r>
              <a:rPr lang="en-US" sz="3200" b="1" dirty="0" err="1">
                <a:solidFill>
                  <a:prstClr val="black"/>
                </a:solidFill>
              </a:rPr>
              <a:t>nghĩ</a:t>
            </a:r>
            <a:r>
              <a:rPr lang="en-US" sz="3200" b="1" dirty="0">
                <a:solidFill>
                  <a:prstClr val="black"/>
                </a:solidFill>
              </a:rPr>
              <a:t>, </a:t>
            </a:r>
            <a:r>
              <a:rPr lang="en-US" sz="3200" b="1" dirty="0" err="1">
                <a:solidFill>
                  <a:prstClr val="black"/>
                </a:solidFill>
              </a:rPr>
              <a:t>cảm</a:t>
            </a:r>
            <a:r>
              <a:rPr lang="en-US" sz="3200" b="1" dirty="0">
                <a:solidFill>
                  <a:prstClr val="black"/>
                </a:solidFill>
              </a:rPr>
              <a:t> </a:t>
            </a:r>
            <a:r>
              <a:rPr lang="en-US" sz="3200" b="1" dirty="0" err="1">
                <a:solidFill>
                  <a:prstClr val="black"/>
                </a:solidFill>
              </a:rPr>
              <a:t>xúc</a:t>
            </a:r>
            <a:r>
              <a:rPr lang="en-US" sz="3200" b="1" dirty="0">
                <a:solidFill>
                  <a:prstClr val="black"/>
                </a:solidFill>
              </a:rPr>
              <a:t> </a:t>
            </a:r>
            <a:r>
              <a:rPr lang="en-US" sz="3200" b="1" dirty="0" err="1">
                <a:solidFill>
                  <a:prstClr val="black"/>
                </a:solidFill>
              </a:rPr>
              <a:t>của</a:t>
            </a:r>
            <a:r>
              <a:rPr lang="en-US" sz="3200" b="1" dirty="0">
                <a:solidFill>
                  <a:prstClr val="black"/>
                </a:solidFill>
              </a:rPr>
              <a:t> </a:t>
            </a:r>
            <a:r>
              <a:rPr lang="en-US" sz="3200" b="1" dirty="0" err="1">
                <a:solidFill>
                  <a:prstClr val="black"/>
                </a:solidFill>
              </a:rPr>
              <a:t>bản</a:t>
            </a:r>
            <a:r>
              <a:rPr lang="en-US" sz="3200" b="1" dirty="0">
                <a:solidFill>
                  <a:prstClr val="black"/>
                </a:solidFill>
              </a:rPr>
              <a:t> </a:t>
            </a:r>
            <a:r>
              <a:rPr lang="en-US" sz="3200" b="1" dirty="0" err="1">
                <a:solidFill>
                  <a:prstClr val="black"/>
                </a:solidFill>
              </a:rPr>
              <a:t>thân</a:t>
            </a:r>
            <a:r>
              <a:rPr lang="en-US" sz="3200" b="1" dirty="0">
                <a:solidFill>
                  <a:prstClr val="black"/>
                </a:solidFill>
              </a:rPr>
              <a:t> </a:t>
            </a:r>
            <a:r>
              <a:rPr lang="en-US" sz="3200" b="1" dirty="0" err="1">
                <a:solidFill>
                  <a:prstClr val="black"/>
                </a:solidFill>
              </a:rPr>
              <a:t>về</a:t>
            </a:r>
            <a:r>
              <a:rPr lang="en-US" sz="3200" b="1" dirty="0">
                <a:solidFill>
                  <a:prstClr val="black"/>
                </a:solidFill>
              </a:rPr>
              <a:t> </a:t>
            </a:r>
            <a:r>
              <a:rPr lang="en-US" sz="3200" b="1" dirty="0" err="1">
                <a:solidFill>
                  <a:prstClr val="black"/>
                </a:solidFill>
              </a:rPr>
              <a:t>nhân</a:t>
            </a:r>
            <a:r>
              <a:rPr lang="en-US" sz="3200" b="1" dirty="0">
                <a:solidFill>
                  <a:prstClr val="black"/>
                </a:solidFill>
              </a:rPr>
              <a:t> </a:t>
            </a:r>
            <a:r>
              <a:rPr lang="en-US" sz="3200" b="1" dirty="0" err="1">
                <a:solidFill>
                  <a:prstClr val="black"/>
                </a:solidFill>
              </a:rPr>
              <a:t>vật</a:t>
            </a:r>
            <a:r>
              <a:rPr lang="en-US" sz="3200" b="1" dirty="0">
                <a:solidFill>
                  <a:prstClr val="black"/>
                </a:solidFill>
              </a:rPr>
              <a:t> </a:t>
            </a:r>
            <a:r>
              <a:rPr lang="en-US" sz="3200" b="1" dirty="0" err="1">
                <a:solidFill>
                  <a:prstClr val="black"/>
                </a:solidFill>
              </a:rPr>
              <a:t>trong</a:t>
            </a:r>
            <a:r>
              <a:rPr lang="en-US" sz="3200" b="1" dirty="0">
                <a:solidFill>
                  <a:prstClr val="black"/>
                </a:solidFill>
              </a:rPr>
              <a:t> </a:t>
            </a:r>
            <a:r>
              <a:rPr lang="en-US" sz="3200" b="1" dirty="0" err="1">
                <a:solidFill>
                  <a:prstClr val="black"/>
                </a:solidFill>
              </a:rPr>
              <a:t>bài</a:t>
            </a:r>
            <a:r>
              <a:rPr lang="en-US" sz="3200" b="1" dirty="0">
                <a:solidFill>
                  <a:prstClr val="black"/>
                </a:solidFill>
              </a:rPr>
              <a:t> </a:t>
            </a:r>
            <a:r>
              <a:rPr lang="en-US" sz="3200" b="1" dirty="0" err="1">
                <a:solidFill>
                  <a:prstClr val="black"/>
                </a:solidFill>
              </a:rPr>
              <a:t>đọc</a:t>
            </a:r>
            <a:r>
              <a:rPr lang="en-US" sz="3200" b="1" dirty="0">
                <a:solidFill>
                  <a:prstClr val="black"/>
                </a:solidFill>
              </a:rPr>
              <a:t>.</a:t>
            </a:r>
            <a:endParaRPr kumimoji="0" lang="vi-VN" sz="3200" b="1" i="0" u="none" strike="noStrike" kern="1200" cap="none" spc="0" normalizeH="0" baseline="0" noProof="0" dirty="0">
              <a:ln>
                <a:noFill/>
              </a:ln>
              <a:solidFill>
                <a:prstClr val="black"/>
              </a:solidFill>
              <a:effectLst/>
              <a:uLnTx/>
              <a:uFillTx/>
              <a:latin typeface="Calibri" panose="020F0502020204030204"/>
            </a:endParaRPr>
          </a:p>
        </p:txBody>
      </p:sp>
      <p:sp>
        <p:nvSpPr>
          <p:cNvPr id="2" name="Heart 1"/>
          <p:cNvSpPr/>
          <p:nvPr/>
        </p:nvSpPr>
        <p:spPr>
          <a:xfrm>
            <a:off x="1949890" y="2658879"/>
            <a:ext cx="1099429" cy="1085502"/>
          </a:xfrm>
          <a:prstGeom prst="heart">
            <a:avLst/>
          </a:prstGeom>
          <a:solidFill>
            <a:schemeClr val="accent2">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Heart 27"/>
          <p:cNvSpPr/>
          <p:nvPr/>
        </p:nvSpPr>
        <p:spPr>
          <a:xfrm>
            <a:off x="1949890" y="4002695"/>
            <a:ext cx="1035796" cy="1167246"/>
          </a:xfrm>
          <a:prstGeom prst="heart">
            <a:avLst/>
          </a:prstGeom>
          <a:solidFill>
            <a:schemeClr val="accent2">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 name="Picture 2" descr="Clip nghệ thuật số - Dễ thương Số Một PNG Yêu Ảnh png tải về - Miễn phí  trong suốt điện Thoại Di động Phụ Kiện png Tải về."/>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50854" y="2917193"/>
            <a:ext cx="545162" cy="538473"/>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 descr="Clip nghệ thuật số - Dễ thương Số Hai PNG Yêu Ảnh png tải về - Miễn phí  trong suốt Khu Vực png Tải về."/>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14377" y="4377938"/>
            <a:ext cx="584889" cy="51990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32729290-1DA8-AA40-047D-D29DB298E4D4}"/>
              </a:ext>
            </a:extLst>
          </p:cNvPr>
          <p:cNvPicPr>
            <a:picLocks noChangeAspect="1"/>
          </p:cNvPicPr>
          <p:nvPr/>
        </p:nvPicPr>
        <p:blipFill>
          <a:blip r:embed="rId7"/>
          <a:stretch>
            <a:fillRect/>
          </a:stretch>
        </p:blipFill>
        <p:spPr>
          <a:xfrm>
            <a:off x="1927482" y="126794"/>
            <a:ext cx="8718036" cy="1822862"/>
          </a:xfrm>
          <a:prstGeom prst="rect">
            <a:avLst/>
          </a:prstGeom>
        </p:spPr>
      </p:pic>
    </p:spTree>
    <p:extLst>
      <p:ext uri="{BB962C8B-B14F-4D97-AF65-F5344CB8AC3E}">
        <p14:creationId xmlns:p14="http://schemas.microsoft.com/office/powerpoint/2010/main" val="10365123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p:tgtEl>
                                          <p:spTgt spid="21"/>
                                        </p:tgtEl>
                                        <p:attrNameLst>
                                          <p:attrName>ppt_y</p:attrName>
                                        </p:attrNameLst>
                                      </p:cBhvr>
                                      <p:tavLst>
                                        <p:tav tm="0">
                                          <p:val>
                                            <p:strVal val="#ppt_y+#ppt_h*1.125000"/>
                                          </p:val>
                                        </p:tav>
                                        <p:tav tm="100000">
                                          <p:val>
                                            <p:strVal val="#ppt_y"/>
                                          </p:val>
                                        </p:tav>
                                      </p:tavLst>
                                    </p:anim>
                                    <p:animEffect transition="in" filter="wipe(up)">
                                      <p:cBhvr>
                                        <p:cTn id="8" dur="500"/>
                                        <p:tgtEl>
                                          <p:spTgt spid="21"/>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p:tgtEl>
                                          <p:spTgt spid="22"/>
                                        </p:tgtEl>
                                        <p:attrNameLst>
                                          <p:attrName>ppt_y</p:attrName>
                                        </p:attrNameLst>
                                      </p:cBhvr>
                                      <p:tavLst>
                                        <p:tav tm="0">
                                          <p:val>
                                            <p:strVal val="#ppt_y+#ppt_h*1.125000"/>
                                          </p:val>
                                        </p:tav>
                                        <p:tav tm="100000">
                                          <p:val>
                                            <p:strVal val="#ppt_y"/>
                                          </p:val>
                                        </p:tav>
                                      </p:tavLst>
                                    </p:anim>
                                    <p:animEffect transition="in" filter="wipe(up)">
                                      <p:cBhvr>
                                        <p:cTn id="12" dur="500"/>
                                        <p:tgtEl>
                                          <p:spTgt spid="22"/>
                                        </p:tgtEl>
                                      </p:cBhvr>
                                    </p:animEffect>
                                  </p:childTnLst>
                                </p:cTn>
                              </p:par>
                              <p:par>
                                <p:cTn id="13" presetID="1" presetClass="entr" presetSubtype="0" fill="hold" nodeType="with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par>
                                <p:cTn id="17" presetID="12" presetClass="entr" presetSubtype="4" fill="hold" nodeType="withEffect">
                                  <p:stCondLst>
                                    <p:cond delay="0"/>
                                  </p:stCondLst>
                                  <p:childTnLst>
                                    <p:set>
                                      <p:cBhvr>
                                        <p:cTn id="18" dur="1" fill="hold">
                                          <p:stCondLst>
                                            <p:cond delay="0"/>
                                          </p:stCondLst>
                                        </p:cTn>
                                        <p:tgtEl>
                                          <p:spTgt spid="30"/>
                                        </p:tgtEl>
                                        <p:attrNameLst>
                                          <p:attrName>style.visibility</p:attrName>
                                        </p:attrNameLst>
                                      </p:cBhvr>
                                      <p:to>
                                        <p:strVal val="visible"/>
                                      </p:to>
                                    </p:set>
                                    <p:anim calcmode="lin" valueType="num">
                                      <p:cBhvr additive="base">
                                        <p:cTn id="19" dur="500"/>
                                        <p:tgtEl>
                                          <p:spTgt spid="30"/>
                                        </p:tgtEl>
                                        <p:attrNameLst>
                                          <p:attrName>ppt_y</p:attrName>
                                        </p:attrNameLst>
                                      </p:cBhvr>
                                      <p:tavLst>
                                        <p:tav tm="0">
                                          <p:val>
                                            <p:strVal val="#ppt_y+#ppt_h*1.125000"/>
                                          </p:val>
                                        </p:tav>
                                        <p:tav tm="100000">
                                          <p:val>
                                            <p:strVal val="#ppt_y"/>
                                          </p:val>
                                        </p:tav>
                                      </p:tavLst>
                                    </p:anim>
                                    <p:animEffect transition="in" filter="wipe(up)">
                                      <p:cBhvr>
                                        <p:cTn id="20" dur="500"/>
                                        <p:tgtEl>
                                          <p:spTgt spid="30"/>
                                        </p:tgtEl>
                                      </p:cBhvr>
                                    </p:animEffect>
                                  </p:childTnLst>
                                </p:cTn>
                              </p:par>
                              <p:par>
                                <p:cTn id="21" presetID="12" presetClass="entr" presetSubtype="4" fill="hold" nodeType="withEffect">
                                  <p:stCondLst>
                                    <p:cond delay="0"/>
                                  </p:stCondLst>
                                  <p:childTnLst>
                                    <p:set>
                                      <p:cBhvr>
                                        <p:cTn id="22" dur="1" fill="hold">
                                          <p:stCondLst>
                                            <p:cond delay="0"/>
                                          </p:stCondLst>
                                        </p:cTn>
                                        <p:tgtEl>
                                          <p:spTgt spid="31"/>
                                        </p:tgtEl>
                                        <p:attrNameLst>
                                          <p:attrName>style.visibility</p:attrName>
                                        </p:attrNameLst>
                                      </p:cBhvr>
                                      <p:to>
                                        <p:strVal val="visible"/>
                                      </p:to>
                                    </p:set>
                                    <p:anim calcmode="lin" valueType="num">
                                      <p:cBhvr additive="base">
                                        <p:cTn id="23" dur="500"/>
                                        <p:tgtEl>
                                          <p:spTgt spid="31"/>
                                        </p:tgtEl>
                                        <p:attrNameLst>
                                          <p:attrName>ppt_y</p:attrName>
                                        </p:attrNameLst>
                                      </p:cBhvr>
                                      <p:tavLst>
                                        <p:tav tm="0">
                                          <p:val>
                                            <p:strVal val="#ppt_y+#ppt_h*1.125000"/>
                                          </p:val>
                                        </p:tav>
                                        <p:tav tm="100000">
                                          <p:val>
                                            <p:strVal val="#ppt_y"/>
                                          </p:val>
                                        </p:tav>
                                      </p:tavLst>
                                    </p:anim>
                                    <p:animEffect transition="in" filter="wipe(up)">
                                      <p:cBhvr>
                                        <p:cTn id="24" dur="500"/>
                                        <p:tgtEl>
                                          <p:spTgt spid="31"/>
                                        </p:tgtEl>
                                      </p:cBhvr>
                                    </p:animEffect>
                                  </p:childTnLst>
                                </p:cTn>
                              </p:par>
                              <p:par>
                                <p:cTn id="25" presetID="12" presetClass="entr" presetSubtype="4"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additive="base">
                                        <p:cTn id="27" dur="500"/>
                                        <p:tgtEl>
                                          <p:spTgt spid="2"/>
                                        </p:tgtEl>
                                        <p:attrNameLst>
                                          <p:attrName>ppt_y</p:attrName>
                                        </p:attrNameLst>
                                      </p:cBhvr>
                                      <p:tavLst>
                                        <p:tav tm="0">
                                          <p:val>
                                            <p:strVal val="#ppt_y+#ppt_h*1.125000"/>
                                          </p:val>
                                        </p:tav>
                                        <p:tav tm="100000">
                                          <p:val>
                                            <p:strVal val="#ppt_y"/>
                                          </p:val>
                                        </p:tav>
                                      </p:tavLst>
                                    </p:anim>
                                    <p:animEffect transition="in" filter="wipe(up)">
                                      <p:cBhvr>
                                        <p:cTn id="28" dur="500"/>
                                        <p:tgtEl>
                                          <p:spTgt spid="2"/>
                                        </p:tgtEl>
                                      </p:cBhvr>
                                    </p:animEffect>
                                  </p:childTnLst>
                                </p:cTn>
                              </p:par>
                              <p:par>
                                <p:cTn id="29" presetID="12" presetClass="entr" presetSubtype="4"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anim calcmode="lin" valueType="num">
                                      <p:cBhvr additive="base">
                                        <p:cTn id="31" dur="500"/>
                                        <p:tgtEl>
                                          <p:spTgt spid="28"/>
                                        </p:tgtEl>
                                        <p:attrNameLst>
                                          <p:attrName>ppt_y</p:attrName>
                                        </p:attrNameLst>
                                      </p:cBhvr>
                                      <p:tavLst>
                                        <p:tav tm="0">
                                          <p:val>
                                            <p:strVal val="#ppt_y+#ppt_h*1.125000"/>
                                          </p:val>
                                        </p:tav>
                                        <p:tav tm="100000">
                                          <p:val>
                                            <p:strVal val="#ppt_y"/>
                                          </p:val>
                                        </p:tav>
                                      </p:tavLst>
                                    </p:anim>
                                    <p:animEffect transition="in" filter="wipe(up)">
                                      <p:cBhvr>
                                        <p:cTn id="3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 grpId="0" animBg="1"/>
      <p:bldP spid="2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1_0000s_0003_1010"/>
          <p:cNvPicPr>
            <a:picLocks noChangeAspect="1"/>
          </p:cNvPicPr>
          <p:nvPr/>
        </p:nvPicPr>
        <p:blipFill>
          <a:blip r:embed="rId3"/>
          <a:srcRect r="40419" b="8587"/>
          <a:stretch>
            <a:fillRect/>
          </a:stretch>
        </p:blipFill>
        <p:spPr>
          <a:xfrm>
            <a:off x="-386715" y="571500"/>
            <a:ext cx="7656830" cy="6196330"/>
          </a:xfrm>
          <a:prstGeom prst="rect">
            <a:avLst/>
          </a:prstGeom>
        </p:spPr>
      </p:pic>
      <p:pic>
        <p:nvPicPr>
          <p:cNvPr id="3" name="图片 2"/>
          <p:cNvPicPr>
            <a:picLocks noChangeAspect="1"/>
          </p:cNvPicPr>
          <p:nvPr/>
        </p:nvPicPr>
        <p:blipFill>
          <a:blip r:embed="rId4"/>
          <a:stretch>
            <a:fillRect/>
          </a:stretch>
        </p:blipFill>
        <p:spPr>
          <a:xfrm>
            <a:off x="2984590" y="187488"/>
            <a:ext cx="9207410" cy="6483023"/>
          </a:xfrm>
          <a:prstGeom prst="rect">
            <a:avLst/>
          </a:prstGeom>
        </p:spPr>
      </p:pic>
      <p:sp>
        <p:nvSpPr>
          <p:cNvPr id="10" name="文本框 9" descr="e7d195523061f1c0c7fdb8e83abb5dcf03375f2c8b662a4106267E0752567F7A4243849C9E2D773FC6511ADD776D3461389E8BB5BAFBB3C937DB9AB1E09A294486DA4CCF35679A92315A5BDF0C7F02D8DB0983A561B9AD4F9360F817F987ED6312BA78B3C26FE59D74499348EFC01217C87131E0D883B4A0A28311D4F4EF0E5123EE3175F2E8EA19"/>
          <p:cNvSpPr txBox="1"/>
          <p:nvPr/>
        </p:nvSpPr>
        <p:spPr>
          <a:xfrm>
            <a:off x="4631679" y="1105665"/>
            <a:ext cx="5276872" cy="1938992"/>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smtClean="0">
                <a:ln>
                  <a:noFill/>
                </a:ln>
                <a:solidFill>
                  <a:prstClr val="white"/>
                </a:solidFill>
                <a:effectLst/>
                <a:uLnTx/>
                <a:uFillTx/>
                <a:latin typeface="Cambria" panose="02040503050406030204" pitchFamily="18" charset="0"/>
                <a:ea typeface="Cambria" panose="02040503050406030204" pitchFamily="18" charset="0"/>
                <a:sym typeface="字魂17号-萌趣果冻体" panose="02000000000000000000" pitchFamily="2" charset="-122"/>
              </a:rPr>
              <a:t>HÌNH</a:t>
            </a:r>
            <a:r>
              <a:rPr kumimoji="0" lang="en-US" altLang="zh-CN" sz="6000" b="1" i="0" u="none" strike="noStrike" kern="1200" cap="none" spc="0" normalizeH="0" noProof="0" dirty="0" smtClean="0">
                <a:ln>
                  <a:noFill/>
                </a:ln>
                <a:solidFill>
                  <a:prstClr val="white"/>
                </a:solidFill>
                <a:effectLst/>
                <a:uLnTx/>
                <a:uFillTx/>
                <a:latin typeface="Cambria" panose="02040503050406030204" pitchFamily="18" charset="0"/>
                <a:ea typeface="Cambria" panose="02040503050406030204" pitchFamily="18" charset="0"/>
                <a:sym typeface="字魂17号-萌趣果冻体" panose="02000000000000000000" pitchFamily="2" charset="-122"/>
              </a:rPr>
              <a:t> THÀNH KIẾN THỨC</a:t>
            </a:r>
            <a:endParaRPr kumimoji="0" lang="zh-CN" altLang="en-US" sz="6000" b="1" i="0" u="none" strike="noStrike" kern="1200" cap="none" spc="0" normalizeH="0" baseline="0" noProof="0" dirty="0">
              <a:ln>
                <a:noFill/>
              </a:ln>
              <a:solidFill>
                <a:prstClr val="white"/>
              </a:solidFill>
              <a:effectLst/>
              <a:uLnTx/>
              <a:uFillTx/>
              <a:latin typeface="Cambria" panose="02040503050406030204" pitchFamily="18" charset="0"/>
              <a:ea typeface="字魂17号-萌趣果冻体" panose="02000000000000000000" pitchFamily="2" charset="-122"/>
              <a:sym typeface="字魂17号-萌趣果冻体" panose="02000000000000000000" pitchFamily="2" charset="-122"/>
            </a:endParaRPr>
          </a:p>
        </p:txBody>
      </p:sp>
      <p:sp>
        <p:nvSpPr>
          <p:cNvPr id="12" name="椭圆 11"/>
          <p:cNvSpPr/>
          <p:nvPr/>
        </p:nvSpPr>
        <p:spPr>
          <a:xfrm>
            <a:off x="6481128" y="571500"/>
            <a:ext cx="788987" cy="786295"/>
          </a:xfrm>
          <a:prstGeom prst="ellipse">
            <a:avLst/>
          </a:prstGeom>
          <a:solidFill>
            <a:schemeClr val="bg1"/>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smtClean="0">
                <a:ln>
                  <a:noFill/>
                </a:ln>
                <a:solidFill>
                  <a:sysClr val="windowText" lastClr="000000"/>
                </a:solidFill>
                <a:effectLst/>
                <a:uLnTx/>
                <a:uFillTx/>
                <a:latin typeface="Cambria" panose="02040503050406030204" pitchFamily="18" charset="0"/>
                <a:ea typeface="Cambria" panose="02040503050406030204" pitchFamily="18" charset="0"/>
                <a:sym typeface="字魂17号-萌趣果冻体" panose="02000000000000000000" pitchFamily="2" charset="-122"/>
              </a:rPr>
              <a:t>2</a:t>
            </a:r>
            <a:endParaRPr kumimoji="0" lang="zh-CN" altLang="en-US" sz="4400" b="1" i="0" u="none" strike="noStrike" kern="1200" cap="none" spc="0" normalizeH="0" baseline="0" noProof="0" dirty="0">
              <a:ln>
                <a:noFill/>
              </a:ln>
              <a:solidFill>
                <a:sysClr val="windowText" lastClr="000000"/>
              </a:solidFill>
              <a:effectLst/>
              <a:uLnTx/>
              <a:uFillTx/>
              <a:latin typeface="Cambria" panose="02040503050406030204" pitchFamily="18" charset="0"/>
              <a:ea typeface="字魂17号-萌趣果冻体" panose="02000000000000000000" pitchFamily="2" charset="-122"/>
              <a:sym typeface="字魂17号-萌趣果冻体" panose="02000000000000000000" pitchFamily="2" charset="-122"/>
            </a:endParaRPr>
          </a:p>
        </p:txBody>
      </p:sp>
    </p:spTree>
    <p:extLst>
      <p:ext uri="{BB962C8B-B14F-4D97-AF65-F5344CB8AC3E}">
        <p14:creationId xmlns:p14="http://schemas.microsoft.com/office/powerpoint/2010/main" val="753236188"/>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1000"/>
                                        <p:tgtEl>
                                          <p:spTgt spid="10"/>
                                        </p:tgtEl>
                                      </p:cBhvr>
                                    </p:animEffect>
                                    <p:anim calcmode="lin" valueType="num">
                                      <p:cBhvr>
                                        <p:cTn id="17" dur="1000" fill="hold"/>
                                        <p:tgtEl>
                                          <p:spTgt spid="10"/>
                                        </p:tgtEl>
                                        <p:attrNameLst>
                                          <p:attrName>ppt_x</p:attrName>
                                        </p:attrNameLst>
                                      </p:cBhvr>
                                      <p:tavLst>
                                        <p:tav tm="0">
                                          <p:val>
                                            <p:strVal val="#ppt_x"/>
                                          </p:val>
                                        </p:tav>
                                        <p:tav tm="100000">
                                          <p:val>
                                            <p:strVal val="#ppt_x"/>
                                          </p:val>
                                        </p:tav>
                                      </p:tavLst>
                                    </p:anim>
                                    <p:anim calcmode="lin" valueType="num">
                                      <p:cBhvr>
                                        <p:cTn id="1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TextBox 1"/>
          <p:cNvSpPr txBox="1"/>
          <p:nvPr/>
        </p:nvSpPr>
        <p:spPr>
          <a:xfrm rot="20768966">
            <a:off x="314161" y="1564053"/>
            <a:ext cx="4660134" cy="212365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solidFill>
                    <a:srgbClr val="FFFF99"/>
                  </a:solidFill>
                </a:ln>
                <a:solidFill>
                  <a:prstClr val="white"/>
                </a:solidFill>
                <a:effectLst/>
                <a:uLnTx/>
                <a:uFillTx/>
                <a:latin typeface="Calibri" panose="020F0502020204030204"/>
                <a:ea typeface="LNTH-LuoLuoNotangYuanTi 1" pitchFamily="2" charset="-128"/>
                <a:cs typeface="LNTH-LuoLuoNotangYuanTi 1" pitchFamily="2" charset="-128"/>
              </a:rPr>
              <a:t>1. Nghe </a:t>
            </a:r>
            <a:r>
              <a:rPr kumimoji="0" lang="en-US" sz="6600" b="1" i="0" u="none" strike="noStrike" kern="1200" cap="none" spc="0" normalizeH="0" baseline="0" noProof="0" dirty="0" err="1">
                <a:ln>
                  <a:solidFill>
                    <a:srgbClr val="FFFF99"/>
                  </a:solidFill>
                </a:ln>
                <a:solidFill>
                  <a:prstClr val="white"/>
                </a:solidFill>
                <a:effectLst/>
                <a:uLnTx/>
                <a:uFillTx/>
                <a:latin typeface="Calibri" panose="020F0502020204030204"/>
                <a:ea typeface="LNTH-LuoLuoNotangYuanTi 1" pitchFamily="2" charset="-128"/>
                <a:cs typeface="LNTH-LuoLuoNotangYuanTi 1" pitchFamily="2" charset="-128"/>
              </a:rPr>
              <a:t>kể</a:t>
            </a:r>
            <a:r>
              <a:rPr kumimoji="0" lang="en-US" sz="6600" b="1" i="0" u="none" strike="noStrike" kern="1200" cap="none" spc="0" normalizeH="0" baseline="0" noProof="0" dirty="0">
                <a:ln>
                  <a:solidFill>
                    <a:srgbClr val="FFFF99"/>
                  </a:solidFill>
                </a:ln>
                <a:solidFill>
                  <a:prstClr val="white"/>
                </a:solidFill>
                <a:effectLst/>
                <a:uLnTx/>
                <a:uFillTx/>
                <a:latin typeface="Calibri" panose="020F0502020204030204"/>
                <a:ea typeface="LNTH-LuoLuoNotangYuanTi 1" pitchFamily="2" charset="-128"/>
                <a:cs typeface="LNTH-LuoLuoNotangYuanTi 1" pitchFamily="2" charset="-128"/>
              </a:rPr>
              <a:t> </a:t>
            </a:r>
            <a:r>
              <a:rPr kumimoji="0" lang="en-US" sz="6600" b="1" i="0" u="none" strike="noStrike" kern="1200" cap="none" spc="0" normalizeH="0" baseline="0" noProof="0" dirty="0" err="1">
                <a:ln>
                  <a:solidFill>
                    <a:srgbClr val="FFFF99"/>
                  </a:solidFill>
                </a:ln>
                <a:solidFill>
                  <a:prstClr val="white"/>
                </a:solidFill>
                <a:effectLst/>
                <a:uLnTx/>
                <a:uFillTx/>
                <a:latin typeface="Calibri" panose="020F0502020204030204"/>
                <a:ea typeface="LNTH-LuoLuoNotangYuanTi 1" pitchFamily="2" charset="-128"/>
                <a:cs typeface="LNTH-LuoLuoNotangYuanTi 1" pitchFamily="2" charset="-128"/>
              </a:rPr>
              <a:t>chuyện</a:t>
            </a:r>
            <a:endParaRPr kumimoji="0" lang="en-US" sz="6600" b="1" i="0" u="none" strike="noStrike" kern="1200" cap="none" spc="0" normalizeH="0" baseline="0" noProof="0" dirty="0">
              <a:ln>
                <a:solidFill>
                  <a:srgbClr val="FFFF99"/>
                </a:solidFill>
              </a:ln>
              <a:solidFill>
                <a:prstClr val="white"/>
              </a:solidFill>
              <a:effectLst/>
              <a:uLnTx/>
              <a:uFillTx/>
              <a:latin typeface="Calibri" panose="020F0502020204030204"/>
              <a:ea typeface="LNTH-LuoLuoNotangYuanTi 1" pitchFamily="2" charset="-128"/>
              <a:cs typeface="LNTH-LuoLuoNotangYuanTi 1" pitchFamily="2" charset="-128"/>
            </a:endParaRPr>
          </a:p>
        </p:txBody>
      </p:sp>
      <p:sp>
        <p:nvSpPr>
          <p:cNvPr id="6" name="TextBox 5"/>
          <p:cNvSpPr txBox="1"/>
          <p:nvPr/>
        </p:nvSpPr>
        <p:spPr>
          <a:xfrm rot="20768966">
            <a:off x="367638" y="1552427"/>
            <a:ext cx="4660134" cy="212365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solidFill>
                    <a:srgbClr val="FFFF99"/>
                  </a:solidFill>
                </a:ln>
                <a:solidFill>
                  <a:srgbClr val="FF0000"/>
                </a:solidFill>
                <a:effectLst/>
                <a:uLnTx/>
                <a:uFillTx/>
                <a:latin typeface="Calibri" panose="020F0502020204030204"/>
                <a:ea typeface="LNTH-LuoLuoNotangYuanTi 1" pitchFamily="2" charset="-128"/>
                <a:cs typeface="LNTH-LuoLuoNotangYuanTi 1" pitchFamily="2" charset="-128"/>
              </a:rPr>
              <a:t>1. Nghe </a:t>
            </a:r>
            <a:r>
              <a:rPr kumimoji="0" lang="en-US" sz="6600" b="1" i="0" u="none" strike="noStrike" kern="1200" cap="none" spc="0" normalizeH="0" baseline="0" noProof="0" dirty="0" err="1">
                <a:ln>
                  <a:solidFill>
                    <a:srgbClr val="FFFF99"/>
                  </a:solidFill>
                </a:ln>
                <a:solidFill>
                  <a:srgbClr val="FF0000"/>
                </a:solidFill>
                <a:effectLst/>
                <a:uLnTx/>
                <a:uFillTx/>
                <a:latin typeface="Calibri" panose="020F0502020204030204"/>
                <a:ea typeface="LNTH-LuoLuoNotangYuanTi 1" pitchFamily="2" charset="-128"/>
                <a:cs typeface="LNTH-LuoLuoNotangYuanTi 1" pitchFamily="2" charset="-128"/>
              </a:rPr>
              <a:t>kể</a:t>
            </a:r>
            <a:r>
              <a:rPr kumimoji="0" lang="en-US" sz="6600" b="1" i="0" u="none" strike="noStrike" kern="1200" cap="none" spc="0" normalizeH="0" baseline="0" noProof="0" dirty="0">
                <a:ln>
                  <a:solidFill>
                    <a:srgbClr val="FFFF99"/>
                  </a:solidFill>
                </a:ln>
                <a:solidFill>
                  <a:srgbClr val="FF0000"/>
                </a:solidFill>
                <a:effectLst/>
                <a:uLnTx/>
                <a:uFillTx/>
                <a:latin typeface="Calibri" panose="020F0502020204030204"/>
                <a:ea typeface="LNTH-LuoLuoNotangYuanTi 1" pitchFamily="2" charset="-128"/>
                <a:cs typeface="LNTH-LuoLuoNotangYuanTi 1" pitchFamily="2" charset="-128"/>
              </a:rPr>
              <a:t> </a:t>
            </a:r>
            <a:r>
              <a:rPr kumimoji="0" lang="en-US" sz="6600" b="1" i="0" u="none" strike="noStrike" kern="1200" cap="none" spc="0" normalizeH="0" baseline="0" noProof="0" dirty="0" err="1">
                <a:ln>
                  <a:solidFill>
                    <a:srgbClr val="FFFF99"/>
                  </a:solidFill>
                </a:ln>
                <a:solidFill>
                  <a:srgbClr val="FF0000"/>
                </a:solidFill>
                <a:effectLst/>
                <a:uLnTx/>
                <a:uFillTx/>
                <a:latin typeface="Calibri" panose="020F0502020204030204"/>
                <a:ea typeface="LNTH-LuoLuoNotangYuanTi 1" pitchFamily="2" charset="-128"/>
                <a:cs typeface="LNTH-LuoLuoNotangYuanTi 1" pitchFamily="2" charset="-128"/>
              </a:rPr>
              <a:t>chuyện</a:t>
            </a:r>
            <a:endParaRPr kumimoji="0" lang="en-US" sz="6600" b="1" i="0" u="none" strike="noStrike" kern="1200" cap="none" spc="0" normalizeH="0" baseline="0" noProof="0" dirty="0">
              <a:ln>
                <a:solidFill>
                  <a:srgbClr val="FFFF99"/>
                </a:solidFill>
              </a:ln>
              <a:solidFill>
                <a:srgbClr val="FF0000"/>
              </a:solidFill>
              <a:effectLst/>
              <a:uLnTx/>
              <a:uFillTx/>
              <a:latin typeface="Calibri" panose="020F0502020204030204"/>
              <a:ea typeface="LNTH-LuoLuoNotangYuanTi 1" pitchFamily="2" charset="-128"/>
              <a:cs typeface="LNTH-LuoLuoNotangYuanTi 1" pitchFamily="2" charset="-128"/>
            </a:endParaRPr>
          </a:p>
        </p:txBody>
      </p:sp>
      <p:pic>
        <p:nvPicPr>
          <p:cNvPr id="12"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46231" r="26522"/>
          <a:stretch/>
        </p:blipFill>
        <p:spPr>
          <a:xfrm rot="160934">
            <a:off x="17109" y="4232861"/>
            <a:ext cx="1314005" cy="761975"/>
          </a:xfrm>
          <a:prstGeom prst="rect">
            <a:avLst/>
          </a:prstGeom>
        </p:spPr>
      </p:pic>
      <p:pic>
        <p:nvPicPr>
          <p:cNvPr id="13"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46231" r="26522"/>
          <a:stretch/>
        </p:blipFill>
        <p:spPr>
          <a:xfrm rot="1043609">
            <a:off x="1132324" y="4442327"/>
            <a:ext cx="1314005" cy="761975"/>
          </a:xfrm>
          <a:prstGeom prst="rect">
            <a:avLst/>
          </a:prstGeom>
        </p:spPr>
      </p:pic>
      <p:pic>
        <p:nvPicPr>
          <p:cNvPr id="14"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46231" r="26522"/>
          <a:stretch/>
        </p:blipFill>
        <p:spPr>
          <a:xfrm rot="492908">
            <a:off x="2310227" y="4677052"/>
            <a:ext cx="836637" cy="761975"/>
          </a:xfrm>
          <a:prstGeom prst="rect">
            <a:avLst/>
          </a:prstGeom>
        </p:spPr>
      </p:pic>
      <p:pic>
        <p:nvPicPr>
          <p:cNvPr id="15"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46231" r="31827"/>
          <a:stretch/>
        </p:blipFill>
        <p:spPr>
          <a:xfrm rot="21174200">
            <a:off x="3409666" y="4669329"/>
            <a:ext cx="1058173" cy="761975"/>
          </a:xfrm>
          <a:prstGeom prst="rect">
            <a:avLst/>
          </a:prstGeom>
        </p:spPr>
      </p:pic>
      <p:pic>
        <p:nvPicPr>
          <p:cNvPr id="16"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46231" r="26522"/>
          <a:stretch/>
        </p:blipFill>
        <p:spPr>
          <a:xfrm rot="21167406">
            <a:off x="4350694" y="4541861"/>
            <a:ext cx="1314005" cy="761975"/>
          </a:xfrm>
          <a:prstGeom prst="rect">
            <a:avLst/>
          </a:prstGeom>
        </p:spPr>
      </p:pic>
      <p:pic>
        <p:nvPicPr>
          <p:cNvPr id="17"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46231" r="26522"/>
          <a:stretch/>
        </p:blipFill>
        <p:spPr>
          <a:xfrm rot="21358396">
            <a:off x="5651978" y="4397141"/>
            <a:ext cx="1314005" cy="761975"/>
          </a:xfrm>
          <a:prstGeom prst="rect">
            <a:avLst/>
          </a:prstGeom>
        </p:spPr>
      </p:pic>
      <p:pic>
        <p:nvPicPr>
          <p:cNvPr id="18"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46231" r="26522"/>
          <a:stretch/>
        </p:blipFill>
        <p:spPr>
          <a:xfrm rot="693601">
            <a:off x="6808041" y="4497375"/>
            <a:ext cx="1314005" cy="761975"/>
          </a:xfrm>
          <a:prstGeom prst="rect">
            <a:avLst/>
          </a:prstGeom>
        </p:spPr>
      </p:pic>
      <p:pic>
        <p:nvPicPr>
          <p:cNvPr id="19"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46231" r="26522"/>
          <a:stretch/>
        </p:blipFill>
        <p:spPr>
          <a:xfrm rot="160934">
            <a:off x="7983237" y="4682028"/>
            <a:ext cx="1314005" cy="761975"/>
          </a:xfrm>
          <a:prstGeom prst="rect">
            <a:avLst/>
          </a:prstGeom>
        </p:spPr>
      </p:pic>
      <p:pic>
        <p:nvPicPr>
          <p:cNvPr id="20"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46231" r="26522"/>
          <a:stretch/>
        </p:blipFill>
        <p:spPr>
          <a:xfrm rot="20959450">
            <a:off x="9162247" y="4627753"/>
            <a:ext cx="1314005" cy="761975"/>
          </a:xfrm>
          <a:prstGeom prst="rect">
            <a:avLst/>
          </a:prstGeom>
        </p:spPr>
      </p:pic>
      <p:pic>
        <p:nvPicPr>
          <p:cNvPr id="21"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46231" r="26522"/>
          <a:stretch/>
        </p:blipFill>
        <p:spPr>
          <a:xfrm rot="21076278">
            <a:off x="10339573" y="4442327"/>
            <a:ext cx="1314005" cy="761975"/>
          </a:xfrm>
          <a:prstGeom prst="rect">
            <a:avLst/>
          </a:prstGeom>
        </p:spPr>
      </p:pic>
      <p:pic>
        <p:nvPicPr>
          <p:cNvPr id="22"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46231" r="26522"/>
          <a:stretch/>
        </p:blipFill>
        <p:spPr>
          <a:xfrm rot="160934">
            <a:off x="11600798" y="4361706"/>
            <a:ext cx="603573" cy="761975"/>
          </a:xfrm>
          <a:prstGeom prst="rect">
            <a:avLst/>
          </a:prstGeom>
        </p:spPr>
      </p:pic>
      <p:pic>
        <p:nvPicPr>
          <p:cNvPr id="23" name="Picture 2" descr="Large set of colorful flowers on rocks and wood"/>
          <p:cNvPicPr>
            <a:picLocks noChangeAspect="1" noChangeArrowheads="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63553" b="50028"/>
          <a:stretch/>
        </p:blipFill>
        <p:spPr bwMode="auto">
          <a:xfrm>
            <a:off x="2220801" y="4752768"/>
            <a:ext cx="2219905" cy="140028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Spring elements collection"/>
          <p:cNvPicPr>
            <a:picLocks noChangeAspect="1" noChangeArrowheads="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r="70138" b="75994"/>
          <a:stretch/>
        </p:blipFill>
        <p:spPr bwMode="auto">
          <a:xfrm rot="19828604">
            <a:off x="3072471" y="4319206"/>
            <a:ext cx="994537" cy="799518"/>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descr="A picture containing vector graphics&#10;&#10;Description automatically generated">
            <a:extLst>
              <a:ext uri="{FF2B5EF4-FFF2-40B4-BE49-F238E27FC236}">
                <a16:creationId xmlns:a16="http://schemas.microsoft.com/office/drawing/2014/main" id="{9C4A010B-01D0-A1E1-1804-F4830845EF9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4631" y="1437094"/>
            <a:ext cx="714606" cy="714607"/>
          </a:xfrm>
          <a:prstGeom prst="rect">
            <a:avLst/>
          </a:prstGeom>
        </p:spPr>
      </p:pic>
      <p:pic>
        <p:nvPicPr>
          <p:cNvPr id="25" name="Picture 24" descr="A picture containing background pattern&#10;&#10;Description automatically generated">
            <a:extLst>
              <a:ext uri="{FF2B5EF4-FFF2-40B4-BE49-F238E27FC236}">
                <a16:creationId xmlns:a16="http://schemas.microsoft.com/office/drawing/2014/main" id="{293BFBB6-A8AD-CCC9-B031-D6BA9932449F}"/>
              </a:ext>
            </a:extLst>
          </p:cNvPr>
          <p:cNvPicPr>
            <a:picLocks noChangeAspect="1"/>
          </p:cNvPicPr>
          <p:nvPr/>
        </p:nvPicPr>
        <p:blipFill rotWithShape="1">
          <a:blip r:embed="rId10">
            <a:extLst>
              <a:ext uri="{28A0092B-C50C-407E-A947-70E740481C1C}">
                <a14:useLocalDpi xmlns:a14="http://schemas.microsoft.com/office/drawing/2010/main" val="0"/>
              </a:ext>
            </a:extLst>
          </a:blip>
          <a:srcRect l="10303" r="10303" b="48596"/>
          <a:stretch/>
        </p:blipFill>
        <p:spPr>
          <a:xfrm>
            <a:off x="5859170" y="5904323"/>
            <a:ext cx="6362700" cy="999978"/>
          </a:xfrm>
          <a:prstGeom prst="rect">
            <a:avLst/>
          </a:prstGeom>
        </p:spPr>
      </p:pic>
      <p:pic>
        <p:nvPicPr>
          <p:cNvPr id="28" name="Picture 27"/>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10000" b="90000" l="10000" r="90000">
                        <a14:foregroundMark x1="48796" y1="32041" x2="48796" y2="32041"/>
                        <a14:foregroundMark x1="41072" y1="78680" x2="41072" y2="78680"/>
                        <a14:foregroundMark x1="80418" y1="58692" x2="80418" y2="58692"/>
                        <a14:foregroundMark x1="80918" y1="75712" x2="80918" y2="75712"/>
                        <a14:foregroundMark x1="78964" y1="66687" x2="78964" y2="66687"/>
                        <a14:foregroundMark x1="80418" y1="44761" x2="80418" y2="44761"/>
                        <a14:foregroundMark x1="67060" y1="79346" x2="67060" y2="79346"/>
                        <a14:foregroundMark x1="82054" y1="67535" x2="82054" y2="67535"/>
                        <a14:backgroundMark x1="18401" y1="62568" x2="18401" y2="62568"/>
                        <a14:backgroundMark x1="18174" y1="64809" x2="18174" y2="64809"/>
                        <a14:backgroundMark x1="32712" y1="60569" x2="32712" y2="60569"/>
                      </a14:backgroundRemoval>
                    </a14:imgEffect>
                  </a14:imgLayer>
                </a14:imgProps>
              </a:ext>
              <a:ext uri="{28A0092B-C50C-407E-A947-70E740481C1C}">
                <a14:useLocalDpi xmlns:a14="http://schemas.microsoft.com/office/drawing/2010/main" val="0"/>
              </a:ext>
            </a:extLst>
          </a:blip>
          <a:srcRect t="14452" b="19325"/>
          <a:stretch/>
        </p:blipFill>
        <p:spPr>
          <a:xfrm>
            <a:off x="5759479" y="3039413"/>
            <a:ext cx="6898101" cy="3425781"/>
          </a:xfrm>
          <a:prstGeom prst="rect">
            <a:avLst/>
          </a:prstGeom>
        </p:spPr>
      </p:pic>
    </p:spTree>
    <p:extLst>
      <p:ext uri="{BB962C8B-B14F-4D97-AF65-F5344CB8AC3E}">
        <p14:creationId xmlns:p14="http://schemas.microsoft.com/office/powerpoint/2010/main" val="428773687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p:tgtEl>
                                          <p:spTgt spid="6"/>
                                        </p:tgtEl>
                                        <p:attrNameLst>
                                          <p:attrName>ppt_y</p:attrName>
                                        </p:attrNameLst>
                                      </p:cBhvr>
                                      <p:tavLst>
                                        <p:tav tm="0">
                                          <p:val>
                                            <p:strVal val="#ppt_y+#ppt_h*1.125000"/>
                                          </p:val>
                                        </p:tav>
                                        <p:tav tm="100000">
                                          <p:val>
                                            <p:strVal val="#ppt_y"/>
                                          </p:val>
                                        </p:tav>
                                      </p:tavLst>
                                    </p:anim>
                                    <p:animEffect transition="in" filter="wipe(up)">
                                      <p:cBhvr>
                                        <p:cTn id="12" dur="500"/>
                                        <p:tgtEl>
                                          <p:spTgt spid="6"/>
                                        </p:tgtEl>
                                      </p:cBhvr>
                                    </p:animEffect>
                                  </p:childTnLst>
                                </p:cTn>
                              </p:par>
                              <p:par>
                                <p:cTn id="13" presetID="32" presetClass="emph" presetSubtype="0" fill="hold" grpId="1" nodeType="withEffect">
                                  <p:stCondLst>
                                    <p:cond delay="0"/>
                                  </p:stCondLst>
                                  <p:childTnLst>
                                    <p:animRot by="120000">
                                      <p:cBhvr>
                                        <p:cTn id="14" dur="100" fill="hold">
                                          <p:stCondLst>
                                            <p:cond delay="0"/>
                                          </p:stCondLst>
                                        </p:cTn>
                                        <p:tgtEl>
                                          <p:spTgt spid="2"/>
                                        </p:tgtEl>
                                        <p:attrNameLst>
                                          <p:attrName>r</p:attrName>
                                        </p:attrNameLst>
                                      </p:cBhvr>
                                    </p:animRot>
                                    <p:animRot by="-240000">
                                      <p:cBhvr>
                                        <p:cTn id="15" dur="200" fill="hold">
                                          <p:stCondLst>
                                            <p:cond delay="200"/>
                                          </p:stCondLst>
                                        </p:cTn>
                                        <p:tgtEl>
                                          <p:spTgt spid="2"/>
                                        </p:tgtEl>
                                        <p:attrNameLst>
                                          <p:attrName>r</p:attrName>
                                        </p:attrNameLst>
                                      </p:cBhvr>
                                    </p:animRot>
                                    <p:animRot by="240000">
                                      <p:cBhvr>
                                        <p:cTn id="16" dur="200" fill="hold">
                                          <p:stCondLst>
                                            <p:cond delay="400"/>
                                          </p:stCondLst>
                                        </p:cTn>
                                        <p:tgtEl>
                                          <p:spTgt spid="2"/>
                                        </p:tgtEl>
                                        <p:attrNameLst>
                                          <p:attrName>r</p:attrName>
                                        </p:attrNameLst>
                                      </p:cBhvr>
                                    </p:animRot>
                                    <p:animRot by="-240000">
                                      <p:cBhvr>
                                        <p:cTn id="17" dur="200" fill="hold">
                                          <p:stCondLst>
                                            <p:cond delay="600"/>
                                          </p:stCondLst>
                                        </p:cTn>
                                        <p:tgtEl>
                                          <p:spTgt spid="2"/>
                                        </p:tgtEl>
                                        <p:attrNameLst>
                                          <p:attrName>r</p:attrName>
                                        </p:attrNameLst>
                                      </p:cBhvr>
                                    </p:animRot>
                                    <p:animRot by="120000">
                                      <p:cBhvr>
                                        <p:cTn id="18" dur="200" fill="hold">
                                          <p:stCondLst>
                                            <p:cond delay="800"/>
                                          </p:stCondLst>
                                        </p:cTn>
                                        <p:tgtEl>
                                          <p:spTgt spid="2"/>
                                        </p:tgtEl>
                                        <p:attrNameLst>
                                          <p:attrName>r</p:attrName>
                                        </p:attrNameLst>
                                      </p:cBhvr>
                                    </p:animRot>
                                  </p:childTnLst>
                                </p:cTn>
                              </p:par>
                              <p:par>
                                <p:cTn id="19" presetID="32" presetClass="emph" presetSubtype="0" fill="hold" grpId="1" nodeType="withEffect">
                                  <p:stCondLst>
                                    <p:cond delay="0"/>
                                  </p:stCondLst>
                                  <p:childTnLst>
                                    <p:animRot by="120000">
                                      <p:cBhvr>
                                        <p:cTn id="20" dur="100" fill="hold">
                                          <p:stCondLst>
                                            <p:cond delay="0"/>
                                          </p:stCondLst>
                                        </p:cTn>
                                        <p:tgtEl>
                                          <p:spTgt spid="6"/>
                                        </p:tgtEl>
                                        <p:attrNameLst>
                                          <p:attrName>r</p:attrName>
                                        </p:attrNameLst>
                                      </p:cBhvr>
                                    </p:animRot>
                                    <p:animRot by="-240000">
                                      <p:cBhvr>
                                        <p:cTn id="21" dur="200" fill="hold">
                                          <p:stCondLst>
                                            <p:cond delay="200"/>
                                          </p:stCondLst>
                                        </p:cTn>
                                        <p:tgtEl>
                                          <p:spTgt spid="6"/>
                                        </p:tgtEl>
                                        <p:attrNameLst>
                                          <p:attrName>r</p:attrName>
                                        </p:attrNameLst>
                                      </p:cBhvr>
                                    </p:animRot>
                                    <p:animRot by="240000">
                                      <p:cBhvr>
                                        <p:cTn id="22" dur="200" fill="hold">
                                          <p:stCondLst>
                                            <p:cond delay="400"/>
                                          </p:stCondLst>
                                        </p:cTn>
                                        <p:tgtEl>
                                          <p:spTgt spid="6"/>
                                        </p:tgtEl>
                                        <p:attrNameLst>
                                          <p:attrName>r</p:attrName>
                                        </p:attrNameLst>
                                      </p:cBhvr>
                                    </p:animRot>
                                    <p:animRot by="-240000">
                                      <p:cBhvr>
                                        <p:cTn id="23" dur="200" fill="hold">
                                          <p:stCondLst>
                                            <p:cond delay="600"/>
                                          </p:stCondLst>
                                        </p:cTn>
                                        <p:tgtEl>
                                          <p:spTgt spid="6"/>
                                        </p:tgtEl>
                                        <p:attrNameLst>
                                          <p:attrName>r</p:attrName>
                                        </p:attrNameLst>
                                      </p:cBhvr>
                                    </p:animRot>
                                    <p:animRot by="120000">
                                      <p:cBhvr>
                                        <p:cTn id="24"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6" grpId="0"/>
      <p:bldP spid="6"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đôi cánh của ngựa trắng">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26423" y="278674"/>
            <a:ext cx="11704320" cy="6339840"/>
          </a:xfrm>
        </p:spPr>
      </p:pic>
    </p:spTree>
    <p:extLst>
      <p:ext uri="{BB962C8B-B14F-4D97-AF65-F5344CB8AC3E}">
        <p14:creationId xmlns:p14="http://schemas.microsoft.com/office/powerpoint/2010/main" val="528983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622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561" y="634930"/>
            <a:ext cx="6266934" cy="3292633"/>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2495" y="634929"/>
            <a:ext cx="5747656" cy="3292633"/>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57258" y="3927564"/>
            <a:ext cx="5677988" cy="2930435"/>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561" y="3937091"/>
            <a:ext cx="6271697" cy="2920909"/>
          </a:xfrm>
          <a:prstGeom prst="rect">
            <a:avLst/>
          </a:prstGeom>
        </p:spPr>
      </p:pic>
      <p:sp>
        <p:nvSpPr>
          <p:cNvPr id="8" name="TextBox 7"/>
          <p:cNvSpPr txBox="1"/>
          <p:nvPr/>
        </p:nvSpPr>
        <p:spPr>
          <a:xfrm>
            <a:off x="85561" y="104504"/>
            <a:ext cx="8387879" cy="584775"/>
          </a:xfrm>
          <a:prstGeom prst="rect">
            <a:avLst/>
          </a:prstGeom>
          <a:noFill/>
        </p:spPr>
        <p:txBody>
          <a:bodyPr wrap="square" rtlCol="0">
            <a:spAutoFit/>
          </a:bodyPr>
          <a:lstStyle/>
          <a:p>
            <a:r>
              <a:rPr lang="en-US" sz="3200" b="1" dirty="0" smtClean="0">
                <a:latin typeface="Times New Roman" panose="02020603050405020304" pitchFamily="18" charset="0"/>
                <a:cs typeface="Times New Roman" panose="02020603050405020304" pitchFamily="18" charset="0"/>
              </a:rPr>
              <a:t>NGHE KỂ: </a:t>
            </a:r>
            <a:r>
              <a:rPr lang="en-US" sz="3200" b="1" dirty="0" smtClean="0">
                <a:solidFill>
                  <a:srgbClr val="FF0000"/>
                </a:solidFill>
                <a:latin typeface="Times New Roman" panose="02020603050405020304" pitchFamily="18" charset="0"/>
                <a:cs typeface="Times New Roman" panose="02020603050405020304" pitchFamily="18" charset="0"/>
              </a:rPr>
              <a:t>ĐÔI CÁNH CỦA NGỰA TRẮNG</a:t>
            </a:r>
            <a:endParaRPr lang="en-US" sz="3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64524416"/>
      </p:ext>
    </p:extLst>
  </p:cSld>
  <p:clrMapOvr>
    <a:masterClrMapping/>
  </p:clrMapOvr>
  <p:timing>
    <p:tnLst>
      <p:par>
        <p:cTn id="1" dur="indefinite" restart="never" nodeType="tmRoot"/>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390</TotalTime>
  <Words>1211</Words>
  <Application>Microsoft Office PowerPoint</Application>
  <PresentationFormat>Widescreen</PresentationFormat>
  <Paragraphs>92</Paragraphs>
  <Slides>24</Slides>
  <Notes>5</Notes>
  <HiddenSlides>0</HiddenSlides>
  <MMClips>3</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1</vt:i4>
      </vt:variant>
      <vt:variant>
        <vt:lpstr>Slide Titles</vt:lpstr>
      </vt:variant>
      <vt:variant>
        <vt:i4>24</vt:i4>
      </vt:variant>
    </vt:vector>
  </HeadingPairs>
  <TitlesOfParts>
    <vt:vector size="37" baseType="lpstr">
      <vt:lpstr>Arial</vt:lpstr>
      <vt:lpstr>Calibri</vt:lpstr>
      <vt:lpstr>Calibri Light</vt:lpstr>
      <vt:lpstr>Cambria</vt:lpstr>
      <vt:lpstr>Copperplate Gothic Bold</vt:lpstr>
      <vt:lpstr>DejaVu Sans Condensed</vt:lpstr>
      <vt:lpstr>等线</vt:lpstr>
      <vt:lpstr>LNTH-LuoLuoNotangYuanTi 1</vt:lpstr>
      <vt:lpstr>Times New Roman</vt:lpstr>
      <vt:lpstr>VNI-Times</vt:lpstr>
      <vt:lpstr>字魂17号-萌趣果冻体</vt:lpstr>
      <vt:lpstr>1_Office Theme</vt:lpstr>
      <vt:lpstr>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hp</cp:lastModifiedBy>
  <cp:revision>41</cp:revision>
  <dcterms:created xsi:type="dcterms:W3CDTF">2023-10-10T07:16:00Z</dcterms:created>
  <dcterms:modified xsi:type="dcterms:W3CDTF">2024-04-24T02:03:48Z</dcterms:modified>
</cp:coreProperties>
</file>