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</p:sldMasterIdLst>
  <p:notesMasterIdLst>
    <p:notesMasterId r:id="rId27"/>
  </p:notesMasterIdLst>
  <p:sldIdLst>
    <p:sldId id="4281" r:id="rId4"/>
    <p:sldId id="4222" r:id="rId5"/>
    <p:sldId id="4247" r:id="rId6"/>
    <p:sldId id="4265" r:id="rId7"/>
    <p:sldId id="4152" r:id="rId8"/>
    <p:sldId id="4273" r:id="rId9"/>
    <p:sldId id="4253" r:id="rId10"/>
    <p:sldId id="4259" r:id="rId11"/>
    <p:sldId id="4252" r:id="rId12"/>
    <p:sldId id="4266" r:id="rId13"/>
    <p:sldId id="4267" r:id="rId14"/>
    <p:sldId id="4268" r:id="rId15"/>
    <p:sldId id="4270" r:id="rId16"/>
    <p:sldId id="4269" r:id="rId17"/>
    <p:sldId id="4257" r:id="rId18"/>
    <p:sldId id="4262" r:id="rId19"/>
    <p:sldId id="4264" r:id="rId20"/>
    <p:sldId id="4209" r:id="rId21"/>
    <p:sldId id="4282" r:id="rId22"/>
    <p:sldId id="4283" r:id="rId23"/>
    <p:sldId id="4258" r:id="rId24"/>
    <p:sldId id="4216" r:id="rId25"/>
    <p:sldId id="4284" r:id="rId26"/>
  </p:sldIdLst>
  <p:sldSz cx="12192000" cy="6858000"/>
  <p:notesSz cx="6858000" cy="9144000"/>
  <p:embeddedFontLst>
    <p:embeddedFont>
      <p:font typeface="Roboto" charset="0"/>
      <p:regular r:id="rId28"/>
      <p:bold r:id="rId29"/>
      <p:italic r:id="rId30"/>
      <p:boldItalic r:id="rId31"/>
    </p:embeddedFont>
    <p:embeddedFont>
      <p:font typeface="Calibri Light" charset="0"/>
      <p:regular r:id="rId32"/>
      <p:italic r:id="rId33"/>
    </p:embeddedFont>
    <p:embeddedFont>
      <p:font typeface="Arial Black" pitchFamily="34" charset="0"/>
      <p:bold r:id="rId34"/>
    </p:embeddedFont>
    <p:embeddedFont>
      <p:font typeface="Roboto Black" charset="0"/>
      <p:regular r:id="rId35"/>
    </p:embeddedFont>
    <p:embeddedFont>
      <p:font typeface="Calibri" pitchFamily="34" charset="0"/>
      <p:regular r:id="rId36"/>
      <p:bold r:id="rId37"/>
      <p:italic r:id="rId38"/>
      <p:boldItalic r:id="rId39"/>
    </p:embeddedFont>
  </p:embeddedFontLst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BDCB"/>
    <a:srgbClr val="F7CB9E"/>
    <a:srgbClr val="F5CC1A"/>
    <a:srgbClr val="B4E0EB"/>
    <a:srgbClr val="706366"/>
    <a:srgbClr val="636F6D"/>
    <a:srgbClr val="8F9216"/>
    <a:srgbClr val="C1C51D"/>
    <a:srgbClr val="DCE02D"/>
    <a:srgbClr val="F4FC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0147" autoAdjust="0"/>
    <p:restoredTop sz="87424" autoAdjust="0"/>
  </p:normalViewPr>
  <p:slideViewPr>
    <p:cSldViewPr snapToGrid="0">
      <p:cViewPr>
        <p:scale>
          <a:sx n="98" d="100"/>
          <a:sy n="98" d="100"/>
        </p:scale>
        <p:origin x="348" y="65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47" d="100"/>
          <a:sy n="47" d="100"/>
        </p:scale>
        <p:origin x="2784" y="6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1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font" Target="fonts/font7.fntdata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2.fntdata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886C9A-2569-46F8-987B-630E79973BE1}" type="datetimeFigureOut">
              <a:rPr lang="vi-VN" smtClean="0"/>
              <a:t>13/03/2025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EB516E-07DC-497B-9789-361D47A843FC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868706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/>
              <a:t>Nhấn nút </a:t>
            </a:r>
            <a:r>
              <a:rPr lang="vi-VN" b="1"/>
              <a:t>CHƠI </a:t>
            </a:r>
            <a:r>
              <a:rPr lang="vi-VN"/>
              <a:t>để bắt đầu trò chơi. Luật chơi: trả lời câu hỏi. Trả lời đúng đội thắng, trả lời sai, đội thua.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617EC417-4AA1-4EC0-A9ED-469F0F8997E8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5</a:t>
            </a:fld>
            <a:endParaRPr lang="vi-VN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8</a:t>
            </a:fld>
            <a:endParaRPr lang="vi-VN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BEB516E-07DC-497B-9789-361D47A843FC}" type="slidenum">
              <a:rPr lang="vi-VN" smtClean="0"/>
              <a:t>17</a:t>
            </a:fld>
            <a:endParaRPr lang="vi-VN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</a:t>
            </a:r>
            <a:r>
              <a:rPr lang="en-US" baseline="0"/>
              <a:t> đặt vấn đề : mỗi tháng có số ngày nhất định, em hãy cho biết số lượng ngày trong mỗi tháng. Nhóm HS lựa chọn tháng nối với ngày. </a:t>
            </a:r>
          </a:p>
          <a:p>
            <a:r>
              <a:rPr lang="en-US" baseline="0"/>
              <a:t>GV bấm vào tháng đó, nếu nối đến đúng số ngày vừa chọn thì nhóm HS được cộng 1 điểm, nếu sai bị trừ 1 điểm. </a:t>
            </a:r>
          </a:p>
          <a:p>
            <a:r>
              <a:rPr lang="en-US"/>
              <a:t>HS</a:t>
            </a:r>
            <a:r>
              <a:rPr lang="en-US" baseline="0"/>
              <a:t> làm phiếu bài tập và chơi trò chơi trên để xem kết quả phiếu bài tập làm đúng chưa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18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Giới</a:t>
            </a:r>
            <a:r>
              <a:rPr lang="en-US" dirty="0"/>
              <a:t> </a:t>
            </a:r>
            <a:r>
              <a:rPr lang="en-US" dirty="0" err="1"/>
              <a:t>thiệu</a:t>
            </a:r>
            <a:r>
              <a:rPr lang="en-US" dirty="0"/>
              <a:t> </a:t>
            </a: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học</a:t>
            </a:r>
            <a:r>
              <a:rPr lang="en-US" dirty="0"/>
              <a:t>: </a:t>
            </a:r>
            <a:r>
              <a:rPr lang="en-US" dirty="0" err="1"/>
              <a:t>thực</a:t>
            </a:r>
            <a:r>
              <a:rPr lang="en-US" dirty="0"/>
              <a:t> </a:t>
            </a:r>
            <a:r>
              <a:rPr lang="en-US" err="1"/>
              <a:t>hành</a:t>
            </a:r>
            <a:r>
              <a:rPr lang="en-US"/>
              <a:t> làm</a:t>
            </a:r>
            <a:r>
              <a:rPr lang="vi-VN"/>
              <a:t> </a:t>
            </a:r>
            <a:r>
              <a:rPr lang="en-US"/>
              <a:t>lịch</a:t>
            </a:r>
            <a:r>
              <a:rPr lang="en-US" baseline="0"/>
              <a:t> để bàn tiện ích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EBEB516E-07DC-497B-9789-361D47A843FC}" type="slidenum">
              <a:rPr lang="vi-VN" smtClean="0">
                <a:solidFill>
                  <a:prstClr val="black"/>
                </a:solidFill>
              </a:rPr>
              <a:t>19</a:t>
            </a:fld>
            <a:endParaRPr lang="vi-V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GV</a:t>
            </a:r>
            <a:r>
              <a:rPr lang="en-US" baseline="0" dirty="0"/>
              <a:t> </a:t>
            </a:r>
            <a:r>
              <a:rPr lang="en-US" baseline="0" dirty="0" err="1"/>
              <a:t>nêu</a:t>
            </a:r>
            <a:r>
              <a:rPr lang="en-US" baseline="0" dirty="0"/>
              <a:t> </a:t>
            </a:r>
            <a:r>
              <a:rPr lang="en-US" baseline="0" dirty="0" err="1"/>
              <a:t>yêu</a:t>
            </a:r>
            <a:r>
              <a:rPr lang="en-US" baseline="0" dirty="0"/>
              <a:t> </a:t>
            </a:r>
            <a:r>
              <a:rPr lang="en-US" baseline="0" dirty="0" err="1"/>
              <a:t>cầu</a:t>
            </a:r>
            <a:r>
              <a:rPr lang="en-US" baseline="0" dirty="0"/>
              <a:t> </a:t>
            </a:r>
            <a:r>
              <a:rPr lang="en-US" baseline="0" err="1"/>
              <a:t>sản</a:t>
            </a:r>
            <a:r>
              <a:rPr lang="en-US" baseline="0"/>
              <a:t> phẩm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BEB516E-07DC-497B-9789-361D47A843FC}" type="slidenum">
              <a:rPr lang="vi-VN" smtClean="0">
                <a:solidFill>
                  <a:prstClr val="black"/>
                </a:solidFill>
              </a:rPr>
              <a:t>20</a:t>
            </a:fld>
            <a:endParaRPr lang="vi-VN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Giao bài tập về nhà cho học sinh, yêu cầu học phân công chuẩn </a:t>
            </a:r>
            <a:r>
              <a:rPr lang="vi-VN"/>
              <a:t>bị </a:t>
            </a:r>
            <a:r>
              <a:rPr lang="en-US"/>
              <a:t>dụng cụ và </a:t>
            </a:r>
            <a:r>
              <a:rPr lang="vi-VN"/>
              <a:t>vật </a:t>
            </a:r>
            <a:r>
              <a:rPr lang="vi-VN" dirty="0"/>
              <a:t>liệu cho buổi học sau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EBEB516E-07DC-497B-9789-361D47A843FC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22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Subtítulo"/>
          <p:cNvSpPr>
            <a:spLocks noGrp="1"/>
          </p:cNvSpPr>
          <p:nvPr>
            <p:ph type="subTitle" idx="1" hasCustomPrompt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13/03/2025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13/03/2025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13/03/2025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sz="half" idx="1" hasCustomPrompt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13/03/2025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 hasCustomPrompt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 hasCustomPrompt="1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 hasCustomPrompt="1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 hasCustomPrompt="1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13/03/2025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13/03/2025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13/03/2025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contenido"/>
          <p:cNvSpPr>
            <a:spLocks noGrp="1"/>
          </p:cNvSpPr>
          <p:nvPr>
            <p:ph idx="1" hasCustomPrompt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13/03/2025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 hasCustomPrompt="1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13/03/2025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13/03/2025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13/03/2025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ransition spd="slow">
    <p:wipe dir="d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653BE2C-E51D-4510-9725-C2710346218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13/03/2025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35CA8D5-547D-4DAF-87A9-E2331C496A1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7DBCAF7-9117-4B83-9BFA-3103DBC85BC2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13/03/2025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754805E-6734-4F87-9870-BCD68E2B8570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‹#›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>
    <p:wipe dir="d"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4.svg"/><Relationship Id="rId18" Type="http://schemas.openxmlformats.org/officeDocument/2006/relationships/image" Target="../media/image11.png"/><Relationship Id="rId26" Type="http://schemas.openxmlformats.org/officeDocument/2006/relationships/image" Target="../media/image15.png"/><Relationship Id="rId3" Type="http://schemas.openxmlformats.org/officeDocument/2006/relationships/image" Target="../media/image4.svg"/><Relationship Id="rId21" Type="http://schemas.openxmlformats.org/officeDocument/2006/relationships/image" Target="../media/image22.svg"/><Relationship Id="rId7" Type="http://schemas.openxmlformats.org/officeDocument/2006/relationships/image" Target="../media/image8.svg"/><Relationship Id="rId12" Type="http://schemas.openxmlformats.org/officeDocument/2006/relationships/image" Target="../media/image8.png"/><Relationship Id="rId17" Type="http://schemas.openxmlformats.org/officeDocument/2006/relationships/image" Target="../media/image18.svg"/><Relationship Id="rId25" Type="http://schemas.openxmlformats.org/officeDocument/2006/relationships/image" Target="../media/image26.svg"/><Relationship Id="rId2" Type="http://schemas.openxmlformats.org/officeDocument/2006/relationships/image" Target="../media/image3.png"/><Relationship Id="rId16" Type="http://schemas.openxmlformats.org/officeDocument/2006/relationships/image" Target="../media/image10.png"/><Relationship Id="rId20" Type="http://schemas.openxmlformats.org/officeDocument/2006/relationships/image" Target="../media/image12.png"/><Relationship Id="rId29" Type="http://schemas.openxmlformats.org/officeDocument/2006/relationships/image" Target="../media/image30.sv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.png"/><Relationship Id="rId11" Type="http://schemas.openxmlformats.org/officeDocument/2006/relationships/image" Target="../media/image12.svg"/><Relationship Id="rId24" Type="http://schemas.openxmlformats.org/officeDocument/2006/relationships/image" Target="../media/image14.png"/><Relationship Id="rId5" Type="http://schemas.openxmlformats.org/officeDocument/2006/relationships/image" Target="../media/image6.svg"/><Relationship Id="rId15" Type="http://schemas.openxmlformats.org/officeDocument/2006/relationships/image" Target="../media/image16.svg"/><Relationship Id="rId23" Type="http://schemas.openxmlformats.org/officeDocument/2006/relationships/image" Target="../media/image24.svg"/><Relationship Id="rId28" Type="http://schemas.openxmlformats.org/officeDocument/2006/relationships/image" Target="../media/image16.png"/><Relationship Id="rId10" Type="http://schemas.openxmlformats.org/officeDocument/2006/relationships/image" Target="../media/image7.png"/><Relationship Id="rId19" Type="http://schemas.openxmlformats.org/officeDocument/2006/relationships/image" Target="../media/image20.svg"/><Relationship Id="rId31" Type="http://schemas.openxmlformats.org/officeDocument/2006/relationships/image" Target="../media/image32.svg"/><Relationship Id="rId4" Type="http://schemas.openxmlformats.org/officeDocument/2006/relationships/image" Target="../media/image4.png"/><Relationship Id="rId9" Type="http://schemas.openxmlformats.org/officeDocument/2006/relationships/image" Target="../media/image10.svg"/><Relationship Id="rId14" Type="http://schemas.openxmlformats.org/officeDocument/2006/relationships/image" Target="../media/image9.png"/><Relationship Id="rId22" Type="http://schemas.openxmlformats.org/officeDocument/2006/relationships/image" Target="../media/image13.png"/><Relationship Id="rId27" Type="http://schemas.openxmlformats.org/officeDocument/2006/relationships/image" Target="../media/image28.svg"/><Relationship Id="rId30" Type="http://schemas.openxmlformats.org/officeDocument/2006/relationships/image" Target="../media/image1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sv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23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sv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2.jpe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582684" y="276927"/>
            <a:ext cx="11026632" cy="6192099"/>
          </a:xfrm>
          <a:custGeom>
            <a:avLst/>
            <a:gdLst/>
            <a:ahLst/>
            <a:cxnLst/>
            <a:rect l="l" t="t" r="r" b="b"/>
            <a:pathLst>
              <a:path w="16539948" h="9288148">
                <a:moveTo>
                  <a:pt x="0" y="0"/>
                </a:moveTo>
                <a:lnTo>
                  <a:pt x="16539948" y="0"/>
                </a:lnTo>
                <a:lnTo>
                  <a:pt x="16539948" y="9288147"/>
                </a:lnTo>
                <a:lnTo>
                  <a:pt x="0" y="928814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681990" y="1761490"/>
            <a:ext cx="10824210" cy="10769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</a:pPr>
            <a:r>
              <a:rPr lang="en-US" sz="5500">
                <a:solidFill>
                  <a:srgbClr val="6D9F5D"/>
                </a:solidFill>
                <a:latin typeface="Times New Roman" panose="02020603050405020304" pitchFamily="18" charset="0"/>
                <a:ea typeface="Saira" panose="00000500000000000000"/>
                <a:cs typeface="Times New Roman" panose="02020603050405020304" pitchFamily="18" charset="0"/>
                <a:sym typeface="Saira" panose="00000500000000000000"/>
              </a:rPr>
              <a:t>Chào mừng các em đến với tiết học</a:t>
            </a:r>
          </a:p>
        </p:txBody>
      </p:sp>
      <p:sp>
        <p:nvSpPr>
          <p:cNvPr id="5" name="Freeform 5"/>
          <p:cNvSpPr/>
          <p:nvPr/>
        </p:nvSpPr>
        <p:spPr>
          <a:xfrm rot="-1582253">
            <a:off x="9310557" y="185625"/>
            <a:ext cx="1832337" cy="2065133"/>
          </a:xfrm>
          <a:custGeom>
            <a:avLst/>
            <a:gdLst/>
            <a:ahLst/>
            <a:cxnLst/>
            <a:rect l="l" t="t" r="r" b="b"/>
            <a:pathLst>
              <a:path w="2748505" h="3097700">
                <a:moveTo>
                  <a:pt x="0" y="0"/>
                </a:moveTo>
                <a:lnTo>
                  <a:pt x="2748505" y="0"/>
                </a:lnTo>
                <a:lnTo>
                  <a:pt x="2748505" y="3097700"/>
                </a:lnTo>
                <a:lnTo>
                  <a:pt x="0" y="30977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5665308" y="276927"/>
            <a:ext cx="737352" cy="991549"/>
          </a:xfrm>
          <a:custGeom>
            <a:avLst/>
            <a:gdLst/>
            <a:ahLst/>
            <a:cxnLst/>
            <a:rect l="l" t="t" r="r" b="b"/>
            <a:pathLst>
              <a:path w="1106028" h="1487323">
                <a:moveTo>
                  <a:pt x="0" y="0"/>
                </a:moveTo>
                <a:lnTo>
                  <a:pt x="1106028" y="0"/>
                </a:lnTo>
                <a:lnTo>
                  <a:pt x="1106028" y="1487323"/>
                </a:lnTo>
                <a:lnTo>
                  <a:pt x="0" y="148732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 rot="-1396125">
            <a:off x="462483" y="5135527"/>
            <a:ext cx="732939" cy="732939"/>
          </a:xfrm>
          <a:custGeom>
            <a:avLst/>
            <a:gdLst/>
            <a:ahLst/>
            <a:cxnLst/>
            <a:rect l="l" t="t" r="r" b="b"/>
            <a:pathLst>
              <a:path w="1099408" h="1099408">
                <a:moveTo>
                  <a:pt x="0" y="0"/>
                </a:moveTo>
                <a:lnTo>
                  <a:pt x="1099408" y="0"/>
                </a:lnTo>
                <a:lnTo>
                  <a:pt x="1099408" y="1099408"/>
                </a:lnTo>
                <a:lnTo>
                  <a:pt x="0" y="109940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=""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819" y="5533293"/>
            <a:ext cx="1848206" cy="1377753"/>
          </a:xfrm>
          <a:custGeom>
            <a:avLst/>
            <a:gdLst/>
            <a:ahLst/>
            <a:cxnLst/>
            <a:rect l="l" t="t" r="r" b="b"/>
            <a:pathLst>
              <a:path w="2772309" h="2066630">
                <a:moveTo>
                  <a:pt x="0" y="0"/>
                </a:moveTo>
                <a:lnTo>
                  <a:pt x="2772309" y="0"/>
                </a:lnTo>
                <a:lnTo>
                  <a:pt x="2772309" y="2066631"/>
                </a:lnTo>
                <a:lnTo>
                  <a:pt x="0" y="206663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352808" y="989535"/>
            <a:ext cx="572115" cy="699619"/>
          </a:xfrm>
          <a:custGeom>
            <a:avLst/>
            <a:gdLst/>
            <a:ahLst/>
            <a:cxnLst/>
            <a:rect l="l" t="t" r="r" b="b"/>
            <a:pathLst>
              <a:path w="858172" h="1049428">
                <a:moveTo>
                  <a:pt x="0" y="0"/>
                </a:moveTo>
                <a:lnTo>
                  <a:pt x="858171" y="0"/>
                </a:lnTo>
                <a:lnTo>
                  <a:pt x="858171" y="1049427"/>
                </a:lnTo>
                <a:lnTo>
                  <a:pt x="0" y="104942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 r="-188040" b="-126123"/>
            </a:stretch>
          </a:blipFill>
        </p:spPr>
      </p:sp>
      <p:sp>
        <p:nvSpPr>
          <p:cNvPr id="10" name="Freeform 10"/>
          <p:cNvSpPr/>
          <p:nvPr/>
        </p:nvSpPr>
        <p:spPr>
          <a:xfrm rot="-2182172">
            <a:off x="11150017" y="5941604"/>
            <a:ext cx="568286" cy="561132"/>
          </a:xfrm>
          <a:custGeom>
            <a:avLst/>
            <a:gdLst/>
            <a:ahLst/>
            <a:cxnLst/>
            <a:rect l="l" t="t" r="r" b="b"/>
            <a:pathLst>
              <a:path w="852429" h="841698">
                <a:moveTo>
                  <a:pt x="0" y="0"/>
                </a:moveTo>
                <a:lnTo>
                  <a:pt x="852430" y="0"/>
                </a:lnTo>
                <a:lnTo>
                  <a:pt x="852430" y="841698"/>
                </a:lnTo>
                <a:lnTo>
                  <a:pt x="0" y="84169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tretch>
              <a:fillRect l="-58032" t="-53645"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3056651" y="5483323"/>
            <a:ext cx="688877" cy="688877"/>
          </a:xfrm>
          <a:custGeom>
            <a:avLst/>
            <a:gdLst/>
            <a:ahLst/>
            <a:cxnLst/>
            <a:rect l="l" t="t" r="r" b="b"/>
            <a:pathLst>
              <a:path w="1033315" h="1033315">
                <a:moveTo>
                  <a:pt x="0" y="0"/>
                </a:moveTo>
                <a:lnTo>
                  <a:pt x="1033315" y="0"/>
                </a:lnTo>
                <a:lnTo>
                  <a:pt x="1033315" y="1033315"/>
                </a:lnTo>
                <a:lnTo>
                  <a:pt x="0" y="1033315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 rot="-888436">
            <a:off x="725135" y="51368"/>
            <a:ext cx="1185811" cy="1268864"/>
          </a:xfrm>
          <a:custGeom>
            <a:avLst/>
            <a:gdLst/>
            <a:ahLst/>
            <a:cxnLst/>
            <a:rect l="l" t="t" r="r" b="b"/>
            <a:pathLst>
              <a:path w="1778716" h="1903296">
                <a:moveTo>
                  <a:pt x="0" y="0"/>
                </a:moveTo>
                <a:lnTo>
                  <a:pt x="1778716" y="0"/>
                </a:lnTo>
                <a:lnTo>
                  <a:pt x="1778716" y="1903296"/>
                </a:lnTo>
                <a:lnTo>
                  <a:pt x="0" y="1903296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=""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 rot="844092">
            <a:off x="-634737" y="2240111"/>
            <a:ext cx="1964513" cy="1818067"/>
          </a:xfrm>
          <a:custGeom>
            <a:avLst/>
            <a:gdLst/>
            <a:ahLst/>
            <a:cxnLst/>
            <a:rect l="l" t="t" r="r" b="b"/>
            <a:pathLst>
              <a:path w="2946769" h="2727101">
                <a:moveTo>
                  <a:pt x="0" y="0"/>
                </a:moveTo>
                <a:lnTo>
                  <a:pt x="2946769" y="0"/>
                </a:lnTo>
                <a:lnTo>
                  <a:pt x="2946769" y="2727101"/>
                </a:lnTo>
                <a:lnTo>
                  <a:pt x="0" y="272710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-607908">
            <a:off x="3319896" y="-398745"/>
            <a:ext cx="1842304" cy="1055137"/>
          </a:xfrm>
          <a:custGeom>
            <a:avLst/>
            <a:gdLst/>
            <a:ahLst/>
            <a:cxnLst/>
            <a:rect l="l" t="t" r="r" b="b"/>
            <a:pathLst>
              <a:path w="2763456" h="1582706">
                <a:moveTo>
                  <a:pt x="0" y="0"/>
                </a:moveTo>
                <a:lnTo>
                  <a:pt x="2763455" y="0"/>
                </a:lnTo>
                <a:lnTo>
                  <a:pt x="2763455" y="1582706"/>
                </a:lnTo>
                <a:lnTo>
                  <a:pt x="0" y="1582706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-1198454" y="493760"/>
            <a:ext cx="2396907" cy="344283"/>
          </a:xfrm>
          <a:custGeom>
            <a:avLst/>
            <a:gdLst/>
            <a:ahLst/>
            <a:cxnLst/>
            <a:rect l="l" t="t" r="r" b="b"/>
            <a:pathLst>
              <a:path w="3595361" h="516425">
                <a:moveTo>
                  <a:pt x="0" y="0"/>
                </a:moveTo>
                <a:lnTo>
                  <a:pt x="3595362" y="0"/>
                </a:lnTo>
                <a:lnTo>
                  <a:pt x="3595362" y="516425"/>
                </a:lnTo>
                <a:lnTo>
                  <a:pt x="0" y="51642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=""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</p:sp>
      <p:sp>
        <p:nvSpPr>
          <p:cNvPr id="16" name="Freeform 16"/>
          <p:cNvSpPr/>
          <p:nvPr/>
        </p:nvSpPr>
        <p:spPr>
          <a:xfrm rot="1890535">
            <a:off x="10750286" y="3437502"/>
            <a:ext cx="1329971" cy="802819"/>
          </a:xfrm>
          <a:custGeom>
            <a:avLst/>
            <a:gdLst/>
            <a:ahLst/>
            <a:cxnLst/>
            <a:rect l="l" t="t" r="r" b="b"/>
            <a:pathLst>
              <a:path w="1994956" h="1204228">
                <a:moveTo>
                  <a:pt x="0" y="0"/>
                </a:moveTo>
                <a:lnTo>
                  <a:pt x="1994957" y="0"/>
                </a:lnTo>
                <a:lnTo>
                  <a:pt x="1994957" y="1204228"/>
                </a:lnTo>
                <a:lnTo>
                  <a:pt x="0" y="1204228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=""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</p:sp>
      <p:sp>
        <p:nvSpPr>
          <p:cNvPr id="17" name="Freeform 17"/>
          <p:cNvSpPr/>
          <p:nvPr/>
        </p:nvSpPr>
        <p:spPr>
          <a:xfrm rot="-10037750">
            <a:off x="7327282" y="-323575"/>
            <a:ext cx="1151940" cy="904797"/>
          </a:xfrm>
          <a:custGeom>
            <a:avLst/>
            <a:gdLst/>
            <a:ahLst/>
            <a:cxnLst/>
            <a:rect l="l" t="t" r="r" b="b"/>
            <a:pathLst>
              <a:path w="1727910" h="1357195">
                <a:moveTo>
                  <a:pt x="0" y="0"/>
                </a:moveTo>
                <a:lnTo>
                  <a:pt x="1727911" y="0"/>
                </a:lnTo>
                <a:lnTo>
                  <a:pt x="1727911" y="1357195"/>
                </a:lnTo>
                <a:lnTo>
                  <a:pt x="0" y="1357195"/>
                </a:lnTo>
                <a:lnTo>
                  <a:pt x="0" y="0"/>
                </a:lnTo>
                <a:close/>
              </a:path>
            </a:pathLst>
          </a:custGeom>
          <a:blipFill>
            <a:blip r:embed="rId28">
              <a:extLst>
                <a:ext uri="{96DAC541-7B7A-43D3-8B79-37D633B846F1}">
                  <asvg:svgBlip xmlns="" xmlns:asvg="http://schemas.microsoft.com/office/drawing/2016/SVG/main" r:embed="rId29"/>
                </a:ext>
              </a:extLst>
            </a:blip>
            <a:stretch>
              <a:fillRect/>
            </a:stretch>
          </a:blipFill>
        </p:spPr>
      </p:sp>
      <p:sp>
        <p:nvSpPr>
          <p:cNvPr id="18" name="Freeform 18"/>
          <p:cNvSpPr/>
          <p:nvPr/>
        </p:nvSpPr>
        <p:spPr>
          <a:xfrm>
            <a:off x="4529385" y="6172200"/>
            <a:ext cx="1197939" cy="392053"/>
          </a:xfrm>
          <a:custGeom>
            <a:avLst/>
            <a:gdLst/>
            <a:ahLst/>
            <a:cxnLst/>
            <a:rect l="l" t="t" r="r" b="b"/>
            <a:pathLst>
              <a:path w="1796908" h="588079">
                <a:moveTo>
                  <a:pt x="0" y="0"/>
                </a:moveTo>
                <a:lnTo>
                  <a:pt x="1796908" y="0"/>
                </a:lnTo>
                <a:lnTo>
                  <a:pt x="1796908" y="588079"/>
                </a:lnTo>
                <a:lnTo>
                  <a:pt x="0" y="588079"/>
                </a:lnTo>
                <a:lnTo>
                  <a:pt x="0" y="0"/>
                </a:lnTo>
                <a:close/>
              </a:path>
            </a:pathLst>
          </a:custGeom>
          <a:blipFill>
            <a:blip r:embed="rId30">
              <a:extLst>
                <a:ext uri="{96DAC541-7B7A-43D3-8B79-37D633B846F1}">
                  <asvg:svgBlip xmlns="" xmlns:asvg="http://schemas.microsoft.com/office/drawing/2016/SVG/main" r:embed="rId31"/>
                </a:ext>
              </a:extLst>
            </a:blip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1778000" y="2794000"/>
            <a:ext cx="8517467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altLang="en-US" sz="3600" dirty="0" smtClean="0">
                <a:solidFill>
                  <a:srgbClr val="EB717B"/>
                </a:solidFill>
                <a:latin typeface="Arial Black" panose="020B0A04020102020204" charset="0"/>
                <a:ea typeface="Paytone One" panose="00000500000000000000"/>
                <a:cs typeface="Arial Black" panose="020B0A04020102020204" charset="0"/>
                <a:sym typeface="Paytone One" panose="00000500000000000000"/>
              </a:rPr>
              <a:t>Môn</a:t>
            </a:r>
            <a:r>
              <a:rPr lang="en-US" altLang="en-US" sz="3600" dirty="0" smtClean="0">
                <a:solidFill>
                  <a:srgbClr val="EB717B"/>
                </a:solidFill>
                <a:latin typeface="Arial Black" panose="020B0A04020102020204" charset="0"/>
                <a:ea typeface="Paytone One" panose="00000500000000000000"/>
                <a:cs typeface="Arial Black" panose="020B0A04020102020204" charset="0"/>
                <a:sym typeface="Paytone One" panose="00000500000000000000"/>
              </a:rPr>
              <a:t>: </a:t>
            </a:r>
            <a:r>
              <a:rPr lang="vi-VN" altLang="en-US" sz="3600" dirty="0" smtClean="0">
                <a:solidFill>
                  <a:srgbClr val="EB717B"/>
                </a:solidFill>
                <a:latin typeface="Arial Black" panose="020B0A04020102020204" charset="0"/>
                <a:ea typeface="Paytone One" panose="00000500000000000000"/>
                <a:cs typeface="Arial Black" panose="020B0A04020102020204" charset="0"/>
                <a:sym typeface="Paytone One" panose="00000500000000000000"/>
              </a:rPr>
              <a:t>TOÁN</a:t>
            </a:r>
            <a:endParaRPr lang="vi-VN" altLang="en-US" sz="3600" dirty="0">
              <a:solidFill>
                <a:srgbClr val="EB717B"/>
              </a:solidFill>
              <a:latin typeface="Arial Black" panose="020B0A04020102020204" charset="0"/>
              <a:ea typeface="Paytone One" panose="00000500000000000000"/>
              <a:cs typeface="Arial Black" panose="020B0A04020102020204" charset="0"/>
              <a:sym typeface="Paytone One" panose="00000500000000000000"/>
            </a:endParaRPr>
          </a:p>
        </p:txBody>
      </p:sp>
      <p:sp>
        <p:nvSpPr>
          <p:cNvPr id="20" name="TextBox 20"/>
          <p:cNvSpPr txBox="1"/>
          <p:nvPr/>
        </p:nvSpPr>
        <p:spPr>
          <a:xfrm>
            <a:off x="3056651" y="5020563"/>
            <a:ext cx="6194425" cy="6732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>
              <a:lnSpc>
                <a:spcPts val="6000"/>
              </a:lnSpc>
              <a:spcBef>
                <a:spcPct val="0"/>
              </a:spcBef>
            </a:pPr>
            <a:r>
              <a:rPr lang="en-US" sz="3200" dirty="0" smtClean="0">
                <a:solidFill>
                  <a:srgbClr val="000000"/>
                </a:solidFill>
                <a:latin typeface="Times New Roman" panose="02020603050405020304" pitchFamily="18" charset="0"/>
                <a:ea typeface="Maven Pro" panose="00000500000000000000"/>
                <a:cs typeface="Times New Roman" panose="02020603050405020304" pitchFamily="18" charset="0"/>
                <a:sym typeface="Maven Pro" panose="00000500000000000000"/>
              </a:rPr>
              <a:t>GV: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Maven Pro" panose="00000500000000000000"/>
                <a:cs typeface="Times New Roman" panose="02020603050405020304" pitchFamily="18" charset="0"/>
                <a:sym typeface="Maven Pro" panose="00000500000000000000"/>
              </a:rPr>
              <a:t>Nguyễn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aven Pro" panose="00000500000000000000"/>
                <a:cs typeface="Times New Roman" panose="02020603050405020304" pitchFamily="18" charset="0"/>
                <a:sym typeface="Maven Pro" panose="0000050000000000000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Maven Pro" panose="00000500000000000000"/>
                <a:cs typeface="Times New Roman" panose="02020603050405020304" pitchFamily="18" charset="0"/>
                <a:sym typeface="Maven Pro" panose="00000500000000000000"/>
              </a:rPr>
              <a:t>Thị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aven Pro" panose="00000500000000000000"/>
                <a:cs typeface="Times New Roman" panose="02020603050405020304" pitchFamily="18" charset="0"/>
                <a:sym typeface="Maven Pro" panose="0000050000000000000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Maven Pro" panose="00000500000000000000"/>
                <a:cs typeface="Times New Roman" panose="02020603050405020304" pitchFamily="18" charset="0"/>
                <a:sym typeface="Maven Pro" panose="00000500000000000000"/>
              </a:rPr>
              <a:t>Diễm</a:t>
            </a:r>
            <a:r>
              <a:rPr lang="en-US" sz="3200" dirty="0">
                <a:solidFill>
                  <a:srgbClr val="000000"/>
                </a:solidFill>
                <a:latin typeface="Times New Roman" panose="02020603050405020304" pitchFamily="18" charset="0"/>
                <a:ea typeface="Maven Pro" panose="00000500000000000000"/>
                <a:cs typeface="Times New Roman" panose="02020603050405020304" pitchFamily="18" charset="0"/>
                <a:sym typeface="Maven Pro" panose="00000500000000000000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Times New Roman" panose="02020603050405020304" pitchFamily="18" charset="0"/>
                <a:ea typeface="Maven Pro" panose="00000500000000000000"/>
                <a:cs typeface="Times New Roman" panose="02020603050405020304" pitchFamily="18" charset="0"/>
                <a:sym typeface="Maven Pro" panose="00000500000000000000"/>
              </a:rPr>
              <a:t>Hiền</a:t>
            </a:r>
            <a:endParaRPr lang="en-US" sz="3200" dirty="0">
              <a:solidFill>
                <a:srgbClr val="000000"/>
              </a:solidFill>
              <a:latin typeface="Times New Roman" panose="02020603050405020304" pitchFamily="18" charset="0"/>
              <a:ea typeface="Maven Pro" panose="00000500000000000000"/>
              <a:cs typeface="Times New Roman" panose="02020603050405020304" pitchFamily="18" charset="0"/>
              <a:sym typeface="Maven Pro" panose="00000500000000000000"/>
            </a:endParaRPr>
          </a:p>
        </p:txBody>
      </p:sp>
      <p:sp>
        <p:nvSpPr>
          <p:cNvPr id="21" name="TextBox 19"/>
          <p:cNvSpPr txBox="1"/>
          <p:nvPr/>
        </p:nvSpPr>
        <p:spPr>
          <a:xfrm>
            <a:off x="1895128" y="3663482"/>
            <a:ext cx="8517467" cy="1128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  <a:spcBef>
                <a:spcPct val="0"/>
              </a:spcBef>
            </a:pPr>
            <a:r>
              <a:rPr lang="en-US" altLang="en-US" sz="3600" dirty="0" err="1" smtClean="0">
                <a:solidFill>
                  <a:srgbClr val="71BDCB"/>
                </a:solidFill>
                <a:latin typeface="Arial Black" panose="020B0A04020102020204" charset="0"/>
                <a:ea typeface="Paytone One" panose="00000500000000000000"/>
                <a:cs typeface="Arial Black" panose="020B0A04020102020204" charset="0"/>
                <a:sym typeface="Paytone One" panose="00000500000000000000"/>
              </a:rPr>
              <a:t>Bài</a:t>
            </a:r>
            <a:r>
              <a:rPr lang="en-US" altLang="en-US" sz="3600" dirty="0" smtClean="0">
                <a:solidFill>
                  <a:srgbClr val="71BDCB"/>
                </a:solidFill>
                <a:latin typeface="Arial Black" panose="020B0A04020102020204" charset="0"/>
                <a:ea typeface="Paytone One" panose="00000500000000000000"/>
                <a:cs typeface="Arial Black" panose="020B0A04020102020204" charset="0"/>
                <a:sym typeface="Paytone One" panose="00000500000000000000"/>
              </a:rPr>
              <a:t> Stem: </a:t>
            </a:r>
            <a:r>
              <a:rPr lang="en-US" altLang="en-US" sz="3600" dirty="0" err="1" smtClean="0">
                <a:solidFill>
                  <a:srgbClr val="71BDCB"/>
                </a:solidFill>
                <a:latin typeface="Arial Black" panose="020B0A04020102020204" charset="0"/>
                <a:ea typeface="Paytone One" panose="00000500000000000000"/>
                <a:cs typeface="Arial Black" panose="020B0A04020102020204" charset="0"/>
                <a:sym typeface="Paytone One" panose="00000500000000000000"/>
              </a:rPr>
              <a:t>Lịch</a:t>
            </a:r>
            <a:r>
              <a:rPr lang="en-US" altLang="en-US" sz="3600" dirty="0" smtClean="0">
                <a:solidFill>
                  <a:srgbClr val="71BDCB"/>
                </a:solidFill>
                <a:latin typeface="Arial Black" panose="020B0A04020102020204" charset="0"/>
                <a:ea typeface="Paytone One" panose="00000500000000000000"/>
                <a:cs typeface="Arial Black" panose="020B0A04020102020204" charset="0"/>
                <a:sym typeface="Paytone One" panose="00000500000000000000"/>
              </a:rPr>
              <a:t> </a:t>
            </a:r>
            <a:r>
              <a:rPr lang="en-US" altLang="en-US" sz="3600" dirty="0" err="1" smtClean="0">
                <a:solidFill>
                  <a:srgbClr val="71BDCB"/>
                </a:solidFill>
                <a:latin typeface="Arial Black" panose="020B0A04020102020204" charset="0"/>
                <a:ea typeface="Paytone One" panose="00000500000000000000"/>
                <a:cs typeface="Arial Black" panose="020B0A04020102020204" charset="0"/>
                <a:sym typeface="Paytone One" panose="00000500000000000000"/>
              </a:rPr>
              <a:t>để</a:t>
            </a:r>
            <a:r>
              <a:rPr lang="en-US" altLang="en-US" sz="3600" dirty="0" smtClean="0">
                <a:solidFill>
                  <a:srgbClr val="71BDCB"/>
                </a:solidFill>
                <a:latin typeface="Arial Black" panose="020B0A04020102020204" charset="0"/>
                <a:ea typeface="Paytone One" panose="00000500000000000000"/>
                <a:cs typeface="Arial Black" panose="020B0A04020102020204" charset="0"/>
                <a:sym typeface="Paytone One" panose="00000500000000000000"/>
              </a:rPr>
              <a:t> </a:t>
            </a:r>
            <a:r>
              <a:rPr lang="en-US" altLang="en-US" sz="3600" dirty="0" err="1" smtClean="0">
                <a:solidFill>
                  <a:srgbClr val="71BDCB"/>
                </a:solidFill>
                <a:latin typeface="Arial Black" panose="020B0A04020102020204" charset="0"/>
                <a:ea typeface="Paytone One" panose="00000500000000000000"/>
                <a:cs typeface="Arial Black" panose="020B0A04020102020204" charset="0"/>
                <a:sym typeface="Paytone One" panose="00000500000000000000"/>
              </a:rPr>
              <a:t>bàn</a:t>
            </a:r>
            <a:r>
              <a:rPr lang="en-US" altLang="en-US" sz="3600" dirty="0" smtClean="0">
                <a:solidFill>
                  <a:srgbClr val="71BDCB"/>
                </a:solidFill>
                <a:latin typeface="Arial Black" panose="020B0A04020102020204" charset="0"/>
                <a:ea typeface="Paytone One" panose="00000500000000000000"/>
                <a:cs typeface="Arial Black" panose="020B0A04020102020204" charset="0"/>
                <a:sym typeface="Paytone One" panose="00000500000000000000"/>
              </a:rPr>
              <a:t> </a:t>
            </a:r>
            <a:r>
              <a:rPr lang="en-US" altLang="en-US" sz="3600" dirty="0" err="1" smtClean="0">
                <a:solidFill>
                  <a:srgbClr val="71BDCB"/>
                </a:solidFill>
                <a:latin typeface="Arial Black" panose="020B0A04020102020204" charset="0"/>
                <a:ea typeface="Paytone One" panose="00000500000000000000"/>
                <a:cs typeface="Arial Black" panose="020B0A04020102020204" charset="0"/>
                <a:sym typeface="Paytone One" panose="00000500000000000000"/>
              </a:rPr>
              <a:t>tiện</a:t>
            </a:r>
            <a:r>
              <a:rPr lang="en-US" altLang="en-US" sz="3600" dirty="0" smtClean="0">
                <a:solidFill>
                  <a:srgbClr val="71BDCB"/>
                </a:solidFill>
                <a:latin typeface="Arial Black" panose="020B0A04020102020204" charset="0"/>
                <a:ea typeface="Paytone One" panose="00000500000000000000"/>
                <a:cs typeface="Arial Black" panose="020B0A04020102020204" charset="0"/>
                <a:sym typeface="Paytone One" panose="00000500000000000000"/>
              </a:rPr>
              <a:t> </a:t>
            </a:r>
            <a:r>
              <a:rPr lang="en-US" altLang="en-US" sz="3600" dirty="0" err="1" smtClean="0">
                <a:solidFill>
                  <a:srgbClr val="71BDCB"/>
                </a:solidFill>
                <a:latin typeface="Arial Black" panose="020B0A04020102020204" charset="0"/>
                <a:ea typeface="Paytone One" panose="00000500000000000000"/>
                <a:cs typeface="Arial Black" panose="020B0A04020102020204" charset="0"/>
                <a:sym typeface="Paytone One" panose="00000500000000000000"/>
              </a:rPr>
              <a:t>ích</a:t>
            </a:r>
            <a:endParaRPr lang="vi-VN" altLang="en-US" sz="3600" dirty="0">
              <a:solidFill>
                <a:srgbClr val="71BDCB"/>
              </a:solidFill>
              <a:latin typeface="Arial Black" panose="020B0A04020102020204" charset="0"/>
              <a:ea typeface="Paytone One" panose="00000500000000000000"/>
              <a:cs typeface="Arial Black" panose="020B0A04020102020204" charset="0"/>
              <a:sym typeface="Paytone One" panose="00000500000000000000"/>
            </a:endParaRPr>
          </a:p>
        </p:txBody>
      </p:sp>
    </p:spTree>
  </p:cSld>
  <p:clrMapOvr>
    <a:masterClrMapping/>
  </p:clrMapOvr>
  <p:transition spd="slow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510" y="684631"/>
            <a:ext cx="11743530" cy="6169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77143" y="-23255"/>
            <a:ext cx="7942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Tháng 2/2025 có bao nhiêu ngày?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Xem lịch Âm lịch năm 2024? Hôm nay là ngày mấy Âm lịch?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1" y="684631"/>
            <a:ext cx="11199222" cy="6173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177143" y="-23255"/>
            <a:ext cx="79422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>
                <a:latin typeface="Times New Roman" panose="02020603050405020304" pitchFamily="18" charset="0"/>
                <a:cs typeface="Times New Roman" panose="02020603050405020304" pitchFamily="18" charset="0"/>
              </a:rPr>
              <a:t>Tháng 2/2024 có bao nhiêu ngày?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18606" y="1332408"/>
            <a:ext cx="10554788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Wingdings" panose="05000000000000000000" charset="0"/>
              <a:buChar char="Ø"/>
            </a:pP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Những năm tháng 2 có 28 ngày là những năm không nhuận, năm nào tháng 2 có 29 ngày là năm nhuận. </a:t>
            </a:r>
          </a:p>
          <a:p>
            <a:pPr marL="685800" indent="-685800">
              <a:buFont typeface="Wingdings" panose="05000000000000000000" charset="0"/>
              <a:buChar char="Ø"/>
            </a:pPr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Mỗi 4 năm mới có nhuận 1 lần.</a:t>
            </a:r>
          </a:p>
          <a:p>
            <a:pPr marL="685800" indent="-685800">
              <a:buFont typeface="Wingdings" panose="05000000000000000000" charset="0"/>
              <a:buChar char="Ø"/>
            </a:pPr>
            <a:r>
              <a:rPr lang="en-US" sz="48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 năm không nhuận có 365 ngày, năm nhuận sẽ có 366 ngày.</a:t>
            </a:r>
          </a:p>
        </p:txBody>
      </p:sp>
      <p:sp>
        <p:nvSpPr>
          <p:cNvPr id="106" name="Freeform 106"/>
          <p:cNvSpPr/>
          <p:nvPr/>
        </p:nvSpPr>
        <p:spPr>
          <a:xfrm>
            <a:off x="2671445" y="266065"/>
            <a:ext cx="6477000" cy="908685"/>
          </a:xfrm>
          <a:custGeom>
            <a:avLst/>
            <a:gdLst/>
            <a:ahLst/>
            <a:cxnLst/>
            <a:rect l="l" t="t" r="r" b="b"/>
            <a:pathLst>
              <a:path w="7843460" h="1591907">
                <a:moveTo>
                  <a:pt x="0" y="0"/>
                </a:moveTo>
                <a:lnTo>
                  <a:pt x="7843460" y="0"/>
                </a:lnTo>
                <a:lnTo>
                  <a:pt x="7843460" y="1591907"/>
                </a:lnTo>
                <a:lnTo>
                  <a:pt x="0" y="159190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Text Box 2"/>
          <p:cNvSpPr txBox="1"/>
          <p:nvPr/>
        </p:nvSpPr>
        <p:spPr>
          <a:xfrm>
            <a:off x="3615055" y="397510"/>
            <a:ext cx="406400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alt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GHI NHỚ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hought Bubble: Cloud 3"/>
          <p:cNvSpPr/>
          <p:nvPr/>
        </p:nvSpPr>
        <p:spPr>
          <a:xfrm flipH="1">
            <a:off x="838197" y="0"/>
            <a:ext cx="7339151" cy="2656705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>
                <a:latin typeface="Times New Roman" panose="02020603050405020304" pitchFamily="18" charset="0"/>
                <a:cs typeface="Times New Roman" panose="02020603050405020304" pitchFamily="18" charset="0"/>
              </a:rPr>
              <a:t>Trong tháng 2 có những ngày lễ nào?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87" b="94281" l="9804" r="89706">
                        <a14:foregroundMark x1="18954" y1="31536" x2="24673" y2="35948"/>
                        <a14:foregroundMark x1="29248" y1="17157" x2="34150" y2="24837"/>
                        <a14:foregroundMark x1="52941" y1="9150" x2="47549" y2="17157"/>
                        <a14:foregroundMark x1="72712" y1="16340" x2="68301" y2="21242"/>
                        <a14:foregroundMark x1="74510" y1="35948" x2="86601" y2="35621"/>
                        <a14:foregroundMark x1="86601" y1="35621" x2="86601" y2="35621"/>
                        <a14:foregroundMark x1="41830" y1="91176" x2="44935" y2="94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286646"/>
            <a:ext cx="5829300" cy="582930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7977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8200" y="2103437"/>
            <a:ext cx="7371080" cy="1325563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  <p:sp>
        <p:nvSpPr>
          <p:cNvPr id="106" name="Freeform 106"/>
          <p:cNvSpPr/>
          <p:nvPr/>
        </p:nvSpPr>
        <p:spPr>
          <a:xfrm>
            <a:off x="278130" y="2554605"/>
            <a:ext cx="4491355" cy="4185285"/>
          </a:xfrm>
          <a:custGeom>
            <a:avLst/>
            <a:gdLst/>
            <a:ahLst/>
            <a:cxnLst/>
            <a:rect l="l" t="t" r="r" b="b"/>
            <a:pathLst>
              <a:path w="4807609" h="4878758">
                <a:moveTo>
                  <a:pt x="0" y="0"/>
                </a:moveTo>
                <a:lnTo>
                  <a:pt x="4807609" y="0"/>
                </a:lnTo>
                <a:lnTo>
                  <a:pt x="4807609" y="4878757"/>
                </a:lnTo>
                <a:lnTo>
                  <a:pt x="0" y="48787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ILE VECTOR BỘ SỐ LỊCH ÂM DƯƠNG 2025 - Phước Nguyễ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937657"/>
            <a:ext cx="2873829" cy="316992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 Em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hãy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quan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sát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tờ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lịch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12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tháng</a:t>
            </a:r>
            <a:r>
              <a:rPr kumimoji="0" lang="en-US" altLang="zh-CN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cho</a:t>
            </a:r>
            <a:r>
              <a:rPr kumimoji="0" lang="en-US" altLang="zh-CN" sz="2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400" b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thầy</a:t>
            </a:r>
            <a:r>
              <a:rPr kumimoji="0" lang="en-US" altLang="zh-CN" sz="2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noProof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biết</a:t>
            </a:r>
            <a:r>
              <a:rPr kumimoji="0" lang="en-US" altLang="zh-CN" sz="2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</a:t>
            </a:r>
            <a:r>
              <a:rPr kumimoji="0" lang="en-US" altLang="zh-CN" sz="2400" b="1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háng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nào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kumimoji="0" lang="en-US" altLang="zh-CN" sz="2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28 </a:t>
            </a:r>
            <a:r>
              <a:rPr kumimoji="0" lang="en-US" altLang="zh-CN" sz="24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30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tháng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 31 </a:t>
            </a:r>
            <a:r>
              <a:rPr lang="en-US" altLang="zh-C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ngày</a:t>
            </a:r>
            <a:r>
              <a:rPr lang="en-US" altLang="zh-C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?</a:t>
            </a:r>
            <a:endParaRPr kumimoji="0" lang="en-US" altLang="zh-CN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Roboto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FILE VECTOR BỘ SỐ LỊCH ÂM DƯƠNG 2025 - Phước Nguyễ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3829" y="731520"/>
            <a:ext cx="9318171" cy="612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476284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cap="none" spc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Thảo luận nhóm</a:t>
            </a:r>
          </a:p>
        </p:txBody>
      </p:sp>
    </p:spTree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TextBox 116"/>
          <p:cNvSpPr txBox="1"/>
          <p:nvPr/>
        </p:nvSpPr>
        <p:spPr>
          <a:xfrm>
            <a:off x="2030643" y="299707"/>
            <a:ext cx="91617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Roboto" panose="02000000000000000000" pitchFamily="2" charset="0"/>
                <a:ea typeface="Roboto" panose="02000000000000000000" pitchFamily="2" charset="0"/>
              </a:rPr>
              <a:t>CHỌN CÁC THÁNG TƯƠNG ỨNG VỚI SỐ NGÀY</a:t>
            </a:r>
            <a:endParaRPr kumimoji="0" lang="en-US" altLang="zh-CN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Roboto" panose="02000000000000000000" pitchFamily="2" charset="0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342" y="-22542"/>
            <a:ext cx="2029820" cy="1484555"/>
          </a:xfrm>
          <a:prstGeom prst="rect">
            <a:avLst/>
          </a:prstGeom>
          <a:ln>
            <a:noFill/>
          </a:ln>
        </p:spPr>
      </p:pic>
      <p:grpSp>
        <p:nvGrpSpPr>
          <p:cNvPr id="58" name="Group 57"/>
          <p:cNvGrpSpPr/>
          <p:nvPr/>
        </p:nvGrpSpPr>
        <p:grpSpPr>
          <a:xfrm>
            <a:off x="1784702" y="3315585"/>
            <a:ext cx="1577476" cy="1062151"/>
            <a:chOff x="1782903" y="3422204"/>
            <a:chExt cx="1577476" cy="1062151"/>
          </a:xfrm>
        </p:grpSpPr>
        <p:grpSp>
          <p:nvGrpSpPr>
            <p:cNvPr id="55" name="Group 54"/>
            <p:cNvGrpSpPr/>
            <p:nvPr/>
          </p:nvGrpSpPr>
          <p:grpSpPr>
            <a:xfrm>
              <a:off x="1782903" y="3422204"/>
              <a:ext cx="1577476" cy="1062151"/>
              <a:chOff x="6352576" y="2804745"/>
              <a:chExt cx="1577476" cy="1062151"/>
            </a:xfrm>
          </p:grpSpPr>
          <p:sp>
            <p:nvSpPr>
              <p:cNvPr id="56" name="Teardrop 55"/>
              <p:cNvSpPr/>
              <p:nvPr/>
            </p:nvSpPr>
            <p:spPr>
              <a:xfrm rot="9530172">
                <a:off x="7075122" y="2975125"/>
                <a:ext cx="854930" cy="713096"/>
              </a:xfrm>
              <a:prstGeom prst="teardrop">
                <a:avLst/>
              </a:prstGeom>
              <a:solidFill>
                <a:srgbClr val="71BD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7" name="Teardrop 56"/>
              <p:cNvSpPr/>
              <p:nvPr/>
            </p:nvSpPr>
            <p:spPr>
              <a:xfrm rot="6003207">
                <a:off x="6379323" y="2906734"/>
                <a:ext cx="854930" cy="908423"/>
              </a:xfrm>
              <a:prstGeom prst="teardrop">
                <a:avLst/>
              </a:prstGeom>
              <a:solidFill>
                <a:srgbClr val="71BD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1" name="Teardrop 50"/>
              <p:cNvSpPr/>
              <p:nvPr/>
            </p:nvSpPr>
            <p:spPr>
              <a:xfrm rot="7533540">
                <a:off x="6660423" y="2777998"/>
                <a:ext cx="854930" cy="908423"/>
              </a:xfrm>
              <a:prstGeom prst="teardrop">
                <a:avLst/>
              </a:prstGeom>
              <a:solidFill>
                <a:srgbClr val="B4E0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2" name="Oval 51"/>
              <p:cNvSpPr/>
              <p:nvPr/>
            </p:nvSpPr>
            <p:spPr>
              <a:xfrm>
                <a:off x="6957024" y="3452291"/>
                <a:ext cx="434462" cy="414605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TextBox 6"/>
            <p:cNvSpPr txBox="1"/>
            <p:nvPr/>
          </p:nvSpPr>
          <p:spPr>
            <a:xfrm>
              <a:off x="1927884" y="3524884"/>
              <a:ext cx="133991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28 hoặc 29 ngày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4895390" y="3290461"/>
            <a:ext cx="1577476" cy="1062151"/>
            <a:chOff x="4848199" y="3427485"/>
            <a:chExt cx="1577476" cy="1062151"/>
          </a:xfrm>
        </p:grpSpPr>
        <p:grpSp>
          <p:nvGrpSpPr>
            <p:cNvPr id="61" name="Group 60"/>
            <p:cNvGrpSpPr/>
            <p:nvPr/>
          </p:nvGrpSpPr>
          <p:grpSpPr>
            <a:xfrm>
              <a:off x="4848199" y="3427485"/>
              <a:ext cx="1577476" cy="1062151"/>
              <a:chOff x="6352576" y="2804745"/>
              <a:chExt cx="1577476" cy="1062151"/>
            </a:xfrm>
          </p:grpSpPr>
          <p:sp>
            <p:nvSpPr>
              <p:cNvPr id="62" name="Teardrop 61"/>
              <p:cNvSpPr/>
              <p:nvPr/>
            </p:nvSpPr>
            <p:spPr>
              <a:xfrm rot="9530172">
                <a:off x="7075122" y="2975125"/>
                <a:ext cx="854930" cy="713096"/>
              </a:xfrm>
              <a:prstGeom prst="teardrop">
                <a:avLst/>
              </a:prstGeom>
              <a:solidFill>
                <a:srgbClr val="71BD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Teardrop 62"/>
              <p:cNvSpPr/>
              <p:nvPr/>
            </p:nvSpPr>
            <p:spPr>
              <a:xfrm rot="6003207">
                <a:off x="6379323" y="2906734"/>
                <a:ext cx="854930" cy="908423"/>
              </a:xfrm>
              <a:prstGeom prst="teardrop">
                <a:avLst/>
              </a:prstGeom>
              <a:solidFill>
                <a:srgbClr val="71BD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Teardrop 63"/>
              <p:cNvSpPr/>
              <p:nvPr/>
            </p:nvSpPr>
            <p:spPr>
              <a:xfrm rot="7533540">
                <a:off x="6660423" y="2777998"/>
                <a:ext cx="854930" cy="908423"/>
              </a:xfrm>
              <a:prstGeom prst="teardrop">
                <a:avLst/>
              </a:prstGeom>
              <a:solidFill>
                <a:srgbClr val="B4E0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Oval 64"/>
              <p:cNvSpPr/>
              <p:nvPr/>
            </p:nvSpPr>
            <p:spPr>
              <a:xfrm>
                <a:off x="6957024" y="3452291"/>
                <a:ext cx="434462" cy="414605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1" name="TextBox 20"/>
            <p:cNvSpPr txBox="1"/>
            <p:nvPr/>
          </p:nvSpPr>
          <p:spPr>
            <a:xfrm>
              <a:off x="4974169" y="3688136"/>
              <a:ext cx="14068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30 ngày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8035986" y="3365735"/>
            <a:ext cx="1577476" cy="1062151"/>
            <a:chOff x="8299590" y="3404336"/>
            <a:chExt cx="1577476" cy="1062151"/>
          </a:xfrm>
        </p:grpSpPr>
        <p:grpSp>
          <p:nvGrpSpPr>
            <p:cNvPr id="71" name="Group 70"/>
            <p:cNvGrpSpPr/>
            <p:nvPr/>
          </p:nvGrpSpPr>
          <p:grpSpPr>
            <a:xfrm>
              <a:off x="8299590" y="3404336"/>
              <a:ext cx="1577476" cy="1062151"/>
              <a:chOff x="6352576" y="2804745"/>
              <a:chExt cx="1577476" cy="1062151"/>
            </a:xfrm>
          </p:grpSpPr>
          <p:sp>
            <p:nvSpPr>
              <p:cNvPr id="72" name="Teardrop 71"/>
              <p:cNvSpPr/>
              <p:nvPr/>
            </p:nvSpPr>
            <p:spPr>
              <a:xfrm rot="9530172">
                <a:off x="7075122" y="2975125"/>
                <a:ext cx="854930" cy="713096"/>
              </a:xfrm>
              <a:prstGeom prst="teardrop">
                <a:avLst/>
              </a:prstGeom>
              <a:solidFill>
                <a:srgbClr val="71BD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Teardrop 72"/>
              <p:cNvSpPr/>
              <p:nvPr/>
            </p:nvSpPr>
            <p:spPr>
              <a:xfrm rot="6003207">
                <a:off x="6379323" y="2906734"/>
                <a:ext cx="854930" cy="908423"/>
              </a:xfrm>
              <a:prstGeom prst="teardrop">
                <a:avLst/>
              </a:prstGeom>
              <a:solidFill>
                <a:srgbClr val="71BDC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Teardrop 73"/>
              <p:cNvSpPr/>
              <p:nvPr/>
            </p:nvSpPr>
            <p:spPr>
              <a:xfrm rot="7533540">
                <a:off x="6660423" y="2777998"/>
                <a:ext cx="854930" cy="908423"/>
              </a:xfrm>
              <a:prstGeom prst="teardrop">
                <a:avLst/>
              </a:prstGeom>
              <a:solidFill>
                <a:srgbClr val="B4E0EB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Oval 74"/>
              <p:cNvSpPr/>
              <p:nvPr/>
            </p:nvSpPr>
            <p:spPr>
              <a:xfrm>
                <a:off x="6957024" y="3452291"/>
                <a:ext cx="434462" cy="414605"/>
              </a:xfrm>
              <a:prstGeom prst="ellipse">
                <a:avLst/>
              </a:prstGeom>
              <a:solidFill>
                <a:srgbClr val="FFC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2" name="TextBox 21"/>
            <p:cNvSpPr txBox="1"/>
            <p:nvPr/>
          </p:nvSpPr>
          <p:spPr>
            <a:xfrm>
              <a:off x="8417832" y="3641925"/>
              <a:ext cx="1406873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31 ngày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7998367" y="5045925"/>
            <a:ext cx="1402069" cy="1824828"/>
            <a:chOff x="1597818" y="1511097"/>
            <a:chExt cx="1402069" cy="1824828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7818" y="1511097"/>
              <a:ext cx="1301824" cy="1518795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1635437" y="2874260"/>
              <a:ext cx="13644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Tháng 8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6430624" y="5251974"/>
            <a:ext cx="1364450" cy="1618779"/>
            <a:chOff x="4414441" y="1413483"/>
            <a:chExt cx="1364450" cy="1618779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4748" y="1413483"/>
              <a:ext cx="1061354" cy="1313085"/>
            </a:xfrm>
            <a:prstGeom prst="rect">
              <a:avLst/>
            </a:prstGeom>
          </p:spPr>
        </p:pic>
        <p:sp>
          <p:nvSpPr>
            <p:cNvPr id="30" name="TextBox 29"/>
            <p:cNvSpPr txBox="1"/>
            <p:nvPr/>
          </p:nvSpPr>
          <p:spPr>
            <a:xfrm>
              <a:off x="4414441" y="2570597"/>
              <a:ext cx="13644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Tháng 9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1294116" y="1099078"/>
            <a:ext cx="1364450" cy="1627220"/>
            <a:chOff x="6748819" y="1590940"/>
            <a:chExt cx="1364450" cy="1627220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12764" y="1590940"/>
              <a:ext cx="1123757" cy="1323240"/>
            </a:xfrm>
            <a:prstGeom prst="rect">
              <a:avLst/>
            </a:prstGeom>
          </p:spPr>
        </p:pic>
        <p:sp>
          <p:nvSpPr>
            <p:cNvPr id="31" name="TextBox 30"/>
            <p:cNvSpPr txBox="1"/>
            <p:nvPr/>
          </p:nvSpPr>
          <p:spPr>
            <a:xfrm>
              <a:off x="6748819" y="2756495"/>
              <a:ext cx="13644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Tháng 1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47" name="Group 46"/>
          <p:cNvGrpSpPr/>
          <p:nvPr/>
        </p:nvGrpSpPr>
        <p:grpSpPr>
          <a:xfrm>
            <a:off x="4708573" y="5038104"/>
            <a:ext cx="1518758" cy="1832649"/>
            <a:chOff x="8667808" y="1455052"/>
            <a:chExt cx="1518758" cy="1832649"/>
          </a:xfrm>
        </p:grpSpPr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91951" y="1455052"/>
              <a:ext cx="956475" cy="1449204"/>
            </a:xfrm>
            <a:prstGeom prst="rect">
              <a:avLst/>
            </a:prstGeom>
          </p:spPr>
        </p:pic>
        <p:sp>
          <p:nvSpPr>
            <p:cNvPr id="32" name="TextBox 31"/>
            <p:cNvSpPr txBox="1"/>
            <p:nvPr/>
          </p:nvSpPr>
          <p:spPr>
            <a:xfrm>
              <a:off x="8667808" y="2826036"/>
              <a:ext cx="151875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Tháng 10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011029" y="5113204"/>
            <a:ext cx="1494251" cy="1757549"/>
            <a:chOff x="10475660" y="1922276"/>
            <a:chExt cx="1494251" cy="175754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81314" y="1922276"/>
              <a:ext cx="1200174" cy="1329534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0475660" y="3218160"/>
              <a:ext cx="149425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Tháng 11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197277" y="1119179"/>
            <a:ext cx="1364450" cy="1607119"/>
            <a:chOff x="10343266" y="3788835"/>
            <a:chExt cx="1364450" cy="160711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73143" y="3788835"/>
              <a:ext cx="1007517" cy="1124242"/>
            </a:xfrm>
            <a:prstGeom prst="rect">
              <a:avLst/>
            </a:prstGeom>
          </p:spPr>
        </p:pic>
        <p:sp>
          <p:nvSpPr>
            <p:cNvPr id="34" name="TextBox 33"/>
            <p:cNvSpPr txBox="1"/>
            <p:nvPr/>
          </p:nvSpPr>
          <p:spPr>
            <a:xfrm>
              <a:off x="10343266" y="4934289"/>
              <a:ext cx="13644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Tháng 4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1231651" y="5279126"/>
            <a:ext cx="1576085" cy="1591627"/>
            <a:chOff x="9313449" y="5307093"/>
            <a:chExt cx="1576085" cy="1591627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86378" y="5307093"/>
              <a:ext cx="1147546" cy="1355490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313449" y="6437055"/>
              <a:ext cx="157608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Tháng 12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466051" y="1289826"/>
            <a:ext cx="1364450" cy="1436472"/>
            <a:chOff x="7298034" y="5334539"/>
            <a:chExt cx="1364450" cy="1436472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29384" y="5334539"/>
              <a:ext cx="1204644" cy="1099588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7298034" y="6309346"/>
              <a:ext cx="13644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Tháng 6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9603728" y="5173010"/>
            <a:ext cx="1364450" cy="1697743"/>
            <a:chOff x="4572183" y="5098567"/>
            <a:chExt cx="1364450" cy="1697743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2150" y="5098567"/>
              <a:ext cx="965254" cy="1379956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4572183" y="6334645"/>
              <a:ext cx="13644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Tháng 7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562890" y="1031981"/>
            <a:ext cx="1364450" cy="1694317"/>
            <a:chOff x="2795765" y="5033755"/>
            <a:chExt cx="1364450" cy="169431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82908" y="5033755"/>
              <a:ext cx="990163" cy="1232652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2795765" y="6266407"/>
              <a:ext cx="13644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Tháng 3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928503" y="990163"/>
            <a:ext cx="1364450" cy="1736135"/>
            <a:chOff x="967955" y="4974976"/>
            <a:chExt cx="1364450" cy="173613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154" y="4974976"/>
              <a:ext cx="954984" cy="1363163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967955" y="6249446"/>
              <a:ext cx="13644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Tháng 2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7831664" y="1011634"/>
            <a:ext cx="1364450" cy="1714664"/>
            <a:chOff x="480825" y="3482678"/>
            <a:chExt cx="1364450" cy="171466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2066" y="3482678"/>
              <a:ext cx="981968" cy="1289651"/>
            </a:xfrm>
            <a:prstGeom prst="rect">
              <a:avLst/>
            </a:prstGeom>
          </p:spPr>
        </p:pic>
        <p:sp>
          <p:nvSpPr>
            <p:cNvPr id="40" name="TextBox 39"/>
            <p:cNvSpPr txBox="1"/>
            <p:nvPr/>
          </p:nvSpPr>
          <p:spPr>
            <a:xfrm>
              <a:off x="480825" y="4735677"/>
              <a:ext cx="136445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just">
                <a:defRPr/>
              </a:pPr>
              <a:r>
                <a:rPr lang="en-US" altLang="zh-CN" sz="2400">
                  <a:solidFill>
                    <a:srgbClr val="002060"/>
                  </a:solidFill>
                  <a:latin typeface="Roboto" panose="02000000000000000000" pitchFamily="2" charset="0"/>
                  <a:ea typeface="Roboto" panose="02000000000000000000" pitchFamily="2" charset="0"/>
                </a:rPr>
                <a:t>Tháng 5</a:t>
              </a:r>
              <a:endParaRPr kumimoji="0" lang="en-US" altLang="zh-C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endParaRPr>
            </a:p>
          </p:txBody>
        </p:sp>
      </p:grpSp>
      <p:cxnSp>
        <p:nvCxnSpPr>
          <p:cNvPr id="77" name="Straight Arrow Connector 76"/>
          <p:cNvCxnSpPr>
            <a:stCxn id="39" idx="0"/>
          </p:cNvCxnSpPr>
          <p:nvPr/>
        </p:nvCxnSpPr>
        <p:spPr>
          <a:xfrm flipH="1">
            <a:off x="2658566" y="2264633"/>
            <a:ext cx="952162" cy="1065926"/>
          </a:xfrm>
          <a:prstGeom prst="straightConnector1">
            <a:avLst/>
          </a:prstGeom>
          <a:ln w="1905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Freeform 84"/>
          <p:cNvSpPr/>
          <p:nvPr/>
        </p:nvSpPr>
        <p:spPr>
          <a:xfrm>
            <a:off x="1411485" y="2644877"/>
            <a:ext cx="7628787" cy="678426"/>
          </a:xfrm>
          <a:custGeom>
            <a:avLst/>
            <a:gdLst>
              <a:gd name="connsiteX0" fmla="*/ 594296 w 7628787"/>
              <a:gd name="connsiteY0" fmla="*/ 0 h 678426"/>
              <a:gd name="connsiteX1" fmla="*/ 633625 w 7628787"/>
              <a:gd name="connsiteY1" fmla="*/ 324465 h 678426"/>
              <a:gd name="connsiteX2" fmla="*/ 7083586 w 7628787"/>
              <a:gd name="connsiteY2" fmla="*/ 373626 h 678426"/>
              <a:gd name="connsiteX3" fmla="*/ 7270399 w 7628787"/>
              <a:gd name="connsiteY3" fmla="*/ 678426 h 678426"/>
              <a:gd name="connsiteX4" fmla="*/ 7270399 w 7628787"/>
              <a:gd name="connsiteY4" fmla="*/ 678426 h 678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628787" h="678426">
                <a:moveTo>
                  <a:pt x="594296" y="0"/>
                </a:moveTo>
                <a:cubicBezTo>
                  <a:pt x="73186" y="131097"/>
                  <a:pt x="-447923" y="262194"/>
                  <a:pt x="633625" y="324465"/>
                </a:cubicBezTo>
                <a:cubicBezTo>
                  <a:pt x="1715173" y="386736"/>
                  <a:pt x="5977457" y="314633"/>
                  <a:pt x="7083586" y="373626"/>
                </a:cubicBezTo>
                <a:cubicBezTo>
                  <a:pt x="8189715" y="432619"/>
                  <a:pt x="7270399" y="678426"/>
                  <a:pt x="7270399" y="678426"/>
                </a:cubicBezTo>
                <a:lnTo>
                  <a:pt x="7270399" y="678426"/>
                </a:lnTo>
              </a:path>
            </a:pathLst>
          </a:custGeom>
          <a:noFill/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Freeform 85"/>
          <p:cNvSpPr/>
          <p:nvPr/>
        </p:nvSpPr>
        <p:spPr>
          <a:xfrm>
            <a:off x="5299587" y="2625213"/>
            <a:ext cx="2762865" cy="943897"/>
          </a:xfrm>
          <a:custGeom>
            <a:avLst/>
            <a:gdLst>
              <a:gd name="connsiteX0" fmla="*/ 0 w 2762865"/>
              <a:gd name="connsiteY0" fmla="*/ 0 h 943897"/>
              <a:gd name="connsiteX1" fmla="*/ 2762865 w 2762865"/>
              <a:gd name="connsiteY1" fmla="*/ 943897 h 943897"/>
              <a:gd name="connsiteX2" fmla="*/ 2762865 w 2762865"/>
              <a:gd name="connsiteY2" fmla="*/ 943897 h 9438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762865" h="943897">
                <a:moveTo>
                  <a:pt x="0" y="0"/>
                </a:moveTo>
                <a:lnTo>
                  <a:pt x="2762865" y="943897"/>
                </a:lnTo>
                <a:lnTo>
                  <a:pt x="2762865" y="943897"/>
                </a:lnTo>
              </a:path>
            </a:pathLst>
          </a:custGeom>
          <a:noFill/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7" name="Freeform 86"/>
          <p:cNvSpPr/>
          <p:nvPr/>
        </p:nvSpPr>
        <p:spPr>
          <a:xfrm>
            <a:off x="8632723" y="2664542"/>
            <a:ext cx="157316" cy="698090"/>
          </a:xfrm>
          <a:custGeom>
            <a:avLst/>
            <a:gdLst>
              <a:gd name="connsiteX0" fmla="*/ 157316 w 157316"/>
              <a:gd name="connsiteY0" fmla="*/ 0 h 698090"/>
              <a:gd name="connsiteX1" fmla="*/ 0 w 157316"/>
              <a:gd name="connsiteY1" fmla="*/ 698090 h 698090"/>
              <a:gd name="connsiteX2" fmla="*/ 0 w 157316"/>
              <a:gd name="connsiteY2" fmla="*/ 698090 h 6980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57316" h="698090">
                <a:moveTo>
                  <a:pt x="157316" y="0"/>
                </a:moveTo>
                <a:lnTo>
                  <a:pt x="0" y="698090"/>
                </a:lnTo>
                <a:lnTo>
                  <a:pt x="0" y="698090"/>
                </a:lnTo>
              </a:path>
            </a:pathLst>
          </a:custGeom>
          <a:noFill/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Freeform 87"/>
          <p:cNvSpPr/>
          <p:nvPr/>
        </p:nvSpPr>
        <p:spPr>
          <a:xfrm>
            <a:off x="9409471" y="4247535"/>
            <a:ext cx="914400" cy="727588"/>
          </a:xfrm>
          <a:custGeom>
            <a:avLst/>
            <a:gdLst>
              <a:gd name="connsiteX0" fmla="*/ 914400 w 914400"/>
              <a:gd name="connsiteY0" fmla="*/ 727588 h 727588"/>
              <a:gd name="connsiteX1" fmla="*/ 0 w 914400"/>
              <a:gd name="connsiteY1" fmla="*/ 0 h 7275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14400" h="727588">
                <a:moveTo>
                  <a:pt x="914400" y="727588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9" name="Freeform 88"/>
          <p:cNvSpPr/>
          <p:nvPr/>
        </p:nvSpPr>
        <p:spPr>
          <a:xfrm>
            <a:off x="8603226" y="4473677"/>
            <a:ext cx="108155" cy="599768"/>
          </a:xfrm>
          <a:custGeom>
            <a:avLst/>
            <a:gdLst>
              <a:gd name="connsiteX0" fmla="*/ 0 w 108155"/>
              <a:gd name="connsiteY0" fmla="*/ 599768 h 599768"/>
              <a:gd name="connsiteX1" fmla="*/ 108155 w 108155"/>
              <a:gd name="connsiteY1" fmla="*/ 0 h 59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08155" h="599768">
                <a:moveTo>
                  <a:pt x="0" y="599768"/>
                </a:moveTo>
                <a:lnTo>
                  <a:pt x="108155" y="0"/>
                </a:lnTo>
              </a:path>
            </a:pathLst>
          </a:custGeom>
          <a:noFill/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0" name="Freeform 89"/>
          <p:cNvSpPr/>
          <p:nvPr/>
        </p:nvSpPr>
        <p:spPr>
          <a:xfrm>
            <a:off x="5771535" y="4237703"/>
            <a:ext cx="2271252" cy="1002891"/>
          </a:xfrm>
          <a:custGeom>
            <a:avLst/>
            <a:gdLst>
              <a:gd name="connsiteX0" fmla="*/ 0 w 2271252"/>
              <a:gd name="connsiteY0" fmla="*/ 1002891 h 1002891"/>
              <a:gd name="connsiteX1" fmla="*/ 2271252 w 2271252"/>
              <a:gd name="connsiteY1" fmla="*/ 0 h 10028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2271252" h="1002891">
                <a:moveTo>
                  <a:pt x="0" y="1002891"/>
                </a:moveTo>
                <a:lnTo>
                  <a:pt x="2271252" y="0"/>
                </a:lnTo>
              </a:path>
            </a:pathLst>
          </a:custGeom>
          <a:noFill/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1" name="Freeform 90"/>
          <p:cNvSpPr/>
          <p:nvPr/>
        </p:nvSpPr>
        <p:spPr>
          <a:xfrm>
            <a:off x="2143432" y="4119716"/>
            <a:ext cx="5830529" cy="1209368"/>
          </a:xfrm>
          <a:custGeom>
            <a:avLst/>
            <a:gdLst>
              <a:gd name="connsiteX0" fmla="*/ 0 w 5830529"/>
              <a:gd name="connsiteY0" fmla="*/ 1209368 h 1209368"/>
              <a:gd name="connsiteX1" fmla="*/ 5830529 w 5830529"/>
              <a:gd name="connsiteY1" fmla="*/ 0 h 1209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5830529" h="1209368">
                <a:moveTo>
                  <a:pt x="0" y="1209368"/>
                </a:moveTo>
                <a:lnTo>
                  <a:pt x="5830529" y="0"/>
                </a:lnTo>
              </a:path>
            </a:pathLst>
          </a:custGeom>
          <a:noFill/>
          <a:ln w="19050">
            <a:solidFill>
              <a:srgbClr val="FF000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2" name="Freeform 91"/>
          <p:cNvSpPr/>
          <p:nvPr/>
        </p:nvSpPr>
        <p:spPr>
          <a:xfrm>
            <a:off x="5938684" y="2625213"/>
            <a:ext cx="963561" cy="648929"/>
          </a:xfrm>
          <a:custGeom>
            <a:avLst/>
            <a:gdLst>
              <a:gd name="connsiteX0" fmla="*/ 963561 w 963561"/>
              <a:gd name="connsiteY0" fmla="*/ 0 h 648929"/>
              <a:gd name="connsiteX1" fmla="*/ 0 w 963561"/>
              <a:gd name="connsiteY1" fmla="*/ 648929 h 6489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963561" h="648929">
                <a:moveTo>
                  <a:pt x="963561" y="0"/>
                </a:moveTo>
                <a:lnTo>
                  <a:pt x="0" y="648929"/>
                </a:lnTo>
              </a:path>
            </a:pathLst>
          </a:custGeom>
          <a:noFill/>
          <a:ln w="19050">
            <a:solidFill>
              <a:srgbClr val="0070C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Freeform 92"/>
          <p:cNvSpPr/>
          <p:nvPr/>
        </p:nvSpPr>
        <p:spPr>
          <a:xfrm>
            <a:off x="6400800" y="2625213"/>
            <a:ext cx="3529781" cy="855406"/>
          </a:xfrm>
          <a:custGeom>
            <a:avLst/>
            <a:gdLst>
              <a:gd name="connsiteX0" fmla="*/ 3529781 w 3529781"/>
              <a:gd name="connsiteY0" fmla="*/ 0 h 855406"/>
              <a:gd name="connsiteX1" fmla="*/ 0 w 3529781"/>
              <a:gd name="connsiteY1" fmla="*/ 855406 h 855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29781" h="855406">
                <a:moveTo>
                  <a:pt x="3529781" y="0"/>
                </a:moveTo>
                <a:lnTo>
                  <a:pt x="0" y="855406"/>
                </a:lnTo>
              </a:path>
            </a:pathLst>
          </a:custGeom>
          <a:noFill/>
          <a:ln w="19050">
            <a:solidFill>
              <a:srgbClr val="0070C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4" name="Freeform 93"/>
          <p:cNvSpPr/>
          <p:nvPr/>
        </p:nvSpPr>
        <p:spPr>
          <a:xfrm>
            <a:off x="3716594" y="4129548"/>
            <a:ext cx="1209367" cy="1042220"/>
          </a:xfrm>
          <a:custGeom>
            <a:avLst/>
            <a:gdLst>
              <a:gd name="connsiteX0" fmla="*/ 0 w 1209367"/>
              <a:gd name="connsiteY0" fmla="*/ 1042220 h 1042220"/>
              <a:gd name="connsiteX1" fmla="*/ 1209367 w 1209367"/>
              <a:gd name="connsiteY1" fmla="*/ 0 h 10422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1209367" h="1042220">
                <a:moveTo>
                  <a:pt x="0" y="1042220"/>
                </a:moveTo>
                <a:lnTo>
                  <a:pt x="1209367" y="0"/>
                </a:lnTo>
              </a:path>
            </a:pathLst>
          </a:custGeom>
          <a:noFill/>
          <a:ln w="19050">
            <a:solidFill>
              <a:srgbClr val="0070C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5" name="Freeform 94"/>
          <p:cNvSpPr/>
          <p:nvPr/>
        </p:nvSpPr>
        <p:spPr>
          <a:xfrm>
            <a:off x="6194323" y="4208206"/>
            <a:ext cx="865238" cy="1091381"/>
          </a:xfrm>
          <a:custGeom>
            <a:avLst/>
            <a:gdLst>
              <a:gd name="connsiteX0" fmla="*/ 865238 w 865238"/>
              <a:gd name="connsiteY0" fmla="*/ 1091381 h 1091381"/>
              <a:gd name="connsiteX1" fmla="*/ 0 w 865238"/>
              <a:gd name="connsiteY1" fmla="*/ 0 h 109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65238" h="1091381">
                <a:moveTo>
                  <a:pt x="865238" y="1091381"/>
                </a:moveTo>
                <a:lnTo>
                  <a:pt x="0" y="0"/>
                </a:lnTo>
              </a:path>
            </a:pathLst>
          </a:custGeom>
          <a:noFill/>
          <a:ln w="19050">
            <a:solidFill>
              <a:srgbClr val="0070C0"/>
            </a:solidFill>
            <a:tailEnd type="triangle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117" grpId="0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93964" y="152426"/>
            <a:ext cx="2092036" cy="134718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2" t="26981" r="16050" b="10902"/>
          <a:stretch>
            <a:fillRect/>
          </a:stretch>
        </p:blipFill>
        <p:spPr>
          <a:xfrm>
            <a:off x="4073237" y="285007"/>
            <a:ext cx="3403748" cy="388057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6985" y="449393"/>
            <a:ext cx="4518829" cy="3819784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091" y="826020"/>
            <a:ext cx="3558639" cy="3443157"/>
          </a:xfrm>
          <a:prstGeom prst="rect">
            <a:avLst/>
          </a:prstGeom>
        </p:spPr>
      </p:pic>
      <p:sp>
        <p:nvSpPr>
          <p:cNvPr id="11" name="Content Placeholder 2"/>
          <p:cNvSpPr txBox="1"/>
          <p:nvPr/>
        </p:nvSpPr>
        <p:spPr>
          <a:xfrm>
            <a:off x="386715" y="4269105"/>
            <a:ext cx="11217910" cy="132588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4000" dirty="0" smtClean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mong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muốn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tờ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lịch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sẽ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như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thế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solidFill>
                  <a:srgbClr val="7030A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?</a:t>
            </a:r>
            <a:endParaRPr lang="x-none" sz="4000" smtClean="0">
              <a:solidFill>
                <a:srgbClr val="7030A0"/>
              </a:solidFill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07000"/>
              </a:lnSpc>
              <a:spcAft>
                <a:spcPts val="800"/>
              </a:spcAft>
            </a:pPr>
            <a:endParaRPr lang="x-none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7 Conector recto"/>
          <p:cNvCxnSpPr/>
          <p:nvPr/>
        </p:nvCxnSpPr>
        <p:spPr>
          <a:xfrm flipH="1">
            <a:off x="6063410" y="5086098"/>
            <a:ext cx="32591" cy="1799287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5093656" y="409740"/>
            <a:ext cx="39633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  <a:cs typeface="+mn-cs"/>
              </a:rPr>
              <a:t>KHỞI ĐỘNG</a:t>
            </a:r>
            <a:endParaRPr kumimoji="0" lang="vi-VN" sz="44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itchFamily="2" charset="0"/>
              <a:ea typeface="Roboto Black" pitchFamily="2" charset="0"/>
              <a:cs typeface="+mn-cs"/>
            </a:endParaRPr>
          </a:p>
        </p:txBody>
      </p:sp>
      <p:pic>
        <p:nvPicPr>
          <p:cNvPr id="4" name="Bài Hát Về Các Ngày Trong Tuần Các Ngày Trong Tuần Lễ Toán Lớp 1 Đổi Mới Ca Nhạc Thiếu Nh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47040" y="1179181"/>
            <a:ext cx="10879249" cy="46797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7572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/>
          <p:cNvGrpSpPr/>
          <p:nvPr/>
        </p:nvGrpSpPr>
        <p:grpSpPr>
          <a:xfrm rot="157239">
            <a:off x="6320368" y="1459075"/>
            <a:ext cx="4910264" cy="3721988"/>
            <a:chOff x="1333523" y="3165658"/>
            <a:chExt cx="2634916" cy="3272962"/>
          </a:xfrm>
        </p:grpSpPr>
        <p:sp>
          <p:nvSpPr>
            <p:cNvPr id="28" name="Rectangle 27"/>
            <p:cNvSpPr/>
            <p:nvPr/>
          </p:nvSpPr>
          <p:spPr>
            <a:xfrm rot="271670">
              <a:off x="1333523" y="3165658"/>
              <a:ext cx="2634916" cy="3272962"/>
            </a:xfrm>
            <a:prstGeom prst="rect">
              <a:avLst/>
            </a:prstGeom>
            <a:solidFill>
              <a:srgbClr val="F5CC1A"/>
            </a:solidFill>
            <a:ln w="127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1339444" y="3188072"/>
              <a:ext cx="2623093" cy="3228714"/>
            </a:xfrm>
            <a:prstGeom prst="rect">
              <a:avLst/>
            </a:prstGeom>
            <a:solidFill>
              <a:schemeClr val="bg1"/>
            </a:solidFill>
            <a:ln w="12700">
              <a:noFill/>
              <a:prstDash val="sysDot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0" name="Oval 29"/>
            <p:cNvSpPr/>
            <p:nvPr/>
          </p:nvSpPr>
          <p:spPr>
            <a:xfrm>
              <a:off x="188665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1" name="Oval 30"/>
            <p:cNvSpPr/>
            <p:nvPr/>
          </p:nvSpPr>
          <p:spPr>
            <a:xfrm>
              <a:off x="2210832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2" name="Oval 31"/>
            <p:cNvSpPr/>
            <p:nvPr/>
          </p:nvSpPr>
          <p:spPr>
            <a:xfrm>
              <a:off x="2549840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3" name="Oval 32"/>
            <p:cNvSpPr/>
            <p:nvPr/>
          </p:nvSpPr>
          <p:spPr>
            <a:xfrm>
              <a:off x="292037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34" name="Oval 33"/>
            <p:cNvSpPr/>
            <p:nvPr/>
          </p:nvSpPr>
          <p:spPr>
            <a:xfrm>
              <a:off x="3291363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17" name="TextBox 116"/>
          <p:cNvSpPr txBox="1"/>
          <p:nvPr/>
        </p:nvSpPr>
        <p:spPr>
          <a:xfrm>
            <a:off x="2943180" y="600970"/>
            <a:ext cx="5478461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altLang="zh-CN" sz="3200" b="1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TIÊU CHÍ SẢN PHẨM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48030" y="2311006"/>
            <a:ext cx="4041643" cy="23069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altLang="zh-CN" sz="360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Trang trí sáng tạo, đảm bảo tính</a:t>
            </a:r>
          </a:p>
          <a:p>
            <a:pPr algn="ctr">
              <a:defRPr/>
            </a:pPr>
            <a:r>
              <a:rPr lang="vi-VN" altLang="zh-CN" sz="360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thẩm mĩ, sử dụng được nhiều lần</a:t>
            </a:r>
          </a:p>
        </p:txBody>
      </p:sp>
      <p:grpSp>
        <p:nvGrpSpPr>
          <p:cNvPr id="17" name="Group 16"/>
          <p:cNvGrpSpPr/>
          <p:nvPr/>
        </p:nvGrpSpPr>
        <p:grpSpPr>
          <a:xfrm rot="157239">
            <a:off x="824715" y="1607881"/>
            <a:ext cx="4271694" cy="3714575"/>
            <a:chOff x="1333523" y="3165658"/>
            <a:chExt cx="2634916" cy="3272962"/>
          </a:xfrm>
        </p:grpSpPr>
        <p:sp>
          <p:nvSpPr>
            <p:cNvPr id="18" name="Rectangle 17"/>
            <p:cNvSpPr/>
            <p:nvPr/>
          </p:nvSpPr>
          <p:spPr>
            <a:xfrm rot="271670">
              <a:off x="1333523" y="3165658"/>
              <a:ext cx="2634916" cy="3272962"/>
            </a:xfrm>
            <a:prstGeom prst="rect">
              <a:avLst/>
            </a:prstGeom>
            <a:solidFill>
              <a:srgbClr val="F5CC1A"/>
            </a:solidFill>
            <a:ln w="12700">
              <a:noFill/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1339444" y="3188072"/>
              <a:ext cx="2623093" cy="3228714"/>
            </a:xfrm>
            <a:prstGeom prst="rect">
              <a:avLst/>
            </a:prstGeom>
            <a:solidFill>
              <a:schemeClr val="bg1"/>
            </a:solidFill>
            <a:ln w="12700">
              <a:noFill/>
              <a:prstDash val="sysDot"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2" name="Oval 21"/>
            <p:cNvSpPr/>
            <p:nvPr/>
          </p:nvSpPr>
          <p:spPr>
            <a:xfrm>
              <a:off x="188665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3" name="Oval 22"/>
            <p:cNvSpPr/>
            <p:nvPr/>
          </p:nvSpPr>
          <p:spPr>
            <a:xfrm>
              <a:off x="2210832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4" name="Oval 23"/>
            <p:cNvSpPr/>
            <p:nvPr/>
          </p:nvSpPr>
          <p:spPr>
            <a:xfrm>
              <a:off x="2549840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Oval 24"/>
            <p:cNvSpPr/>
            <p:nvPr/>
          </p:nvSpPr>
          <p:spPr>
            <a:xfrm>
              <a:off x="2920371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6" name="Oval 25"/>
            <p:cNvSpPr/>
            <p:nvPr/>
          </p:nvSpPr>
          <p:spPr>
            <a:xfrm>
              <a:off x="3291363" y="3320472"/>
              <a:ext cx="161693" cy="161693"/>
            </a:xfrm>
            <a:prstGeom prst="ellipse">
              <a:avLst/>
            </a:prstGeom>
            <a:gradFill flip="none" rotWithShape="1">
              <a:gsLst>
                <a:gs pos="100000">
                  <a:schemeClr val="bg2">
                    <a:lumMod val="25000"/>
                  </a:schemeClr>
                </a:gs>
                <a:gs pos="37000">
                  <a:schemeClr val="bg2">
                    <a:lumMod val="75000"/>
                  </a:schemeClr>
                </a:gs>
                <a:gs pos="17000">
                  <a:schemeClr val="bg2">
                    <a:lumMod val="90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0800000" scaled="1"/>
              <a:tileRect/>
            </a:gradFill>
            <a:ln>
              <a:noFill/>
            </a:ln>
            <a:effectLst>
              <a:outerShdw blurRad="44450" dist="27940" dir="5400000" algn="ctr">
                <a:srgbClr val="000000">
                  <a:alpha val="32000"/>
                </a:srgbClr>
              </a:outerShdw>
            </a:effectLst>
            <a:scene3d>
              <a:camera prst="orthographicFront">
                <a:rot lat="0" lon="0" rev="0"/>
              </a:camera>
              <a:lightRig rig="balanced" dir="t">
                <a:rot lat="0" lon="0" rev="8700000"/>
              </a:lightRig>
            </a:scene3d>
            <a:sp3d>
              <a:bevelT w="190500" h="381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vi-VN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090543" y="2489613"/>
            <a:ext cx="4077995" cy="17532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vi-VN" altLang="zh-CN" sz="360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Ghi rõ tên tháng và thể hiện đúng</a:t>
            </a:r>
          </a:p>
          <a:p>
            <a:pPr algn="ctr">
              <a:defRPr/>
            </a:pPr>
            <a:r>
              <a:rPr lang="vi-VN" altLang="zh-CN" sz="3600" dirty="0">
                <a:solidFill>
                  <a:srgbClr val="002060"/>
                </a:solidFill>
                <a:latin typeface="Times New Roman" panose="02020603050405020304" pitchFamily="18" charset="0"/>
                <a:ea typeface="Roboto" panose="02000000000000000000" pitchFamily="2" charset="0"/>
                <a:cs typeface="Times New Roman" panose="02020603050405020304" pitchFamily="18" charset="0"/>
              </a:rPr>
              <a:t>số ngày trong tháng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5375" y="4143574"/>
            <a:ext cx="4172772" cy="31495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7" grpId="0"/>
      <p:bldP spid="10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8200" y="210976"/>
            <a:ext cx="3103880" cy="1325563"/>
          </a:xfrm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325563"/>
          </a:xfrm>
        </p:spPr>
        <p:txBody>
          <a:bodyPr>
            <a:no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biết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sinh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nhật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1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người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thân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gia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đình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?</a:t>
            </a:r>
            <a:endParaRPr lang="en-US" sz="4000" dirty="0">
              <a:effectLst/>
              <a:latin typeface="Times New Roman" panose="02020603050405020304" pitchFamily="18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Content Placeholder 2"/>
          <p:cNvSpPr txBox="1"/>
          <p:nvPr/>
        </p:nvSpPr>
        <p:spPr>
          <a:xfrm>
            <a:off x="838200" y="3552827"/>
            <a:ext cx="10515600" cy="77533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đó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đã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gì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vi-VN" alt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 tặng quà cho họ </a:t>
            </a:r>
            <a:r>
              <a:rPr lang="en-US" sz="4000" dirty="0">
                <a:solidFill>
                  <a:srgbClr val="000000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?</a:t>
            </a:r>
            <a:endParaRPr lang="en-US" sz="4000" dirty="0"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sz="4000" dirty="0"/>
          </a:p>
        </p:txBody>
      </p:sp>
      <p:sp>
        <p:nvSpPr>
          <p:cNvPr id="14" name="Freeform 14"/>
          <p:cNvSpPr/>
          <p:nvPr/>
        </p:nvSpPr>
        <p:spPr>
          <a:xfrm>
            <a:off x="5903595" y="4931410"/>
            <a:ext cx="6705600" cy="1926590"/>
          </a:xfrm>
          <a:custGeom>
            <a:avLst/>
            <a:gdLst/>
            <a:ahLst/>
            <a:cxnLst/>
            <a:rect l="l" t="t" r="r" b="b"/>
            <a:pathLst>
              <a:path w="7315200" h="2651760">
                <a:moveTo>
                  <a:pt x="0" y="0"/>
                </a:moveTo>
                <a:lnTo>
                  <a:pt x="7315200" y="0"/>
                </a:lnTo>
                <a:lnTo>
                  <a:pt x="7315200" y="2651759"/>
                </a:lnTo>
                <a:lnTo>
                  <a:pt x="0" y="265175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4241960" y="566232"/>
            <a:ext cx="39591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  <a:cs typeface="+mn-cs"/>
              </a:rPr>
              <a:t>BÀI TẬP VỀ NHÀ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itchFamily="2" charset="0"/>
              <a:ea typeface="Roboto Black" pitchFamily="2" charset="0"/>
              <a:cs typeface="+mn-cs"/>
            </a:endParaRPr>
          </a:p>
        </p:txBody>
      </p:sp>
      <p:sp>
        <p:nvSpPr>
          <p:cNvPr id="14" name="Rectangle: Rounded Corners 2"/>
          <p:cNvSpPr/>
          <p:nvPr/>
        </p:nvSpPr>
        <p:spPr>
          <a:xfrm>
            <a:off x="1414692" y="1701809"/>
            <a:ext cx="8991600" cy="4080757"/>
          </a:xfrm>
          <a:prstGeom prst="roundRect">
            <a:avLst>
              <a:gd name="adj" fmla="val 9417"/>
            </a:avLst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828800" y="1944244"/>
            <a:ext cx="685800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Chuẩn bị dụng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cụ và 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vật liệu cho buổi học sau: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617818" y="2507790"/>
            <a:ext cx="940310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Giấy trắng</a:t>
            </a:r>
            <a:r>
              <a:rPr kumimoji="0" lang="vi-VN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, giấy</a:t>
            </a:r>
            <a:r>
              <a:rPr kumimoji="0" lang="vi-VN" sz="24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ô li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" panose="02000000000000000000" pitchFamily="2" charset="0"/>
                <a:ea typeface="Roboto" panose="02000000000000000000" pitchFamily="2" charset="0"/>
                <a:cs typeface="+mn-cs"/>
              </a:rPr>
              <a:t> hoặc giấy màu, bút chì, tẩy, thước kẻ, kéo, keo dán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600200" y="3810000"/>
            <a:ext cx="1524000" cy="83820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Roboto Black" pitchFamily="2" charset="0"/>
              <a:ea typeface="Roboto Black" pitchFamily="2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6390" y="3962435"/>
            <a:ext cx="1054699" cy="646232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0800000">
            <a:off x="6663125" y="3440668"/>
            <a:ext cx="1827964" cy="30152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0492" y="3927799"/>
            <a:ext cx="1193099" cy="122947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28" r="13090"/>
          <a:stretch>
            <a:fillRect/>
          </a:stretch>
        </p:blipFill>
        <p:spPr>
          <a:xfrm>
            <a:off x="8798648" y="3506301"/>
            <a:ext cx="1091108" cy="1412294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55" y="23040"/>
            <a:ext cx="2029820" cy="1484555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941" b="13099"/>
          <a:stretch>
            <a:fillRect/>
          </a:stretch>
        </p:blipFill>
        <p:spPr>
          <a:xfrm>
            <a:off x="3227531" y="3333518"/>
            <a:ext cx="2505088" cy="20695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 animBg="1"/>
      <p:bldP spid="15" grpId="0"/>
      <p:bldP spid="1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CB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385401" y="118531"/>
            <a:ext cx="3853767" cy="1278717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block</a:t>
            </a:r>
          </a:p>
        </p:txBody>
      </p:sp>
      <p:grpSp>
        <p:nvGrpSpPr>
          <p:cNvPr id="12" name="Group 11"/>
          <p:cNvGrpSpPr>
            <a:grpSpLocks noGrp="1" noUngrp="1" noRot="1" noChangeAspect="1" noMove="1" noResize="1"/>
          </p:cNvGrpSpPr>
          <p:nvPr/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13" name="Rectangle 12"/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1175172"/>
            <a:ext cx="6096000" cy="56828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969" y="1210732"/>
            <a:ext cx="5647267" cy="5647267"/>
          </a:xfrm>
          <a:prstGeom prst="rect">
            <a:avLst/>
          </a:prstGeom>
        </p:spPr>
      </p:pic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66358" y="-186092"/>
            <a:ext cx="4884942" cy="120886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lang="en-US" sz="6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CB9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385401" y="118531"/>
            <a:ext cx="4628600" cy="1278717"/>
          </a:xfrm>
        </p:spPr>
        <p:txBody>
          <a:bodyPr anchor="t">
            <a:noAutofit/>
          </a:bodyPr>
          <a:lstStyle/>
          <a:p>
            <a:pPr marL="0" indent="0" algn="ctr">
              <a:buNone/>
            </a:pPr>
            <a:r>
              <a:rPr lang="en-US" sz="60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để bàn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>
            <a:grpSpLocks noGrp="1" noUngrp="1" noRot="1" noChangeAspect="1" noMove="1" noResize="1"/>
          </p:cNvGrpSpPr>
          <p:nvPr/>
        </p:nvGrpSpPr>
        <p:grpSpPr>
          <a:xfrm>
            <a:off x="-5025" y="6737718"/>
            <a:ext cx="12207200" cy="123363"/>
            <a:chOff x="-5025" y="6737718"/>
            <a:chExt cx="12207200" cy="123363"/>
          </a:xfrm>
        </p:grpSpPr>
        <p:sp>
          <p:nvSpPr>
            <p:cNvPr id="13" name="Rectangle 12"/>
            <p:cNvSpPr/>
            <p:nvPr/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66358" y="-186092"/>
            <a:ext cx="4884942" cy="1208867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 sz="6000" b="1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Lịch</a:t>
            </a:r>
            <a:r>
              <a:rPr lang="en-US" sz="6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treo tường</a:t>
            </a:r>
            <a:endParaRPr lang="en-US" sz="6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Lịch để bàn 202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16270" y="1472644"/>
            <a:ext cx="5297731" cy="5297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32" y="1397248"/>
            <a:ext cx="5501640" cy="55016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0" y="-70494"/>
            <a:ext cx="2179893" cy="1594314"/>
            <a:chOff x="223610" y="-30871"/>
            <a:chExt cx="2179893" cy="1594314"/>
          </a:xfrm>
        </p:grpSpPr>
        <p:sp>
          <p:nvSpPr>
            <p:cNvPr id="4" name="Oval 3"/>
            <p:cNvSpPr/>
            <p:nvPr/>
          </p:nvSpPr>
          <p:spPr>
            <a:xfrm>
              <a:off x="426720" y="152426"/>
              <a:ext cx="1859280" cy="1254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3610" y="-30871"/>
              <a:ext cx="2179893" cy="1594314"/>
            </a:xfrm>
            <a:prstGeom prst="rect">
              <a:avLst/>
            </a:prstGeom>
            <a:ln>
              <a:noFill/>
            </a:ln>
          </p:spPr>
        </p:pic>
      </p:grpSp>
      <p:sp>
        <p:nvSpPr>
          <p:cNvPr id="40" name="TextBox 39"/>
          <p:cNvSpPr txBox="1"/>
          <p:nvPr/>
        </p:nvSpPr>
        <p:spPr>
          <a:xfrm>
            <a:off x="139551" y="1993859"/>
            <a:ext cx="1281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vi-VN"/>
            </a:defPPr>
            <a:lvl1pPr>
              <a:defRPr sz="2400" b="1">
                <a:solidFill>
                  <a:srgbClr val="00A77D"/>
                </a:solidFill>
                <a:latin typeface="Muli" panose="00000500000000000000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  <a:cs typeface="+mn-cs"/>
              </a:rPr>
              <a:t>BÀI : 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2062390" y="3507696"/>
            <a:ext cx="1058090" cy="461665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  <a:cs typeface="+mn-cs"/>
              </a:rPr>
              <a:t>Tiết 1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96366" y="1793804"/>
            <a:ext cx="441661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Roboto Black" pitchFamily="2" charset="0"/>
                <a:ea typeface="Roboto Black" pitchFamily="2" charset="0"/>
                <a:cs typeface="+mn-cs"/>
              </a:rPr>
              <a:t>LỊCH ĐỂ BÀN TIỆN ÍCH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Roboto Black" pitchFamily="2" charset="0"/>
              <a:ea typeface="Roboto Black" pitchFamily="2" charset="0"/>
              <a:cs typeface="+mn-cs"/>
            </a:endParaRPr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2976" y="0"/>
            <a:ext cx="5790372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hought Bubble: Cloud 3"/>
          <p:cNvSpPr/>
          <p:nvPr/>
        </p:nvSpPr>
        <p:spPr>
          <a:xfrm flipH="1">
            <a:off x="838197" y="0"/>
            <a:ext cx="7339151" cy="2656705"/>
          </a:xfrm>
          <a:prstGeom prst="cloudCallou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>
                <a:latin typeface="Times New Roman" panose="02020603050405020304" pitchFamily="18" charset="0"/>
                <a:cs typeface="Times New Roman" panose="02020603050405020304" pitchFamily="18" charset="0"/>
              </a:rPr>
              <a:t>Em mong muốn tờ lịch mình làm ra sẽ như thế nào?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8987" b="94281" l="9804" r="89706">
                        <a14:foregroundMark x1="18954" y1="31536" x2="24673" y2="35948"/>
                        <a14:foregroundMark x1="29248" y1="17157" x2="34150" y2="24837"/>
                        <a14:foregroundMark x1="52941" y1="9150" x2="47549" y2="17157"/>
                        <a14:foregroundMark x1="72712" y1="16340" x2="68301" y2="21242"/>
                        <a14:foregroundMark x1="74510" y1="35948" x2="86601" y2="35621"/>
                        <a14:foregroundMark x1="86601" y1="35621" x2="86601" y2="35621"/>
                        <a14:foregroundMark x1="41830" y1="91176" x2="44935" y2="9428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1286646"/>
            <a:ext cx="5829300" cy="58293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650875"/>
          </a:xfrm>
        </p:spPr>
        <p:txBody>
          <a:bodyPr>
            <a:normAutofit fontScale="90000"/>
          </a:bodyPr>
          <a:lstStyle/>
          <a:p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Tiêu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chí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sản</a:t>
            </a:r>
            <a:r>
              <a:rPr lang="en-US" sz="44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phẩm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4480" y="1398905"/>
            <a:ext cx="11907520" cy="4351338"/>
          </a:xfrm>
        </p:spPr>
        <p:txBody>
          <a:bodyPr>
            <a:noAutofit/>
          </a:bodyPr>
          <a:lstStyle/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Ghi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rõ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ngày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tháng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+ Trang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trí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sáng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tạo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đảm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bảo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tính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thẩm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mĩ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07000"/>
              </a:lnSpc>
              <a:spcAft>
                <a:spcPts val="800"/>
              </a:spcAft>
              <a:buNone/>
            </a:pP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Để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mình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thể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làm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ra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tờ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lịch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với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tiêu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chí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thì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chúng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ta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cần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phải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những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kiến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toán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học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mĩ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thuât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cả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kiến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thức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về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TNXH.</a:t>
            </a:r>
            <a:endParaRPr lang="en-US" sz="4000" dirty="0">
              <a:effectLst/>
              <a:latin typeface="Arial" panose="020B0604020202020204" pitchFamily="34" charset="0"/>
              <a:ea typeface="Arial" panose="020B0604020202020204" pitchFamily="34" charset="0"/>
              <a:cs typeface="Times New Roman" panose="02020603050405020304" pitchFamily="18" charset="0"/>
            </a:endParaRPr>
          </a:p>
          <a:p>
            <a:endParaRPr lang="en-US" sz="400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" y="624840"/>
            <a:ext cx="10439400" cy="5552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822960" y="1066800"/>
            <a:ext cx="10393680" cy="27432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22960" y="1066800"/>
            <a:ext cx="1493520" cy="5110163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723120" y="1066800"/>
            <a:ext cx="1493520" cy="4130040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136" y="120895"/>
            <a:ext cx="11836904" cy="6550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565</Words>
  <Application>Microsoft Office PowerPoint</Application>
  <PresentationFormat>Custom</PresentationFormat>
  <Paragraphs>70</Paragraphs>
  <Slides>23</Slides>
  <Notes>8</Notes>
  <HiddenSlides>0</HiddenSlides>
  <MMClips>1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23</vt:i4>
      </vt:variant>
    </vt:vector>
  </HeadingPairs>
  <TitlesOfParts>
    <vt:vector size="37" baseType="lpstr">
      <vt:lpstr>Arial</vt:lpstr>
      <vt:lpstr>Saira</vt:lpstr>
      <vt:lpstr>Maven Pro</vt:lpstr>
      <vt:lpstr>Roboto</vt:lpstr>
      <vt:lpstr>Wingdings</vt:lpstr>
      <vt:lpstr>Calibri Light</vt:lpstr>
      <vt:lpstr>Arial Black</vt:lpstr>
      <vt:lpstr>Roboto Black</vt:lpstr>
      <vt:lpstr>Times New Roman</vt:lpstr>
      <vt:lpstr>Calibri</vt:lpstr>
      <vt:lpstr>Paytone One</vt:lpstr>
      <vt:lpstr>1_Office Theme</vt:lpstr>
      <vt:lpstr>2_Office Theme</vt:lpstr>
      <vt:lpstr>1_Tema de Office</vt:lpstr>
      <vt:lpstr>PowerPoint Presentation</vt:lpstr>
      <vt:lpstr>PowerPoint Presentation</vt:lpstr>
      <vt:lpstr>Lịch cầm tay</vt:lpstr>
      <vt:lpstr>Lịch treo tường</vt:lpstr>
      <vt:lpstr>PowerPoint Presentation</vt:lpstr>
      <vt:lpstr>PowerPoint Presentation</vt:lpstr>
      <vt:lpstr>- Tiêu chí sản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năm có bao nhiêu tháng 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Vận dụng: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Windows User</cp:lastModifiedBy>
  <cp:revision>176</cp:revision>
  <dcterms:created xsi:type="dcterms:W3CDTF">2023-04-01T23:44:00Z</dcterms:created>
  <dcterms:modified xsi:type="dcterms:W3CDTF">2025-03-13T07:10:29Z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42B0F1C2A6414622B8FDB23D1D7F9F54_13</vt:lpwstr>
  </property>
  <property fmtid="{D5CDD505-2E9C-101B-9397-08002B2CF9AE}" pid="3" name="KSOProductBuildVer">
    <vt:lpwstr>1033-12.2.0.20326</vt:lpwstr>
  </property>
</Properties>
</file>