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Lst>
  <p:notesMasterIdLst>
    <p:notesMasterId r:id="rId48"/>
  </p:notesMasterIdLst>
  <p:handoutMasterIdLst>
    <p:handoutMasterId r:id="rId49"/>
  </p:handoutMasterIdLst>
  <p:sldIdLst>
    <p:sldId id="300" r:id="rId22"/>
    <p:sldId id="256" r:id="rId23"/>
    <p:sldId id="257" r:id="rId24"/>
    <p:sldId id="275" r:id="rId25"/>
    <p:sldId id="274" r:id="rId26"/>
    <p:sldId id="284" r:id="rId27"/>
    <p:sldId id="280" r:id="rId28"/>
    <p:sldId id="281" r:id="rId29"/>
    <p:sldId id="282" r:id="rId30"/>
    <p:sldId id="283" r:id="rId31"/>
    <p:sldId id="277" r:id="rId32"/>
    <p:sldId id="285" r:id="rId33"/>
    <p:sldId id="288" r:id="rId34"/>
    <p:sldId id="286" r:id="rId35"/>
    <p:sldId id="287" r:id="rId36"/>
    <p:sldId id="289" r:id="rId37"/>
    <p:sldId id="290" r:id="rId38"/>
    <p:sldId id="291" r:id="rId39"/>
    <p:sldId id="297" r:id="rId40"/>
    <p:sldId id="292" r:id="rId41"/>
    <p:sldId id="293" r:id="rId42"/>
    <p:sldId id="298" r:id="rId43"/>
    <p:sldId id="294" r:id="rId44"/>
    <p:sldId id="273" r:id="rId45"/>
    <p:sldId id="278" r:id="rId46"/>
    <p:sldId id="295" r:id="rId47"/>
  </p:sldIdLst>
  <p:sldSz cx="12192000" cy="6858000"/>
  <p:notesSz cx="6858000" cy="9144000"/>
  <p:embeddedFontLst>
    <p:embeddedFont>
      <p:font typeface="Manrope SemiBold" charset="0"/>
      <p:bold r:id="rId50"/>
    </p:embeddedFont>
    <p:embeddedFont>
      <p:font typeface="Calisto MT" charset="0"/>
      <p:regular r:id="rId51"/>
      <p:bold r:id="rId52"/>
      <p:italic r:id="rId53"/>
      <p:boldItalic r:id="rId54"/>
    </p:embeddedFont>
    <p:embeddedFont>
      <p:font typeface="G8321 Black" charset="0"/>
      <p:bold r:id="rId55"/>
    </p:embeddedFont>
    <p:embeddedFont>
      <p:font typeface="HP001 4 hàng" pitchFamily="34" charset="0"/>
      <p:regular r:id="rId56"/>
      <p:bold r:id="rId57"/>
    </p:embeddedFont>
  </p:embeddedFontLst>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78" userDrawn="1">
          <p15:clr>
            <a:srgbClr val="A4A3A4"/>
          </p15:clr>
        </p15:guide>
        <p15:guide id="2" pos="2994" userDrawn="1">
          <p15:clr>
            <a:srgbClr val="A4A3A4"/>
          </p15:clr>
        </p15:guide>
        <p15:guide id="3" pos="688" userDrawn="1">
          <p15:clr>
            <a:srgbClr val="A4A3A4"/>
          </p15:clr>
        </p15:guide>
        <p15:guide id="4" pos="35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8C6F"/>
    <a:srgbClr val="BE6E96"/>
    <a:srgbClr val="FDB291"/>
    <a:srgbClr val="B9658F"/>
    <a:srgbClr val="F37857"/>
    <a:srgbClr val="FD9B6F"/>
    <a:srgbClr val="FC8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7" d="100"/>
          <a:sy n="87" d="100"/>
        </p:scale>
        <p:origin x="-624" y="-84"/>
      </p:cViewPr>
      <p:guideLst>
        <p:guide orient="horz" pos="2178"/>
        <p:guide pos="2994"/>
        <p:guide pos="688"/>
        <p:guide pos="35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font" Target="fonts/font5.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font" Target="fonts/font4.fntdata"/><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font" Target="fonts/font3.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anrope SemiBold" charset="0"/>
              <a:ea typeface="Manrope SemiBold" charset="0"/>
              <a:cs typeface="G8321 Black" panose="00000A05000000000000" pitchFamily="2"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Manrope SemiBold" charset="0"/>
                <a:ea typeface="Manrope SemiBold" charset="0"/>
                <a:cs typeface="G8321 Black" panose="00000A05000000000000" pitchFamily="2" charset="0"/>
              </a:rPr>
              <a:t>2025/3/17</a:t>
            </a:fld>
            <a:endParaRPr lang="zh-CN" altLang="en-US">
              <a:latin typeface="Manrope SemiBold" charset="0"/>
              <a:ea typeface="Manrope SemiBold" charset="0"/>
              <a:cs typeface="G8321 Black" panose="00000A05000000000000" pitchFamily="2"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anrope SemiBold" charset="0"/>
              <a:ea typeface="Manrope SemiBold" charset="0"/>
              <a:cs typeface="G8321 Black" panose="00000A05000000000000" pitchFamily="2"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Manrope SemiBold" charset="0"/>
                <a:ea typeface="Manrope SemiBold" charset="0"/>
                <a:cs typeface="G8321 Black" panose="00000A05000000000000" pitchFamily="2" charset="0"/>
              </a:rPr>
              <a:t>‹#›</a:t>
            </a:fld>
            <a:endParaRPr lang="zh-CN" altLang="en-US">
              <a:latin typeface="Manrope SemiBold" charset="0"/>
              <a:ea typeface="Manrope SemiBold" charset="0"/>
              <a:cs typeface="G8321 Black" panose="00000A05000000000000" pitchFamily="2" charset="0"/>
            </a:endParaRPr>
          </a:p>
        </p:txBody>
      </p:sp>
    </p:spTree>
    <p:extLst>
      <p:ext uri="{BB962C8B-B14F-4D97-AF65-F5344CB8AC3E}">
        <p14:creationId xmlns:p14="http://schemas.microsoft.com/office/powerpoint/2010/main" val="3882488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anrope SemiBold" charset="0"/>
                <a:ea typeface="Manrope SemiBold" charset="0"/>
                <a:cs typeface="G8321 Black" panose="00000A05000000000000" pitchFamily="2"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anrope SemiBold" charset="0"/>
                <a:ea typeface="Manrope SemiBold" charset="0"/>
                <a:cs typeface="G8321 Black" panose="00000A05000000000000" pitchFamily="2" charset="0"/>
              </a:defRPr>
            </a:lvl1pPr>
          </a:lstStyle>
          <a:p>
            <a:fld id="{78D5B429-FA85-4F35-A0FE-AC3A1F8F8A2F}" type="datetimeFigureOut">
              <a:rPr lang="zh-CN" altLang="en-US" smtClean="0"/>
              <a:t>2025/3/17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anrope SemiBold" charset="0"/>
                <a:ea typeface="Manrope SemiBold" charset="0"/>
                <a:cs typeface="G8321 Black" panose="00000A05000000000000" pitchFamily="2"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anrope SemiBold" charset="0"/>
                <a:ea typeface="Manrope SemiBold" charset="0"/>
                <a:cs typeface="G8321 Black" panose="00000A05000000000000" pitchFamily="2" charset="0"/>
              </a:defRPr>
            </a:lvl1pPr>
          </a:lstStyle>
          <a:p>
            <a:fld id="{7178966F-5774-4FC1-AEDE-FE2570C31C22}" type="slidenum">
              <a:rPr lang="zh-CN" altLang="en-US" smtClean="0"/>
              <a:t>‹#›</a:t>
            </a:fld>
            <a:endParaRPr lang="zh-CN" altLang="en-US"/>
          </a:p>
        </p:txBody>
      </p:sp>
    </p:spTree>
    <p:extLst>
      <p:ext uri="{BB962C8B-B14F-4D97-AF65-F5344CB8AC3E}">
        <p14:creationId xmlns:p14="http://schemas.microsoft.com/office/powerpoint/2010/main" val="379431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1pPr>
    <a:lvl2pPr marL="4572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2pPr>
    <a:lvl3pPr marL="9144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3pPr>
    <a:lvl4pPr marL="13716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4pPr>
    <a:lvl5pPr marL="1828800" algn="l" defTabSz="914400" rtl="0" eaLnBrk="1" latinLnBrk="0" hangingPunct="1">
      <a:defRPr sz="1200" kern="1200">
        <a:solidFill>
          <a:schemeClr val="tx1"/>
        </a:solidFill>
        <a:latin typeface="Manrope SemiBold" charset="0"/>
        <a:ea typeface="Manrope SemiBold" charset="0"/>
        <a:cs typeface="G8321 Black" panose="00000A05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24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25</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VCG41N1332613741</a:t>
            </a:r>
            <a:endParaRPr lang="zh-CN" altLang="en-US" dirty="0"/>
          </a:p>
        </p:txBody>
      </p:sp>
      <p:sp>
        <p:nvSpPr>
          <p:cNvPr id="4" name="灯片编号占位符 3"/>
          <p:cNvSpPr>
            <a:spLocks noGrp="1"/>
          </p:cNvSpPr>
          <p:nvPr>
            <p:ph type="sldNum" sz="quarter" idx="5"/>
          </p:nvPr>
        </p:nvSpPr>
        <p:spPr/>
        <p:txBody>
          <a:bodyPr/>
          <a:lstStyle/>
          <a:p>
            <a:fld id="{F3066C2F-1F11-43A7-A248-4E5C087406B7}"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178966F-5774-4FC1-AEDE-FE2570C31C22}"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7773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B5141F-DCC0-4344-9EF9-461ACCAEE19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17" Type="http://schemas.openxmlformats.org/officeDocument/2006/relationships/image" Target="../media/image3.png"/><Relationship Id="rId2" Type="http://schemas.openxmlformats.org/officeDocument/2006/relationships/slideLayout" Target="../slideLayouts/slideLayout102.xml"/><Relationship Id="rId16" Type="http://schemas.openxmlformats.org/officeDocument/2006/relationships/image" Target="../media/image4.sv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2.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sv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17" Type="http://schemas.openxmlformats.org/officeDocument/2006/relationships/image" Target="../media/image3.png"/><Relationship Id="rId2" Type="http://schemas.openxmlformats.org/officeDocument/2006/relationships/slideLayout" Target="../slideLayouts/slideLayout113.xml"/><Relationship Id="rId16" Type="http://schemas.openxmlformats.org/officeDocument/2006/relationships/image" Target="../media/image4.sv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2.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17" Type="http://schemas.openxmlformats.org/officeDocument/2006/relationships/image" Target="../media/image3.png"/><Relationship Id="rId2" Type="http://schemas.openxmlformats.org/officeDocument/2006/relationships/slideLayout" Target="../slideLayouts/slideLayout124.xml"/><Relationship Id="rId16" Type="http://schemas.openxmlformats.org/officeDocument/2006/relationships/image" Target="../media/image4.sv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2.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sv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17" Type="http://schemas.openxmlformats.org/officeDocument/2006/relationships/image" Target="../media/image3.png"/><Relationship Id="rId2" Type="http://schemas.openxmlformats.org/officeDocument/2006/relationships/slideLayout" Target="../slideLayouts/slideLayout135.xml"/><Relationship Id="rId16" Type="http://schemas.openxmlformats.org/officeDocument/2006/relationships/image" Target="../media/image4.sv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2.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sv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17" Type="http://schemas.openxmlformats.org/officeDocument/2006/relationships/image" Target="../media/image3.png"/><Relationship Id="rId2" Type="http://schemas.openxmlformats.org/officeDocument/2006/relationships/slideLayout" Target="../slideLayouts/slideLayout146.xml"/><Relationship Id="rId16" Type="http://schemas.openxmlformats.org/officeDocument/2006/relationships/image" Target="../media/image4.sv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2.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sv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17" Type="http://schemas.openxmlformats.org/officeDocument/2006/relationships/image" Target="../media/image3.png"/><Relationship Id="rId2" Type="http://schemas.openxmlformats.org/officeDocument/2006/relationships/slideLayout" Target="../slideLayouts/slideLayout157.xml"/><Relationship Id="rId16" Type="http://schemas.openxmlformats.org/officeDocument/2006/relationships/image" Target="../media/image4.sv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2.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sv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17" Type="http://schemas.openxmlformats.org/officeDocument/2006/relationships/image" Target="../media/image3.png"/><Relationship Id="rId2" Type="http://schemas.openxmlformats.org/officeDocument/2006/relationships/slideLayout" Target="../slideLayouts/slideLayout168.xml"/><Relationship Id="rId16" Type="http://schemas.openxmlformats.org/officeDocument/2006/relationships/image" Target="../media/image4.sv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image" Target="../media/image2.png"/><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sv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17" Type="http://schemas.openxmlformats.org/officeDocument/2006/relationships/image" Target="../media/image3.png"/><Relationship Id="rId2" Type="http://schemas.openxmlformats.org/officeDocument/2006/relationships/slideLayout" Target="../slideLayouts/slideLayout179.xml"/><Relationship Id="rId16" Type="http://schemas.openxmlformats.org/officeDocument/2006/relationships/image" Target="../media/image4.svg"/><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2.png"/><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sv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17" Type="http://schemas.openxmlformats.org/officeDocument/2006/relationships/image" Target="../media/image3.png"/><Relationship Id="rId2" Type="http://schemas.openxmlformats.org/officeDocument/2006/relationships/slideLayout" Target="../slideLayouts/slideLayout190.xml"/><Relationship Id="rId16" Type="http://schemas.openxmlformats.org/officeDocument/2006/relationships/image" Target="../media/image4.sv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2.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sv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17" Type="http://schemas.openxmlformats.org/officeDocument/2006/relationships/image" Target="../media/image3.png"/><Relationship Id="rId2" Type="http://schemas.openxmlformats.org/officeDocument/2006/relationships/slideLayout" Target="../slideLayouts/slideLayout201.xml"/><Relationship Id="rId16" Type="http://schemas.openxmlformats.org/officeDocument/2006/relationships/image" Target="../media/image4.sv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2.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4.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sv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17" Type="http://schemas.openxmlformats.org/officeDocument/2006/relationships/image" Target="../media/image3.png"/><Relationship Id="rId2" Type="http://schemas.openxmlformats.org/officeDocument/2006/relationships/slideLayout" Target="../slideLayouts/slideLayout212.xml"/><Relationship Id="rId16" Type="http://schemas.openxmlformats.org/officeDocument/2006/relationships/image" Target="../media/image4.sv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2.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2.sv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17" Type="http://schemas.openxmlformats.org/officeDocument/2006/relationships/image" Target="../media/image3.png"/><Relationship Id="rId2" Type="http://schemas.openxmlformats.org/officeDocument/2006/relationships/slideLayout" Target="../slideLayouts/slideLayout223.xml"/><Relationship Id="rId16" Type="http://schemas.openxmlformats.org/officeDocument/2006/relationships/image" Target="../media/image4.sv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2.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image" Target="../media/image4.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3.png"/><Relationship Id="rId2" Type="http://schemas.openxmlformats.org/officeDocument/2006/relationships/slideLayout" Target="../slideLayouts/slideLayout36.xml"/><Relationship Id="rId16" Type="http://schemas.openxmlformats.org/officeDocument/2006/relationships/image" Target="../media/image4.sv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3.png"/><Relationship Id="rId2" Type="http://schemas.openxmlformats.org/officeDocument/2006/relationships/slideLayout" Target="../slideLayouts/slideLayout47.xml"/><Relationship Id="rId16" Type="http://schemas.openxmlformats.org/officeDocument/2006/relationships/image" Target="../media/image4.sv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17" Type="http://schemas.openxmlformats.org/officeDocument/2006/relationships/image" Target="../media/image3.png"/><Relationship Id="rId2" Type="http://schemas.openxmlformats.org/officeDocument/2006/relationships/slideLayout" Target="../slideLayouts/slideLayout58.xml"/><Relationship Id="rId16" Type="http://schemas.openxmlformats.org/officeDocument/2006/relationships/image" Target="../media/image4.sv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image" Target="../media/image3.png"/><Relationship Id="rId2" Type="http://schemas.openxmlformats.org/officeDocument/2006/relationships/slideLayout" Target="../slideLayouts/slideLayout69.xml"/><Relationship Id="rId16" Type="http://schemas.openxmlformats.org/officeDocument/2006/relationships/image" Target="../media/image4.sv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2.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17" Type="http://schemas.openxmlformats.org/officeDocument/2006/relationships/image" Target="../media/image3.png"/><Relationship Id="rId2" Type="http://schemas.openxmlformats.org/officeDocument/2006/relationships/slideLayout" Target="../slideLayouts/slideLayout80.xml"/><Relationship Id="rId16" Type="http://schemas.openxmlformats.org/officeDocument/2006/relationships/image" Target="../media/image4.sv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17" Type="http://schemas.openxmlformats.org/officeDocument/2006/relationships/image" Target="../media/image3.png"/><Relationship Id="rId2" Type="http://schemas.openxmlformats.org/officeDocument/2006/relationships/slideLayout" Target="../slideLayouts/slideLayout91.xml"/><Relationship Id="rId16" Type="http://schemas.openxmlformats.org/officeDocument/2006/relationships/image" Target="../media/image4.sv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2.png"/><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00" r:id="rId12"/>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Manrope SemiBold" charset="0"/>
                <a:cs typeface="G8321 Black" panose="00000A05000000000000" pitchFamily="2" charset="0"/>
              </a:defRPr>
            </a:lvl1pPr>
          </a:lstStyle>
          <a:p>
            <a:fld id="{8C1574FB-83D7-41E2-A5EF-5EF26DC9441F}"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Manrope SemiBold" charset="0"/>
                <a:cs typeface="G8321 Black" panose="00000A05000000000000" pitchFamily="2"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Manrope SemiBold" charset="0"/>
                <a:cs typeface="G8321 Black" panose="00000A05000000000000" pitchFamily="2" charset="0"/>
              </a:defRPr>
            </a:lvl1pPr>
          </a:lstStyle>
          <a:p>
            <a:fld id="{74B5141F-DCC0-4344-9EF9-461ACCAEE191}"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grpSp>
          <p:nvGrpSpPr>
            <p:cNvPr id="8" name="组合 7"/>
            <p:cNvGrpSpPr/>
            <p:nvPr/>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grpSp>
            <p:nvGrpSpPr>
              <p:cNvPr id="11" name="组合 10"/>
              <p:cNvGrpSpPr/>
              <p:nvPr/>
            </p:nvGrpSpPr>
            <p:grpSpPr>
              <a:xfrm>
                <a:off x="0" y="0"/>
                <a:ext cx="12192000" cy="6858000"/>
                <a:chOff x="0" y="0"/>
                <a:chExt cx="12192000" cy="6858000"/>
              </a:xfrm>
              <a:solidFill>
                <a:srgbClr val="FDB291"/>
              </a:solidFill>
            </p:grpSpPr>
            <p:pic>
              <p:nvPicPr>
                <p:cNvPr id="14" name="图形 13"/>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0" y="0"/>
                  <a:ext cx="6126633" cy="6858000"/>
                </a:xfrm>
                <a:prstGeom prst="rect">
                  <a:avLst/>
                </a:prstGeom>
              </p:spPr>
            </p:pic>
            <p:pic>
              <p:nvPicPr>
                <p:cNvPr id="15" name="图形 14"/>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6187899" y="0"/>
                  <a:ext cx="6004101" cy="6858000"/>
                </a:xfrm>
                <a:prstGeom prst="rect">
                  <a:avLst/>
                </a:prstGeom>
              </p:spPr>
            </p:pic>
          </p:grpSp>
          <p:sp>
            <p:nvSpPr>
              <p:cNvPr id="12" name="矩形: 圆角 11"/>
              <p:cNvSpPr/>
              <p:nvPr/>
            </p:nvSpPr>
            <p:spPr>
              <a:xfrm>
                <a:off x="78468" y="76200"/>
                <a:ext cx="12035064" cy="67056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Manrope SemiBold" charset="0"/>
                  <a:cs typeface="G8321 Black" panose="00000A05000000000000" pitchFamily="2" charset="0"/>
                </a:endParaRPr>
              </a:p>
            </p:txBody>
          </p:sp>
          <p:pic>
            <p:nvPicPr>
              <p:cNvPr id="13" name="图形 12"/>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326586" y="279003"/>
                <a:ext cx="419100" cy="95250"/>
              </a:xfrm>
              <a:prstGeom prst="rect">
                <a:avLst/>
              </a:prstGeom>
            </p:spPr>
          </p:pic>
        </p:grpSp>
        <p:pic>
          <p:nvPicPr>
            <p:cNvPr id="9" name="图形 8"/>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328870" y="415528"/>
              <a:ext cx="763330" cy="491924"/>
            </a:xfrm>
            <a:prstGeom prst="rect">
              <a:avLst/>
            </a:prstGeom>
          </p:spPr>
        </p:pic>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G8321 Black" panose="00000A05000000000000" pitchFamily="2" charset="0"/>
          <a:ea typeface="G8321 Black" panose="00000A05000000000000" pitchFamily="2" charset="0"/>
          <a:cs typeface="G8321 Black" panose="00000A05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anrope SemiBold" charset="0"/>
          <a:cs typeface="G8321 Black" panose="00000A05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anrope SemiBold" charset="0"/>
          <a:cs typeface="G8321 Black" panose="00000A05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anrope SemiBold" charset="0"/>
          <a:cs typeface="G8321 Black" panose="00000A05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anrope SemiBold" charset="0"/>
          <a:cs typeface="G8321 Black" panose="00000A05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g"/><Relationship Id="rId1" Type="http://schemas.openxmlformats.org/officeDocument/2006/relationships/slideLayout" Target="../slideLayouts/slideLayout12.xml"/><Relationship Id="rId6" Type="http://schemas.openxmlformats.org/officeDocument/2006/relationships/image" Target="../media/image8.wmf"/><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1.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6.xm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2.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5.xml"/><Relationship Id="rId1" Type="http://schemas.openxmlformats.org/officeDocument/2006/relationships/tags" Target="../tags/tag1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3.xml"/><Relationship Id="rId1" Type="http://schemas.openxmlformats.org/officeDocument/2006/relationships/tags" Target="../tags/tag1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4.xml"/><Relationship Id="rId1" Type="http://schemas.openxmlformats.org/officeDocument/2006/relationships/tags" Target="../tags/tag14.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6.xml"/><Relationship Id="rId1" Type="http://schemas.openxmlformats.org/officeDocument/2006/relationships/tags" Target="../tags/tag15.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7.xml"/><Relationship Id="rId1" Type="http://schemas.openxmlformats.org/officeDocument/2006/relationships/tags" Target="../tags/tag1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8.xml"/><Relationship Id="rId1" Type="http://schemas.openxmlformats.org/officeDocument/2006/relationships/tags" Target="../tags/tag1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1.svg"/><Relationship Id="rId3" Type="http://schemas.openxmlformats.org/officeDocument/2006/relationships/notesSlide" Target="../notesSlides/notesSlide1.xml"/><Relationship Id="rId7" Type="http://schemas.openxmlformats.org/officeDocument/2006/relationships/image" Target="../media/image17.svg"/><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9.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9.xml"/><Relationship Id="rId1" Type="http://schemas.openxmlformats.org/officeDocument/2006/relationships/tags" Target="../tags/tag18.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0.xml"/><Relationship Id="rId1" Type="http://schemas.openxmlformats.org/officeDocument/2006/relationships/tags" Target="../tags/tag19.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0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1.xml"/><Relationship Id="rId1" Type="http://schemas.openxmlformats.org/officeDocument/2006/relationships/tags" Target="../tags/tag2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1.svg"/><Relationship Id="rId3" Type="http://schemas.openxmlformats.org/officeDocument/2006/relationships/notesSlide" Target="../notesSlides/notesSlide21.xml"/><Relationship Id="rId7" Type="http://schemas.openxmlformats.org/officeDocument/2006/relationships/image" Target="../media/image17.svg"/><Relationship Id="rId12"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33.png"/><Relationship Id="rId11" Type="http://schemas.openxmlformats.org/officeDocument/2006/relationships/image" Target="../media/image19.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4.svg"/><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7.xml"/><Relationship Id="rId1" Type="http://schemas.openxmlformats.org/officeDocument/2006/relationships/tags" Target="../tags/tag22.xml"/><Relationship Id="rId5" Type="http://schemas.openxmlformats.org/officeDocument/2006/relationships/image" Target="../media/image15.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2.xml"/><Relationship Id="rId1" Type="http://schemas.openxmlformats.org/officeDocument/2006/relationships/tags" Target="../tags/tag2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1.svg"/><Relationship Id="rId3" Type="http://schemas.openxmlformats.org/officeDocument/2006/relationships/notesSlide" Target="../notesSlides/notesSlide4.xml"/><Relationship Id="rId7" Type="http://schemas.openxmlformats.org/officeDocument/2006/relationships/image" Target="../media/image17.svg"/><Relationship Id="rId12" Type="http://schemas.openxmlformats.org/officeDocument/2006/relationships/image" Target="../media/image11.png"/><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9.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8.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9.xml"/><Relationship Id="rId1"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0.xml"/><Relationship Id="rId1" Type="http://schemas.openxmlformats.org/officeDocument/2006/relationships/tags" Target="../tags/tag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4"/>
            <a:ext cx="12192000" cy="6852647"/>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2595135" y="100228"/>
            <a:ext cx="7749874"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a:spcBef>
                <a:spcPct val="50000"/>
              </a:spcBef>
            </a:pPr>
            <a:r>
              <a:rPr lang="en-US" altLang="en-US" sz="2133" b="1" dirty="0" smtClean="0">
                <a:solidFill>
                  <a:srgbClr val="FF0066"/>
                </a:solidFill>
                <a:latin typeface="Times New Roman" pitchFamily="18" charset="0"/>
              </a:rPr>
              <a:t>UBND </a:t>
            </a:r>
            <a:r>
              <a:rPr lang="vi-VN" altLang="en-US" sz="2133" b="1" dirty="0" smtClean="0">
                <a:solidFill>
                  <a:srgbClr val="FF0066"/>
                </a:solidFill>
                <a:latin typeface="Times New Roman" pitchFamily="18" charset="0"/>
              </a:rPr>
              <a:t>THÀNH </a:t>
            </a:r>
            <a:r>
              <a:rPr lang="vi-VN" altLang="en-US" sz="2133" b="1" dirty="0">
                <a:solidFill>
                  <a:srgbClr val="FF0066"/>
                </a:solidFill>
                <a:latin typeface="Times New Roman" pitchFamily="18" charset="0"/>
              </a:rPr>
              <a:t>PHỐ QUY NHƠN</a:t>
            </a:r>
            <a:br>
              <a:rPr lang="vi-VN" altLang="en-US" sz="2133" b="1" dirty="0">
                <a:solidFill>
                  <a:srgbClr val="FF0066"/>
                </a:solidFill>
                <a:latin typeface="Times New Roman" pitchFamily="18" charset="0"/>
              </a:rPr>
            </a:br>
            <a:r>
              <a:rPr lang="en-US" altLang="en-US" sz="2133"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2386759" y="4200436"/>
            <a:ext cx="7584177"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spcBef>
                <a:spcPts val="1011"/>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 </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1227751" y="2982432"/>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6069"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1" y="4864328"/>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4581127"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09" y="4899355"/>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rot="417220" flipH="1">
            <a:off x="1429001" y="4764451"/>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605271" y="-101602"/>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3701868" y="5372729"/>
            <a:ext cx="4788262" cy="101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32" tIns="45365" rIns="90732" bIns="4536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6069"/>
            <a:r>
              <a:rPr lang="en-US" altLang="en-US" sz="3000" b="1" i="1" dirty="0">
                <a:solidFill>
                  <a:srgbClr val="FF0066"/>
                </a:solidFill>
                <a:latin typeface="Times New Roman" pitchFamily="18" charset="0"/>
              </a:rPr>
              <a:t>G</a:t>
            </a:r>
            <a:r>
              <a:rPr lang="vi-VN" altLang="en-US" sz="3000" b="1" i="1" dirty="0" smtClean="0">
                <a:solidFill>
                  <a:srgbClr val="FF0066"/>
                </a:solidFill>
                <a:latin typeface="Times New Roman" pitchFamily="18" charset="0"/>
              </a:rPr>
              <a:t>V</a:t>
            </a:r>
            <a:r>
              <a:rPr lang="en-US" altLang="en-US" sz="3000" b="1" i="1" dirty="0" smtClean="0">
                <a:solidFill>
                  <a:srgbClr val="FF0066"/>
                </a:solidFill>
                <a:latin typeface="Times New Roman" pitchFamily="18" charset="0"/>
              </a:rPr>
              <a:t>GD:</a:t>
            </a:r>
            <a:r>
              <a:rPr lang="vi-VN" altLang="en-US" sz="3000" b="1" i="1" dirty="0" smtClean="0">
                <a:solidFill>
                  <a:srgbClr val="FF0066"/>
                </a:solidFill>
                <a:latin typeface="Times New Roman" pitchFamily="18" charset="0"/>
              </a:rPr>
              <a:t> </a:t>
            </a:r>
            <a:r>
              <a:rPr lang="en-US" altLang="en-US" sz="3000" b="1" i="1" dirty="0" smtClean="0">
                <a:solidFill>
                  <a:srgbClr val="FF0066"/>
                </a:solidFill>
                <a:latin typeface="Times New Roman" pitchFamily="18" charset="0"/>
              </a:rPr>
              <a:t>Phạm Thị Phúc Hậu</a:t>
            </a:r>
            <a:endParaRPr lang="vi-VN" altLang="en-US" sz="3000" b="1" i="1" dirty="0">
              <a:solidFill>
                <a:srgbClr val="FF0066"/>
              </a:solidFill>
              <a:latin typeface="Times New Roman" pitchFamily="18" charset="0"/>
            </a:endParaRPr>
          </a:p>
          <a:p>
            <a:pPr algn="ctr" defTabSz="816069"/>
            <a:r>
              <a:rPr lang="en-US" altLang="en-US" sz="3000" b="1" i="1" dirty="0" smtClean="0">
                <a:solidFill>
                  <a:srgbClr val="FF0066"/>
                </a:solidFill>
                <a:latin typeface="Times New Roman" pitchFamily="18" charset="0"/>
              </a:rPr>
              <a:t>Năm học 2024-2025</a:t>
            </a:r>
            <a:endParaRPr lang="en-US" altLang="en-US" sz="30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2286000" y="2418902"/>
            <a:ext cx="4572000" cy="307777"/>
          </a:xfrm>
          <a:prstGeom prst="rect">
            <a:avLst/>
          </a:prstGeom>
          <a:noFill/>
        </p:spPr>
        <p:txBody>
          <a:bodyPr wrap="square">
            <a:spAutoFit/>
          </a:bodyPr>
          <a:lstStyle/>
          <a:p>
            <a:r>
              <a:rPr lang="en-US" sz="1400" dirty="0"/>
              <a:t> </a:t>
            </a:r>
          </a:p>
        </p:txBody>
      </p:sp>
    </p:spTree>
    <p:extLst>
      <p:ext uri="{BB962C8B-B14F-4D97-AF65-F5344CB8AC3E}">
        <p14:creationId xmlns:p14="http://schemas.microsoft.com/office/powerpoint/2010/main" val="129542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743585" y="2385060"/>
            <a:ext cx="10917555" cy="3055620"/>
          </a:xfrm>
          <a:prstGeom prst="roundRect">
            <a:avLst/>
          </a:prstGeom>
          <a:solidFill>
            <a:schemeClr val="accent5">
              <a:lumMod val="40000"/>
              <a:lumOff val="60000"/>
            </a:schemeClr>
          </a:solidFill>
          <a:ln w="28575" cmpd="dbl">
            <a:solidFill>
              <a:schemeClr val="accent3">
                <a:lumMod val="75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 name="Text Box 1"/>
          <p:cNvSpPr txBox="1"/>
          <p:nvPr/>
        </p:nvSpPr>
        <p:spPr>
          <a:xfrm>
            <a:off x="4170045" y="1109980"/>
            <a:ext cx="4064000"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CÂU DÀI</a:t>
            </a:r>
          </a:p>
        </p:txBody>
      </p:sp>
      <p:sp>
        <p:nvSpPr>
          <p:cNvPr id="4" name="Text Box 3"/>
          <p:cNvSpPr txBox="1"/>
          <p:nvPr/>
        </p:nvSpPr>
        <p:spPr>
          <a:xfrm>
            <a:off x="951865" y="2624455"/>
            <a:ext cx="10454640" cy="2577465"/>
          </a:xfrm>
          <a:prstGeom prst="rect">
            <a:avLst/>
          </a:prstGeom>
          <a:noFill/>
        </p:spPr>
        <p:txBody>
          <a:bodyPr wrap="square" rtlCol="0">
            <a:noAutofit/>
          </a:bodyPr>
          <a:lstStyle/>
          <a:p>
            <a:pPr algn="just"/>
            <a:r>
              <a:rPr lang="vi-VN" altLang="en-US" sz="4800">
                <a:latin typeface="Times New Roman" panose="02020603050405020304" charset="0"/>
                <a:cs typeface="Times New Roman" panose="02020603050405020304" charset="0"/>
              </a:rPr>
              <a:t>   </a:t>
            </a:r>
            <a:r>
              <a:rPr lang="en-US" altLang="en-US" sz="4800">
                <a:latin typeface="Times New Roman" panose="02020603050405020304" charset="0"/>
                <a:cs typeface="Times New Roman" panose="02020603050405020304" charset="0"/>
              </a:rPr>
              <a:t>Vào cuộc đua,</a:t>
            </a:r>
            <a:r>
              <a:rPr lang="vi-VN" altLang="en-US" sz="4800">
                <a:latin typeface="Times New Roman" panose="02020603050405020304" charset="0"/>
                <a:cs typeface="Times New Roman" panose="02020603050405020304" charset="0"/>
              </a:rPr>
              <a:t> </a:t>
            </a:r>
            <a:r>
              <a:rPr lang="en-US" altLang="en-US" sz="4800">
                <a:latin typeface="Times New Roman" panose="02020603050405020304" charset="0"/>
                <a:cs typeface="Times New Roman" panose="02020603050405020304" charset="0"/>
              </a:rPr>
              <a:t>mỗi ghe có một người giỏi tay chèo</a:t>
            </a:r>
            <a:r>
              <a:rPr lang="vi-VN" altLang="en-US" sz="4800">
                <a:latin typeface="Times New Roman" panose="02020603050405020304" charset="0"/>
                <a:cs typeface="Times New Roman" panose="02020603050405020304" charset="0"/>
              </a:rPr>
              <a:t> </a:t>
            </a:r>
            <a:r>
              <a:rPr lang="en-US" altLang="en-US" sz="4800">
                <a:latin typeface="Times New Roman" panose="02020603050405020304" charset="0"/>
                <a:cs typeface="Times New Roman" panose="02020603050405020304" charset="0"/>
              </a:rPr>
              <a:t>ngồi đằng mũi chỉ huy</a:t>
            </a:r>
            <a:r>
              <a:rPr lang="vi-VN" altLang="en-US" sz="4800">
                <a:latin typeface="Times New Roman" panose="02020603050405020304" charset="0"/>
                <a:cs typeface="Times New Roman" panose="02020603050405020304" charset="0"/>
              </a:rPr>
              <a:t> </a:t>
            </a:r>
            <a:r>
              <a:rPr lang="en-US" altLang="en-US" sz="4800">
                <a:latin typeface="Times New Roman" panose="02020603050405020304" charset="0"/>
                <a:cs typeface="Times New Roman" panose="02020603050405020304" charset="0"/>
              </a:rPr>
              <a:t>và một người đứng giữa ghe giữ nhịp.</a:t>
            </a:r>
            <a:endParaRPr lang="en-US" sz="4800" dirty="0"/>
          </a:p>
          <a:p>
            <a:pPr algn="just"/>
            <a:endParaRPr lang="en-US" sz="4800" dirty="0"/>
          </a:p>
          <a:p>
            <a:pPr algn="just"/>
            <a:endParaRPr lang="en-US" sz="4800">
              <a:latin typeface="Times New Roman" panose="02020603050405020304" charset="0"/>
              <a:cs typeface="Times New Roman" panose="02020603050405020304" charset="0"/>
            </a:endParaRPr>
          </a:p>
        </p:txBody>
      </p:sp>
      <p:sp>
        <p:nvSpPr>
          <p:cNvPr id="12" name="Text Box 11"/>
          <p:cNvSpPr txBox="1"/>
          <p:nvPr/>
        </p:nvSpPr>
        <p:spPr>
          <a:xfrm>
            <a:off x="4387215" y="3322320"/>
            <a:ext cx="302895" cy="829945"/>
          </a:xfrm>
          <a:prstGeom prst="rect">
            <a:avLst/>
          </a:prstGeom>
          <a:noFill/>
        </p:spPr>
        <p:txBody>
          <a:bodyPr wrap="square" rtlCol="0" anchor="t">
            <a:spAutoFit/>
          </a:bodyPr>
          <a:lstStyle/>
          <a:p>
            <a:r>
              <a:rPr lang="en-US" sz="4800" kern="0" dirty="0">
                <a:solidFill>
                  <a:srgbClr val="FF0000"/>
                </a:solidFill>
                <a:effectLst/>
                <a:latin typeface="+mj-lt"/>
                <a:ea typeface="Times New Roman" panose="02020603050405020304" charset="0"/>
                <a:sym typeface="+mn-ea"/>
              </a:rPr>
              <a:t>/</a:t>
            </a:r>
          </a:p>
        </p:txBody>
      </p:sp>
      <p:sp>
        <p:nvSpPr>
          <p:cNvPr id="14" name="Text Box 13"/>
          <p:cNvSpPr txBox="1"/>
          <p:nvPr/>
        </p:nvSpPr>
        <p:spPr>
          <a:xfrm>
            <a:off x="5205095" y="2624455"/>
            <a:ext cx="302895" cy="829945"/>
          </a:xfrm>
          <a:prstGeom prst="rect">
            <a:avLst/>
          </a:prstGeom>
          <a:noFill/>
        </p:spPr>
        <p:txBody>
          <a:bodyPr wrap="square" rtlCol="0" anchor="t">
            <a:spAutoFit/>
          </a:bodyPr>
          <a:lstStyle/>
          <a:p>
            <a:r>
              <a:rPr lang="en-US" sz="4800" kern="0" dirty="0">
                <a:solidFill>
                  <a:srgbClr val="FF0000"/>
                </a:solidFill>
                <a:effectLst/>
                <a:latin typeface="+mj-lt"/>
                <a:ea typeface="Times New Roman" panose="02020603050405020304" charset="0"/>
                <a:sym typeface="+mn-ea"/>
              </a:rPr>
              <a:t>/</a:t>
            </a:r>
          </a:p>
        </p:txBody>
      </p:sp>
      <p:sp>
        <p:nvSpPr>
          <p:cNvPr id="15" name="Text Box 14"/>
          <p:cNvSpPr txBox="1"/>
          <p:nvPr/>
        </p:nvSpPr>
        <p:spPr>
          <a:xfrm>
            <a:off x="10433050" y="3322320"/>
            <a:ext cx="302895" cy="829945"/>
          </a:xfrm>
          <a:prstGeom prst="rect">
            <a:avLst/>
          </a:prstGeom>
          <a:noFill/>
        </p:spPr>
        <p:txBody>
          <a:bodyPr wrap="square" rtlCol="0" anchor="t">
            <a:spAutoFit/>
          </a:bodyPr>
          <a:lstStyle/>
          <a:p>
            <a:r>
              <a:rPr lang="en-US" sz="4800" kern="0" dirty="0">
                <a:solidFill>
                  <a:srgbClr val="FF0000"/>
                </a:solidFill>
                <a:effectLst/>
                <a:latin typeface="+mj-lt"/>
                <a:ea typeface="Times New Roman" panose="02020603050405020304" charset="0"/>
                <a:sym typeface="+mn-ea"/>
              </a:rPr>
              <a:t>/</a:t>
            </a:r>
          </a:p>
        </p:txBody>
      </p:sp>
      <p:sp>
        <p:nvSpPr>
          <p:cNvPr id="17" name="Text Box 16"/>
          <p:cNvSpPr txBox="1"/>
          <p:nvPr/>
        </p:nvSpPr>
        <p:spPr>
          <a:xfrm>
            <a:off x="9503410" y="4077970"/>
            <a:ext cx="605155" cy="829945"/>
          </a:xfrm>
          <a:prstGeom prst="rect">
            <a:avLst/>
          </a:prstGeom>
          <a:noFill/>
        </p:spPr>
        <p:txBody>
          <a:bodyPr wrap="square" rtlCol="0" anchor="t">
            <a:spAutoFit/>
          </a:bodyPr>
          <a:lstStyle/>
          <a:p>
            <a:r>
              <a:rPr lang="en-US" sz="4800" kern="0" dirty="0">
                <a:solidFill>
                  <a:srgbClr val="FF0000"/>
                </a:solidFill>
                <a:effectLst/>
                <a:latin typeface="+mj-lt"/>
                <a:ea typeface="Times New Roman" panose="02020603050405020304" charset="0"/>
                <a:sym typeface="+mn-ea"/>
              </a:rPr>
              <a:t>/</a:t>
            </a:r>
            <a:r>
              <a:rPr lang="vi-VN" altLang="en-US" sz="4800" kern="0" dirty="0">
                <a:solidFill>
                  <a:srgbClr val="FF0000"/>
                </a:solidFill>
                <a:effectLst/>
                <a:latin typeface="+mj-lt"/>
                <a:ea typeface="Times New Roman" panose="02020603050405020304" charset="0"/>
                <a:sym typeface="+mn-ea"/>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3555" y="186690"/>
            <a:ext cx="5591175"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GIẢI NGHĨA TỪ</a:t>
            </a:r>
          </a:p>
        </p:txBody>
      </p:sp>
      <p:sp>
        <p:nvSpPr>
          <p:cNvPr id="3" name="Text Box 2"/>
          <p:cNvSpPr txBox="1"/>
          <p:nvPr/>
        </p:nvSpPr>
        <p:spPr>
          <a:xfrm>
            <a:off x="883920" y="1448435"/>
            <a:ext cx="10672445" cy="588645"/>
          </a:xfrm>
          <a:prstGeom prst="rect">
            <a:avLst/>
          </a:prstGeom>
          <a:noFill/>
        </p:spPr>
        <p:txBody>
          <a:bodyPr wrap="square" rtlCol="0">
            <a:noAutofit/>
          </a:bodyPr>
          <a:lstStyle/>
          <a:p>
            <a:r>
              <a:rPr lang="vi-VN" altLang="en-US" sz="3200">
                <a:solidFill>
                  <a:srgbClr val="C00000"/>
                </a:solidFill>
                <a:latin typeface="Times New Roman" panose="02020603050405020304" charset="0"/>
                <a:cs typeface="Times New Roman" panose="02020603050405020304" charset="0"/>
              </a:rPr>
              <a:t>Lễ hội Cúng Trăng</a:t>
            </a:r>
            <a:r>
              <a:rPr lang="vi-VN" altLang="en-US" sz="3200">
                <a:latin typeface="Times New Roman" panose="02020603050405020304" charset="0"/>
                <a:cs typeface="Times New Roman" panose="02020603050405020304" charset="0"/>
              </a:rPr>
              <a:t>: lễ hội truyền thống của đồng bào Khơ-me</a:t>
            </a:r>
          </a:p>
        </p:txBody>
      </p:sp>
      <p:pic>
        <p:nvPicPr>
          <p:cNvPr id="4" name="Picture 3"/>
          <p:cNvPicPr/>
          <p:nvPr/>
        </p:nvPicPr>
        <p:blipFill>
          <a:blip r:embed="rId4"/>
          <a:stretch>
            <a:fillRect/>
          </a:stretch>
        </p:blipFill>
        <p:spPr>
          <a:xfrm>
            <a:off x="6012815" y="2465705"/>
            <a:ext cx="5180330" cy="3308350"/>
          </a:xfrm>
          <a:prstGeom prst="rect">
            <a:avLst/>
          </a:prstGeom>
        </p:spPr>
      </p:pic>
      <p:pic>
        <p:nvPicPr>
          <p:cNvPr id="5" name="Picture 4"/>
          <p:cNvPicPr/>
          <p:nvPr/>
        </p:nvPicPr>
        <p:blipFill>
          <a:blip r:embed="rId5"/>
          <a:stretch>
            <a:fillRect/>
          </a:stretch>
        </p:blipFill>
        <p:spPr>
          <a:xfrm>
            <a:off x="820420" y="2465705"/>
            <a:ext cx="4970145" cy="3308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3555" y="186690"/>
            <a:ext cx="5591175"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GIẢI NGHĨA TỪ</a:t>
            </a:r>
          </a:p>
        </p:txBody>
      </p:sp>
      <p:sp>
        <p:nvSpPr>
          <p:cNvPr id="3" name="Text Box 2"/>
          <p:cNvSpPr txBox="1"/>
          <p:nvPr/>
        </p:nvSpPr>
        <p:spPr>
          <a:xfrm>
            <a:off x="1247140" y="1214755"/>
            <a:ext cx="7829550" cy="838835"/>
          </a:xfrm>
          <a:prstGeom prst="rect">
            <a:avLst/>
          </a:prstGeom>
          <a:noFill/>
        </p:spPr>
        <p:txBody>
          <a:bodyPr wrap="square" rtlCol="0">
            <a:noAutofit/>
          </a:bodyPr>
          <a:lstStyle/>
          <a:p>
            <a:r>
              <a:rPr lang="vi-VN" altLang="en-US" sz="3200">
                <a:solidFill>
                  <a:srgbClr val="C00000"/>
                </a:solidFill>
                <a:latin typeface="Times New Roman" panose="02020603050405020304" charset="0"/>
                <a:cs typeface="Times New Roman" panose="02020603050405020304" charset="0"/>
              </a:rPr>
              <a:t>Hoa văn</a:t>
            </a:r>
            <a:r>
              <a:rPr lang="vi-VN" altLang="en-US" sz="3200">
                <a:latin typeface="Times New Roman" panose="02020603050405020304" charset="0"/>
                <a:cs typeface="Times New Roman" panose="02020603050405020304" charset="0"/>
              </a:rPr>
              <a:t>: hình trang trí trên các đồ vật</a:t>
            </a:r>
          </a:p>
        </p:txBody>
      </p:sp>
      <p:pic>
        <p:nvPicPr>
          <p:cNvPr id="6" name="Picture 5"/>
          <p:cNvPicPr/>
          <p:nvPr/>
        </p:nvPicPr>
        <p:blipFill>
          <a:blip r:embed="rId4"/>
          <a:stretch>
            <a:fillRect/>
          </a:stretch>
        </p:blipFill>
        <p:spPr>
          <a:xfrm>
            <a:off x="1247140" y="2413000"/>
            <a:ext cx="4944745" cy="3261360"/>
          </a:xfrm>
          <a:prstGeom prst="rect">
            <a:avLst/>
          </a:prstGeom>
        </p:spPr>
      </p:pic>
      <p:pic>
        <p:nvPicPr>
          <p:cNvPr id="7" name="Picture 6"/>
          <p:cNvPicPr/>
          <p:nvPr/>
        </p:nvPicPr>
        <p:blipFill>
          <a:blip r:embed="rId5"/>
          <a:stretch>
            <a:fillRect/>
          </a:stretch>
        </p:blipFill>
        <p:spPr>
          <a:xfrm>
            <a:off x="6388100" y="2413000"/>
            <a:ext cx="4744720" cy="31629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3555" y="186690"/>
            <a:ext cx="5591175" cy="829945"/>
          </a:xfrm>
          <a:prstGeom prst="rect">
            <a:avLst/>
          </a:prstGeom>
          <a:noFill/>
        </p:spPr>
        <p:txBody>
          <a:bodyPr wrap="square" rtlCol="0">
            <a:spAutoFit/>
          </a:bodyPr>
          <a:lstStyle/>
          <a:p>
            <a:r>
              <a:rPr lang="vi-VN" altLang="en-US" sz="4800" b="1">
                <a:solidFill>
                  <a:srgbClr val="0070C0"/>
                </a:solidFill>
                <a:latin typeface="Times New Roman" panose="02020603050405020304" charset="0"/>
                <a:cs typeface="Times New Roman" panose="02020603050405020304" charset="0"/>
              </a:rPr>
              <a:t>GIẢI NGHĨA TỪ</a:t>
            </a:r>
          </a:p>
        </p:txBody>
      </p:sp>
      <p:sp>
        <p:nvSpPr>
          <p:cNvPr id="3" name="Text Box 2"/>
          <p:cNvSpPr txBox="1"/>
          <p:nvPr/>
        </p:nvSpPr>
        <p:spPr>
          <a:xfrm>
            <a:off x="883920" y="1448435"/>
            <a:ext cx="10672445" cy="588645"/>
          </a:xfrm>
          <a:prstGeom prst="rect">
            <a:avLst/>
          </a:prstGeom>
          <a:noFill/>
        </p:spPr>
        <p:txBody>
          <a:bodyPr wrap="square" rtlCol="0">
            <a:noAutofit/>
          </a:bodyPr>
          <a:lstStyle/>
          <a:p>
            <a:r>
              <a:rPr lang="vi-VN" altLang="en-US" sz="3200">
                <a:solidFill>
                  <a:srgbClr val="C00000"/>
                </a:solidFill>
                <a:latin typeface="Times New Roman" panose="02020603050405020304" charset="0"/>
                <a:cs typeface="Times New Roman" panose="02020603050405020304" charset="0"/>
              </a:rPr>
              <a:t>Phum, sóc</a:t>
            </a:r>
            <a:r>
              <a:rPr lang="vi-VN" altLang="en-US" sz="3200">
                <a:latin typeface="Times New Roman" panose="02020603050405020304" charset="0"/>
                <a:cs typeface="Times New Roman" panose="02020603050405020304" charset="0"/>
              </a:rPr>
              <a:t>: xóm, làng ở vùng đồng bào dân tộc Khơ-me.</a:t>
            </a:r>
          </a:p>
        </p:txBody>
      </p:sp>
      <p:pic>
        <p:nvPicPr>
          <p:cNvPr id="8" name="Picture 7"/>
          <p:cNvPicPr/>
          <p:nvPr/>
        </p:nvPicPr>
        <p:blipFill>
          <a:blip r:embed="rId4"/>
          <a:stretch>
            <a:fillRect/>
          </a:stretch>
        </p:blipFill>
        <p:spPr>
          <a:xfrm>
            <a:off x="2366010" y="2376805"/>
            <a:ext cx="7460615" cy="392874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3555" y="186690"/>
            <a:ext cx="5591175" cy="829945"/>
          </a:xfrm>
          <a:prstGeom prst="rect">
            <a:avLst/>
          </a:prstGeom>
          <a:noFill/>
        </p:spPr>
        <p:txBody>
          <a:bodyPr wrap="square" rtlCol="0">
            <a:spAutoFit/>
          </a:bodyPr>
          <a:lstStyle/>
          <a:p>
            <a:r>
              <a:rPr lang="vi-VN" altLang="en-US" sz="4800" b="1">
                <a:solidFill>
                  <a:srgbClr val="0070C0"/>
                </a:solidFill>
                <a:latin typeface="Times New Roman" panose="02020603050405020304" charset="0"/>
                <a:cs typeface="Times New Roman" panose="02020603050405020304" charset="0"/>
              </a:rPr>
              <a:t>GIẢI NGHĨA TỪ</a:t>
            </a:r>
          </a:p>
        </p:txBody>
      </p:sp>
      <p:sp>
        <p:nvSpPr>
          <p:cNvPr id="3" name="Text Box 2"/>
          <p:cNvSpPr txBox="1"/>
          <p:nvPr/>
        </p:nvSpPr>
        <p:spPr>
          <a:xfrm>
            <a:off x="820420" y="1214755"/>
            <a:ext cx="8752840" cy="838835"/>
          </a:xfrm>
          <a:prstGeom prst="rect">
            <a:avLst/>
          </a:prstGeom>
          <a:noFill/>
        </p:spPr>
        <p:txBody>
          <a:bodyPr wrap="square" rtlCol="0">
            <a:noAutofit/>
          </a:bodyPr>
          <a:lstStyle/>
          <a:p>
            <a:r>
              <a:rPr lang="vi-VN" altLang="en-US" sz="3200">
                <a:solidFill>
                  <a:srgbClr val="C00000"/>
                </a:solidFill>
                <a:latin typeface="Times New Roman" panose="02020603050405020304" charset="0"/>
                <a:cs typeface="Times New Roman" panose="02020603050405020304" charset="0"/>
              </a:rPr>
              <a:t>Hạ thủy</a:t>
            </a:r>
            <a:r>
              <a:rPr lang="vi-VN" altLang="en-US" sz="3200">
                <a:latin typeface="Times New Roman" panose="02020603050405020304" charset="0"/>
                <a:cs typeface="Times New Roman" panose="02020603050405020304" charset="0"/>
              </a:rPr>
              <a:t>: đưa tàu, thuyền xuống nước.</a:t>
            </a:r>
          </a:p>
        </p:txBody>
      </p:sp>
      <p:pic>
        <p:nvPicPr>
          <p:cNvPr id="6" name="Picture 5"/>
          <p:cNvPicPr/>
          <p:nvPr/>
        </p:nvPicPr>
        <p:blipFill>
          <a:blip r:embed="rId4"/>
          <a:stretch>
            <a:fillRect/>
          </a:stretch>
        </p:blipFill>
        <p:spPr>
          <a:xfrm>
            <a:off x="2715260" y="2159635"/>
            <a:ext cx="7504430" cy="400621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3555" y="186690"/>
            <a:ext cx="5591175" cy="829945"/>
          </a:xfrm>
          <a:prstGeom prst="rect">
            <a:avLst/>
          </a:prstGeom>
          <a:noFill/>
        </p:spPr>
        <p:txBody>
          <a:bodyPr wrap="square" rtlCol="0">
            <a:spAutoFit/>
          </a:bodyPr>
          <a:lstStyle/>
          <a:p>
            <a:r>
              <a:rPr lang="vi-VN" altLang="en-US" sz="4800" b="1">
                <a:solidFill>
                  <a:srgbClr val="0070C0"/>
                </a:solidFill>
                <a:latin typeface="Times New Roman" panose="02020603050405020304" charset="0"/>
                <a:cs typeface="Times New Roman" panose="02020603050405020304" charset="0"/>
              </a:rPr>
              <a:t>GIẢI NGHĨA TỪ</a:t>
            </a:r>
          </a:p>
        </p:txBody>
      </p:sp>
      <p:sp>
        <p:nvSpPr>
          <p:cNvPr id="3" name="Text Box 2"/>
          <p:cNvSpPr txBox="1"/>
          <p:nvPr/>
        </p:nvSpPr>
        <p:spPr>
          <a:xfrm>
            <a:off x="820420" y="1214755"/>
            <a:ext cx="6884670" cy="838835"/>
          </a:xfrm>
          <a:prstGeom prst="rect">
            <a:avLst/>
          </a:prstGeom>
          <a:noFill/>
        </p:spPr>
        <p:txBody>
          <a:bodyPr wrap="square" rtlCol="0">
            <a:noAutofit/>
          </a:bodyPr>
          <a:lstStyle/>
          <a:p>
            <a:r>
              <a:rPr lang="vi-VN" altLang="en-US" sz="3200">
                <a:solidFill>
                  <a:srgbClr val="C00000"/>
                </a:solidFill>
                <a:latin typeface="Times New Roman" panose="02020603050405020304" charset="0"/>
                <a:cs typeface="Times New Roman" panose="02020603050405020304" charset="0"/>
              </a:rPr>
              <a:t>Tay đua</a:t>
            </a:r>
            <a:r>
              <a:rPr lang="vi-VN" altLang="en-US" sz="3200">
                <a:latin typeface="Times New Roman" panose="02020603050405020304" charset="0"/>
                <a:cs typeface="Times New Roman" panose="02020603050405020304" charset="0"/>
              </a:rPr>
              <a:t>: người tham gia cuộc đua.</a:t>
            </a:r>
          </a:p>
        </p:txBody>
      </p:sp>
      <p:pic>
        <p:nvPicPr>
          <p:cNvPr id="4" name="Picture 3"/>
          <p:cNvPicPr/>
          <p:nvPr/>
        </p:nvPicPr>
        <p:blipFill>
          <a:blip r:embed="rId4"/>
          <a:stretch>
            <a:fillRect/>
          </a:stretch>
        </p:blipFill>
        <p:spPr>
          <a:xfrm>
            <a:off x="635000" y="2388870"/>
            <a:ext cx="5102860" cy="3289300"/>
          </a:xfrm>
          <a:prstGeom prst="rect">
            <a:avLst/>
          </a:prstGeom>
        </p:spPr>
      </p:pic>
      <p:pic>
        <p:nvPicPr>
          <p:cNvPr id="5" name="Picture 4"/>
          <p:cNvPicPr/>
          <p:nvPr/>
        </p:nvPicPr>
        <p:blipFill>
          <a:blip r:embed="rId5"/>
          <a:stretch>
            <a:fillRect/>
          </a:stretch>
        </p:blipFill>
        <p:spPr>
          <a:xfrm>
            <a:off x="6096000" y="2388235"/>
            <a:ext cx="4959985" cy="343789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279140" y="1216660"/>
            <a:ext cx="5634355" cy="645160"/>
          </a:xfrm>
          <a:prstGeom prst="rect">
            <a:avLst/>
          </a:prstGeom>
          <a:noFill/>
        </p:spPr>
        <p:txBody>
          <a:bodyPr wrap="square" rtlCol="0">
            <a:spAutoFit/>
          </a:bodyPr>
          <a:lstStyle/>
          <a:p>
            <a:r>
              <a:rPr lang="vi-VN" altLang="en-US" sz="3600" b="1">
                <a:solidFill>
                  <a:srgbClr val="0070C0"/>
                </a:solidFill>
                <a:latin typeface="Times New Roman" panose="02020603050405020304" charset="0"/>
                <a:cs typeface="Times New Roman" panose="02020603050405020304" charset="0"/>
              </a:rPr>
              <a:t>LUYỆN ĐỌC NHÓM ĐÔI</a:t>
            </a:r>
          </a:p>
        </p:txBody>
      </p:sp>
      <p:pic>
        <p:nvPicPr>
          <p:cNvPr id="4" name="Picture 3"/>
          <p:cNvPicPr/>
          <p:nvPr/>
        </p:nvPicPr>
        <p:blipFill>
          <a:blip r:embed="rId4"/>
          <a:srcRect l="10048" t="8783" r="12683" b="11825"/>
          <a:stretch>
            <a:fillRect/>
          </a:stretch>
        </p:blipFill>
        <p:spPr>
          <a:xfrm>
            <a:off x="2098040" y="2086610"/>
            <a:ext cx="7718425" cy="4062095"/>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724025" y="2882265"/>
            <a:ext cx="8308975" cy="1416685"/>
          </a:xfrm>
          <a:prstGeom prst="roundRect">
            <a:avLst/>
          </a:prstGeom>
          <a:solidFill>
            <a:schemeClr val="accent5">
              <a:lumMod val="60000"/>
              <a:lumOff val="40000"/>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altLang="en-US" sz="3200">
                <a:solidFill>
                  <a:schemeClr val="tx1"/>
                </a:solidFill>
                <a:latin typeface="Times New Roman" panose="02020603050405020304" charset="0"/>
                <a:cs typeface="Times New Roman" panose="02020603050405020304" charset="0"/>
                <a:sym typeface="+mn-ea"/>
              </a:rPr>
              <a:t>Hội diễn ra vào đúng dịp lễ hội Cúng Trăng giữa tháng 10 âm lịch hằng năm.</a:t>
            </a:r>
          </a:p>
        </p:txBody>
      </p:sp>
      <p:sp>
        <p:nvSpPr>
          <p:cNvPr id="2" name="Text Box 1"/>
          <p:cNvSpPr txBox="1"/>
          <p:nvPr/>
        </p:nvSpPr>
        <p:spPr>
          <a:xfrm>
            <a:off x="3088640" y="251460"/>
            <a:ext cx="6625590"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 </a:t>
            </a:r>
            <a:r>
              <a:rPr lang="vi-VN" altLang="en-US" sz="4400" b="1">
                <a:solidFill>
                  <a:srgbClr val="0070C0"/>
                </a:solidFill>
                <a:latin typeface="Times New Roman" panose="02020603050405020304" charset="0"/>
                <a:cs typeface="Times New Roman" panose="02020603050405020304" charset="0"/>
              </a:rPr>
              <a:t>LUYỆN ĐỌC HIỂU</a:t>
            </a:r>
          </a:p>
        </p:txBody>
      </p:sp>
      <p:sp>
        <p:nvSpPr>
          <p:cNvPr id="6" name="Text Box 5"/>
          <p:cNvSpPr txBox="1"/>
          <p:nvPr/>
        </p:nvSpPr>
        <p:spPr>
          <a:xfrm>
            <a:off x="1867535" y="1685925"/>
            <a:ext cx="8893810" cy="831215"/>
          </a:xfrm>
          <a:prstGeom prst="rect">
            <a:avLst/>
          </a:prstGeom>
          <a:noFill/>
        </p:spPr>
        <p:txBody>
          <a:bodyPr wrap="square" rtlCol="0">
            <a:noAutofit/>
          </a:bodyPr>
          <a:lstStyle/>
          <a:p>
            <a:r>
              <a:rPr lang="vi-VN" altLang="en-US" sz="3200" b="1" u="sng">
                <a:latin typeface="Times New Roman" panose="02020603050405020304" charset="0"/>
                <a:cs typeface="Times New Roman" panose="02020603050405020304" charset="0"/>
              </a:rPr>
              <a:t>Câu 1</a:t>
            </a:r>
            <a:r>
              <a:rPr lang="vi-VN" altLang="en-US" sz="3200">
                <a:latin typeface="Times New Roman" panose="02020603050405020304" charset="0"/>
                <a:cs typeface="Times New Roman" panose="02020603050405020304" charset="0"/>
              </a:rPr>
              <a:t>: Hội đua ghe ngo diễn ra vào dịp nào? </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t="2781" r="8711"/>
          <a:stretch>
            <a:fillRect/>
          </a:stretch>
        </p:blipFill>
        <p:spPr bwMode="auto">
          <a:xfrm flipH="1">
            <a:off x="9845040" y="3831590"/>
            <a:ext cx="3400425"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08480" y="2649220"/>
            <a:ext cx="8340725" cy="2673985"/>
          </a:xfrm>
          <a:prstGeom prst="roundRect">
            <a:avLst/>
          </a:prstGeom>
          <a:solidFill>
            <a:schemeClr val="accent5">
              <a:lumMod val="60000"/>
              <a:lumOff val="40000"/>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vi-VN" altLang="en-US" sz="3200">
                <a:solidFill>
                  <a:schemeClr val="tx1"/>
                </a:solidFill>
                <a:latin typeface="Times New Roman" panose="02020603050405020304" charset="0"/>
                <a:cs typeface="Times New Roman" panose="02020603050405020304" charset="0"/>
                <a:sym typeface="+mn-ea"/>
              </a:rPr>
              <a:t>Đ</a:t>
            </a:r>
            <a:r>
              <a:rPr lang="en-US" altLang="en-US" sz="3200">
                <a:solidFill>
                  <a:schemeClr val="tx1"/>
                </a:solidFill>
                <a:latin typeface="Times New Roman" panose="02020603050405020304" charset="0"/>
                <a:cs typeface="Times New Roman" panose="02020603050405020304" charset="0"/>
                <a:sym typeface="+mn-ea"/>
              </a:rPr>
              <a:t>ược làm từ gỗ cây sao, dài khoảng 30 mét, chứa được trên dưới 50 tay chèo; được chà nhẵn bóng, mũi và đuôi ghe cong vút, tạo hình rắn thần; thân ghe vẽ hoa văn và sơn màu sặc sỡ</a:t>
            </a:r>
            <a:r>
              <a:rPr lang="vi-VN" altLang="en-US" sz="3200">
                <a:solidFill>
                  <a:schemeClr val="tx1"/>
                </a:solidFill>
                <a:latin typeface="Times New Roman" panose="02020603050405020304" charset="0"/>
                <a:cs typeface="Times New Roman" panose="02020603050405020304" charset="0"/>
                <a:sym typeface="+mn-ea"/>
              </a:rPr>
              <a:t>.</a:t>
            </a:r>
          </a:p>
        </p:txBody>
      </p:sp>
      <p:sp>
        <p:nvSpPr>
          <p:cNvPr id="2" name="Text Box 1"/>
          <p:cNvSpPr txBox="1"/>
          <p:nvPr/>
        </p:nvSpPr>
        <p:spPr>
          <a:xfrm>
            <a:off x="2885440" y="318770"/>
            <a:ext cx="6858000"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 </a:t>
            </a:r>
            <a:r>
              <a:rPr lang="vi-VN" altLang="en-US" sz="4400" b="1">
                <a:solidFill>
                  <a:srgbClr val="0070C0"/>
                </a:solidFill>
                <a:latin typeface="Times New Roman" panose="02020603050405020304" charset="0"/>
                <a:cs typeface="Times New Roman" panose="02020603050405020304" charset="0"/>
              </a:rPr>
              <a:t>LUYỆN ĐỌC HIỂU</a:t>
            </a:r>
          </a:p>
        </p:txBody>
      </p:sp>
      <p:sp>
        <p:nvSpPr>
          <p:cNvPr id="6" name="Text Box 5"/>
          <p:cNvSpPr txBox="1"/>
          <p:nvPr/>
        </p:nvSpPr>
        <p:spPr>
          <a:xfrm>
            <a:off x="1867535" y="1685925"/>
            <a:ext cx="8893810" cy="831215"/>
          </a:xfrm>
          <a:prstGeom prst="rect">
            <a:avLst/>
          </a:prstGeom>
          <a:noFill/>
        </p:spPr>
        <p:txBody>
          <a:bodyPr wrap="square" rtlCol="0">
            <a:noAutofit/>
          </a:bodyPr>
          <a:lstStyle/>
          <a:p>
            <a:r>
              <a:rPr lang="vi-VN" altLang="en-US" sz="3200" b="1" u="sng">
                <a:latin typeface="Times New Roman" panose="02020603050405020304" charset="0"/>
                <a:cs typeface="Times New Roman" panose="02020603050405020304" charset="0"/>
              </a:rPr>
              <a:t>Câu 2</a:t>
            </a:r>
            <a:r>
              <a:rPr lang="vi-VN" altLang="en-US" sz="3200" b="1">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Những chiếc ghe ngo có gì đặc biệt</a:t>
            </a:r>
            <a:r>
              <a:rPr lang="vi-VN" altLang="en-US" sz="3200">
                <a:latin typeface="Times New Roman" panose="02020603050405020304" charset="0"/>
                <a:cs typeface="Times New Roman" panose="02020603050405020304" charset="0"/>
              </a:rPr>
              <a:t>? </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t="2781" r="8711"/>
          <a:stretch>
            <a:fillRect/>
          </a:stretch>
        </p:blipFill>
        <p:spPr bwMode="auto">
          <a:xfrm flipH="1">
            <a:off x="10149205" y="4361815"/>
            <a:ext cx="3000375" cy="260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33705" y="1178560"/>
            <a:ext cx="5586095" cy="4642485"/>
          </a:xfrm>
          <a:prstGeom prst="rect">
            <a:avLst/>
          </a:prstGeom>
        </p:spPr>
      </p:pic>
      <p:pic>
        <p:nvPicPr>
          <p:cNvPr id="8" name="Content Placeholder 7"/>
          <p:cNvPicPr>
            <a:picLocks noGrp="1" noChangeAspect="1"/>
          </p:cNvPicPr>
          <p:nvPr>
            <p:ph sz="half" idx="2"/>
          </p:nvPr>
        </p:nvPicPr>
        <p:blipFill>
          <a:blip r:embed="rId3"/>
          <a:stretch>
            <a:fillRect/>
          </a:stretch>
        </p:blipFill>
        <p:spPr>
          <a:xfrm>
            <a:off x="6233160" y="1178560"/>
            <a:ext cx="5723255" cy="4641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grpSp>
        <p:nvGrpSpPr>
          <p:cNvPr id="14" name="组合 13"/>
          <p:cNvGrpSpPr/>
          <p:nvPr/>
        </p:nvGrpSpPr>
        <p:grpSpPr>
          <a:xfrm>
            <a:off x="0" y="0"/>
            <a:ext cx="12192000" cy="6858000"/>
            <a:chOff x="0" y="0"/>
            <a:chExt cx="12192000" cy="6858000"/>
          </a:xfrm>
          <a:solidFill>
            <a:srgbClr val="FDB291"/>
          </a:solidFill>
        </p:grpSpPr>
        <p:pic>
          <p:nvPicPr>
            <p:cNvPr id="12" name="图形 1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0"/>
              <a:ext cx="6126633" cy="6858000"/>
            </a:xfrm>
            <a:prstGeom prst="rect">
              <a:avLst/>
            </a:prstGeom>
          </p:spPr>
        </p:pic>
        <p:pic>
          <p:nvPicPr>
            <p:cNvPr id="13" name="图形 12"/>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187899" y="0"/>
              <a:ext cx="6004101" cy="6858000"/>
            </a:xfrm>
            <a:prstGeom prst="rect">
              <a:avLst/>
            </a:prstGeom>
          </p:spPr>
        </p:pic>
      </p:grpSp>
      <p:sp>
        <p:nvSpPr>
          <p:cNvPr id="16" name="矩形: 圆角 15"/>
          <p:cNvSpPr/>
          <p:nvPr/>
        </p:nvSpPr>
        <p:spPr>
          <a:xfrm>
            <a:off x="434340" y="406400"/>
            <a:ext cx="11315700" cy="60452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grpSp>
        <p:nvGrpSpPr>
          <p:cNvPr id="22" name="组合 21"/>
          <p:cNvGrpSpPr/>
          <p:nvPr/>
        </p:nvGrpSpPr>
        <p:grpSpPr>
          <a:xfrm>
            <a:off x="674914" y="685403"/>
            <a:ext cx="10842172" cy="5487194"/>
            <a:chOff x="674914" y="653449"/>
            <a:chExt cx="10842172" cy="5487194"/>
          </a:xfrm>
        </p:grpSpPr>
        <p:pic>
          <p:nvPicPr>
            <p:cNvPr id="19" name="图形 18"/>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74914" y="5878705"/>
              <a:ext cx="261938" cy="261938"/>
            </a:xfrm>
            <a:prstGeom prst="rect">
              <a:avLst/>
            </a:prstGeom>
          </p:spPr>
        </p:pic>
        <p:pic>
          <p:nvPicPr>
            <p:cNvPr id="21" name="图形 20"/>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097986" y="653449"/>
              <a:ext cx="419100" cy="95250"/>
            </a:xfrm>
            <a:prstGeom prst="rect">
              <a:avLst/>
            </a:prstGeom>
          </p:spPr>
        </p:pic>
      </p:grpSp>
      <p:grpSp>
        <p:nvGrpSpPr>
          <p:cNvPr id="26" name="组合 25"/>
          <p:cNvGrpSpPr/>
          <p:nvPr/>
        </p:nvGrpSpPr>
        <p:grpSpPr>
          <a:xfrm>
            <a:off x="8940143" y="3082862"/>
            <a:ext cx="3921072" cy="4503141"/>
            <a:chOff x="6990156" y="1556453"/>
            <a:chExt cx="3921072" cy="4503141"/>
          </a:xfrm>
        </p:grpSpPr>
        <p:pic>
          <p:nvPicPr>
            <p:cNvPr id="18" name="图形 17"/>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069099" y="1556453"/>
              <a:ext cx="3842129" cy="4503141"/>
            </a:xfrm>
            <a:prstGeom prst="rect">
              <a:avLst/>
            </a:prstGeom>
          </p:spPr>
        </p:pic>
        <p:pic>
          <p:nvPicPr>
            <p:cNvPr id="24" name="图形 23"/>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800263" y="4715805"/>
              <a:ext cx="1011488" cy="912806"/>
            </a:xfrm>
            <a:prstGeom prst="rect">
              <a:avLst/>
            </a:prstGeom>
          </p:spPr>
        </p:pic>
        <p:pic>
          <p:nvPicPr>
            <p:cNvPr id="25" name="图形 24"/>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990156" y="2407503"/>
              <a:ext cx="1011488" cy="912806"/>
            </a:xfrm>
            <a:prstGeom prst="rect">
              <a:avLst/>
            </a:prstGeom>
          </p:spPr>
        </p:pic>
      </p:grpSp>
      <p:sp>
        <p:nvSpPr>
          <p:cNvPr id="27" name="矩形 26"/>
          <p:cNvSpPr/>
          <p:nvPr/>
        </p:nvSpPr>
        <p:spPr>
          <a:xfrm>
            <a:off x="2451100" y="2581910"/>
            <a:ext cx="6702425" cy="1198880"/>
          </a:xfrm>
          <a:prstGeom prst="rect">
            <a:avLst/>
          </a:prstGeom>
        </p:spPr>
        <p:txBody>
          <a:bodyPr wrap="square">
            <a:spAutoFit/>
          </a:bodyPr>
          <a:lstStyle/>
          <a:p>
            <a:r>
              <a:rPr lang="vi-VN" altLang="zh-CN" sz="7200" b="1" dirty="0">
                <a:solidFill>
                  <a:srgbClr val="C00000"/>
                </a:solidFill>
                <a:latin typeface="Times New Roman" panose="02020603050405020304" charset="0"/>
                <a:cs typeface="Times New Roman" panose="02020603050405020304" charset="0"/>
              </a:rPr>
              <a:t>KHỞI ĐỘNG</a:t>
            </a:r>
          </a:p>
        </p:txBody>
      </p:sp>
      <p:pic>
        <p:nvPicPr>
          <p:cNvPr id="63" name="图形 62"/>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877238" y="1321636"/>
            <a:ext cx="1026681" cy="66163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133600" y="3008630"/>
            <a:ext cx="7959725" cy="2275205"/>
          </a:xfrm>
          <a:prstGeom prst="roundRect">
            <a:avLst/>
          </a:prstGeom>
          <a:solidFill>
            <a:schemeClr val="accent5">
              <a:lumMod val="60000"/>
              <a:lumOff val="40000"/>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altLang="en-US" sz="3200">
                <a:solidFill>
                  <a:schemeClr val="tx1"/>
                </a:solidFill>
                <a:latin typeface="Times New Roman" panose="02020603050405020304" charset="0"/>
                <a:cs typeface="Times New Roman" panose="02020603050405020304" charset="0"/>
                <a:sym typeface="+mn-ea"/>
              </a:rPr>
              <a:t>Ghe ngo rất dài, phải nhiều người cùng chèo, mỗi năm ghe chỉ được hạ thuỷ một lần. Chính vì vậy, phải tập chèo theo nhịp trên cạn cho quen.</a:t>
            </a:r>
          </a:p>
        </p:txBody>
      </p:sp>
      <p:sp>
        <p:nvSpPr>
          <p:cNvPr id="2" name="Text Box 1"/>
          <p:cNvSpPr txBox="1"/>
          <p:nvPr/>
        </p:nvSpPr>
        <p:spPr>
          <a:xfrm>
            <a:off x="3054350" y="145415"/>
            <a:ext cx="6519545"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 </a:t>
            </a:r>
            <a:r>
              <a:rPr lang="vi-VN" altLang="en-US" sz="4400" b="1">
                <a:solidFill>
                  <a:srgbClr val="0070C0"/>
                </a:solidFill>
                <a:latin typeface="Times New Roman" panose="02020603050405020304" charset="0"/>
                <a:cs typeface="Times New Roman" panose="02020603050405020304" charset="0"/>
              </a:rPr>
              <a:t>LUYỆN ĐỌC HIỂU</a:t>
            </a:r>
          </a:p>
        </p:txBody>
      </p:sp>
      <p:sp>
        <p:nvSpPr>
          <p:cNvPr id="6" name="Text Box 5"/>
          <p:cNvSpPr txBox="1"/>
          <p:nvPr/>
        </p:nvSpPr>
        <p:spPr>
          <a:xfrm>
            <a:off x="1867535" y="1685925"/>
            <a:ext cx="8893810" cy="1010920"/>
          </a:xfrm>
          <a:prstGeom prst="rect">
            <a:avLst/>
          </a:prstGeom>
          <a:noFill/>
        </p:spPr>
        <p:txBody>
          <a:bodyPr wrap="square" rtlCol="0">
            <a:noAutofit/>
          </a:bodyPr>
          <a:lstStyle/>
          <a:p>
            <a:r>
              <a:rPr lang="vi-VN" altLang="en-US" sz="3200" b="1" u="sng">
                <a:latin typeface="Times New Roman" panose="02020603050405020304" charset="0"/>
                <a:cs typeface="Times New Roman" panose="02020603050405020304" charset="0"/>
              </a:rPr>
              <a:t>Câu 3</a:t>
            </a:r>
            <a:r>
              <a:rPr lang="vi-VN" altLang="en-US"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Vì sao trước ngày hội, các tay đua phải tập chèo theo nhịp trên cạn</a:t>
            </a:r>
            <a:r>
              <a:rPr lang="vi-VN" altLang="en-US" sz="3200">
                <a:latin typeface="Times New Roman" panose="02020603050405020304" charset="0"/>
                <a:cs typeface="Times New Roman" panose="02020603050405020304" charset="0"/>
              </a:rPr>
              <a:t>? </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t="2781" r="8711"/>
          <a:stretch>
            <a:fillRect/>
          </a:stretch>
        </p:blipFill>
        <p:spPr bwMode="auto">
          <a:xfrm flipH="1">
            <a:off x="10093325" y="4312920"/>
            <a:ext cx="305625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78330" y="2675255"/>
            <a:ext cx="8743950" cy="2806065"/>
          </a:xfrm>
          <a:prstGeom prst="roundRect">
            <a:avLst/>
          </a:prstGeom>
          <a:solidFill>
            <a:schemeClr val="accent5">
              <a:lumMod val="60000"/>
              <a:lumOff val="40000"/>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altLang="en-US" sz="3200">
                <a:solidFill>
                  <a:schemeClr val="tx1"/>
                </a:solidFill>
                <a:latin typeface="Times New Roman" panose="02020603050405020304" charset="0"/>
                <a:cs typeface="Times New Roman" panose="02020603050405020304" charset="0"/>
                <a:sym typeface="+mn-ea"/>
              </a:rPr>
              <a:t>Cuộc đua ghe ngo diễn ra rất sôi động. Những mái chèo đưa nhanh thoăn thoắt, đều tăm tắp, đẩy chiếc ghe lướt nhanh trên sông. Tiếng trống hội, tiếng hò reo cổ vũ vang dội cả một vùng sông nước.  </a:t>
            </a:r>
          </a:p>
        </p:txBody>
      </p:sp>
      <p:sp>
        <p:nvSpPr>
          <p:cNvPr id="2" name="Text Box 1"/>
          <p:cNvSpPr txBox="1"/>
          <p:nvPr/>
        </p:nvSpPr>
        <p:spPr>
          <a:xfrm>
            <a:off x="3261995" y="251460"/>
            <a:ext cx="6954520"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 </a:t>
            </a:r>
            <a:r>
              <a:rPr lang="vi-VN" altLang="en-US" sz="4400" b="1">
                <a:solidFill>
                  <a:srgbClr val="0070C0"/>
                </a:solidFill>
                <a:latin typeface="Times New Roman" panose="02020603050405020304" charset="0"/>
                <a:cs typeface="Times New Roman" panose="02020603050405020304" charset="0"/>
              </a:rPr>
              <a:t>LUYỆN ĐỌC HIỂU</a:t>
            </a:r>
          </a:p>
        </p:txBody>
      </p:sp>
      <p:sp>
        <p:nvSpPr>
          <p:cNvPr id="6" name="Text Box 5"/>
          <p:cNvSpPr txBox="1"/>
          <p:nvPr/>
        </p:nvSpPr>
        <p:spPr>
          <a:xfrm>
            <a:off x="1644650" y="1685925"/>
            <a:ext cx="9211945" cy="831215"/>
          </a:xfrm>
          <a:prstGeom prst="rect">
            <a:avLst/>
          </a:prstGeom>
          <a:noFill/>
        </p:spPr>
        <p:txBody>
          <a:bodyPr wrap="square" rtlCol="0">
            <a:noAutofit/>
          </a:bodyPr>
          <a:lstStyle/>
          <a:p>
            <a:r>
              <a:rPr lang="vi-VN" altLang="en-US" sz="3200" b="1" u="sng">
                <a:latin typeface="Times New Roman" panose="02020603050405020304" charset="0"/>
                <a:cs typeface="Times New Roman" panose="02020603050405020304" charset="0"/>
              </a:rPr>
              <a:t>Câu 4</a:t>
            </a:r>
            <a:r>
              <a:rPr lang="vi-VN" altLang="en-US" sz="3200">
                <a:latin typeface="Times New Roman" panose="02020603050405020304" charset="0"/>
                <a:cs typeface="Times New Roman" panose="02020603050405020304" charset="0"/>
              </a:rPr>
              <a:t>:</a:t>
            </a:r>
            <a:r>
              <a:rPr lang="en-US" altLang="vi-VN" sz="3200">
                <a:latin typeface="Times New Roman" panose="02020603050405020304" charset="0"/>
                <a:cs typeface="Times New Roman" panose="02020603050405020304" charset="0"/>
              </a:rPr>
              <a:t> </a:t>
            </a:r>
            <a:r>
              <a:rPr lang="en-US" altLang="en-US" sz="3200">
                <a:latin typeface="Times New Roman" panose="02020603050405020304" charset="0"/>
                <a:cs typeface="Times New Roman" panose="02020603050405020304" charset="0"/>
              </a:rPr>
              <a:t>Cuộc đua ghe ngo diễn ra sôi động như thế nào</a:t>
            </a:r>
            <a:r>
              <a:rPr lang="vi-VN" altLang="en-US" sz="3200">
                <a:latin typeface="Times New Roman" panose="02020603050405020304" charset="0"/>
                <a:cs typeface="Times New Roman" panose="02020603050405020304" charset="0"/>
              </a:rPr>
              <a:t> ? </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t="2781" r="8711"/>
          <a:stretch>
            <a:fillRect/>
          </a:stretch>
        </p:blipFill>
        <p:spPr bwMode="auto">
          <a:xfrm flipH="1">
            <a:off x="10316845" y="4468495"/>
            <a:ext cx="283273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3048000" y="167640"/>
            <a:ext cx="6193155" cy="326136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991985" y="3202305"/>
            <a:ext cx="5053965" cy="3655695"/>
          </a:xfrm>
          <a:prstGeom prst="rect">
            <a:avLst/>
          </a:prstGeom>
        </p:spPr>
      </p:pic>
      <p:pic>
        <p:nvPicPr>
          <p:cNvPr id="8" name="Picture 7"/>
          <p:cNvPicPr/>
          <p:nvPr/>
        </p:nvPicPr>
        <p:blipFill>
          <a:blip r:embed="rId4"/>
          <a:stretch>
            <a:fillRect/>
          </a:stretch>
        </p:blipFill>
        <p:spPr>
          <a:xfrm>
            <a:off x="222250" y="3318510"/>
            <a:ext cx="4869815" cy="328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962025" y="1792605"/>
            <a:ext cx="10062845" cy="3432175"/>
          </a:xfrm>
          <a:prstGeom prst="roundRect">
            <a:avLst/>
          </a:prstGeom>
          <a:solidFill>
            <a:schemeClr val="accent5">
              <a:lumMod val="60000"/>
              <a:lumOff val="40000"/>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 name="Text Box 1"/>
          <p:cNvSpPr txBox="1"/>
          <p:nvPr/>
        </p:nvSpPr>
        <p:spPr>
          <a:xfrm>
            <a:off x="3144520" y="591185"/>
            <a:ext cx="5698490"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Nội dung bài học:</a:t>
            </a:r>
          </a:p>
        </p:txBody>
      </p:sp>
      <p:sp>
        <p:nvSpPr>
          <p:cNvPr id="8" name="Text Box 7"/>
          <p:cNvSpPr txBox="1"/>
          <p:nvPr/>
        </p:nvSpPr>
        <p:spPr>
          <a:xfrm>
            <a:off x="1461770" y="2277110"/>
            <a:ext cx="9268460" cy="2611120"/>
          </a:xfrm>
          <a:prstGeom prst="rect">
            <a:avLst/>
          </a:prstGeom>
          <a:noFill/>
        </p:spPr>
        <p:txBody>
          <a:bodyPr wrap="square" rtlCol="0">
            <a:noAutofit/>
          </a:bodyPr>
          <a:lstStyle/>
          <a:p>
            <a:pPr algn="just"/>
            <a:r>
              <a:rPr lang="vi-VN" altLang="en-US" sz="4000">
                <a:latin typeface="Times New Roman" panose="02020603050405020304" charset="0"/>
                <a:cs typeface="Times New Roman" panose="02020603050405020304" charset="0"/>
              </a:rPr>
              <a:t>    </a:t>
            </a:r>
            <a:r>
              <a:rPr lang="en-US" altLang="en-US" sz="4000">
                <a:latin typeface="Times New Roman" panose="02020603050405020304" charset="0"/>
                <a:cs typeface="Times New Roman" panose="02020603050405020304" charset="0"/>
              </a:rPr>
              <a:t>Bài đọc miêu tả những nét đặc sắc của hội đua ghe ngo. Đồng thời thể hiện tinh thần thể thao của những người tham gia hội đua</a:t>
            </a:r>
            <a:r>
              <a:rPr lang="vi-VN" altLang="en-US" sz="4000">
                <a:latin typeface="Times New Roman" panose="02020603050405020304" charset="0"/>
                <a:cs typeface="Times New Roman" panose="02020603050405020304" charset="0"/>
              </a:rPr>
              <a:t>,</a:t>
            </a:r>
            <a:r>
              <a:rPr lang="en-US" altLang="en-US" sz="4000">
                <a:latin typeface="Times New Roman" panose="02020603050405020304" charset="0"/>
                <a:cs typeface="Times New Roman" panose="02020603050405020304" charset="0"/>
              </a:rPr>
              <a:t> cùng sự nhiệt tình của người cổ vũ.  </a:t>
            </a:r>
            <a:endParaRPr lang="en-US" sz="4000">
              <a:latin typeface="Times New Roman" panose="02020603050405020304" charset="0"/>
              <a:cs typeface="Times New Roman" panose="02020603050405020304" charset="0"/>
            </a:endParaRPr>
          </a:p>
        </p:txBody>
      </p:sp>
      <p:pic>
        <p:nvPicPr>
          <p:cNvPr id="1638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flipH="1">
            <a:off x="9852025" y="4888230"/>
            <a:ext cx="2772410"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grpSp>
        <p:nvGrpSpPr>
          <p:cNvPr id="14" name="组合 13"/>
          <p:cNvGrpSpPr/>
          <p:nvPr/>
        </p:nvGrpSpPr>
        <p:grpSpPr>
          <a:xfrm>
            <a:off x="0" y="0"/>
            <a:ext cx="12192000" cy="6858000"/>
            <a:chOff x="0" y="0"/>
            <a:chExt cx="12192000" cy="6858000"/>
          </a:xfrm>
          <a:solidFill>
            <a:srgbClr val="FDB291"/>
          </a:solidFill>
        </p:grpSpPr>
        <p:pic>
          <p:nvPicPr>
            <p:cNvPr id="12" name="图形 1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0"/>
              <a:ext cx="6126633" cy="6858000"/>
            </a:xfrm>
            <a:prstGeom prst="rect">
              <a:avLst/>
            </a:prstGeom>
          </p:spPr>
        </p:pic>
        <p:pic>
          <p:nvPicPr>
            <p:cNvPr id="13" name="图形 12"/>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187899" y="0"/>
              <a:ext cx="6004101" cy="6858000"/>
            </a:xfrm>
            <a:prstGeom prst="rect">
              <a:avLst/>
            </a:prstGeom>
          </p:spPr>
        </p:pic>
      </p:grpSp>
      <p:sp>
        <p:nvSpPr>
          <p:cNvPr id="16" name="矩形: 圆角 15"/>
          <p:cNvSpPr/>
          <p:nvPr/>
        </p:nvSpPr>
        <p:spPr>
          <a:xfrm>
            <a:off x="434340" y="406400"/>
            <a:ext cx="11315700" cy="60452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grpSp>
        <p:nvGrpSpPr>
          <p:cNvPr id="22" name="组合 21"/>
          <p:cNvGrpSpPr/>
          <p:nvPr/>
        </p:nvGrpSpPr>
        <p:grpSpPr>
          <a:xfrm>
            <a:off x="674914" y="685403"/>
            <a:ext cx="10842172" cy="5487194"/>
            <a:chOff x="674914" y="653449"/>
            <a:chExt cx="10842172" cy="5487194"/>
          </a:xfrm>
        </p:grpSpPr>
        <p:pic>
          <p:nvPicPr>
            <p:cNvPr id="19" name="图形 18"/>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74914" y="5878705"/>
              <a:ext cx="261938" cy="261938"/>
            </a:xfrm>
            <a:prstGeom prst="rect">
              <a:avLst/>
            </a:prstGeom>
          </p:spPr>
        </p:pic>
        <p:pic>
          <p:nvPicPr>
            <p:cNvPr id="21" name="图形 20"/>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097986" y="653449"/>
              <a:ext cx="419100" cy="95250"/>
            </a:xfrm>
            <a:prstGeom prst="rect">
              <a:avLst/>
            </a:prstGeom>
          </p:spPr>
        </p:pic>
      </p:grpSp>
      <p:grpSp>
        <p:nvGrpSpPr>
          <p:cNvPr id="26" name="组合 25"/>
          <p:cNvGrpSpPr/>
          <p:nvPr/>
        </p:nvGrpSpPr>
        <p:grpSpPr>
          <a:xfrm>
            <a:off x="8940143" y="3082862"/>
            <a:ext cx="3921072" cy="4503141"/>
            <a:chOff x="6990156" y="1556453"/>
            <a:chExt cx="3921072" cy="4503141"/>
          </a:xfrm>
        </p:grpSpPr>
        <p:pic>
          <p:nvPicPr>
            <p:cNvPr id="18" name="图形 17"/>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069099" y="1556453"/>
              <a:ext cx="3842129" cy="4503141"/>
            </a:xfrm>
            <a:prstGeom prst="rect">
              <a:avLst/>
            </a:prstGeom>
          </p:spPr>
        </p:pic>
        <p:pic>
          <p:nvPicPr>
            <p:cNvPr id="24" name="图形 23"/>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800263" y="4715805"/>
              <a:ext cx="1011488" cy="912806"/>
            </a:xfrm>
            <a:prstGeom prst="rect">
              <a:avLst/>
            </a:prstGeom>
          </p:spPr>
        </p:pic>
        <p:pic>
          <p:nvPicPr>
            <p:cNvPr id="25" name="图形 24"/>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990156" y="2407503"/>
              <a:ext cx="1011488" cy="912806"/>
            </a:xfrm>
            <a:prstGeom prst="rect">
              <a:avLst/>
            </a:prstGeom>
          </p:spPr>
        </p:pic>
      </p:grpSp>
      <p:sp>
        <p:nvSpPr>
          <p:cNvPr id="27" name="矩形 26"/>
          <p:cNvSpPr/>
          <p:nvPr/>
        </p:nvSpPr>
        <p:spPr>
          <a:xfrm>
            <a:off x="2567940" y="2581910"/>
            <a:ext cx="6702425" cy="1198880"/>
          </a:xfrm>
          <a:prstGeom prst="rect">
            <a:avLst/>
          </a:prstGeom>
        </p:spPr>
        <p:txBody>
          <a:bodyPr wrap="square">
            <a:spAutoFit/>
          </a:bodyPr>
          <a:lstStyle/>
          <a:p>
            <a:r>
              <a:rPr lang="vi-VN" altLang="zh-CN" sz="7200" b="1" dirty="0">
                <a:solidFill>
                  <a:srgbClr val="C00000"/>
                </a:solidFill>
                <a:latin typeface="Times New Roman" panose="02020603050405020304" charset="0"/>
                <a:cs typeface="Times New Roman" panose="02020603050405020304" charset="0"/>
              </a:rPr>
              <a:t>VẬN DỤNG</a:t>
            </a:r>
          </a:p>
        </p:txBody>
      </p:sp>
      <p:pic>
        <p:nvPicPr>
          <p:cNvPr id="63" name="图形 62"/>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877238" y="1321636"/>
            <a:ext cx="1026681" cy="661639"/>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01700" y="1364615"/>
            <a:ext cx="9655810" cy="1513840"/>
          </a:xfrm>
          <a:prstGeom prst="rect">
            <a:avLst/>
          </a:prstGeom>
          <a:noFill/>
        </p:spPr>
        <p:txBody>
          <a:bodyPr wrap="square" rtlCol="0">
            <a:noAutofit/>
          </a:bodyPr>
          <a:lstStyle/>
          <a:p>
            <a:pPr marL="571500" indent="-571500">
              <a:buFont typeface="Wingdings" panose="05000000000000000000" charset="0"/>
              <a:buChar char="q"/>
            </a:pPr>
            <a:r>
              <a:rPr lang="vi-VN" altLang="en-US" sz="4400">
                <a:latin typeface="Times New Roman" panose="02020603050405020304" charset="0"/>
                <a:cs typeface="Times New Roman" panose="02020603050405020304" charset="0"/>
              </a:rPr>
              <a:t>Địa phương em sinh sống có những lễ hội truyền thống nào?</a:t>
            </a:r>
          </a:p>
        </p:txBody>
      </p:sp>
      <p:sp>
        <p:nvSpPr>
          <p:cNvPr id="4" name="Text Box 3"/>
          <p:cNvSpPr txBox="1"/>
          <p:nvPr/>
        </p:nvSpPr>
        <p:spPr>
          <a:xfrm>
            <a:off x="901700" y="3227705"/>
            <a:ext cx="10715625" cy="1445260"/>
          </a:xfrm>
          <a:prstGeom prst="rect">
            <a:avLst/>
          </a:prstGeom>
          <a:noFill/>
        </p:spPr>
        <p:txBody>
          <a:bodyPr wrap="square" rtlCol="0">
            <a:spAutoFit/>
          </a:bodyPr>
          <a:lstStyle/>
          <a:p>
            <a:pPr marL="571500" indent="-571500">
              <a:buFont typeface="Wingdings" panose="05000000000000000000" charset="0"/>
              <a:buChar char="q"/>
            </a:pPr>
            <a:r>
              <a:rPr lang="vi-VN" altLang="en-US" sz="4400">
                <a:latin typeface="Times New Roman" panose="02020603050405020304" charset="0"/>
                <a:cs typeface="Times New Roman" panose="02020603050405020304" charset="0"/>
              </a:rPr>
              <a:t>Để giữ gìn và phát huy tính truyền thống lễ hội của quê hương em cần làm gì?</a:t>
            </a:r>
          </a:p>
        </p:txBody>
      </p:sp>
      <p:pic>
        <p:nvPicPr>
          <p:cNvPr id="1638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flipH="1">
            <a:off x="9213215" y="4638040"/>
            <a:ext cx="341122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l="29905"/>
          <a:stretch>
            <a:fillRect/>
          </a:stretch>
        </p:blipFill>
        <p:spPr bwMode="auto">
          <a:xfrm flipH="1">
            <a:off x="-238125" y="4672965"/>
            <a:ext cx="2287270" cy="205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972820" y="1746885"/>
            <a:ext cx="10932795" cy="3464560"/>
          </a:xfrm>
          <a:prstGeom prst="roundRect">
            <a:avLst/>
          </a:prstGeom>
          <a:solidFill>
            <a:schemeClr val="accent5">
              <a:lumMod val="60000"/>
              <a:lumOff val="40000"/>
              <a:alpha val="8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7"/>
          <p:cNvSpPr txBox="1"/>
          <p:nvPr/>
        </p:nvSpPr>
        <p:spPr>
          <a:xfrm>
            <a:off x="1337945" y="1948180"/>
            <a:ext cx="10266045" cy="3175000"/>
          </a:xfrm>
          <a:prstGeom prst="rect">
            <a:avLst/>
          </a:prstGeom>
          <a:noFill/>
        </p:spPr>
        <p:txBody>
          <a:bodyPr wrap="square" rtlCol="0">
            <a:noAutofit/>
          </a:bodyPr>
          <a:lstStyle/>
          <a:p>
            <a:pPr algn="just"/>
            <a:r>
              <a:rPr lang="vi-VN" altLang="en-US" sz="4000">
                <a:latin typeface="Times New Roman" panose="02020603050405020304" charset="0"/>
                <a:cs typeface="Times New Roman" panose="02020603050405020304" charset="0"/>
              </a:rPr>
              <a:t>- Xây dựng ý thức tự hào và trách nhiệm trong việc giữ nét đẹp văn hóa dân tộc.</a:t>
            </a:r>
          </a:p>
          <a:p>
            <a:pPr algn="just"/>
            <a:r>
              <a:rPr lang="vi-VN" altLang="en-US" sz="4000">
                <a:latin typeface="Times New Roman" panose="02020603050405020304" charset="0"/>
                <a:cs typeface="Times New Roman" panose="02020603050405020304" charset="0"/>
              </a:rPr>
              <a:t>- Tìm hiểu và tham gia tích cực các lễ hội.</a:t>
            </a:r>
          </a:p>
          <a:p>
            <a:pPr algn="just"/>
            <a:r>
              <a:rPr lang="vi-VN" altLang="en-US" sz="4000">
                <a:latin typeface="Times New Roman" panose="02020603050405020304" charset="0"/>
                <a:cs typeface="Times New Roman" panose="02020603050405020304" charset="0"/>
              </a:rPr>
              <a:t>- Giới thiệu lễ hội của quê hương mình đến bạn bè thông qua các mạng xã hội.</a:t>
            </a:r>
          </a:p>
        </p:txBody>
      </p:sp>
      <p:sp>
        <p:nvSpPr>
          <p:cNvPr id="2" name="Text Box 1"/>
          <p:cNvSpPr txBox="1"/>
          <p:nvPr/>
        </p:nvSpPr>
        <p:spPr>
          <a:xfrm>
            <a:off x="972820" y="635000"/>
            <a:ext cx="5655310" cy="829945"/>
          </a:xfrm>
          <a:prstGeom prst="rect">
            <a:avLst/>
          </a:prstGeom>
          <a:noFill/>
        </p:spPr>
        <p:txBody>
          <a:bodyPr wrap="square" rtlCol="0">
            <a:spAutoFit/>
          </a:bodyPr>
          <a:lstStyle/>
          <a:p>
            <a:pPr marL="685800" indent="-685800">
              <a:buFont typeface="Wingdings" panose="05000000000000000000" charset="0"/>
              <a:buChar char="v"/>
            </a:pPr>
            <a:r>
              <a:rPr lang="vi-VN" altLang="en-US" sz="4800">
                <a:solidFill>
                  <a:srgbClr val="C00000"/>
                </a:solidFill>
                <a:latin typeface="Times New Roman" panose="02020603050405020304" charset="0"/>
                <a:cs typeface="Times New Roman" panose="02020603050405020304" charset="0"/>
              </a:rPr>
              <a:t>Chúng ta cần biết:</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l="29905"/>
          <a:stretch>
            <a:fillRect/>
          </a:stretch>
        </p:blipFill>
        <p:spPr bwMode="auto">
          <a:xfrm>
            <a:off x="10084435" y="4622165"/>
            <a:ext cx="2447925" cy="21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ỗ cái tay lên đi">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0" y="-445135"/>
            <a:ext cx="12192000" cy="7809865"/>
          </a:xfrm>
          <a:prstGeom prst="rect">
            <a:avLst/>
          </a:prstGeom>
        </p:spPr>
      </p:pic>
    </p:spTree>
    <p:custDataLst>
      <p:tags r:id="rId1"/>
    </p:custDataLst>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10)"/>
          <p:cNvPicPr>
            <a:picLocks noChangeAspect="1"/>
          </p:cNvPicPr>
          <p:nvPr/>
        </p:nvPicPr>
        <p:blipFill>
          <a:blip r:embed="rId4"/>
          <a:srcRect l="20404" t="52315" r="15525" b="19556"/>
          <a:stretch>
            <a:fillRect/>
          </a:stretch>
        </p:blipFill>
        <p:spPr>
          <a:xfrm>
            <a:off x="1308735" y="1348105"/>
            <a:ext cx="9642475" cy="5124450"/>
          </a:xfrm>
          <a:prstGeom prst="rect">
            <a:avLst/>
          </a:prstGeom>
        </p:spPr>
      </p:pic>
      <p:sp>
        <p:nvSpPr>
          <p:cNvPr id="4" name="Text Box 3"/>
          <p:cNvSpPr txBox="1"/>
          <p:nvPr/>
        </p:nvSpPr>
        <p:spPr>
          <a:xfrm>
            <a:off x="2671445" y="511175"/>
            <a:ext cx="6465570" cy="706755"/>
          </a:xfrm>
          <a:prstGeom prst="rect">
            <a:avLst/>
          </a:prstGeom>
          <a:noFill/>
        </p:spPr>
        <p:txBody>
          <a:bodyPr wrap="square" rtlCol="0">
            <a:spAutoFit/>
          </a:bodyPr>
          <a:lstStyle/>
          <a:p>
            <a:r>
              <a:rPr lang="vi-VN" altLang="en-US" sz="4000" b="1">
                <a:latin typeface="Times New Roman" panose="02020603050405020304" charset="0"/>
                <a:cs typeface="Times New Roman" panose="02020603050405020304" charset="0"/>
              </a:rPr>
              <a:t>Em thấy gì trong bức tranh?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12192000" cy="6858000"/>
          </a:xfrm>
          <a:prstGeom prst="rect">
            <a:avLst/>
          </a:prstGeom>
          <a:solidFill>
            <a:srgbClr val="FD9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grpSp>
        <p:nvGrpSpPr>
          <p:cNvPr id="14" name="组合 13"/>
          <p:cNvGrpSpPr/>
          <p:nvPr/>
        </p:nvGrpSpPr>
        <p:grpSpPr>
          <a:xfrm>
            <a:off x="0" y="0"/>
            <a:ext cx="12192000" cy="6858000"/>
            <a:chOff x="0" y="0"/>
            <a:chExt cx="12192000" cy="6858000"/>
          </a:xfrm>
          <a:solidFill>
            <a:srgbClr val="FDB291"/>
          </a:solidFill>
        </p:grpSpPr>
        <p:pic>
          <p:nvPicPr>
            <p:cNvPr id="12" name="图形 11"/>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0"/>
              <a:ext cx="6126633" cy="6858000"/>
            </a:xfrm>
            <a:prstGeom prst="rect">
              <a:avLst/>
            </a:prstGeom>
          </p:spPr>
        </p:pic>
        <p:pic>
          <p:nvPicPr>
            <p:cNvPr id="13" name="图形 12"/>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187899" y="0"/>
              <a:ext cx="6004101" cy="6858000"/>
            </a:xfrm>
            <a:prstGeom prst="rect">
              <a:avLst/>
            </a:prstGeom>
          </p:spPr>
        </p:pic>
      </p:grpSp>
      <p:sp>
        <p:nvSpPr>
          <p:cNvPr id="16" name="矩形: 圆角 15"/>
          <p:cNvSpPr/>
          <p:nvPr/>
        </p:nvSpPr>
        <p:spPr>
          <a:xfrm>
            <a:off x="434340" y="406400"/>
            <a:ext cx="11315700" cy="6045200"/>
          </a:xfrm>
          <a:prstGeom prst="roundRect">
            <a:avLst>
              <a:gd name="adj" fmla="val 7037"/>
            </a:avLst>
          </a:prstGeom>
          <a:solidFill>
            <a:srgbClr val="F7F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G8321 Black" panose="00000A05000000000000" pitchFamily="2" charset="0"/>
            </a:endParaRPr>
          </a:p>
        </p:txBody>
      </p:sp>
      <p:grpSp>
        <p:nvGrpSpPr>
          <p:cNvPr id="22" name="组合 21"/>
          <p:cNvGrpSpPr/>
          <p:nvPr/>
        </p:nvGrpSpPr>
        <p:grpSpPr>
          <a:xfrm>
            <a:off x="674914" y="685403"/>
            <a:ext cx="10842172" cy="5487194"/>
            <a:chOff x="674914" y="653449"/>
            <a:chExt cx="10842172" cy="5487194"/>
          </a:xfrm>
        </p:grpSpPr>
        <p:pic>
          <p:nvPicPr>
            <p:cNvPr id="19" name="图形 18"/>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74914" y="5878705"/>
              <a:ext cx="261938" cy="261938"/>
            </a:xfrm>
            <a:prstGeom prst="rect">
              <a:avLst/>
            </a:prstGeom>
          </p:spPr>
        </p:pic>
        <p:pic>
          <p:nvPicPr>
            <p:cNvPr id="21" name="图形 20"/>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1097986" y="653449"/>
              <a:ext cx="419100" cy="95250"/>
            </a:xfrm>
            <a:prstGeom prst="rect">
              <a:avLst/>
            </a:prstGeom>
          </p:spPr>
        </p:pic>
      </p:grpSp>
      <p:grpSp>
        <p:nvGrpSpPr>
          <p:cNvPr id="26" name="组合 25"/>
          <p:cNvGrpSpPr/>
          <p:nvPr/>
        </p:nvGrpSpPr>
        <p:grpSpPr>
          <a:xfrm>
            <a:off x="9074763" y="3303207"/>
            <a:ext cx="3921072" cy="4503141"/>
            <a:chOff x="6990156" y="1556453"/>
            <a:chExt cx="3921072" cy="4503141"/>
          </a:xfrm>
        </p:grpSpPr>
        <p:pic>
          <p:nvPicPr>
            <p:cNvPr id="18" name="图形 17"/>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069099" y="1556453"/>
              <a:ext cx="3842129" cy="4503141"/>
            </a:xfrm>
            <a:prstGeom prst="rect">
              <a:avLst/>
            </a:prstGeom>
          </p:spPr>
        </p:pic>
        <p:pic>
          <p:nvPicPr>
            <p:cNvPr id="24" name="图形 23"/>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800263" y="4715805"/>
              <a:ext cx="1011488" cy="912806"/>
            </a:xfrm>
            <a:prstGeom prst="rect">
              <a:avLst/>
            </a:prstGeom>
          </p:spPr>
        </p:pic>
        <p:pic>
          <p:nvPicPr>
            <p:cNvPr id="25" name="图形 24"/>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990156" y="2407503"/>
              <a:ext cx="1011488" cy="912806"/>
            </a:xfrm>
            <a:prstGeom prst="rect">
              <a:avLst/>
            </a:prstGeom>
          </p:spPr>
        </p:pic>
      </p:grpSp>
      <p:sp>
        <p:nvSpPr>
          <p:cNvPr id="27" name="矩形 26"/>
          <p:cNvSpPr/>
          <p:nvPr/>
        </p:nvSpPr>
        <p:spPr>
          <a:xfrm>
            <a:off x="2065655" y="1983105"/>
            <a:ext cx="6702425" cy="2306955"/>
          </a:xfrm>
          <a:prstGeom prst="rect">
            <a:avLst/>
          </a:prstGeom>
        </p:spPr>
        <p:txBody>
          <a:bodyPr wrap="square">
            <a:spAutoFit/>
          </a:bodyPr>
          <a:lstStyle/>
          <a:p>
            <a:pPr algn="ctr"/>
            <a:r>
              <a:rPr lang="vi-VN" altLang="zh-CN" sz="7200" b="1" dirty="0">
                <a:solidFill>
                  <a:srgbClr val="C00000"/>
                </a:solidFill>
                <a:latin typeface="Times New Roman" panose="02020603050405020304" charset="0"/>
                <a:cs typeface="Times New Roman" panose="02020603050405020304" charset="0"/>
              </a:rPr>
              <a:t>HÌNH THÀNH KIẾN THỨC</a:t>
            </a:r>
          </a:p>
        </p:txBody>
      </p:sp>
      <p:pic>
        <p:nvPicPr>
          <p:cNvPr id="63" name="图形 62"/>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0877238" y="1321636"/>
            <a:ext cx="1026681" cy="66163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102"/>
          <p:cNvPicPr>
            <a:picLocks noGrp="1" noChangeAspect="1"/>
          </p:cNvPicPr>
          <p:nvPr>
            <p:ph type="pic" idx="2"/>
          </p:nvPr>
        </p:nvPicPr>
        <p:blipFill>
          <a:blip r:embed="rId3"/>
          <a:stretch>
            <a:fillRect/>
          </a:stretch>
        </p:blipFill>
        <p:spPr>
          <a:xfrm>
            <a:off x="-99695" y="-132715"/>
            <a:ext cx="12439650" cy="6990715"/>
          </a:xfrm>
          <a:prstGeom prst="rect">
            <a:avLst/>
          </a:prstGeom>
          <a:noFill/>
          <a:ln w="9525">
            <a:noFill/>
          </a:ln>
        </p:spPr>
      </p:pic>
      <p:sp>
        <p:nvSpPr>
          <p:cNvPr id="15" name="Text Box 14"/>
          <p:cNvSpPr txBox="1"/>
          <p:nvPr/>
        </p:nvSpPr>
        <p:spPr>
          <a:xfrm>
            <a:off x="662305" y="493395"/>
            <a:ext cx="10866755" cy="1670050"/>
          </a:xfrm>
          <a:prstGeom prst="rect">
            <a:avLst/>
          </a:prstGeom>
          <a:noFill/>
        </p:spPr>
        <p:txBody>
          <a:bodyPr wrap="square" rtlCol="0">
            <a:noAutofit/>
          </a:bodyPr>
          <a:lstStyle/>
          <a:p>
            <a:pPr algn="ctr"/>
            <a:r>
              <a:rPr lang="vi-VN" altLang="en-US" sz="4400" b="1">
                <a:solidFill>
                  <a:schemeClr val="bg2"/>
                </a:solidFill>
                <a:latin typeface="HP001 4 hàng" panose="020B0603050302020204" charset="0"/>
                <a:cs typeface="HP001 4 hàng" panose="020B0603050302020204" charset="0"/>
              </a:rPr>
              <a:t>Thứ Hai ngày 10 tháng 03 năm 2025</a:t>
            </a:r>
          </a:p>
          <a:p>
            <a:pPr algn="ctr">
              <a:lnSpc>
                <a:spcPct val="150000"/>
              </a:lnSpc>
            </a:pPr>
            <a:r>
              <a:rPr lang="vi-VN" altLang="en-US" sz="4800" b="1" u="sng">
                <a:solidFill>
                  <a:srgbClr val="FFFF00"/>
                </a:solidFill>
                <a:latin typeface="HP001 4 hàng" panose="020B0603050302020204" charset="0"/>
                <a:cs typeface="HP001 4 hàng" panose="020B0603050302020204" charset="0"/>
                <a:sym typeface="+mn-ea"/>
              </a:rPr>
              <a:t>Tiếng Việt </a:t>
            </a:r>
            <a:endParaRPr lang="vi-VN" altLang="en-US" sz="4400" b="1" u="sng">
              <a:solidFill>
                <a:schemeClr val="bg2"/>
              </a:solidFill>
              <a:latin typeface="HP001 4 hàng" panose="020B0603050302020204" charset="0"/>
              <a:cs typeface="HP001 4 hàng" panose="020B0603050302020204" charset="0"/>
            </a:endParaRPr>
          </a:p>
          <a:p>
            <a:pPr algn="ctr">
              <a:lnSpc>
                <a:spcPct val="150000"/>
              </a:lnSpc>
            </a:pPr>
            <a:endParaRPr lang="vi-VN" altLang="en-US" sz="4400" b="1">
              <a:solidFill>
                <a:schemeClr val="bg2"/>
              </a:solidFill>
              <a:latin typeface="HP001 4 hàng" panose="020B0603050302020204" charset="0"/>
              <a:cs typeface="HP001 4 hàng" panose="020B0603050302020204" charset="0"/>
            </a:endParaRPr>
          </a:p>
        </p:txBody>
      </p:sp>
      <p:sp>
        <p:nvSpPr>
          <p:cNvPr id="16" name="Text Box 15"/>
          <p:cNvSpPr txBox="1"/>
          <p:nvPr/>
        </p:nvSpPr>
        <p:spPr>
          <a:xfrm>
            <a:off x="1225550" y="2451735"/>
            <a:ext cx="10144760" cy="1955165"/>
          </a:xfrm>
          <a:prstGeom prst="rect">
            <a:avLst/>
          </a:prstGeom>
          <a:noFill/>
        </p:spPr>
        <p:txBody>
          <a:bodyPr wrap="square" rtlCol="0">
            <a:noAutofit/>
          </a:bodyPr>
          <a:lstStyle/>
          <a:p>
            <a:pPr algn="ctr">
              <a:lnSpc>
                <a:spcPct val="150000"/>
              </a:lnSpc>
            </a:pPr>
            <a:r>
              <a:rPr lang="vi-VN" altLang="en-US" sz="6600" b="1">
                <a:solidFill>
                  <a:schemeClr val="bg2"/>
                </a:solidFill>
                <a:latin typeface="HP001 4 hàng" panose="020B0603050302020204" charset="0"/>
                <a:cs typeface="HP001 4 hàng" panose="020B0603050302020204" charset="0"/>
              </a:rPr>
              <a:t>Hội đua ghe ngo ( tiết 1)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07415" y="998855"/>
            <a:ext cx="10589260" cy="5720080"/>
          </a:xfrm>
          <a:prstGeom prst="rect">
            <a:avLst/>
          </a:prstGeom>
          <a:noFill/>
        </p:spPr>
        <p:txBody>
          <a:bodyPr wrap="square" rtlCol="0" anchor="t">
            <a:noAutofit/>
          </a:bodyPr>
          <a:lstStyle/>
          <a:p>
            <a:pPr algn="just"/>
            <a:r>
              <a:rPr lang="vi-VN" altLang="en-US" sz="2400">
                <a:latin typeface="Times New Roman" panose="02020603050405020304" charset="0"/>
                <a:cs typeface="Times New Roman" panose="02020603050405020304" charset="0"/>
              </a:rPr>
              <a:t>         </a:t>
            </a:r>
            <a:r>
              <a:rPr lang="en-US" altLang="en-US" sz="2400">
                <a:latin typeface="Times New Roman" panose="02020603050405020304" charset="0"/>
                <a:cs typeface="Times New Roman" panose="02020603050405020304" charset="0"/>
              </a:rPr>
              <a:t>Hội đua ghe ngo diễn ra vào dịp lễ hội Cúng Trăng giữa tháng 10 âm lịch hằng năm.</a:t>
            </a:r>
          </a:p>
          <a:p>
            <a:pPr algn="just"/>
            <a:endParaRPr lang="en-US" altLang="en-US" sz="2400">
              <a:latin typeface="Times New Roman" panose="02020603050405020304" charset="0"/>
              <a:cs typeface="Times New Roman" panose="02020603050405020304" charset="0"/>
            </a:endParaRPr>
          </a:p>
          <a:p>
            <a:pPr algn="just"/>
            <a:r>
              <a:rPr lang="vi-VN" altLang="en-US" sz="2400">
                <a:latin typeface="Times New Roman" panose="02020603050405020304" charset="0"/>
                <a:cs typeface="Times New Roman" panose="02020603050405020304" charset="0"/>
              </a:rPr>
              <a:t>        </a:t>
            </a:r>
            <a:r>
              <a:rPr lang="en-US" altLang="en-US" sz="2400">
                <a:latin typeface="Times New Roman" panose="02020603050405020304" charset="0"/>
                <a:cs typeface="Times New Roman" panose="02020603050405020304" charset="0"/>
              </a:rPr>
              <a:t>Ghe ngo được làm từ gỗ cây sao, </a:t>
            </a:r>
            <a:r>
              <a:rPr lang="vi-VN" altLang="en-US" sz="2400">
                <a:latin typeface="Times New Roman" panose="02020603050405020304" charset="0"/>
                <a:cs typeface="Times New Roman" panose="02020603050405020304" charset="0"/>
              </a:rPr>
              <a:t>dài khoảng 30 mét, chứa được trên dưới 50 tay chèo</a:t>
            </a:r>
            <a:r>
              <a:rPr lang="en-US" altLang="en-US" sz="2400">
                <a:latin typeface="Times New Roman" panose="02020603050405020304" charset="0"/>
                <a:cs typeface="Times New Roman" panose="02020603050405020304" charset="0"/>
              </a:rPr>
              <a:t>. Ghe được chà nhẵn bóng để lướt nhanh trên dòng sông. Mũi và đuôi ghe cong vút, tạo hình rắn thần. Thân ghe vẽ hoa văn và sơn màu sặc sỡ. Mỗi ghe ngo là của một hoặc một vài phum, sóc. Ghe được cất giữ ở chùa, mỗi năm chỉ được hạ thủy một lần vào dịp hội. Trước ngày hội, các tay đua còn phải tập chèo theo nhịp trên cạn cho quen.</a:t>
            </a:r>
          </a:p>
          <a:p>
            <a:pPr algn="just"/>
            <a:endParaRPr lang="en-US" altLang="en-US" sz="2400">
              <a:latin typeface="Times New Roman" panose="02020603050405020304" charset="0"/>
              <a:cs typeface="Times New Roman" panose="02020603050405020304" charset="0"/>
            </a:endParaRPr>
          </a:p>
          <a:p>
            <a:pPr algn="just"/>
            <a:r>
              <a:rPr lang="vi-VN" altLang="en-US" sz="2400">
                <a:latin typeface="Times New Roman" panose="02020603050405020304" charset="0"/>
                <a:cs typeface="Times New Roman" panose="02020603050405020304" charset="0"/>
              </a:rPr>
              <a:t>       </a:t>
            </a:r>
            <a:r>
              <a:rPr lang="en-US" altLang="en-US" sz="2400">
                <a:latin typeface="Times New Roman" panose="02020603050405020304" charset="0"/>
                <a:cs typeface="Times New Roman" panose="02020603050405020304" charset="0"/>
              </a:rPr>
              <a:t>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a:t>
            </a:r>
          </a:p>
          <a:p>
            <a:pPr algn="r"/>
            <a:r>
              <a:rPr lang="en-US" altLang="en-US" sz="2400">
                <a:latin typeface="Times New Roman" panose="02020603050405020304" charset="0"/>
                <a:cs typeface="Times New Roman" panose="02020603050405020304" charset="0"/>
              </a:rPr>
              <a:t>Theo</a:t>
            </a:r>
            <a:r>
              <a:rPr lang="en-US" altLang="en-US" sz="2500">
                <a:latin typeface="Times New Roman" panose="02020603050405020304" charset="0"/>
                <a:cs typeface="Times New Roman" panose="02020603050405020304" charset="0"/>
              </a:rPr>
              <a:t> </a:t>
            </a:r>
            <a:r>
              <a:rPr lang="vi-VN" altLang="en-US" sz="2400">
                <a:latin typeface="Times New Roman" panose="02020603050405020304" charset="0"/>
                <a:cs typeface="Times New Roman" panose="02020603050405020304" charset="0"/>
              </a:rPr>
              <a:t>PHƯƠNG NGHI</a:t>
            </a:r>
            <a:endParaRPr lang="en-US" altLang="en-US" sz="2400">
              <a:latin typeface="Times New Roman" panose="02020603050405020304" charset="0"/>
              <a:cs typeface="Times New Roman" panose="02020603050405020304" charset="0"/>
            </a:endParaRPr>
          </a:p>
          <a:p>
            <a:pPr algn="r"/>
            <a:endParaRPr lang="en-US" sz="2400">
              <a:latin typeface="Times New Roman" panose="02020603050405020304" charset="0"/>
              <a:cs typeface="Times New Roman" panose="02020603050405020304" charset="0"/>
            </a:endParaRPr>
          </a:p>
        </p:txBody>
      </p:sp>
      <p:sp>
        <p:nvSpPr>
          <p:cNvPr id="4" name="6-Point Star 3"/>
          <p:cNvSpPr/>
          <p:nvPr/>
        </p:nvSpPr>
        <p:spPr>
          <a:xfrm>
            <a:off x="991235" y="796290"/>
            <a:ext cx="647065" cy="633095"/>
          </a:xfrm>
          <a:prstGeom prst="star6">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1</a:t>
            </a:r>
          </a:p>
        </p:txBody>
      </p:sp>
      <p:sp>
        <p:nvSpPr>
          <p:cNvPr id="5" name="6-Point Star 4"/>
          <p:cNvSpPr/>
          <p:nvPr/>
        </p:nvSpPr>
        <p:spPr>
          <a:xfrm>
            <a:off x="991235" y="1977390"/>
            <a:ext cx="579755" cy="611505"/>
          </a:xfrm>
          <a:prstGeom prst="star6">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2</a:t>
            </a:r>
          </a:p>
        </p:txBody>
      </p:sp>
      <p:sp>
        <p:nvSpPr>
          <p:cNvPr id="6" name="6-Point Star 5"/>
          <p:cNvSpPr/>
          <p:nvPr/>
        </p:nvSpPr>
        <p:spPr>
          <a:xfrm>
            <a:off x="907415" y="4512310"/>
            <a:ext cx="605790" cy="602615"/>
          </a:xfrm>
          <a:prstGeom prst="star6">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vi-VN" altLang="en-US" sz="2400">
                <a:latin typeface="Times New Roman" panose="02020603050405020304" charset="0"/>
                <a:cs typeface="Times New Roman" panose="02020603050405020304" charset="0"/>
              </a:rPr>
              <a:t>3</a:t>
            </a:r>
          </a:p>
        </p:txBody>
      </p:sp>
      <p:sp>
        <p:nvSpPr>
          <p:cNvPr id="3" name="Text Box 2"/>
          <p:cNvSpPr txBox="1"/>
          <p:nvPr/>
        </p:nvSpPr>
        <p:spPr>
          <a:xfrm>
            <a:off x="3760470" y="85725"/>
            <a:ext cx="4883150" cy="768350"/>
          </a:xfrm>
          <a:prstGeom prst="rect">
            <a:avLst/>
          </a:prstGeom>
          <a:noFill/>
        </p:spPr>
        <p:txBody>
          <a:bodyPr wrap="square" rtlCol="0">
            <a:spAutoFit/>
          </a:bodyPr>
          <a:lstStyle/>
          <a:p>
            <a:r>
              <a:rPr lang="vi-VN" altLang="en-US" sz="4400">
                <a:solidFill>
                  <a:srgbClr val="C00000"/>
                </a:solidFill>
                <a:latin typeface="Calisto MT" panose="02040603050505030304" charset="0"/>
                <a:cs typeface="Calisto MT" panose="02040603050505030304" charset="0"/>
              </a:rPr>
              <a:t>Hội đua ghe ngo</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671445" y="1109980"/>
            <a:ext cx="6849110" cy="768350"/>
          </a:xfrm>
          <a:prstGeom prst="rect">
            <a:avLst/>
          </a:prstGeom>
          <a:noFill/>
        </p:spPr>
        <p:txBody>
          <a:bodyPr wrap="square" rtlCol="0">
            <a:spAutoFit/>
          </a:bodyPr>
          <a:lstStyle/>
          <a:p>
            <a:r>
              <a:rPr lang="vi-VN" altLang="en-US" sz="4400" b="1">
                <a:solidFill>
                  <a:srgbClr val="0070C0"/>
                </a:solidFill>
                <a:latin typeface="Times New Roman" panose="02020603050405020304" charset="0"/>
                <a:cs typeface="Times New Roman" panose="02020603050405020304" charset="0"/>
              </a:rPr>
              <a:t>LUYỆN ĐỌC NHÓM 4</a:t>
            </a:r>
          </a:p>
        </p:txBody>
      </p:sp>
      <p:sp>
        <p:nvSpPr>
          <p:cNvPr id="3" name="Text Box 2"/>
          <p:cNvSpPr txBox="1"/>
          <p:nvPr/>
        </p:nvSpPr>
        <p:spPr>
          <a:xfrm>
            <a:off x="1842770" y="1998345"/>
            <a:ext cx="10255885" cy="2861310"/>
          </a:xfrm>
          <a:prstGeom prst="rect">
            <a:avLst/>
          </a:prstGeom>
          <a:noFill/>
        </p:spPr>
        <p:txBody>
          <a:bodyPr wrap="square" rtlCol="0" anchor="t">
            <a:spAutoFit/>
          </a:bodyPr>
          <a:lstStyle/>
          <a:p>
            <a:pPr indent="0" algn="just">
              <a:lnSpc>
                <a:spcPct val="150000"/>
              </a:lnSpc>
              <a:buFont typeface="Arial" panose="020B0604020202020204" pitchFamily="34" charset="0"/>
              <a:buNone/>
              <a:defRPr/>
            </a:pPr>
            <a:r>
              <a:rPr lang="vi-VN" altLang="en-US" sz="4000" dirty="0" err="1">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Đọc</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nối</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tiếp</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bài</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đọc</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trong</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nhóm</a:t>
            </a:r>
            <a:endParaRPr lang="en-US" sz="4000" dirty="0">
              <a:solidFill>
                <a:prstClr val="black"/>
              </a:solidFill>
              <a:latin typeface="Times New Roman" panose="02020603050405020304" charset="0"/>
              <a:cs typeface="Times New Roman" panose="02020603050405020304" charset="0"/>
            </a:endParaRPr>
          </a:p>
          <a:p>
            <a:pPr algn="just">
              <a:lnSpc>
                <a:spcPct val="150000"/>
              </a:lnSpc>
              <a:defRPr/>
            </a:pP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Phát</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hiện</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từ</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bạn</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đọc</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sai</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và</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giúp</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bạn</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sửa</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sai</a:t>
            </a:r>
            <a:r>
              <a:rPr lang="en-US" sz="4000" dirty="0">
                <a:solidFill>
                  <a:prstClr val="black"/>
                </a:solidFill>
                <a:latin typeface="Times New Roman" panose="02020603050405020304" charset="0"/>
                <a:cs typeface="Times New Roman" panose="02020603050405020304" charset="0"/>
                <a:sym typeface="+mn-ea"/>
              </a:rPr>
              <a:t>.</a:t>
            </a:r>
            <a:endParaRPr lang="en-US" sz="4000" dirty="0">
              <a:solidFill>
                <a:prstClr val="black"/>
              </a:solidFill>
              <a:latin typeface="Times New Roman" panose="02020603050405020304" charset="0"/>
              <a:cs typeface="Times New Roman" panose="02020603050405020304" charset="0"/>
            </a:endParaRPr>
          </a:p>
          <a:p>
            <a:pPr algn="just">
              <a:lnSpc>
                <a:spcPct val="150000"/>
              </a:lnSpc>
              <a:defRPr/>
            </a:pP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Đọc</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ngắt</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nghỉ</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phù</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hợp</a:t>
            </a:r>
            <a:r>
              <a:rPr lang="en-US" sz="4000" dirty="0">
                <a:solidFill>
                  <a:prstClr val="black"/>
                </a:solidFill>
                <a:latin typeface="Times New Roman" panose="02020603050405020304" charset="0"/>
                <a:cs typeface="Times New Roman" panose="02020603050405020304" charset="0"/>
                <a:sym typeface="+mn-ea"/>
              </a:rPr>
              <a:t> ở </a:t>
            </a:r>
            <a:r>
              <a:rPr lang="en-US" sz="4000" dirty="0" err="1">
                <a:solidFill>
                  <a:prstClr val="black"/>
                </a:solidFill>
                <a:latin typeface="Times New Roman" panose="02020603050405020304" charset="0"/>
                <a:cs typeface="Times New Roman" panose="02020603050405020304" charset="0"/>
                <a:sym typeface="+mn-ea"/>
              </a:rPr>
              <a:t>các</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câu</a:t>
            </a:r>
            <a:r>
              <a:rPr lang="en-US" sz="4000" dirty="0">
                <a:solidFill>
                  <a:prstClr val="black"/>
                </a:solidFill>
                <a:latin typeface="Times New Roman" panose="02020603050405020304" charset="0"/>
                <a:cs typeface="Times New Roman" panose="02020603050405020304" charset="0"/>
                <a:sym typeface="+mn-ea"/>
              </a:rPr>
              <a:t> </a:t>
            </a:r>
            <a:r>
              <a:rPr lang="en-US" sz="4000" dirty="0" err="1">
                <a:solidFill>
                  <a:prstClr val="black"/>
                </a:solidFill>
                <a:latin typeface="Times New Roman" panose="02020603050405020304" charset="0"/>
                <a:cs typeface="Times New Roman" panose="02020603050405020304" charset="0"/>
                <a:sym typeface="+mn-ea"/>
              </a:rPr>
              <a:t>dài</a:t>
            </a:r>
            <a:r>
              <a:rPr lang="en-US" sz="4000" dirty="0">
                <a:solidFill>
                  <a:prstClr val="black"/>
                </a:solidFill>
                <a:latin typeface="Times New Roman" panose="02020603050405020304" charset="0"/>
                <a:cs typeface="Times New Roman" panose="02020603050405020304" charset="0"/>
                <a:sym typeface="+mn-ea"/>
              </a:rPr>
              <a:t>.</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l="29905"/>
          <a:stretch>
            <a:fillRect/>
          </a:stretch>
        </p:blipFill>
        <p:spPr bwMode="auto">
          <a:xfrm flipH="1">
            <a:off x="-257810" y="4523105"/>
            <a:ext cx="2476500" cy="222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t="2781" r="8711"/>
          <a:stretch>
            <a:fillRect/>
          </a:stretch>
        </p:blipFill>
        <p:spPr bwMode="auto">
          <a:xfrm flipH="1">
            <a:off x="10071735" y="4188460"/>
            <a:ext cx="3077845" cy="266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790315" y="898525"/>
            <a:ext cx="5549900" cy="922020"/>
          </a:xfrm>
          <a:prstGeom prst="rect">
            <a:avLst/>
          </a:prstGeom>
          <a:noFill/>
        </p:spPr>
        <p:txBody>
          <a:bodyPr wrap="square" rtlCol="0">
            <a:spAutoFit/>
          </a:bodyPr>
          <a:lstStyle/>
          <a:p>
            <a:r>
              <a:rPr lang="vi-VN" altLang="en-US" sz="5400" b="1">
                <a:solidFill>
                  <a:srgbClr val="0070C0"/>
                </a:solidFill>
                <a:latin typeface="Times New Roman" panose="02020603050405020304" charset="0"/>
                <a:cs typeface="Times New Roman" panose="02020603050405020304" charset="0"/>
              </a:rPr>
              <a:t>LUYỆN ĐỌC</a:t>
            </a:r>
          </a:p>
        </p:txBody>
      </p:sp>
      <p:sp>
        <p:nvSpPr>
          <p:cNvPr id="3" name="Rounded Rectangle 2"/>
          <p:cNvSpPr/>
          <p:nvPr/>
        </p:nvSpPr>
        <p:spPr>
          <a:xfrm>
            <a:off x="1591945" y="2253615"/>
            <a:ext cx="9008110" cy="3268980"/>
          </a:xfrm>
          <a:prstGeom prst="roundRect">
            <a:avLst/>
          </a:prstGeom>
          <a:solidFill>
            <a:schemeClr val="accent5">
              <a:lumMod val="40000"/>
              <a:lumOff val="60000"/>
            </a:schemeClr>
          </a:solidFill>
          <a:ln w="28575" cmpd="dbl">
            <a:solidFill>
              <a:schemeClr val="accent3">
                <a:lumMod val="75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3171825" y="2967990"/>
            <a:ext cx="3152140" cy="922020"/>
          </a:xfrm>
          <a:prstGeom prst="rect">
            <a:avLst/>
          </a:prstGeom>
          <a:noFill/>
        </p:spPr>
        <p:txBody>
          <a:bodyPr wrap="square" rtlCol="0">
            <a:spAutoFit/>
          </a:bodyPr>
          <a:lstStyle/>
          <a:p>
            <a:r>
              <a:rPr lang="vi-VN" altLang="en-US" sz="5400">
                <a:latin typeface="Times New Roman" panose="02020603050405020304" charset="0"/>
                <a:cs typeface="Times New Roman" panose="02020603050405020304" charset="0"/>
              </a:rPr>
              <a:t>ghe ngo</a:t>
            </a:r>
          </a:p>
        </p:txBody>
      </p:sp>
      <p:sp>
        <p:nvSpPr>
          <p:cNvPr id="5" name="Text Box 4"/>
          <p:cNvSpPr txBox="1"/>
          <p:nvPr/>
        </p:nvSpPr>
        <p:spPr>
          <a:xfrm>
            <a:off x="6621780" y="2967990"/>
            <a:ext cx="3118485" cy="922020"/>
          </a:xfrm>
          <a:prstGeom prst="rect">
            <a:avLst/>
          </a:prstGeom>
          <a:noFill/>
        </p:spPr>
        <p:txBody>
          <a:bodyPr wrap="square" rtlCol="0">
            <a:spAutoFit/>
          </a:bodyPr>
          <a:lstStyle/>
          <a:p>
            <a:r>
              <a:rPr lang="vi-VN" altLang="en-US" sz="5400">
                <a:latin typeface="Times New Roman" panose="02020603050405020304" charset="0"/>
                <a:cs typeface="Times New Roman" panose="02020603050405020304" charset="0"/>
              </a:rPr>
              <a:t>nhẵn bóng</a:t>
            </a:r>
          </a:p>
        </p:txBody>
      </p:sp>
      <p:sp>
        <p:nvSpPr>
          <p:cNvPr id="6" name="Text Box 5"/>
          <p:cNvSpPr txBox="1"/>
          <p:nvPr/>
        </p:nvSpPr>
        <p:spPr>
          <a:xfrm>
            <a:off x="3171825" y="4131945"/>
            <a:ext cx="1975485" cy="922020"/>
          </a:xfrm>
          <a:prstGeom prst="rect">
            <a:avLst/>
          </a:prstGeom>
          <a:noFill/>
        </p:spPr>
        <p:txBody>
          <a:bodyPr wrap="square" rtlCol="0">
            <a:spAutoFit/>
          </a:bodyPr>
          <a:lstStyle/>
          <a:p>
            <a:r>
              <a:rPr lang="vi-VN" altLang="en-US" sz="5400">
                <a:latin typeface="Times New Roman" panose="02020603050405020304" charset="0"/>
                <a:cs typeface="Times New Roman" panose="02020603050405020304" charset="0"/>
              </a:rPr>
              <a:t>Sặc sỡ</a:t>
            </a:r>
          </a:p>
        </p:txBody>
      </p:sp>
      <p:sp>
        <p:nvSpPr>
          <p:cNvPr id="7" name="Text Box 6"/>
          <p:cNvSpPr txBox="1"/>
          <p:nvPr/>
        </p:nvSpPr>
        <p:spPr>
          <a:xfrm>
            <a:off x="6621780" y="4131945"/>
            <a:ext cx="3608705" cy="922020"/>
          </a:xfrm>
          <a:prstGeom prst="rect">
            <a:avLst/>
          </a:prstGeom>
          <a:noFill/>
        </p:spPr>
        <p:txBody>
          <a:bodyPr wrap="square" rtlCol="0">
            <a:spAutoFit/>
          </a:bodyPr>
          <a:lstStyle/>
          <a:p>
            <a:r>
              <a:rPr lang="vi-VN" altLang="en-US" sz="5400">
                <a:latin typeface="Times New Roman" panose="02020603050405020304" charset="0"/>
                <a:cs typeface="Times New Roman" panose="02020603050405020304" charset="0"/>
              </a:rPr>
              <a:t>thoăn thoắt</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l="29905"/>
          <a:stretch>
            <a:fillRect/>
          </a:stretch>
        </p:blipFill>
        <p:spPr bwMode="auto">
          <a:xfrm flipH="1">
            <a:off x="-392430" y="4615180"/>
            <a:ext cx="2498725" cy="224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afb72121-6706-442e-9e68-95ad3c3d2a89"/>
  <p:tag name="COMMONDATA" val="eyJoZGlkIjoiODliZWY4OTY0MGRkODE3MzUwYWNjNzJlOTZjZjEzOWIifQ=="/>
</p:tagLst>
</file>

<file path=ppt/tags/tag10.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1.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2.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3.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4.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5.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6.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7.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8.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19.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2.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20.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21.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22.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23.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3.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4.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5.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6.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7.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8.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ags/tag9.xml><?xml version="1.0" encoding="utf-8"?>
<p:tagLst xmlns:a="http://schemas.openxmlformats.org/drawingml/2006/main" xmlns:r="http://schemas.openxmlformats.org/officeDocument/2006/relationships" xmlns:p="http://schemas.openxmlformats.org/presentationml/2006/main">
  <p:tag name="ISLIDE.ICON" val="#90672;#95186;#405185;#406013;"/>
</p:tagLst>
</file>

<file path=ppt/theme/theme1.xml><?xml version="1.0" encoding="utf-8"?>
<a:theme xmlns:a="http://schemas.openxmlformats.org/drawingml/2006/main" name="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2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3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4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5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6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7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8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9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20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21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22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1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游ゴシック"/>
        <a:font script="Hang" typeface="맑은 고딕"/>
        <a:font script="Hans" typeface="Manrope SemiBold"/>
        <a:font script="Hant" typeface="新細明體"/>
        <a:font script="Arab" typeface="G8321 Black"/>
        <a:font script="Hebr" typeface="G8321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8321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Manrope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anrope SemiBold"/>
        <a:ea typeface=""/>
        <a:cs typeface=""/>
        <a:font script="Jpan" typeface="ＭＳ Ｐゴシック"/>
        <a:font script="Hang" typeface="맑은 고딕"/>
        <a:font script="Hans" typeface="Manrope SemiBold"/>
        <a:font script="Hant" typeface="新細明體"/>
        <a:font script="Arab" typeface="G8321 Black"/>
        <a:font script="Hebr" typeface="G8321 Black"/>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8321 Black"/>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7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9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0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1_Office 主题​​">
  <a:themeElements>
    <a:clrScheme name="自定义 2066">
      <a:dk1>
        <a:sysClr val="windowText" lastClr="000000"/>
      </a:dk1>
      <a:lt1>
        <a:sysClr val="window" lastClr="FFFFFF"/>
      </a:lt1>
      <a:dk2>
        <a:srgbClr val="44546A"/>
      </a:dk2>
      <a:lt2>
        <a:srgbClr val="E7E6E6"/>
      </a:lt2>
      <a:accent1>
        <a:srgbClr val="F58C6F"/>
      </a:accent1>
      <a:accent2>
        <a:srgbClr val="BE6E96"/>
      </a:accent2>
      <a:accent3>
        <a:srgbClr val="F58C6F"/>
      </a:accent3>
      <a:accent4>
        <a:srgbClr val="BE6E96"/>
      </a:accent4>
      <a:accent5>
        <a:srgbClr val="F58C6F"/>
      </a:accent5>
      <a:accent6>
        <a:srgbClr val="BE6E96"/>
      </a:accent6>
      <a:hlink>
        <a:srgbClr val="0563C1"/>
      </a:hlink>
      <a:folHlink>
        <a:srgbClr val="954F72"/>
      </a:folHlink>
    </a:clrScheme>
    <a:fontScheme name="自定义 25">
      <a:majorFont>
        <a:latin typeface="G8321 Black"/>
        <a:ea typeface="G8321 Black"/>
        <a:cs typeface=""/>
      </a:majorFont>
      <a:minorFont>
        <a:latin typeface="Manrope SemiBold"/>
        <a:ea typeface="Manrope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809</Words>
  <Application>Microsoft Office PowerPoint</Application>
  <PresentationFormat>Custom</PresentationFormat>
  <Paragraphs>94</Paragraphs>
  <Slides>26</Slides>
  <Notes>23</Notes>
  <HiddenSlides>0</HiddenSlides>
  <MMClips>1</MMClips>
  <ScaleCrop>false</ScaleCrop>
  <HeadingPairs>
    <vt:vector size="6" baseType="variant">
      <vt:variant>
        <vt:lpstr>Fonts Used</vt:lpstr>
      </vt:variant>
      <vt:variant>
        <vt:i4>7</vt:i4>
      </vt:variant>
      <vt:variant>
        <vt:lpstr>Theme</vt:lpstr>
      </vt:variant>
      <vt:variant>
        <vt:i4>21</vt:i4>
      </vt:variant>
      <vt:variant>
        <vt:lpstr>Slide Titles</vt:lpstr>
      </vt:variant>
      <vt:variant>
        <vt:i4>26</vt:i4>
      </vt:variant>
    </vt:vector>
  </HeadingPairs>
  <TitlesOfParts>
    <vt:vector size="54" baseType="lpstr">
      <vt:lpstr>Arial</vt:lpstr>
      <vt:lpstr>Manrope SemiBold</vt:lpstr>
      <vt:lpstr>Calisto MT</vt:lpstr>
      <vt:lpstr>G8321 Black</vt:lpstr>
      <vt:lpstr>Times New Roman</vt:lpstr>
      <vt:lpstr>Wingdings</vt:lpstr>
      <vt:lpstr>HP001 4 hàng</vt:lpstr>
      <vt:lpstr>Office 主题​​</vt:lpstr>
      <vt:lpstr>2_Office 主题​​</vt:lpstr>
      <vt:lpstr>3_Office 主题​​</vt:lpstr>
      <vt:lpstr>4_Office 主题​​</vt:lpstr>
      <vt:lpstr>6_Office 主题​​</vt:lpstr>
      <vt:lpstr>7_Office 主题​​</vt:lpstr>
      <vt:lpstr>9_Office 主题​​</vt:lpstr>
      <vt:lpstr>10_Office 主题​​</vt:lpstr>
      <vt:lpstr>11_Office 主题​​</vt:lpstr>
      <vt:lpstr>12_Office 主题​​</vt:lpstr>
      <vt:lpstr>13_Office 主题​​</vt:lpstr>
      <vt:lpstr>14_Office 主题​​</vt:lpstr>
      <vt:lpstr>15_Office 主题​​</vt:lpstr>
      <vt:lpstr>16_Office 主题​​</vt:lpstr>
      <vt:lpstr>17_Office 主题​​</vt:lpstr>
      <vt:lpstr>18_Office 主题​​</vt:lpstr>
      <vt:lpstr>19_Office 主题​​</vt:lpstr>
      <vt:lpstr>20_Office 主题​​</vt:lpstr>
      <vt:lpstr>21_Office 主题​​</vt:lpstr>
      <vt:lpstr>22_Office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User</cp:lastModifiedBy>
  <cp:revision>73</cp:revision>
  <dcterms:created xsi:type="dcterms:W3CDTF">2023-04-03T03:11:00Z</dcterms:created>
  <dcterms:modified xsi:type="dcterms:W3CDTF">2025-03-17T09:54:20Z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DA12C24C13E14CC79974B609095211F7_11</vt:lpwstr>
  </property>
  <property fmtid="{D5CDD505-2E9C-101B-9397-08002B2CF9AE}" pid="3" name="KSOProductBuildVer">
    <vt:lpwstr>1033-12.2.0.20326</vt:lpwstr>
  </property>
</Properties>
</file>