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25" r:id="rId2"/>
    <p:sldId id="256" r:id="rId3"/>
    <p:sldId id="258" r:id="rId4"/>
    <p:sldId id="259" r:id="rId5"/>
    <p:sldId id="314" r:id="rId6"/>
    <p:sldId id="315" r:id="rId7"/>
    <p:sldId id="316" r:id="rId8"/>
    <p:sldId id="271" r:id="rId9"/>
    <p:sldId id="257" r:id="rId10"/>
    <p:sldId id="260" r:id="rId11"/>
    <p:sldId id="317" r:id="rId12"/>
    <p:sldId id="318" r:id="rId13"/>
    <p:sldId id="319" r:id="rId14"/>
    <p:sldId id="323" r:id="rId15"/>
    <p:sldId id="321" r:id="rId16"/>
    <p:sldId id="320" r:id="rId17"/>
    <p:sldId id="285" r:id="rId18"/>
    <p:sldId id="313" r:id="rId19"/>
  </p:sldIdLst>
  <p:sldSz cx="18288000" cy="10287000"/>
  <p:notesSz cx="6858000" cy="9144000"/>
  <p:embeddedFontLst>
    <p:embeddedFont>
      <p:font typeface="HP001 4 hàng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Fredoka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079B8-9308-4082-9917-3CE05E61BA56}" type="datetimeFigureOut">
              <a:rPr lang="en-US" smtClean="0"/>
              <a:t>17/03/2025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015B-DF6B-4AE2-AB18-B2A73C776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015B-DF6B-4AE2-AB18-B2A73C7760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4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015B-DF6B-4AE2-AB18-B2A73C776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1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015B-DF6B-4AE2-AB18-B2A73C7760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2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8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3"/>
            <a:ext cx="18288000" cy="10278970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" y="7469062"/>
            <a:ext cx="3204808" cy="28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702" y="150343"/>
            <a:ext cx="11624812" cy="110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4" tIns="60542" rIns="121084" bIns="605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THÀNH PHỐ QUY NHƠN</a:t>
            </a:r>
            <a:b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41" y="6300656"/>
            <a:ext cx="11376266" cy="11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4" tIns="60542" rIns="121084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spcBef>
                <a:spcPts val="1516"/>
              </a:spcBef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HĐTN 3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26" y="4473650"/>
            <a:ext cx="14199588" cy="20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4" tIns="60542" rIns="121084" bIns="60542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92" y="7296493"/>
            <a:ext cx="4732564" cy="1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6871693" y="1252104"/>
            <a:ext cx="566683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3616565" y="7349034"/>
            <a:ext cx="1367674" cy="178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43502" y="7146679"/>
            <a:ext cx="1255408" cy="9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7908" y="-152401"/>
            <a:ext cx="2167952" cy="25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802" y="8059095"/>
            <a:ext cx="7939824" cy="155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098" tIns="68048" rIns="136098" bIns="680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/>
            <a:r>
              <a:rPr lang="en-US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Phạm Thị Phúc Hậu</a:t>
            </a:r>
            <a:endParaRPr lang="vi-VN" altLang="en-US" sz="46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1224104"/>
            <a:r>
              <a:rPr lang="en-US" altLang="en-US" sz="4600" b="1" i="1" dirty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3429000" y="3628355"/>
            <a:ext cx="6858000" cy="47705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2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495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c đáo trải nghiệm 'bước ra từ bóng tối' để hiểu người khiếm thị">
            <a:extLst>
              <a:ext uri="{FF2B5EF4-FFF2-40B4-BE49-F238E27FC236}">
                <a16:creationId xmlns:a16="http://schemas.microsoft.com/office/drawing/2014/main" xmlns="" id="{14D26C20-9B0A-EE92-AF7A-F38DB57F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7" y="2019300"/>
            <a:ext cx="8381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ước của cô sinh viên khiếm thị">
            <a:extLst>
              <a:ext uri="{FF2B5EF4-FFF2-40B4-BE49-F238E27FC236}">
                <a16:creationId xmlns:a16="http://schemas.microsoft.com/office/drawing/2014/main" xmlns="" id="{9FE7CE3B-A201-5676-9066-0C3FEF9C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019300"/>
            <a:ext cx="90252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E59202-A166-FD51-9FD5-CD469E126FD4}"/>
              </a:ext>
            </a:extLst>
          </p:cNvPr>
          <p:cNvSpPr txBox="1"/>
          <p:nvPr/>
        </p:nvSpPr>
        <p:spPr>
          <a:xfrm>
            <a:off x="6400800" y="574470"/>
            <a:ext cx="4937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ào cản trong tiếp cận công trình xây dựng của người Điếc và người Khiếm  thính - Tạp chí Kiến Trúc">
            <a:extLst>
              <a:ext uri="{FF2B5EF4-FFF2-40B4-BE49-F238E27FC236}">
                <a16:creationId xmlns:a16="http://schemas.microsoft.com/office/drawing/2014/main" xmlns="" id="{16A91D94-1481-B3FA-AA6C-781FD704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091267"/>
            <a:ext cx="8974668" cy="66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ục hồi chức năng khiếm thính ở trẻ - Hội thính học Việt Nam - Viet Nam  Audiology Asscociation">
            <a:extLst>
              <a:ext uri="{FF2B5EF4-FFF2-40B4-BE49-F238E27FC236}">
                <a16:creationId xmlns:a16="http://schemas.microsoft.com/office/drawing/2014/main" xmlns="" id="{172B52B6-773C-40FF-DAB0-44587498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91267"/>
            <a:ext cx="8610600" cy="66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9D5C68-6B58-CB93-D0A5-8119657386F1}"/>
              </a:ext>
            </a:extLst>
          </p:cNvPr>
          <p:cNvSpPr txBox="1"/>
          <p:nvPr/>
        </p:nvSpPr>
        <p:spPr>
          <a:xfrm>
            <a:off x="6400800" y="574470"/>
            <a:ext cx="5690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thính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874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hị lực đáng nể của cậu bé không tay">
            <a:extLst>
              <a:ext uri="{FF2B5EF4-FFF2-40B4-BE49-F238E27FC236}">
                <a16:creationId xmlns:a16="http://schemas.microsoft.com/office/drawing/2014/main" xmlns="" id="{84BB1390-3479-29E0-6A34-8148FE6D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" y="2462211"/>
            <a:ext cx="8077200" cy="61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àng trai khuyết tật giàu nghị lực">
            <a:extLst>
              <a:ext uri="{FF2B5EF4-FFF2-40B4-BE49-F238E27FC236}">
                <a16:creationId xmlns:a16="http://schemas.microsoft.com/office/drawing/2014/main" xmlns="" id="{0619BB79-C483-5181-23AF-933837AF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62212"/>
            <a:ext cx="9372600" cy="61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0F5356-3CE9-393F-EE13-F7DB3680962C}"/>
              </a:ext>
            </a:extLst>
          </p:cNvPr>
          <p:cNvSpPr txBox="1"/>
          <p:nvPr/>
        </p:nvSpPr>
        <p:spPr>
          <a:xfrm>
            <a:off x="5835658" y="571500"/>
            <a:ext cx="696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ơn 7.000 tình nguyện viên phục vụ Đại hội thể thao người khuyết tật châu Á  2018">
            <a:extLst>
              <a:ext uri="{FF2B5EF4-FFF2-40B4-BE49-F238E27FC236}">
                <a16:creationId xmlns:a16="http://schemas.microsoft.com/office/drawing/2014/main" xmlns="" id="{3B7050A9-6DFD-6D28-AFD2-EE655B85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3" y="2857500"/>
            <a:ext cx="8666417" cy="61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EB00DD-79B0-2F3F-2CB8-472F6C5E5E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14" r="9653"/>
          <a:stretch/>
        </p:blipFill>
        <p:spPr>
          <a:xfrm>
            <a:off x="9050083" y="2713890"/>
            <a:ext cx="8933117" cy="6265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DED0F1-E67F-7838-4ABF-5803FA017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020682"/>
            <a:ext cx="14325600" cy="76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5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ị lực phi thường của học sinh khuyết tật Lê Thị Thắm">
            <a:hlinkClick r:id="" action="ppaction://media"/>
            <a:extLst>
              <a:ext uri="{FF2B5EF4-FFF2-40B4-BE49-F238E27FC236}">
                <a16:creationId xmlns:a16="http://schemas.microsoft.com/office/drawing/2014/main" xmlns="" id="{2AD730EC-63E6-5708-D5D8-26EF9106D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5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4BD19D-A8B0-495B-8F72-00B52E99D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00F4546-E369-9CF0-EE92-959A06C06C7E}"/>
              </a:ext>
            </a:extLst>
          </p:cNvPr>
          <p:cNvSpPr/>
          <p:nvPr/>
        </p:nvSpPr>
        <p:spPr>
          <a:xfrm>
            <a:off x="-4203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38F123B-E4C4-9E1F-51EF-E06362D4D6D3}"/>
              </a:ext>
            </a:extLst>
          </p:cNvPr>
          <p:cNvGrpSpPr/>
          <p:nvPr/>
        </p:nvGrpSpPr>
        <p:grpSpPr>
          <a:xfrm>
            <a:off x="568896" y="1274861"/>
            <a:ext cx="17373600" cy="8229600"/>
            <a:chOff x="0" y="0"/>
            <a:chExt cx="4274726" cy="21674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65054AFE-31D3-4E92-9C9C-23CC36E6C61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4F3D"/>
              </a:solidFill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xmlns="" id="{EC3B47FA-B09D-992B-2420-613B50FEBC08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31490F65-EE1F-9730-353B-CD7C81275B7F}"/>
              </a:ext>
            </a:extLst>
          </p:cNvPr>
          <p:cNvGrpSpPr/>
          <p:nvPr/>
        </p:nvGrpSpPr>
        <p:grpSpPr>
          <a:xfrm>
            <a:off x="810445" y="1494553"/>
            <a:ext cx="16867955" cy="7675946"/>
            <a:chOff x="0" y="0"/>
            <a:chExt cx="4181481" cy="20926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D3949AC-2673-180F-A4D6-CEC79321E33A}"/>
                </a:ext>
              </a:extLst>
            </p:cNvPr>
            <p:cNvSpPr/>
            <p:nvPr/>
          </p:nvSpPr>
          <p:spPr>
            <a:xfrm>
              <a:off x="0" y="0"/>
              <a:ext cx="4181481" cy="2092636"/>
            </a:xfrm>
            <a:custGeom>
              <a:avLst/>
              <a:gdLst/>
              <a:ahLst/>
              <a:cxnLst/>
              <a:rect l="l" t="t" r="r" b="b"/>
              <a:pathLst>
                <a:path w="4181481" h="2092636">
                  <a:moveTo>
                    <a:pt x="0" y="0"/>
                  </a:moveTo>
                  <a:lnTo>
                    <a:pt x="4181481" y="0"/>
                  </a:lnTo>
                  <a:lnTo>
                    <a:pt x="4181481" y="2092636"/>
                  </a:lnTo>
                  <a:lnTo>
                    <a:pt x="0" y="209263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C1CE9A"/>
              </a:solidFill>
              <a:prstDash val="lgDash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A3759A93-456B-4C5C-C63A-341261F03879}"/>
                </a:ext>
              </a:extLst>
            </p:cNvPr>
            <p:cNvSpPr txBox="1"/>
            <p:nvPr/>
          </p:nvSpPr>
          <p:spPr>
            <a:xfrm>
              <a:off x="0" y="-38100"/>
              <a:ext cx="4181481" cy="2130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A641C33-E0DC-9995-DC87-4C4A94445A50}"/>
              </a:ext>
            </a:extLst>
          </p:cNvPr>
          <p:cNvSpPr/>
          <p:nvPr/>
        </p:nvSpPr>
        <p:spPr>
          <a:xfrm flipH="1">
            <a:off x="16143268" y="-3467556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2C05922-E104-7AF4-7637-85134D29C371}"/>
              </a:ext>
            </a:extLst>
          </p:cNvPr>
          <p:cNvSpPr/>
          <p:nvPr/>
        </p:nvSpPr>
        <p:spPr>
          <a:xfrm flipH="1">
            <a:off x="-106912" y="1399729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498DD2AF-65F4-1DD9-59D7-0B903E04400C}"/>
              </a:ext>
            </a:extLst>
          </p:cNvPr>
          <p:cNvSpPr/>
          <p:nvPr/>
        </p:nvSpPr>
        <p:spPr>
          <a:xfrm>
            <a:off x="1206008" y="539799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5C1F0430-EBB1-E497-8351-500C13733809}"/>
              </a:ext>
            </a:extLst>
          </p:cNvPr>
          <p:cNvSpPr/>
          <p:nvPr/>
        </p:nvSpPr>
        <p:spPr>
          <a:xfrm>
            <a:off x="-8740581" y="-343934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8C9B6D21-FBC8-694D-EFBC-C1DA42630672}"/>
              </a:ext>
            </a:extLst>
          </p:cNvPr>
          <p:cNvSpPr/>
          <p:nvPr/>
        </p:nvSpPr>
        <p:spPr>
          <a:xfrm>
            <a:off x="-2855171" y="796145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ACB5F284-D849-0D5E-C82D-E06418CB297E}"/>
              </a:ext>
            </a:extLst>
          </p:cNvPr>
          <p:cNvSpPr/>
          <p:nvPr/>
        </p:nvSpPr>
        <p:spPr>
          <a:xfrm flipH="1">
            <a:off x="15497711" y="7877852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5067DF-6315-4DFA-C086-CE443AD2567B}"/>
              </a:ext>
            </a:extLst>
          </p:cNvPr>
          <p:cNvSpPr txBox="1"/>
          <p:nvPr/>
        </p:nvSpPr>
        <p:spPr>
          <a:xfrm>
            <a:off x="949896" y="2658704"/>
            <a:ext cx="16611600" cy="383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</a:p>
          <a:p>
            <a:pPr algn="just">
              <a:lnSpc>
                <a:spcPct val="115000"/>
              </a:lnSpc>
            </a:pP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khuyết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tật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khăn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khắc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khăn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37295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6AC0CB-5ED5-5B3C-CB75-7C9AD74F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F9C51B7B-010C-7B42-96C0-165D5605CC94}"/>
              </a:ext>
            </a:extLst>
          </p:cNvPr>
          <p:cNvSpPr txBox="1"/>
          <p:nvPr/>
        </p:nvSpPr>
        <p:spPr>
          <a:xfrm>
            <a:off x="6172200" y="1409700"/>
            <a:ext cx="12562643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Lập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kế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hoạch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giúp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đỡ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người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khuyết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tật</a:t>
            </a:r>
            <a:endParaRPr lang="en-US" sz="11500" b="1" dirty="0">
              <a:solidFill>
                <a:srgbClr val="000000"/>
              </a:solidFill>
              <a:latin typeface="Arial" panose="020B0604020202020204" pitchFamily="34" charset="0"/>
              <a:ea typeface="Fredoka"/>
              <a:cs typeface="Arial" panose="020B0604020202020204" pitchFamily="34" charset="0"/>
              <a:sym typeface="Fredoka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0CCBD6D7-5AB5-1359-E9A3-3B852A3A2AD6}"/>
              </a:ext>
            </a:extLst>
          </p:cNvPr>
          <p:cNvSpPr/>
          <p:nvPr/>
        </p:nvSpPr>
        <p:spPr>
          <a:xfrm flipH="1">
            <a:off x="152400" y="3009900"/>
            <a:ext cx="6162274" cy="6836159"/>
          </a:xfrm>
          <a:custGeom>
            <a:avLst/>
            <a:gdLst/>
            <a:ahLst/>
            <a:cxnLst/>
            <a:rect l="l" t="t" r="r" b="b"/>
            <a:pathLst>
              <a:path w="7391831" h="7881117">
                <a:moveTo>
                  <a:pt x="7391832" y="0"/>
                </a:moveTo>
                <a:lnTo>
                  <a:pt x="0" y="0"/>
                </a:lnTo>
                <a:lnTo>
                  <a:pt x="0" y="7881118"/>
                </a:lnTo>
                <a:lnTo>
                  <a:pt x="7391832" y="7881118"/>
                </a:lnTo>
                <a:lnTo>
                  <a:pt x="73918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670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6A6AFC-D0B2-F72B-550D-CA915B30896D}"/>
              </a:ext>
            </a:extLst>
          </p:cNvPr>
          <p:cNvSpPr txBox="1"/>
          <p:nvPr/>
        </p:nvSpPr>
        <p:spPr>
          <a:xfrm>
            <a:off x="5562600" y="589349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1A7E688-D90F-E137-072D-98F45522E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31346"/>
              </p:ext>
            </p:extLst>
          </p:nvPr>
        </p:nvGraphicFramePr>
        <p:xfrm>
          <a:off x="1866899" y="3233455"/>
          <a:ext cx="15087601" cy="3700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56034">
                  <a:extLst>
                    <a:ext uri="{9D8B030D-6E8A-4147-A177-3AD203B41FA5}">
                      <a16:colId xmlns:a16="http://schemas.microsoft.com/office/drawing/2014/main" xmlns="" val="1463540173"/>
                    </a:ext>
                  </a:extLst>
                </a:gridCol>
                <a:gridCol w="5649967">
                  <a:extLst>
                    <a:ext uri="{9D8B030D-6E8A-4147-A177-3AD203B41FA5}">
                      <a16:colId xmlns:a16="http://schemas.microsoft.com/office/drawing/2014/main" xmlns="" val="1806212061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330756538"/>
                    </a:ext>
                  </a:extLst>
                </a:gridCol>
              </a:tblGrid>
              <a:tr h="125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200" kern="100" dirty="0">
                          <a:solidFill>
                            <a:schemeClr val="tx1"/>
                          </a:solidFill>
                          <a:effectLst/>
                        </a:rPr>
                        <a:t>Cách tìm hiểu về người khuyết tật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200" kern="100" dirty="0">
                          <a:solidFill>
                            <a:schemeClr val="tx1"/>
                          </a:solidFill>
                          <a:effectLst/>
                        </a:rPr>
                        <a:t>Những cách giao tiếp và ứng xử với người khuyết tật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200" kern="100" dirty="0">
                          <a:solidFill>
                            <a:schemeClr val="tx1"/>
                          </a:solidFill>
                          <a:effectLst/>
                        </a:rPr>
                        <a:t>Những việc có thể làm để giúp đỡ người khuyết tật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779714"/>
                  </a:ext>
                </a:extLst>
              </a:tr>
              <a:tr h="244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6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6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6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6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36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629354"/>
                  </a:ext>
                </a:extLst>
              </a:tr>
            </a:tbl>
          </a:graphicData>
        </a:graphic>
      </p:graphicFrame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B6F70037-CC07-FB7B-39A9-AD10E0546743}"/>
              </a:ext>
            </a:extLst>
          </p:cNvPr>
          <p:cNvSpPr/>
          <p:nvPr/>
        </p:nvSpPr>
        <p:spPr>
          <a:xfrm>
            <a:off x="0" y="6931579"/>
            <a:ext cx="3090333" cy="3238499"/>
          </a:xfrm>
          <a:custGeom>
            <a:avLst/>
            <a:gdLst/>
            <a:ahLst/>
            <a:cxnLst/>
            <a:rect l="l" t="t" r="r" b="b"/>
            <a:pathLst>
              <a:path w="7460745" h="8538764">
                <a:moveTo>
                  <a:pt x="0" y="0"/>
                </a:moveTo>
                <a:lnTo>
                  <a:pt x="7460746" y="0"/>
                </a:lnTo>
                <a:lnTo>
                  <a:pt x="7460746" y="8538764"/>
                </a:lnTo>
                <a:lnTo>
                  <a:pt x="0" y="853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33C7F6-8ECE-B739-9F4B-A065EC766C38}"/>
              </a:ext>
            </a:extLst>
          </p:cNvPr>
          <p:cNvSpPr txBox="1"/>
          <p:nvPr/>
        </p:nvSpPr>
        <p:spPr>
          <a:xfrm>
            <a:off x="4474631" y="1790570"/>
            <a:ext cx="9872135" cy="88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4800" dirty="0">
                <a:effectLst/>
                <a:ea typeface="Times New Roman" panose="02020603050405020304" pitchFamily="18" charset="0"/>
              </a:rPr>
              <a:t>Kế hoạch giúp đỡ người khuyết tật</a:t>
            </a:r>
            <a:endParaRPr lang="en-US" sz="44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6886DF63-6AF7-B3E4-662E-C97C6090157A}"/>
              </a:ext>
            </a:extLst>
          </p:cNvPr>
          <p:cNvGrpSpPr/>
          <p:nvPr/>
        </p:nvGrpSpPr>
        <p:grpSpPr>
          <a:xfrm>
            <a:off x="1510175" y="116922"/>
            <a:ext cx="2634703" cy="1184352"/>
            <a:chOff x="0" y="0"/>
            <a:chExt cx="7790833" cy="356961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718F4207-A496-EAFD-2F4D-10653B2BCE37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D4DD61D2-0F15-8C23-E25A-2355C1726043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14DE0BA5-B44E-233D-A800-425FB4B99E9D}"/>
              </a:ext>
            </a:extLst>
          </p:cNvPr>
          <p:cNvGrpSpPr/>
          <p:nvPr/>
        </p:nvGrpSpPr>
        <p:grpSpPr>
          <a:xfrm>
            <a:off x="15286122" y="83466"/>
            <a:ext cx="1074183" cy="923330"/>
            <a:chOff x="0" y="0"/>
            <a:chExt cx="7790833" cy="356961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60B4FF34-7122-77C7-8CCD-EBC138A8DFD6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08C0BAA1-2EAA-B815-FF81-2026CEDE2F1D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xmlns="" id="{4DDA0318-D541-9115-12C5-1494F6D0B6E2}"/>
              </a:ext>
            </a:extLst>
          </p:cNvPr>
          <p:cNvGrpSpPr/>
          <p:nvPr/>
        </p:nvGrpSpPr>
        <p:grpSpPr>
          <a:xfrm>
            <a:off x="16360305" y="167687"/>
            <a:ext cx="1959779" cy="1447930"/>
            <a:chOff x="0" y="0"/>
            <a:chExt cx="7790833" cy="356961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70A85F23-1C1A-D0C9-34C8-4C81779321F7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AE2BBB63-7191-A890-5717-BCE17D66D0B3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xmlns="" id="{C8209FBC-2472-C108-042B-55028240BE44}"/>
              </a:ext>
            </a:extLst>
          </p:cNvPr>
          <p:cNvGrpSpPr/>
          <p:nvPr/>
        </p:nvGrpSpPr>
        <p:grpSpPr>
          <a:xfrm>
            <a:off x="13882422" y="942752"/>
            <a:ext cx="2540221" cy="819243"/>
            <a:chOff x="0" y="0"/>
            <a:chExt cx="7790833" cy="356961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5EA41A0C-1973-BC3B-54A0-D772C5C1A4E3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19E29E86-BFE3-2B0D-EEA9-34A038186D1F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EAE6C74A-BC6F-CB35-B600-B19D30469B4A}"/>
              </a:ext>
            </a:extLst>
          </p:cNvPr>
          <p:cNvGrpSpPr/>
          <p:nvPr/>
        </p:nvGrpSpPr>
        <p:grpSpPr>
          <a:xfrm>
            <a:off x="2687628" y="606218"/>
            <a:ext cx="2634703" cy="1184352"/>
            <a:chOff x="0" y="0"/>
            <a:chExt cx="7790833" cy="3569618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xmlns="" id="{E24795E9-FBCA-7B65-EE9E-E83C93584A86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AF9E0BD-DE2C-EE28-C7FF-18FC9B9186E0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6390793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45418CAB-6CDE-5CD3-32E5-2B2CC67AB170}"/>
              </a:ext>
            </a:extLst>
          </p:cNvPr>
          <p:cNvGrpSpPr/>
          <p:nvPr/>
        </p:nvGrpSpPr>
        <p:grpSpPr>
          <a:xfrm>
            <a:off x="609600" y="114300"/>
            <a:ext cx="6477000" cy="2971800"/>
            <a:chOff x="0" y="0"/>
            <a:chExt cx="7790833" cy="356961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03A4A485-E14D-22F1-64FD-7E656FDF78C7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61BBE3CE-889E-AD77-AAD2-32169A615196}"/>
                </a:ext>
              </a:extLst>
            </p:cNvPr>
            <p:cNvSpPr/>
            <p:nvPr/>
          </p:nvSpPr>
          <p:spPr>
            <a:xfrm>
              <a:off x="804986" y="774959"/>
              <a:ext cx="6100316" cy="2239386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2A2989-0EF0-562A-D090-031EC6BE0908}"/>
              </a:ext>
            </a:extLst>
          </p:cNvPr>
          <p:cNvSpPr txBox="1"/>
          <p:nvPr/>
        </p:nvSpPr>
        <p:spPr>
          <a:xfrm>
            <a:off x="495300" y="3086100"/>
            <a:ext cx="12573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khuyết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tật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khuyết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tật</a:t>
            </a:r>
            <a:r>
              <a:rPr lang="en-US" sz="5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A64238-1F47-088F-4A39-3A5317FF3E7A}"/>
              </a:ext>
            </a:extLst>
          </p:cNvPr>
          <p:cNvSpPr txBox="1"/>
          <p:nvPr/>
        </p:nvSpPr>
        <p:spPr>
          <a:xfrm>
            <a:off x="1905000" y="1192967"/>
            <a:ext cx="617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D3A3FC65-E8E6-9A55-A25D-B44F09DD24DB}"/>
              </a:ext>
            </a:extLst>
          </p:cNvPr>
          <p:cNvSpPr/>
          <p:nvPr/>
        </p:nvSpPr>
        <p:spPr>
          <a:xfrm>
            <a:off x="12420600" y="4000500"/>
            <a:ext cx="5737679" cy="6286500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3085" y="1028700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70245"/>
            <a:ext cx="9357499" cy="2200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39"/>
              </a:lnSpc>
              <a:spcBef>
                <a:spcPct val="0"/>
              </a:spcBef>
            </a:pPr>
            <a:r>
              <a:rPr lang="en-US" sz="13385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Good bye!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61993" y="6849100"/>
            <a:ext cx="5843125" cy="2677214"/>
            <a:chOff x="0" y="0"/>
            <a:chExt cx="7790833" cy="35696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3085" y="1028700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933" y="3530895"/>
            <a:ext cx="11430000" cy="223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39"/>
              </a:lnSpc>
              <a:spcBef>
                <a:spcPct val="0"/>
              </a:spcBef>
            </a:pPr>
            <a:r>
              <a:rPr lang="en-US" sz="13385" b="1" dirty="0">
                <a:solidFill>
                  <a:srgbClr val="000000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  <a:sym typeface="Fredoka"/>
              </a:rPr>
              <a:t>KHỞI ĐỘNG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61993" y="6849100"/>
            <a:ext cx="5843125" cy="2677214"/>
            <a:chOff x="0" y="0"/>
            <a:chExt cx="7790833" cy="3569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91440" y="8560820"/>
            <a:ext cx="18470880" cy="4667395"/>
            <a:chOff x="0" y="0"/>
            <a:chExt cx="4166870" cy="1052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-91440" y="-2941215"/>
            <a:ext cx="18470880" cy="4667395"/>
            <a:chOff x="0" y="0"/>
            <a:chExt cx="4166870" cy="1052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328A3A-82F7-28E5-1FC1-3F9C9919A7AF}"/>
              </a:ext>
            </a:extLst>
          </p:cNvPr>
          <p:cNvSpPr txBox="1"/>
          <p:nvPr/>
        </p:nvSpPr>
        <p:spPr>
          <a:xfrm>
            <a:off x="4518385" y="1562100"/>
            <a:ext cx="924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Gắp</a:t>
            </a:r>
            <a:r>
              <a:rPr lang="en-US" sz="96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bong </a:t>
            </a:r>
            <a:r>
              <a:rPr lang="en-US" sz="96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932D5A-44C8-05C8-8BAC-7BA9624D06D6}"/>
              </a:ext>
            </a:extLst>
          </p:cNvPr>
          <p:cNvSpPr txBox="1"/>
          <p:nvPr/>
        </p:nvSpPr>
        <p:spPr>
          <a:xfrm>
            <a:off x="2133600" y="3771900"/>
            <a:ext cx="14782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gắp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 nào trả lời đúng sẽ nhận từ cô 1 phần quà.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10800000">
            <a:off x="-182880" y="-3619500"/>
            <a:ext cx="18470880" cy="4667395"/>
            <a:chOff x="0" y="0"/>
            <a:chExt cx="4166870" cy="1052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C29BBC-2E04-C594-1AEB-3B114B80D79F}"/>
              </a:ext>
            </a:extLst>
          </p:cNvPr>
          <p:cNvSpPr txBox="1"/>
          <p:nvPr/>
        </p:nvSpPr>
        <p:spPr>
          <a:xfrm>
            <a:off x="1752600" y="800100"/>
            <a:ext cx="1440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kern="0" dirty="0">
                <a:effectLst/>
                <a:ea typeface="Times New Roman" panose="02020603050405020304" pitchFamily="18" charset="0"/>
              </a:rPr>
              <a:t>Câu 1: </a:t>
            </a:r>
            <a:r>
              <a:rPr lang="en-US" sz="5400" b="1" kern="0" dirty="0" err="1">
                <a:ea typeface="Times New Roman" panose="02020603050405020304" pitchFamily="18" charset="0"/>
              </a:rPr>
              <a:t>Các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bạn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trong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ảnh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bị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khiếm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khuyết</a:t>
            </a:r>
            <a:r>
              <a:rPr lang="en-US" sz="5400" b="1" kern="0" dirty="0">
                <a:ea typeface="Times New Roman" panose="02020603050405020304" pitchFamily="18" charset="0"/>
              </a:rPr>
              <a:t> </a:t>
            </a:r>
            <a:r>
              <a:rPr lang="en-US" sz="5400" b="1" kern="0" dirty="0" err="1">
                <a:ea typeface="Times New Roman" panose="02020603050405020304" pitchFamily="18" charset="0"/>
              </a:rPr>
              <a:t>gì</a:t>
            </a:r>
            <a:r>
              <a:rPr lang="vi-VN" sz="5400" b="1" kern="0" dirty="0">
                <a:effectLst/>
                <a:ea typeface="Times New Roman" panose="02020603050405020304" pitchFamily="18" charset="0"/>
              </a:rPr>
              <a:t>?</a:t>
            </a:r>
            <a:endParaRPr lang="en-US" sz="5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66ECB0-7891-E0BD-645B-C3AE0B37D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43101"/>
            <a:ext cx="14859000" cy="83439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E6BE9C-AAF5-FA3E-CC0A-1AACB801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0C06CE68-93D9-F82F-0550-AEB610D2C409}"/>
              </a:ext>
            </a:extLst>
          </p:cNvPr>
          <p:cNvGrpSpPr/>
          <p:nvPr/>
        </p:nvGrpSpPr>
        <p:grpSpPr>
          <a:xfrm rot="-10800000">
            <a:off x="-182880" y="-3619500"/>
            <a:ext cx="18470880" cy="4667395"/>
            <a:chOff x="0" y="0"/>
            <a:chExt cx="4166870" cy="105292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E0B3DE93-A7C8-781E-CB33-55B2D0F10283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52383D-883E-5C28-D283-0AC091B3243B}"/>
              </a:ext>
            </a:extLst>
          </p:cNvPr>
          <p:cNvSpPr txBox="1"/>
          <p:nvPr/>
        </p:nvSpPr>
        <p:spPr>
          <a:xfrm>
            <a:off x="1905000" y="800100"/>
            <a:ext cx="1569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5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vi-VN" sz="5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 bé trong ảnh bị khiếm khuyết gì?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0045CD-BDF0-080A-FD7F-F0B0CDFA4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0497"/>
            <a:ext cx="14478000" cy="82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418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1048F1-CC3F-9783-FB4D-8F7F6AE89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8B24299F-3989-D100-2596-65B6D360916F}"/>
              </a:ext>
            </a:extLst>
          </p:cNvPr>
          <p:cNvGrpSpPr/>
          <p:nvPr/>
        </p:nvGrpSpPr>
        <p:grpSpPr>
          <a:xfrm rot="-10800000">
            <a:off x="-91440" y="-3543300"/>
            <a:ext cx="18470880" cy="4667395"/>
            <a:chOff x="0" y="0"/>
            <a:chExt cx="4166870" cy="105292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9F195ABE-44AA-CA6F-CE9E-B365EE3BF093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BE0FF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862F9B-0490-CCC9-70DB-171C7190F1EC}"/>
              </a:ext>
            </a:extLst>
          </p:cNvPr>
          <p:cNvSpPr txBox="1"/>
          <p:nvPr/>
        </p:nvSpPr>
        <p:spPr>
          <a:xfrm>
            <a:off x="1600200" y="1124096"/>
            <a:ext cx="17145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kern="0" dirty="0">
                <a:effectLst/>
                <a:ea typeface="Times New Roman" panose="02020603050405020304" pitchFamily="18" charset="0"/>
              </a:rPr>
              <a:t>C</a:t>
            </a:r>
            <a:r>
              <a:rPr lang="en-US" sz="5000" b="1" kern="0" dirty="0" err="1">
                <a:effectLst/>
                <a:ea typeface="Times New Roman" panose="02020603050405020304" pitchFamily="18" charset="0"/>
              </a:rPr>
              <a:t>âu</a:t>
            </a:r>
            <a:r>
              <a:rPr lang="en-US" sz="5000" b="1" kern="0" dirty="0">
                <a:effectLst/>
                <a:ea typeface="Times New Roman" panose="02020603050405020304" pitchFamily="18" charset="0"/>
              </a:rPr>
              <a:t> 3: </a:t>
            </a:r>
            <a:r>
              <a:rPr lang="vi-VN" sz="5000" b="1" kern="0" dirty="0">
                <a:effectLst/>
                <a:ea typeface="Times New Roman" panose="02020603050405020304" pitchFamily="18" charset="0"/>
              </a:rPr>
              <a:t>Tại sao một số người trong ảnh lại ngồi xe lăn?</a:t>
            </a:r>
            <a:endParaRPr lang="en-US" sz="5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03C825-6CDD-50C7-D2FD-7FE14CEF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58247"/>
            <a:ext cx="13716000" cy="80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524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3E7577-0ADD-4F3E-2119-F8224A2D97BB}"/>
              </a:ext>
            </a:extLst>
          </p:cNvPr>
          <p:cNvSpPr txBox="1"/>
          <p:nvPr/>
        </p:nvSpPr>
        <p:spPr>
          <a:xfrm>
            <a:off x="1866900" y="1028700"/>
            <a:ext cx="145542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12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6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Hoạt</a:t>
            </a:r>
            <a:r>
              <a:rPr lang="en-US" sz="6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động</a:t>
            </a:r>
            <a:r>
              <a:rPr lang="en-US" sz="6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trải</a:t>
            </a:r>
            <a:r>
              <a:rPr lang="en-US" sz="6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nghiệm</a:t>
            </a:r>
            <a:endParaRPr lang="en-US" sz="66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Giúp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đỡ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khuyết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tật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36874" y="2247900"/>
            <a:ext cx="118872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Tìm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hiểu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về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người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khuyết</a:t>
            </a:r>
            <a:r>
              <a:rPr lang="en-US" sz="11500" b="1" dirty="0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Arial" panose="020B0604020202020204" pitchFamily="34" charset="0"/>
                <a:ea typeface="Fredoka"/>
                <a:cs typeface="Arial" panose="020B0604020202020204" pitchFamily="34" charset="0"/>
                <a:sym typeface="Fredoka"/>
              </a:rPr>
              <a:t>tật</a:t>
            </a:r>
            <a:endParaRPr lang="en-US" sz="11500" b="1" dirty="0">
              <a:solidFill>
                <a:srgbClr val="000000"/>
              </a:solidFill>
              <a:latin typeface="Arial" panose="020B0604020202020204" pitchFamily="34" charset="0"/>
              <a:ea typeface="Fredoka"/>
              <a:cs typeface="Arial" panose="020B0604020202020204" pitchFamily="34" charset="0"/>
              <a:sym typeface="Fredoka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8466" y="3146041"/>
            <a:ext cx="5935133" cy="7140959"/>
          </a:xfrm>
          <a:custGeom>
            <a:avLst/>
            <a:gdLst/>
            <a:ahLst/>
            <a:cxnLst/>
            <a:rect l="l" t="t" r="r" b="b"/>
            <a:pathLst>
              <a:path w="7391831" h="7881117">
                <a:moveTo>
                  <a:pt x="7391832" y="0"/>
                </a:moveTo>
                <a:lnTo>
                  <a:pt x="0" y="0"/>
                </a:lnTo>
                <a:lnTo>
                  <a:pt x="0" y="7881118"/>
                </a:lnTo>
                <a:lnTo>
                  <a:pt x="7391832" y="7881118"/>
                </a:lnTo>
                <a:lnTo>
                  <a:pt x="73918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6743700"/>
            <a:ext cx="4332658" cy="3827138"/>
          </a:xfrm>
          <a:custGeom>
            <a:avLst/>
            <a:gdLst/>
            <a:ahLst/>
            <a:cxnLst/>
            <a:rect l="l" t="t" r="r" b="b"/>
            <a:pathLst>
              <a:path w="8170016" h="6974590">
                <a:moveTo>
                  <a:pt x="0" y="0"/>
                </a:moveTo>
                <a:lnTo>
                  <a:pt x="8170016" y="0"/>
                </a:lnTo>
                <a:lnTo>
                  <a:pt x="8170016" y="6974590"/>
                </a:lnTo>
                <a:lnTo>
                  <a:pt x="0" y="6974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6933" y="2711745"/>
            <a:ext cx="18116550" cy="3741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5600" algn="just">
              <a:lnSpc>
                <a:spcPct val="115000"/>
              </a:lnSpc>
              <a:tabLst>
                <a:tab pos="1343025" algn="l"/>
              </a:tabLst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khăn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khuyết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tật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1700213" algn="just">
              <a:lnSpc>
                <a:spcPct val="115000"/>
              </a:lnSpc>
              <a:tabLst>
                <a:tab pos="1343025" algn="l"/>
              </a:tabLst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Khiếm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endParaRPr lang="en-US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700213" algn="just">
              <a:lnSpc>
                <a:spcPct val="115000"/>
              </a:lnSpc>
              <a:tabLst>
                <a:tab pos="1343025" algn="l"/>
              </a:tabLst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Khiếm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thính</a:t>
            </a:r>
            <a:endParaRPr lang="en-US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700213" algn="just">
              <a:lnSpc>
                <a:spcPct val="115000"/>
              </a:lnSpc>
              <a:tabLst>
                <a:tab pos="1343025" algn="l"/>
              </a:tabLst>
            </a:pP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5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506A23-D0A8-6F1B-089E-6AFD812FBE15}"/>
              </a:ext>
            </a:extLst>
          </p:cNvPr>
          <p:cNvSpPr txBox="1"/>
          <p:nvPr/>
        </p:nvSpPr>
        <p:spPr>
          <a:xfrm>
            <a:off x="5234674" y="991697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84C5B8-FAD2-8E8A-C5EF-80D9F5ED0138}"/>
              </a:ext>
            </a:extLst>
          </p:cNvPr>
          <p:cNvGrpSpPr/>
          <p:nvPr/>
        </p:nvGrpSpPr>
        <p:grpSpPr>
          <a:xfrm>
            <a:off x="2335063" y="378693"/>
            <a:ext cx="2895600" cy="1338607"/>
            <a:chOff x="0" y="0"/>
            <a:chExt cx="7790833" cy="356961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0C8AA6C4-6461-1A79-4793-677FDBEF72DF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DFFE84AE-5634-5929-D398-0A627BA42C99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7E3A5C-0D94-B72D-81D7-4462CE2A18E5}"/>
              </a:ext>
            </a:extLst>
          </p:cNvPr>
          <p:cNvGrpSpPr/>
          <p:nvPr/>
        </p:nvGrpSpPr>
        <p:grpSpPr>
          <a:xfrm>
            <a:off x="13258800" y="378693"/>
            <a:ext cx="2895600" cy="1338607"/>
            <a:chOff x="0" y="0"/>
            <a:chExt cx="7790833" cy="356961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8D89193A-0A91-95BF-AEFC-0ED06EC5F922}"/>
                </a:ext>
              </a:extLst>
            </p:cNvPr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B8C86D28-BC07-73B0-5750-4CBDA5BECE88}"/>
                </a:ext>
              </a:extLst>
            </p:cNvPr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314</Words>
  <Application>Microsoft Office PowerPoint</Application>
  <PresentationFormat>Custom</PresentationFormat>
  <Paragraphs>44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Gadugi</vt:lpstr>
      <vt:lpstr>HP001 4 hàng</vt:lpstr>
      <vt:lpstr>Calibri</vt:lpstr>
      <vt:lpstr>Fredoka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English Fry Words for Beginner Readers</dc:title>
  <dc:creator>Admin</dc:creator>
  <cp:lastModifiedBy>Windows User</cp:lastModifiedBy>
  <cp:revision>20</cp:revision>
  <dcterms:created xsi:type="dcterms:W3CDTF">2006-08-16T00:00:00Z</dcterms:created>
  <dcterms:modified xsi:type="dcterms:W3CDTF">2025-03-17T09:57:35Z</dcterms:modified>
  <dc:identifier>DAGhKGmc5Is</dc:identifier>
</cp:coreProperties>
</file>