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1" r:id="rId3"/>
  </p:sldMasterIdLst>
  <p:notesMasterIdLst>
    <p:notesMasterId r:id="rId26"/>
  </p:notesMasterIdLst>
  <p:handoutMasterIdLst>
    <p:handoutMasterId r:id="rId27"/>
  </p:handoutMasterIdLst>
  <p:sldIdLst>
    <p:sldId id="306" r:id="rId4"/>
    <p:sldId id="286" r:id="rId5"/>
    <p:sldId id="301" r:id="rId6"/>
    <p:sldId id="302" r:id="rId7"/>
    <p:sldId id="287" r:id="rId8"/>
    <p:sldId id="288" r:id="rId9"/>
    <p:sldId id="264" r:id="rId10"/>
    <p:sldId id="289" r:id="rId11"/>
    <p:sldId id="305" r:id="rId12"/>
    <p:sldId id="303" r:id="rId13"/>
    <p:sldId id="290" r:id="rId14"/>
    <p:sldId id="291" r:id="rId15"/>
    <p:sldId id="293" r:id="rId16"/>
    <p:sldId id="294" r:id="rId17"/>
    <p:sldId id="295" r:id="rId18"/>
    <p:sldId id="304" r:id="rId19"/>
    <p:sldId id="292" r:id="rId20"/>
    <p:sldId id="299" r:id="rId21"/>
    <p:sldId id="296" r:id="rId22"/>
    <p:sldId id="297" r:id="rId23"/>
    <p:sldId id="298" r:id="rId24"/>
    <p:sldId id="300" r:id="rId2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919A"/>
    <a:srgbClr val="1D8F98"/>
    <a:srgbClr val="1E998E"/>
    <a:srgbClr val="A4E8EA"/>
    <a:srgbClr val="F4577F"/>
    <a:srgbClr val="FEDF15"/>
    <a:srgbClr val="C0C2CC"/>
    <a:srgbClr val="1C9098"/>
    <a:srgbClr val="A3E8EA"/>
    <a:srgbClr val="F45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45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696C064A-D61B-4B21-B757-51A9B82445B8}" type="datetimeFigureOut">
              <a:rPr lang="en-US" smtClean="0"/>
              <a:t>17/03/2025</a:t>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50305E07-67EA-4042-A3F6-853A8AD8D209}" type="slidenum">
              <a:rPr lang="en-US" smtClean="0"/>
              <a:t>‹#›</a:t>
            </a:fld>
            <a:endParaRPr lang="en-US"/>
          </a:p>
        </p:txBody>
      </p:sp>
    </p:spTree>
    <p:extLst>
      <p:ext uri="{BB962C8B-B14F-4D97-AF65-F5344CB8AC3E}">
        <p14:creationId xmlns:p14="http://schemas.microsoft.com/office/powerpoint/2010/main" val="2212816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atin typeface="Arial" panose="020B0604020202020204" pitchFamily="34" charset="0"/>
                <a:ea typeface="Arial" panose="020B0604020202020204" pitchFamily="34" charset="0"/>
              </a:defRPr>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atin typeface="Arial" panose="020B0604020202020204" pitchFamily="34" charset="0"/>
                <a:ea typeface="Arial" panose="020B0604020202020204" pitchFamily="34" charset="0"/>
              </a:defRPr>
            </a:lvl1pPr>
          </a:lstStyle>
          <a:p>
            <a:fld id="{D2A48B96-639E-45A3-A0BA-2464DFDB1FAA}"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atin typeface="Arial" panose="020B0604020202020204" pitchFamily="34" charset="0"/>
                <a:ea typeface="Arial" panose="020B0604020202020204" pitchFamily="34" charset="0"/>
              </a:defRPr>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atin typeface="Arial" panose="020B0604020202020204" pitchFamily="34" charset="0"/>
                <a:ea typeface="Arial" panose="020B0604020202020204" pitchFamily="34" charset="0"/>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48334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1pPr>
    <a:lvl2pPr marL="4572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2pPr>
    <a:lvl3pPr marL="9144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3pPr>
    <a:lvl4pPr marL="13716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4pPr>
    <a:lvl5pPr marL="18288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VCG41N1332613741</a:t>
            </a:r>
            <a:endParaRPr lang="zh-CN" altLang="en-US" dirty="0"/>
          </a:p>
        </p:txBody>
      </p:sp>
      <p:sp>
        <p:nvSpPr>
          <p:cNvPr id="4" name="灯片编号占位符 3"/>
          <p:cNvSpPr>
            <a:spLocks noGrp="1"/>
          </p:cNvSpPr>
          <p:nvPr>
            <p:ph type="sldNum" sz="quarter" idx="5"/>
          </p:nvPr>
        </p:nvSpPr>
        <p:spPr/>
        <p:txBody>
          <a:bodyPr/>
          <a:lstStyle/>
          <a:p>
            <a:fld id="{F3066C2F-1F11-43A7-A248-4E5C087406B7}" type="slidenum">
              <a:rPr lang="zh-CN" altLang="en-US" smtClean="0"/>
              <a:t>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236C69-1238-49B4-A06D-AAEFF277BD84}"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236C69-1238-49B4-A06D-AAEFF277BD84}"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236C69-1238-49B4-A06D-AAEFF277BD84}"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589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BCB6E7-8DE6-46FD-8099-1B5FD3B5FD91}"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719450"/>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875391"/>
            <a:ext cx="12192000" cy="1982906"/>
          </a:xfrm>
          <a:prstGeom prst="rect">
            <a:avLst/>
          </a:prstGeom>
        </p:spPr>
      </p:pic>
      <p:pic>
        <p:nvPicPr>
          <p:cNvPr id="5" name="图片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 y="3619500"/>
            <a:ext cx="2826246" cy="327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9" y="-297"/>
            <a:ext cx="12193057" cy="6858594"/>
          </a:xfrm>
          <a:prstGeom prst="rect">
            <a:avLst/>
          </a:prstGeom>
        </p:spPr>
      </p:pic>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l="50000" b="30620"/>
          <a:stretch>
            <a:fillRect/>
          </a:stretch>
        </p:blipFill>
        <p:spPr>
          <a:xfrm>
            <a:off x="6096000" y="0"/>
            <a:ext cx="6096000" cy="535577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875391"/>
            <a:ext cx="12192000" cy="1982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875391"/>
            <a:ext cx="12192000" cy="1982906"/>
          </a:xfrm>
          <a:prstGeom prst="rect">
            <a:avLst/>
          </a:prstGeom>
        </p:spPr>
      </p:pic>
      <p:pic>
        <p:nvPicPr>
          <p:cNvPr id="6" name="图片 5"/>
          <p:cNvPicPr>
            <a:picLocks noChangeAspect="1"/>
          </p:cNvPicPr>
          <p:nvPr userDrawn="1"/>
        </p:nvPicPr>
        <p:blipFill rotWithShape="1">
          <a:blip r:embed="rId4">
            <a:extLst>
              <a:ext uri="{28A0092B-C50C-407E-A947-70E740481C1C}">
                <a14:useLocalDpi xmlns:a14="http://schemas.microsoft.com/office/drawing/2010/main" val="0"/>
              </a:ext>
            </a:extLst>
          </a:blip>
          <a:srcRect r="51190" b="30620"/>
          <a:stretch>
            <a:fillRect/>
          </a:stretch>
        </p:blipFill>
        <p:spPr>
          <a:xfrm>
            <a:off x="0" y="0"/>
            <a:ext cx="5950857" cy="5355771"/>
          </a:xfrm>
          <a:prstGeom prst="rect">
            <a:avLst/>
          </a:prstGeom>
        </p:spPr>
      </p:pic>
      <p:pic>
        <p:nvPicPr>
          <p:cNvPr id="7" name="图片 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flipH="1">
            <a:off x="9365754" y="3602063"/>
            <a:ext cx="2826246" cy="327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1"/>
          <p:cNvSpPr/>
          <p:nvPr userDrawn="1"/>
        </p:nvSpPr>
        <p:spPr>
          <a:xfrm>
            <a:off x="275917" y="136746"/>
            <a:ext cx="2339102" cy="523220"/>
          </a:xfrm>
          <a:prstGeom prst="rect">
            <a:avLst/>
          </a:prstGeom>
        </p:spPr>
        <p:txBody>
          <a:bodyPr wrap="none">
            <a:spAutoFit/>
          </a:bodyPr>
          <a:lstStyle/>
          <a:p>
            <a:r>
              <a:rPr kumimoji="1" lang="zh-CN" altLang="en-US" sz="2800" dirty="0">
                <a:solidFill>
                  <a:srgbClr val="254822"/>
                </a:solidFill>
                <a:latin typeface="Arial" panose="020B0604020202020204" pitchFamily="34" charset="0"/>
                <a:ea typeface="Arial" panose="020B0604020202020204" pitchFamily="34" charset="0"/>
              </a:rPr>
              <a:t>季度工作概述</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1"/>
          <p:cNvSpPr/>
          <p:nvPr userDrawn="1"/>
        </p:nvSpPr>
        <p:spPr>
          <a:xfrm>
            <a:off x="275917" y="136746"/>
            <a:ext cx="2339102" cy="523220"/>
          </a:xfrm>
          <a:prstGeom prst="rect">
            <a:avLst/>
          </a:prstGeom>
        </p:spPr>
        <p:txBody>
          <a:bodyPr wrap="none">
            <a:spAutoFit/>
          </a:bodyPr>
          <a:lstStyle/>
          <a:p>
            <a:r>
              <a:rPr kumimoji="1" lang="zh-CN" altLang="en-US" sz="2800" dirty="0">
                <a:solidFill>
                  <a:srgbClr val="254822"/>
                </a:solidFill>
                <a:latin typeface="Arial" panose="020B0604020202020204" pitchFamily="34" charset="0"/>
                <a:ea typeface="Arial" panose="020B0604020202020204" pitchFamily="34" charset="0"/>
              </a:rPr>
              <a:t>季度工作概述</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1"/>
          <p:cNvSpPr/>
          <p:nvPr userDrawn="1"/>
        </p:nvSpPr>
        <p:spPr>
          <a:xfrm>
            <a:off x="275917" y="136746"/>
            <a:ext cx="2339102" cy="523220"/>
          </a:xfrm>
          <a:prstGeom prst="rect">
            <a:avLst/>
          </a:prstGeom>
        </p:spPr>
        <p:txBody>
          <a:bodyPr wrap="none">
            <a:spAutoFit/>
          </a:bodyPr>
          <a:lstStyle/>
          <a:p>
            <a:r>
              <a:rPr kumimoji="1" lang="zh-CN" altLang="en-US" sz="2800" dirty="0">
                <a:solidFill>
                  <a:srgbClr val="254822"/>
                </a:solidFill>
                <a:latin typeface="Arial" panose="020B0604020202020204" pitchFamily="34" charset="0"/>
                <a:ea typeface="Arial" panose="020B0604020202020204" pitchFamily="34" charset="0"/>
              </a:rPr>
              <a:t>季度工作概述</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1"/>
          <p:cNvSpPr/>
          <p:nvPr userDrawn="1"/>
        </p:nvSpPr>
        <p:spPr>
          <a:xfrm>
            <a:off x="275917" y="136746"/>
            <a:ext cx="2339102" cy="523220"/>
          </a:xfrm>
          <a:prstGeom prst="rect">
            <a:avLst/>
          </a:prstGeom>
        </p:spPr>
        <p:txBody>
          <a:bodyPr wrap="none">
            <a:spAutoFit/>
          </a:bodyPr>
          <a:lstStyle/>
          <a:p>
            <a:r>
              <a:rPr kumimoji="1" lang="zh-CN" altLang="en-US" sz="2800" dirty="0">
                <a:solidFill>
                  <a:srgbClr val="254822"/>
                </a:solidFill>
                <a:latin typeface="Arial" panose="020B0604020202020204" pitchFamily="34" charset="0"/>
                <a:ea typeface="Arial" panose="020B0604020202020204" pitchFamily="34" charset="0"/>
              </a:rPr>
              <a:t>季度工作概述</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875391"/>
            <a:ext cx="12192000" cy="1982906"/>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r="51190" b="30620"/>
          <a:stretch>
            <a:fillRect/>
          </a:stretch>
        </p:blipFill>
        <p:spPr>
          <a:xfrm>
            <a:off x="0" y="0"/>
            <a:ext cx="5950857" cy="5355771"/>
          </a:xfrm>
          <a:prstGeom prst="rect">
            <a:avLst/>
          </a:prstGeom>
        </p:spPr>
      </p:pic>
      <p:pic>
        <p:nvPicPr>
          <p:cNvPr id="5" name="图片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flipH="1">
            <a:off x="9365754" y="3602063"/>
            <a:ext cx="2826246" cy="327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86115"/>
            <a:ext cx="10515600" cy="578304"/>
          </a:xfrm>
        </p:spPr>
        <p:txBody>
          <a:bodyPr>
            <a:normAutofit/>
          </a:bodyPr>
          <a:lstStyle>
            <a:lvl1pPr algn="ct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798287"/>
            <a:ext cx="12192000" cy="605971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22319B1-DF7A-40EA-A320-33CB4D5A27AA}"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AF2157-DE24-4D9F-9283-D56E55F199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C520C1-BAD6-4D58-AE80-8DD50CFBECAA}"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9077DF-772A-4C29-9226-5F8E61AFBB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Arial" panose="020B0604020202020204" pitchFamily="34" charset="0"/>
                <a:cs typeface="Arial" panose="020B0604020202020204" pitchFamily="34" charset="0"/>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Arial" panose="020B0604020202020204" pitchFamily="34" charset="0"/>
                <a:cs typeface="Arial" panose="020B0604020202020204" pitchFamily="34" charset="0"/>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version">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Arial" panose="020B0604020202020204" pitchFamily="34" charset="0"/>
              </a:defRPr>
            </a:lvl1p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Arial" panose="020B0604020202020204" pitchFamily="34" charset="0"/>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Arial" panose="020B0604020202020204" pitchFamily="34" charset="0"/>
              </a:defRPr>
            </a:lvl1pPr>
          </a:lstStyle>
          <a:p>
            <a:fld id="{292A8297-D103-48FB-B838-0DD072D0828D}"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Arial" panose="020B0604020202020204" pitchFamily="34" charset="0"/>
              </a:defRPr>
            </a:lvl1pPr>
          </a:lstStyle>
          <a:p>
            <a:fld id="{D4BCB6E7-8DE6-46FD-8099-1B5FD3B5FD9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Click="0" advTm="0">
        <p14:ripp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g"/><Relationship Id="rId1" Type="http://schemas.openxmlformats.org/officeDocument/2006/relationships/slideLayout" Target="../slideLayouts/slideLayout11.xml"/><Relationship Id="rId6" Type="http://schemas.openxmlformats.org/officeDocument/2006/relationships/image" Target="../media/image9.wmf"/><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7.png"/><Relationship Id="rId18" Type="http://schemas.openxmlformats.org/officeDocument/2006/relationships/image" Target="../media/image39.sv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33.svg"/><Relationship Id="rId17" Type="http://schemas.openxmlformats.org/officeDocument/2006/relationships/image" Target="../media/image29.png"/><Relationship Id="rId2" Type="http://schemas.openxmlformats.org/officeDocument/2006/relationships/image" Target="../media/image21.png"/><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image" Target="../media/image31.svg"/><Relationship Id="rId19" Type="http://schemas.openxmlformats.org/officeDocument/2006/relationships/image" Target="../media/image30.png"/><Relationship Id="rId4" Type="http://schemas.openxmlformats.org/officeDocument/2006/relationships/image" Target="../media/image25.svg"/><Relationship Id="rId9" Type="http://schemas.openxmlformats.org/officeDocument/2006/relationships/image" Target="../media/image25.png"/><Relationship Id="rId14" Type="http://schemas.openxmlformats.org/officeDocument/2006/relationships/image" Target="../media/image35.svg"/><Relationship Id="rId22"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5"/>
            <a:ext cx="12192000" cy="6852647"/>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2595135" y="100229"/>
            <a:ext cx="7749875"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a:spcBef>
                <a:spcPct val="50000"/>
              </a:spcBef>
            </a:pPr>
            <a:r>
              <a:rPr lang="en-US" altLang="en-US" sz="2100" b="1" dirty="0">
                <a:solidFill>
                  <a:srgbClr val="FF0066"/>
                </a:solidFill>
                <a:latin typeface="Times New Roman" pitchFamily="18" charset="0"/>
              </a:rPr>
              <a:t>UBND </a:t>
            </a:r>
            <a:r>
              <a:rPr lang="vi-VN" altLang="en-US" sz="2100" b="1" dirty="0">
                <a:solidFill>
                  <a:srgbClr val="FF0066"/>
                </a:solidFill>
                <a:latin typeface="Times New Roman" pitchFamily="18" charset="0"/>
              </a:rPr>
              <a:t>THÀNH PHỐ QUY NHƠN</a:t>
            </a:r>
            <a:br>
              <a:rPr lang="vi-VN" altLang="en-US" sz="2100" b="1" dirty="0">
                <a:solidFill>
                  <a:srgbClr val="FF0066"/>
                </a:solidFill>
                <a:latin typeface="Times New Roman" pitchFamily="18" charset="0"/>
              </a:rPr>
            </a:br>
            <a:r>
              <a:rPr lang="en-US" altLang="en-US" sz="21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2386761" y="4200437"/>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 đức 3</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227751" y="2982433"/>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4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9"/>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4581129"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10" y="4899356"/>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1429001" y="4764453"/>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05272" y="-101601"/>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3701868" y="5372730"/>
            <a:ext cx="5293216" cy="104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0" tIns="45364" rIns="90730" bIns="4536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a:r>
              <a:rPr lang="en-US" altLang="en-US" sz="3100" b="1" i="1" dirty="0">
                <a:solidFill>
                  <a:srgbClr val="FF0066"/>
                </a:solidFill>
                <a:latin typeface="Times New Roman" pitchFamily="18" charset="0"/>
              </a:rPr>
              <a:t>G</a:t>
            </a:r>
            <a:r>
              <a:rPr lang="vi-VN" altLang="en-US" sz="3100" b="1" i="1" dirty="0">
                <a:solidFill>
                  <a:srgbClr val="FF0066"/>
                </a:solidFill>
                <a:latin typeface="Times New Roman" pitchFamily="18" charset="0"/>
              </a:rPr>
              <a:t>V</a:t>
            </a:r>
            <a:r>
              <a:rPr lang="en-US" altLang="en-US" sz="3100" b="1" i="1" dirty="0">
                <a:solidFill>
                  <a:srgbClr val="FF0066"/>
                </a:solidFill>
                <a:latin typeface="Times New Roman" pitchFamily="18" charset="0"/>
              </a:rPr>
              <a:t>GD:</a:t>
            </a:r>
            <a:r>
              <a:rPr lang="vi-VN" altLang="en-US" sz="3100" b="1" i="1" dirty="0">
                <a:solidFill>
                  <a:srgbClr val="FF0066"/>
                </a:solidFill>
                <a:latin typeface="Times New Roman" pitchFamily="18" charset="0"/>
              </a:rPr>
              <a:t> </a:t>
            </a:r>
            <a:r>
              <a:rPr lang="en-US" altLang="en-US" sz="3100" b="1" i="1" dirty="0">
                <a:solidFill>
                  <a:srgbClr val="FF0066"/>
                </a:solidFill>
                <a:latin typeface="Times New Roman" pitchFamily="18" charset="0"/>
              </a:rPr>
              <a:t>Phạm Thị Phúc Hậu</a:t>
            </a:r>
            <a:endParaRPr lang="vi-VN" altLang="en-US" sz="3100" b="1" i="1" dirty="0">
              <a:solidFill>
                <a:srgbClr val="FF0066"/>
              </a:solidFill>
              <a:latin typeface="Times New Roman" pitchFamily="18" charset="0"/>
            </a:endParaRPr>
          </a:p>
          <a:p>
            <a:pPr algn="ctr" defTabSz="816049"/>
            <a:r>
              <a:rPr lang="en-US" altLang="en-US" sz="3100" b="1" i="1" dirty="0">
                <a:solidFill>
                  <a:srgbClr val="FF0066"/>
                </a:solidFill>
                <a:latin typeface="Times New Roman" pitchFamily="18" charset="0"/>
              </a:rPr>
              <a:t>Năm học 2024-2025</a:t>
            </a: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2286000" y="2418903"/>
            <a:ext cx="4572000" cy="323163"/>
          </a:xfrm>
          <a:prstGeom prst="rect">
            <a:avLst/>
          </a:prstGeom>
          <a:noFill/>
        </p:spPr>
        <p:txBody>
          <a:bodyPr wrap="square" lIns="91438" tIns="45719" rIns="91438" bIns="45719">
            <a:spAutoFit/>
          </a:bodyPr>
          <a:lstStyle/>
          <a:p>
            <a:r>
              <a:rPr lang="en-US" sz="1500" dirty="0"/>
              <a:t> </a:t>
            </a:r>
          </a:p>
        </p:txBody>
      </p:sp>
    </p:spTree>
    <p:extLst>
      <p:ext uri="{BB962C8B-B14F-4D97-AF65-F5344CB8AC3E}">
        <p14:creationId xmlns:p14="http://schemas.microsoft.com/office/powerpoint/2010/main" val="134951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6280" y="1867535"/>
            <a:ext cx="10908030" cy="2360930"/>
          </a:xfrm>
          <a:prstGeom prst="roundRect">
            <a:avLst/>
          </a:prstGeom>
          <a:solidFill>
            <a:schemeClr val="accent2">
              <a:lumMod val="40000"/>
              <a:lumOff val="60000"/>
            </a:schemeClr>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7925" y="2306955"/>
            <a:ext cx="10515600" cy="1325563"/>
          </a:xfrm>
        </p:spPr>
        <p:txBody>
          <a:bodyPr>
            <a:normAutofit/>
          </a:bodyPr>
          <a:lstStyle/>
          <a:p>
            <a:r>
              <a:rPr lang="en-US" altLang="en-US"/>
              <a:t> </a:t>
            </a:r>
            <a:r>
              <a:rPr lang="en-US" altLang="en-US">
                <a:latin typeface="Times New Roman" panose="02020603050405020304" charset="0"/>
                <a:cs typeface="Times New Roman" panose="02020603050405020304" charset="0"/>
              </a:rPr>
              <a:t>Ngoài những biểu hiện trên, còn những biểu hiện nào thể hiện bất hòa giữa bạn bè?</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l="29905"/>
          <a:stretch>
            <a:fillRect/>
          </a:stretch>
        </p:blipFill>
        <p:spPr bwMode="auto">
          <a:xfrm>
            <a:off x="9491345" y="3887470"/>
            <a:ext cx="3127375" cy="297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3710" y="4756150"/>
            <a:ext cx="270383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Placeholder 2"/>
          <p:cNvPicPr>
            <a:picLocks noChangeAspect="1"/>
          </p:cNvPicPr>
          <p:nvPr/>
        </p:nvPicPr>
        <p:blipFill>
          <a:blip r:embed="rId4"/>
          <a:stretch>
            <a:fillRect/>
          </a:stretch>
        </p:blipFill>
        <p:spPr>
          <a:xfrm>
            <a:off x="10313035" y="-173990"/>
            <a:ext cx="1878965" cy="15138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930400" y="1788795"/>
            <a:ext cx="5644515" cy="1557020"/>
          </a:xfrm>
          <a:prstGeom prst="rect">
            <a:avLst/>
          </a:prstGeom>
          <a:noFill/>
        </p:spPr>
        <p:txBody>
          <a:bodyPr wrap="square" rtlCol="0">
            <a:noAutofit/>
          </a:bodyPr>
          <a:lstStyle/>
          <a:p>
            <a:endParaRPr lang="vi-VN" altLang="en-US"/>
          </a:p>
        </p:txBody>
      </p:sp>
      <p:sp>
        <p:nvSpPr>
          <p:cNvPr id="5" name="Rounded Rectangle 4"/>
          <p:cNvSpPr/>
          <p:nvPr/>
        </p:nvSpPr>
        <p:spPr>
          <a:xfrm>
            <a:off x="792480" y="2022475"/>
            <a:ext cx="10469245" cy="3332480"/>
          </a:xfrm>
          <a:prstGeom prst="roundRect">
            <a:avLst/>
          </a:prstGeom>
          <a:solidFill>
            <a:schemeClr val="accent4">
              <a:lumMod val="40000"/>
              <a:lumOff val="60000"/>
              <a:alpha val="84000"/>
            </a:scheme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altLang="en-US" sz="4400">
                <a:solidFill>
                  <a:schemeClr val="tx1"/>
                </a:solidFill>
                <a:latin typeface="Times New Roman" panose="02020603050405020304" charset="0"/>
                <a:cs typeface="Times New Roman" panose="02020603050405020304" charset="0"/>
              </a:rPr>
              <a:t>   </a:t>
            </a:r>
            <a:r>
              <a:rPr lang="en-US" altLang="en-US" sz="4400">
                <a:solidFill>
                  <a:schemeClr val="tx1"/>
                </a:solidFill>
                <a:latin typeface="Times New Roman" panose="02020603050405020304" charset="0"/>
                <a:cs typeface="Times New Roman" panose="02020603050405020304" charset="0"/>
              </a:rPr>
              <a:t>Bạn bè cần phải hòa hợp với nhau,</a:t>
            </a:r>
            <a:r>
              <a:rPr lang="vi-VN" altLang="en-US" sz="4400">
                <a:solidFill>
                  <a:schemeClr val="tx1"/>
                </a:solidFill>
                <a:latin typeface="Times New Roman" panose="02020603050405020304" charset="0"/>
                <a:cs typeface="Times New Roman" panose="02020603050405020304" charset="0"/>
              </a:rPr>
              <a:t> chúng ta</a:t>
            </a:r>
            <a:r>
              <a:rPr lang="en-US" altLang="en-US" sz="4400">
                <a:solidFill>
                  <a:schemeClr val="tx1"/>
                </a:solidFill>
                <a:latin typeface="Times New Roman" panose="02020603050405020304" charset="0"/>
                <a:cs typeface="Times New Roman" panose="02020603050405020304" charset="0"/>
              </a:rPr>
              <a:t> cũng cần phân biệt việc tốt việc xấu, không nên làm những việc xấu để tránh những bất hòa không đáng có với bạn bè.</a:t>
            </a:r>
          </a:p>
        </p:txBody>
      </p:sp>
      <p:sp>
        <p:nvSpPr>
          <p:cNvPr id="7" name="Flowchart: Alternate Process 6"/>
          <p:cNvSpPr/>
          <p:nvPr/>
        </p:nvSpPr>
        <p:spPr>
          <a:xfrm>
            <a:off x="657225" y="504825"/>
            <a:ext cx="2397760" cy="7639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Times New Roman" panose="02020603050405020304" charset="0"/>
                <a:cs typeface="Times New Roman" panose="02020603050405020304" charset="0"/>
              </a:rPr>
              <a:t>Kết luận: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17805" y="186690"/>
            <a:ext cx="5878195" cy="583565"/>
          </a:xfrm>
          <a:prstGeom prst="rect">
            <a:avLst/>
          </a:prstGeom>
          <a:noFill/>
        </p:spPr>
        <p:txBody>
          <a:bodyPr wrap="square" rtlCol="0">
            <a:spAutoFit/>
          </a:bodyPr>
          <a:lstStyle/>
          <a:p>
            <a:r>
              <a:rPr lang="vi-VN" altLang="en-US" sz="3200" b="1">
                <a:solidFill>
                  <a:schemeClr val="accent6"/>
                </a:solidFill>
                <a:latin typeface="Times New Roman" panose="02020603050405020304" charset="0"/>
                <a:cs typeface="Times New Roman" panose="02020603050405020304" charset="0"/>
              </a:rPr>
              <a:t>2. Quan sát tranh và thảo luận</a:t>
            </a:r>
          </a:p>
        </p:txBody>
      </p:sp>
      <p:pic>
        <p:nvPicPr>
          <p:cNvPr id="3" name="Content Placeholder 2" descr="image (12)"/>
          <p:cNvPicPr>
            <a:picLocks noGrp="1" noChangeAspect="1"/>
          </p:cNvPicPr>
          <p:nvPr>
            <p:ph idx="1"/>
          </p:nvPr>
        </p:nvPicPr>
        <p:blipFill>
          <a:blip r:embed="rId2"/>
          <a:srcRect l="7272" t="8420" r="4707" b="23056"/>
          <a:stretch>
            <a:fillRect/>
          </a:stretch>
        </p:blipFill>
        <p:spPr>
          <a:xfrm>
            <a:off x="1728470" y="855345"/>
            <a:ext cx="8148320" cy="4241800"/>
          </a:xfrm>
          <a:prstGeom prst="rect">
            <a:avLst/>
          </a:prstGeom>
        </p:spPr>
      </p:pic>
      <p:sp>
        <p:nvSpPr>
          <p:cNvPr id="9" name="Text Box 8"/>
          <p:cNvSpPr txBox="1"/>
          <p:nvPr/>
        </p:nvSpPr>
        <p:spPr>
          <a:xfrm>
            <a:off x="1591945" y="5097145"/>
            <a:ext cx="8763635" cy="1568450"/>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a</a:t>
            </a:r>
            <a:r>
              <a:rPr lang="vi-VN" altLang="en-US" sz="3200">
                <a:latin typeface="Times New Roman" panose="02020603050405020304" charset="0"/>
                <a:cs typeface="Times New Roman" panose="02020603050405020304" charset="0"/>
              </a:rPr>
              <a:t>. Bất hòa nào đang xảy ra giữa các bạn? Vì sao?</a:t>
            </a:r>
          </a:p>
          <a:p>
            <a:r>
              <a:rPr lang="vi-VN" altLang="en-US" sz="3200">
                <a:latin typeface="Times New Roman" panose="02020603050405020304" charset="0"/>
                <a:cs typeface="Times New Roman" panose="02020603050405020304" charset="0"/>
              </a:rPr>
              <a:t>b. Điều gì xảy ra khi các bạn không xử lí bất hòa?</a:t>
            </a:r>
          </a:p>
          <a:p>
            <a:r>
              <a:rPr lang="vi-VN" altLang="en-US" sz="3200">
                <a:latin typeface="Times New Roman" panose="02020603050405020304" charset="0"/>
                <a:cs typeface="Times New Roman" panose="02020603050405020304" charset="0"/>
              </a:rPr>
              <a:t>c. Việc xử lí bất hòa mang lại lợi ích gì?</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17805" y="186690"/>
            <a:ext cx="5878195" cy="583565"/>
          </a:xfrm>
          <a:prstGeom prst="rect">
            <a:avLst/>
          </a:prstGeom>
          <a:noFill/>
        </p:spPr>
        <p:txBody>
          <a:bodyPr wrap="square" rtlCol="0">
            <a:spAutoFit/>
          </a:bodyPr>
          <a:lstStyle/>
          <a:p>
            <a:r>
              <a:rPr lang="vi-VN" altLang="en-US" sz="3200" b="1">
                <a:solidFill>
                  <a:schemeClr val="accent6"/>
                </a:solidFill>
                <a:latin typeface="Times New Roman" panose="02020603050405020304" charset="0"/>
                <a:cs typeface="Times New Roman" panose="02020603050405020304" charset="0"/>
              </a:rPr>
              <a:t>2. Quan sát tranh và thảo luận</a:t>
            </a:r>
          </a:p>
        </p:txBody>
      </p:sp>
      <p:pic>
        <p:nvPicPr>
          <p:cNvPr id="3" name="Content Placeholder 2" descr="image (12)"/>
          <p:cNvPicPr>
            <a:picLocks noGrp="1" noChangeAspect="1"/>
          </p:cNvPicPr>
          <p:nvPr>
            <p:ph idx="1"/>
          </p:nvPr>
        </p:nvPicPr>
        <p:blipFill>
          <a:blip r:embed="rId2"/>
          <a:srcRect l="7272" t="8420" r="4707" b="57055"/>
          <a:stretch>
            <a:fillRect/>
          </a:stretch>
        </p:blipFill>
        <p:spPr>
          <a:xfrm>
            <a:off x="285750" y="683895"/>
            <a:ext cx="6142355" cy="3495040"/>
          </a:xfrm>
          <a:prstGeom prst="rect">
            <a:avLst/>
          </a:prstGeom>
        </p:spPr>
      </p:pic>
      <p:sp>
        <p:nvSpPr>
          <p:cNvPr id="9" name="Text Box 8"/>
          <p:cNvSpPr txBox="1"/>
          <p:nvPr/>
        </p:nvSpPr>
        <p:spPr>
          <a:xfrm>
            <a:off x="1453515" y="4399280"/>
            <a:ext cx="8763635" cy="620395"/>
          </a:xfrm>
          <a:prstGeom prst="rect">
            <a:avLst/>
          </a:prstGeom>
          <a:noFill/>
        </p:spPr>
        <p:txBody>
          <a:bodyPr wrap="square" rtlCol="0">
            <a:noAutofit/>
          </a:bodyPr>
          <a:lstStyle/>
          <a:p>
            <a:r>
              <a:rPr lang="en-US" sz="3200">
                <a:latin typeface="Times New Roman" panose="02020603050405020304" charset="0"/>
                <a:cs typeface="Times New Roman" panose="02020603050405020304" charset="0"/>
              </a:rPr>
              <a:t>a</a:t>
            </a:r>
            <a:r>
              <a:rPr lang="vi-VN" altLang="en-US" sz="3200">
                <a:latin typeface="Times New Roman" panose="02020603050405020304" charset="0"/>
                <a:cs typeface="Times New Roman" panose="02020603050405020304" charset="0"/>
              </a:rPr>
              <a:t>. Bất hòa nào đang xảy ra giữa các bạn? Vì sao?</a:t>
            </a:r>
          </a:p>
          <a:p>
            <a:r>
              <a:rPr lang="vi-VN" altLang="en-US" sz="3200">
                <a:latin typeface="Times New Roman" panose="02020603050405020304" charset="0"/>
                <a:cs typeface="Times New Roman" panose="02020603050405020304" charset="0"/>
              </a:rPr>
              <a:t> </a:t>
            </a:r>
            <a:endParaRPr lang="en-US" altLang="en-US" sz="3200">
              <a:solidFill>
                <a:srgbClr val="C00000"/>
              </a:solidFill>
              <a:latin typeface="Times New Roman" panose="02020603050405020304" charset="0"/>
              <a:cs typeface="Times New Roman" panose="02020603050405020304" charset="0"/>
            </a:endParaRPr>
          </a:p>
        </p:txBody>
      </p:sp>
      <p:sp>
        <p:nvSpPr>
          <p:cNvPr id="5" name="Text Box 4"/>
          <p:cNvSpPr txBox="1"/>
          <p:nvPr/>
        </p:nvSpPr>
        <p:spPr>
          <a:xfrm>
            <a:off x="1226820" y="5111750"/>
            <a:ext cx="9918065" cy="1555750"/>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sym typeface="+mn-ea"/>
              </a:rPr>
              <a:t>=&gt; </a:t>
            </a:r>
            <a:r>
              <a:rPr lang="en-US" altLang="en-US" sz="3200">
                <a:solidFill>
                  <a:srgbClr val="C00000"/>
                </a:solidFill>
                <a:latin typeface="Times New Roman" panose="02020603050405020304" charset="0"/>
                <a:cs typeface="Times New Roman" panose="02020603050405020304" charset="0"/>
                <a:sym typeface="+mn-ea"/>
              </a:rPr>
              <a:t>Các bạn cãi nhau về việc lựa chọn giữa chơi cầu lông và đá cầu</a:t>
            </a:r>
            <a:r>
              <a:rPr lang="vi-VN" altLang="en-US" sz="3200">
                <a:solidFill>
                  <a:srgbClr val="C00000"/>
                </a:solidFill>
                <a:latin typeface="Times New Roman" panose="02020603050405020304" charset="0"/>
                <a:cs typeface="Times New Roman" panose="02020603050405020304" charset="0"/>
                <a:sym typeface="+mn-ea"/>
              </a:rPr>
              <a:t>.Vì</a:t>
            </a:r>
            <a:r>
              <a:rPr lang="en-US" altLang="en-US" sz="3200">
                <a:solidFill>
                  <a:srgbClr val="C00000"/>
                </a:solidFill>
                <a:latin typeface="Times New Roman" panose="02020603050405020304" charset="0"/>
                <a:cs typeface="Times New Roman" panose="02020603050405020304" charset="0"/>
                <a:sym typeface="+mn-ea"/>
              </a:rPr>
              <a:t> hai bạn nữ không muốn chơi giống hai bạn nam.</a:t>
            </a:r>
            <a:endParaRPr lang="en-US" sz="3200"/>
          </a:p>
        </p:txBody>
      </p:sp>
      <p:pic>
        <p:nvPicPr>
          <p:cNvPr id="6" name="Content Placeholder 2" descr="image (12)"/>
          <p:cNvPicPr>
            <a:picLocks noChangeAspect="1"/>
          </p:cNvPicPr>
          <p:nvPr/>
        </p:nvPicPr>
        <p:blipFill>
          <a:blip r:embed="rId2"/>
          <a:srcRect l="7272" t="42850" r="4707" b="23056"/>
          <a:stretch>
            <a:fillRect/>
          </a:stretch>
        </p:blipFill>
        <p:spPr>
          <a:xfrm>
            <a:off x="6341110" y="739140"/>
            <a:ext cx="5666740" cy="331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17805" y="186690"/>
            <a:ext cx="5878195" cy="583565"/>
          </a:xfrm>
          <a:prstGeom prst="rect">
            <a:avLst/>
          </a:prstGeom>
          <a:noFill/>
        </p:spPr>
        <p:txBody>
          <a:bodyPr wrap="square" rtlCol="0">
            <a:spAutoFit/>
          </a:bodyPr>
          <a:lstStyle/>
          <a:p>
            <a:r>
              <a:rPr lang="vi-VN" altLang="en-US" sz="3200" b="1">
                <a:solidFill>
                  <a:schemeClr val="accent6"/>
                </a:solidFill>
                <a:latin typeface="Times New Roman" panose="02020603050405020304" charset="0"/>
                <a:cs typeface="Times New Roman" panose="02020603050405020304" charset="0"/>
              </a:rPr>
              <a:t>2. Quan sát tranh và thảo luận</a:t>
            </a:r>
          </a:p>
        </p:txBody>
      </p:sp>
      <p:pic>
        <p:nvPicPr>
          <p:cNvPr id="3" name="Content Placeholder 2" descr="image (12)"/>
          <p:cNvPicPr>
            <a:picLocks noGrp="1" noChangeAspect="1"/>
          </p:cNvPicPr>
          <p:nvPr>
            <p:ph idx="1"/>
          </p:nvPr>
        </p:nvPicPr>
        <p:blipFill>
          <a:blip r:embed="rId3"/>
          <a:srcRect l="7272" t="8420" r="4707" b="57755"/>
          <a:stretch>
            <a:fillRect/>
          </a:stretch>
        </p:blipFill>
        <p:spPr>
          <a:xfrm>
            <a:off x="407035" y="770255"/>
            <a:ext cx="6095365" cy="3020060"/>
          </a:xfrm>
          <a:prstGeom prst="rect">
            <a:avLst/>
          </a:prstGeom>
        </p:spPr>
      </p:pic>
      <p:sp>
        <p:nvSpPr>
          <p:cNvPr id="9" name="Text Box 8"/>
          <p:cNvSpPr txBox="1"/>
          <p:nvPr/>
        </p:nvSpPr>
        <p:spPr>
          <a:xfrm>
            <a:off x="1475740" y="4128770"/>
            <a:ext cx="8763635" cy="618490"/>
          </a:xfrm>
          <a:prstGeom prst="rect">
            <a:avLst/>
          </a:prstGeom>
          <a:noFill/>
        </p:spPr>
        <p:txBody>
          <a:bodyPr wrap="square" rtlCol="0">
            <a:noAutofit/>
          </a:bodyPr>
          <a:lstStyle/>
          <a:p>
            <a:r>
              <a:rPr lang="vi-VN" altLang="en-US" sz="3200">
                <a:latin typeface="Times New Roman" panose="02020603050405020304" charset="0"/>
                <a:cs typeface="Times New Roman" panose="02020603050405020304" charset="0"/>
              </a:rPr>
              <a:t>b. Điều gì xảy ra khi các bạn không xử lí bất hòa?</a:t>
            </a:r>
          </a:p>
          <a:p>
            <a:endParaRPr lang="en-US" altLang="en-US" sz="3200">
              <a:solidFill>
                <a:srgbClr val="C00000"/>
              </a:solidFill>
              <a:latin typeface="Times New Roman" panose="02020603050405020304" charset="0"/>
              <a:cs typeface="Times New Roman" panose="02020603050405020304" charset="0"/>
            </a:endParaRPr>
          </a:p>
        </p:txBody>
      </p:sp>
      <p:sp>
        <p:nvSpPr>
          <p:cNvPr id="4" name="Text Box 3"/>
          <p:cNvSpPr txBox="1"/>
          <p:nvPr/>
        </p:nvSpPr>
        <p:spPr>
          <a:xfrm>
            <a:off x="1419225" y="4826635"/>
            <a:ext cx="8965565" cy="1076325"/>
          </a:xfrm>
          <a:prstGeom prst="rect">
            <a:avLst/>
          </a:prstGeom>
          <a:noFill/>
        </p:spPr>
        <p:txBody>
          <a:bodyPr wrap="square" rtlCol="0">
            <a:spAutoFit/>
          </a:bodyPr>
          <a:lstStyle/>
          <a:p>
            <a:r>
              <a:rPr lang="vi-VN" altLang="en-US" sz="3200">
                <a:solidFill>
                  <a:srgbClr val="C00000"/>
                </a:solidFill>
                <a:latin typeface="Times New Roman" panose="02020603050405020304" charset="0"/>
                <a:cs typeface="Times New Roman" panose="02020603050405020304" charset="0"/>
                <a:sym typeface="+mn-ea"/>
              </a:rPr>
              <a:t>=&gt; </a:t>
            </a:r>
            <a:r>
              <a:rPr lang="en-US" altLang="en-US" sz="3200">
                <a:solidFill>
                  <a:srgbClr val="C00000"/>
                </a:solidFill>
                <a:latin typeface="Times New Roman" panose="02020603050405020304" charset="0"/>
                <a:cs typeface="Times New Roman" panose="02020603050405020304" charset="0"/>
                <a:sym typeface="+mn-ea"/>
              </a:rPr>
              <a:t>Khi các bạn không xử lí bất hòa có thể gây ra tranh cãi, từ đó dẫn đến rạn nứt tình cảm bạn bè.</a:t>
            </a:r>
            <a:endParaRPr lang="en-US" sz="3200"/>
          </a:p>
        </p:txBody>
      </p:sp>
      <p:pic>
        <p:nvPicPr>
          <p:cNvPr id="5" name="Content Placeholder 2" descr="image (12)"/>
          <p:cNvPicPr>
            <a:picLocks noChangeAspect="1"/>
          </p:cNvPicPr>
          <p:nvPr/>
        </p:nvPicPr>
        <p:blipFill>
          <a:blip r:embed="rId3"/>
          <a:srcRect l="7272" t="42081" r="4707" b="23056"/>
          <a:stretch>
            <a:fillRect/>
          </a:stretch>
        </p:blipFill>
        <p:spPr>
          <a:xfrm>
            <a:off x="6435090" y="770255"/>
            <a:ext cx="5517515" cy="2943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17805" y="186690"/>
            <a:ext cx="5878195" cy="583565"/>
          </a:xfrm>
          <a:prstGeom prst="rect">
            <a:avLst/>
          </a:prstGeom>
          <a:noFill/>
        </p:spPr>
        <p:txBody>
          <a:bodyPr wrap="square" rtlCol="0">
            <a:spAutoFit/>
          </a:bodyPr>
          <a:lstStyle/>
          <a:p>
            <a:r>
              <a:rPr lang="vi-VN" altLang="en-US" sz="3200" b="1">
                <a:solidFill>
                  <a:schemeClr val="accent6"/>
                </a:solidFill>
                <a:latin typeface="Times New Roman" panose="02020603050405020304" charset="0"/>
                <a:cs typeface="Times New Roman" panose="02020603050405020304" charset="0"/>
              </a:rPr>
              <a:t>2. Quan sát tranh và thảo luận</a:t>
            </a:r>
          </a:p>
        </p:txBody>
      </p:sp>
      <p:pic>
        <p:nvPicPr>
          <p:cNvPr id="3" name="Content Placeholder 2" descr="image (12)"/>
          <p:cNvPicPr>
            <a:picLocks noGrp="1" noChangeAspect="1"/>
          </p:cNvPicPr>
          <p:nvPr>
            <p:ph idx="1"/>
          </p:nvPr>
        </p:nvPicPr>
        <p:blipFill>
          <a:blip r:embed="rId2"/>
          <a:srcRect l="7272" t="8420" r="4707" b="59045"/>
          <a:stretch>
            <a:fillRect/>
          </a:stretch>
        </p:blipFill>
        <p:spPr>
          <a:xfrm>
            <a:off x="280035" y="929640"/>
            <a:ext cx="5883910" cy="2941320"/>
          </a:xfrm>
          <a:prstGeom prst="rect">
            <a:avLst/>
          </a:prstGeom>
        </p:spPr>
      </p:pic>
      <p:sp>
        <p:nvSpPr>
          <p:cNvPr id="9" name="Text Box 8"/>
          <p:cNvSpPr txBox="1"/>
          <p:nvPr/>
        </p:nvSpPr>
        <p:spPr>
          <a:xfrm>
            <a:off x="1273810" y="4282440"/>
            <a:ext cx="7310120" cy="638175"/>
          </a:xfrm>
          <a:prstGeom prst="rect">
            <a:avLst/>
          </a:prstGeom>
          <a:noFill/>
        </p:spPr>
        <p:txBody>
          <a:bodyPr wrap="square" rtlCol="0">
            <a:noAutofit/>
          </a:bodyPr>
          <a:lstStyle/>
          <a:p>
            <a:r>
              <a:rPr lang="vi-VN" altLang="en-US" sz="3200">
                <a:latin typeface="Times New Roman" panose="02020603050405020304" charset="0"/>
                <a:cs typeface="Times New Roman" panose="02020603050405020304" charset="0"/>
                <a:sym typeface="+mn-ea"/>
              </a:rPr>
              <a:t>c. Việc xử lí bất hòa mang lại lợi ích gì?</a:t>
            </a:r>
          </a:p>
          <a:p>
            <a:endParaRPr lang="en-US" altLang="en-US" sz="3200">
              <a:solidFill>
                <a:srgbClr val="C00000"/>
              </a:solidFill>
              <a:latin typeface="Times New Roman" panose="02020603050405020304" charset="0"/>
              <a:cs typeface="Times New Roman" panose="02020603050405020304" charset="0"/>
              <a:sym typeface="+mn-ea"/>
            </a:endParaRPr>
          </a:p>
          <a:p>
            <a:endParaRPr lang="en-US" altLang="en-US" sz="3200">
              <a:solidFill>
                <a:srgbClr val="C00000"/>
              </a:solidFill>
              <a:latin typeface="Times New Roman" panose="02020603050405020304" charset="0"/>
              <a:cs typeface="Times New Roman" panose="02020603050405020304" charset="0"/>
              <a:sym typeface="+mn-ea"/>
            </a:endParaRPr>
          </a:p>
        </p:txBody>
      </p:sp>
      <p:sp>
        <p:nvSpPr>
          <p:cNvPr id="4" name="Text Box 3"/>
          <p:cNvSpPr txBox="1"/>
          <p:nvPr/>
        </p:nvSpPr>
        <p:spPr>
          <a:xfrm>
            <a:off x="1273810" y="4920615"/>
            <a:ext cx="10154285" cy="1076325"/>
          </a:xfrm>
          <a:prstGeom prst="rect">
            <a:avLst/>
          </a:prstGeom>
          <a:noFill/>
        </p:spPr>
        <p:txBody>
          <a:bodyPr wrap="square" rtlCol="0">
            <a:spAutoFit/>
          </a:bodyPr>
          <a:lstStyle/>
          <a:p>
            <a:r>
              <a:rPr lang="vi-VN" altLang="en-US" sz="3200">
                <a:solidFill>
                  <a:srgbClr val="C00000"/>
                </a:solidFill>
                <a:latin typeface="Times New Roman" panose="02020603050405020304" charset="0"/>
                <a:cs typeface="Times New Roman" panose="02020603050405020304" charset="0"/>
                <a:sym typeface="+mn-ea"/>
              </a:rPr>
              <a:t>=&gt; </a:t>
            </a:r>
            <a:r>
              <a:rPr lang="en-US" altLang="en-US" sz="3200">
                <a:solidFill>
                  <a:srgbClr val="C00000"/>
                </a:solidFill>
                <a:latin typeface="Times New Roman" panose="02020603050405020304" charset="0"/>
                <a:cs typeface="Times New Roman" panose="02020603050405020304" charset="0"/>
                <a:sym typeface="+mn-ea"/>
              </a:rPr>
              <a:t>Việc xử lí bất hòa sẽ giúp các bạn hiểu nhau hơn, thông cảm cho nhau, tránh được những bất hòa sau này.</a:t>
            </a:r>
            <a:endParaRPr lang="en-US" sz="3200"/>
          </a:p>
        </p:txBody>
      </p:sp>
      <p:pic>
        <p:nvPicPr>
          <p:cNvPr id="5" name="Content Placeholder 2" descr="image (12)"/>
          <p:cNvPicPr>
            <a:picLocks noChangeAspect="1"/>
          </p:cNvPicPr>
          <p:nvPr/>
        </p:nvPicPr>
        <p:blipFill>
          <a:blip r:embed="rId2"/>
          <a:srcRect l="7272" t="42802" r="4707" b="23056"/>
          <a:stretch>
            <a:fillRect/>
          </a:stretch>
        </p:blipFill>
        <p:spPr>
          <a:xfrm>
            <a:off x="6096000" y="1025525"/>
            <a:ext cx="5883275" cy="2845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image (12)"/>
          <p:cNvPicPr>
            <a:picLocks noGrp="1" noChangeAspect="1"/>
          </p:cNvPicPr>
          <p:nvPr>
            <p:ph idx="1"/>
          </p:nvPr>
        </p:nvPicPr>
        <p:blipFill>
          <a:blip r:embed="rId2"/>
          <a:srcRect l="7272" t="8420" r="4707" b="59045"/>
          <a:stretch>
            <a:fillRect/>
          </a:stretch>
        </p:blipFill>
        <p:spPr>
          <a:xfrm>
            <a:off x="135255" y="611505"/>
            <a:ext cx="6186170" cy="3355340"/>
          </a:xfrm>
          <a:prstGeom prst="rect">
            <a:avLst/>
          </a:prstGeom>
        </p:spPr>
      </p:pic>
      <p:sp>
        <p:nvSpPr>
          <p:cNvPr id="9" name="Text Box 8"/>
          <p:cNvSpPr txBox="1"/>
          <p:nvPr/>
        </p:nvSpPr>
        <p:spPr>
          <a:xfrm>
            <a:off x="885190" y="4671060"/>
            <a:ext cx="10603865" cy="638175"/>
          </a:xfrm>
          <a:prstGeom prst="rect">
            <a:avLst/>
          </a:prstGeom>
          <a:noFill/>
        </p:spPr>
        <p:txBody>
          <a:bodyPr wrap="square" rtlCol="0">
            <a:noAutofit/>
          </a:bodyPr>
          <a:lstStyle/>
          <a:p>
            <a:r>
              <a:rPr lang="vi-VN" altLang="en-US" sz="3200">
                <a:latin typeface="Times New Roman" panose="02020603050405020304" charset="0"/>
                <a:cs typeface="Times New Roman" panose="02020603050405020304" charset="0"/>
                <a:sym typeface="+mn-ea"/>
              </a:rPr>
              <a:t> </a:t>
            </a:r>
            <a:r>
              <a:rPr lang="vi-VN" altLang="en-US" sz="4400">
                <a:latin typeface="Times New Roman" panose="02020603050405020304" charset="0"/>
                <a:cs typeface="Times New Roman" panose="02020603050405020304" charset="0"/>
                <a:sym typeface="+mn-ea"/>
              </a:rPr>
              <a:t>Nếu là em trong tình huống này, em sẽ làm gì?</a:t>
            </a:r>
          </a:p>
          <a:p>
            <a:endParaRPr lang="en-US" altLang="en-US" sz="3200">
              <a:solidFill>
                <a:srgbClr val="C00000"/>
              </a:solidFill>
              <a:latin typeface="Times New Roman" panose="02020603050405020304" charset="0"/>
              <a:cs typeface="Times New Roman" panose="02020603050405020304" charset="0"/>
              <a:sym typeface="+mn-ea"/>
            </a:endParaRPr>
          </a:p>
          <a:p>
            <a:endParaRPr lang="en-US" altLang="en-US" sz="3200">
              <a:solidFill>
                <a:srgbClr val="C00000"/>
              </a:solidFill>
              <a:latin typeface="Times New Roman" panose="02020603050405020304" charset="0"/>
              <a:cs typeface="Times New Roman" panose="02020603050405020304" charset="0"/>
              <a:sym typeface="+mn-ea"/>
            </a:endParaRPr>
          </a:p>
        </p:txBody>
      </p:sp>
      <p:pic>
        <p:nvPicPr>
          <p:cNvPr id="5" name="Content Placeholder 2" descr="image (12)"/>
          <p:cNvPicPr>
            <a:picLocks noChangeAspect="1"/>
          </p:cNvPicPr>
          <p:nvPr/>
        </p:nvPicPr>
        <p:blipFill>
          <a:blip r:embed="rId2"/>
          <a:srcRect l="7272" t="42802" r="4707" b="23056"/>
          <a:stretch>
            <a:fillRect/>
          </a:stretch>
        </p:blipFill>
        <p:spPr>
          <a:xfrm>
            <a:off x="6254750" y="675640"/>
            <a:ext cx="5873115" cy="339153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930400" y="1788795"/>
            <a:ext cx="5644515" cy="1557020"/>
          </a:xfrm>
          <a:prstGeom prst="rect">
            <a:avLst/>
          </a:prstGeom>
          <a:noFill/>
        </p:spPr>
        <p:txBody>
          <a:bodyPr wrap="square" rtlCol="0">
            <a:noAutofit/>
          </a:bodyPr>
          <a:lstStyle/>
          <a:p>
            <a:endParaRPr lang="vi-VN" altLang="en-US"/>
          </a:p>
        </p:txBody>
      </p:sp>
      <p:sp>
        <p:nvSpPr>
          <p:cNvPr id="5" name="Rounded Rectangle 4"/>
          <p:cNvSpPr/>
          <p:nvPr/>
        </p:nvSpPr>
        <p:spPr>
          <a:xfrm>
            <a:off x="1247775" y="1693545"/>
            <a:ext cx="9696450" cy="3618865"/>
          </a:xfrm>
          <a:prstGeom prst="roundRect">
            <a:avLst/>
          </a:prstGeom>
          <a:solidFill>
            <a:schemeClr val="accent4">
              <a:lumMod val="40000"/>
              <a:lumOff val="60000"/>
              <a:alpha val="84000"/>
            </a:schemeClr>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sz="4000">
                <a:solidFill>
                  <a:schemeClr val="tx1"/>
                </a:solidFill>
                <a:latin typeface="Times New Roman" panose="02020603050405020304" charset="0"/>
                <a:cs typeface="Times New Roman" panose="02020603050405020304" charset="0"/>
              </a:rPr>
              <a:t>     </a:t>
            </a:r>
            <a:r>
              <a:rPr lang="en-US" altLang="en-US" sz="4000">
                <a:solidFill>
                  <a:schemeClr val="tx1"/>
                </a:solidFill>
                <a:latin typeface="Times New Roman" panose="02020603050405020304" charset="0"/>
                <a:cs typeface="Times New Roman" panose="02020603050405020304" charset="0"/>
              </a:rPr>
              <a:t>Để không bất hòa với bạn bè chúng ta cần phải biết nhường nhịn nhau và biết nhận lỗi với bạn khi mình làm sai. Xử lí bất hòa với bạn giúp em và bạn hiểu nhau hơn. Tình bạn sẽ càng ngày càng bền chặt, gắn bó.</a:t>
            </a:r>
          </a:p>
        </p:txBody>
      </p:sp>
      <p:sp>
        <p:nvSpPr>
          <p:cNvPr id="7" name="Flowchart: Alternate Process 6"/>
          <p:cNvSpPr/>
          <p:nvPr/>
        </p:nvSpPr>
        <p:spPr>
          <a:xfrm>
            <a:off x="657225" y="504825"/>
            <a:ext cx="2397760" cy="7639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Times New Roman" panose="02020603050405020304" charset="0"/>
                <a:cs typeface="Times New Roman" panose="02020603050405020304" charset="0"/>
              </a:rPr>
              <a:t>Kết luận:</a:t>
            </a:r>
          </a:p>
        </p:txBody>
      </p:sp>
      <p:pic>
        <p:nvPicPr>
          <p:cNvPr id="13314" name="Picture 2">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905"/>
          <a:stretch>
            <a:fillRect/>
          </a:stretch>
        </p:blipFill>
        <p:spPr bwMode="auto">
          <a:xfrm>
            <a:off x="10052685" y="4306570"/>
            <a:ext cx="2625725" cy="255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sp>
        <p:nvSpPr>
          <p:cNvPr id="38" name="文本框 37"/>
          <p:cNvSpPr txBox="1"/>
          <p:nvPr/>
        </p:nvSpPr>
        <p:spPr>
          <a:xfrm>
            <a:off x="2414905" y="2003425"/>
            <a:ext cx="7568565" cy="156845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Microsoft YaHei" panose="020B0503020204020204" charset="-122"/>
              </a:defRPr>
            </a:lvl1pPr>
          </a:lstStyle>
          <a:p>
            <a:r>
              <a:rPr lang="vi-VN" altLang="vi-VN" sz="9600" b="1" i="0" u="none" strike="noStrike" dirty="0">
                <a:ln>
                  <a:solidFill>
                    <a:srgbClr val="FF7697"/>
                  </a:solidFill>
                </a:ln>
                <a:solidFill>
                  <a:schemeClr val="bg1"/>
                </a:solidFill>
                <a:effectLst>
                  <a:outerShdw dist="101600" dir="2700000" algn="tl" rotWithShape="0">
                    <a:srgbClr val="FF7697"/>
                  </a:outerShdw>
                </a:effectLst>
                <a:latin typeface="Times New Roman" panose="02020603050405020304" charset="0"/>
                <a:ea typeface="Arial" panose="020B0604020202020204" pitchFamily="34" charset="0"/>
                <a:cs typeface="Times New Roman" panose="02020603050405020304" charset="0"/>
              </a:rPr>
              <a:t>VẬN DỤNG</a:t>
            </a: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81821" y="4346276"/>
            <a:ext cx="1514644" cy="2019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239760" y="5633720"/>
            <a:ext cx="3952240" cy="1224280"/>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sp>
        <p:nvSpPr>
          <p:cNvPr id="2" name="Text Box 1"/>
          <p:cNvSpPr txBox="1"/>
          <p:nvPr/>
        </p:nvSpPr>
        <p:spPr>
          <a:xfrm>
            <a:off x="2384425" y="589280"/>
            <a:ext cx="7856220" cy="1025525"/>
          </a:xfrm>
          <a:prstGeom prst="rect">
            <a:avLst/>
          </a:prstGeom>
          <a:noFill/>
        </p:spPr>
        <p:txBody>
          <a:bodyPr wrap="square" rtlCol="0">
            <a:noAutofit/>
          </a:bodyPr>
          <a:lstStyle/>
          <a:p>
            <a:r>
              <a:rPr lang="vi-VN" altLang="en-US" sz="7200" b="1">
                <a:solidFill>
                  <a:srgbClr val="C00000"/>
                </a:solidFill>
                <a:latin typeface="Times New Roman" panose="02020603050405020304" charset="0"/>
                <a:cs typeface="Times New Roman" panose="02020603050405020304" charset="0"/>
              </a:rPr>
              <a:t>“Phóng viên nhí”</a:t>
            </a:r>
          </a:p>
        </p:txBody>
      </p:sp>
      <p:pic>
        <p:nvPicPr>
          <p:cNvPr id="4" name="Picture 3" descr="image-removebg-preview"/>
          <p:cNvPicPr>
            <a:picLocks noChangeAspect="1"/>
          </p:cNvPicPr>
          <p:nvPr/>
        </p:nvPicPr>
        <p:blipFill>
          <a:blip r:embed="rId2"/>
          <a:stretch>
            <a:fillRect/>
          </a:stretch>
        </p:blipFill>
        <p:spPr>
          <a:xfrm>
            <a:off x="2157095" y="2017395"/>
            <a:ext cx="7175500" cy="42151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sp>
        <p:nvSpPr>
          <p:cNvPr id="38" name="文本框 37"/>
          <p:cNvSpPr txBox="1"/>
          <p:nvPr/>
        </p:nvSpPr>
        <p:spPr>
          <a:xfrm>
            <a:off x="1884680" y="2003425"/>
            <a:ext cx="8141335" cy="156845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Microsoft YaHei" panose="020B0503020204020204" charset="-122"/>
              </a:defRPr>
            </a:lvl1pPr>
          </a:lstStyle>
          <a:p>
            <a:r>
              <a:rPr lang="vi-VN" altLang="en-US" sz="9600" b="0" i="0" u="none" strike="noStrike" dirty="0">
                <a:ln>
                  <a:solidFill>
                    <a:srgbClr val="FF7697"/>
                  </a:solidFill>
                </a:ln>
                <a:solidFill>
                  <a:schemeClr val="bg1"/>
                </a:solidFill>
                <a:effectLst>
                  <a:outerShdw dist="101600" dir="2700000" algn="tl" rotWithShape="0">
                    <a:srgbClr val="FF7697"/>
                  </a:outerShdw>
                </a:effectLst>
                <a:latin typeface="+mj-lt"/>
                <a:ea typeface="Arial" panose="020B0604020202020204" pitchFamily="34" charset="0"/>
              </a:rPr>
              <a:t> </a:t>
            </a:r>
            <a:r>
              <a:rPr lang="vi-VN" altLang="en-US" sz="9600" b="1" i="0" u="none" strike="noStrike" dirty="0">
                <a:ln>
                  <a:solidFill>
                    <a:srgbClr val="FF7697"/>
                  </a:solidFill>
                </a:ln>
                <a:solidFill>
                  <a:schemeClr val="bg1"/>
                </a:solidFill>
                <a:effectLst>
                  <a:outerShdw dist="101600" dir="2700000" algn="tl" rotWithShape="0">
                    <a:srgbClr val="FF7697"/>
                  </a:outerShdw>
                </a:effectLst>
                <a:latin typeface="Times New Roman" panose="02020603050405020304" charset="0"/>
                <a:ea typeface="Arial" panose="020B0604020202020204" pitchFamily="34" charset="0"/>
                <a:cs typeface="Times New Roman" panose="02020603050405020304" charset="0"/>
              </a:rPr>
              <a:t>KHỞI ĐỘNG</a:t>
            </a: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81821" y="4346276"/>
            <a:ext cx="1514644" cy="2019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pic>
        <p:nvPicPr>
          <p:cNvPr id="4" name="Picture 3" descr="image-removebg-preview"/>
          <p:cNvPicPr>
            <a:picLocks noChangeAspect="1"/>
          </p:cNvPicPr>
          <p:nvPr/>
        </p:nvPicPr>
        <p:blipFill>
          <a:blip r:embed="rId2"/>
          <a:srcRect r="60717"/>
          <a:stretch>
            <a:fillRect/>
          </a:stretch>
        </p:blipFill>
        <p:spPr>
          <a:xfrm>
            <a:off x="2644775" y="2642870"/>
            <a:ext cx="2818765" cy="4215130"/>
          </a:xfrm>
          <a:prstGeom prst="rect">
            <a:avLst/>
          </a:prstGeom>
        </p:spPr>
      </p:pic>
      <p:pic>
        <p:nvPicPr>
          <p:cNvPr id="3" name="Picture 2" descr="image-removebg-preview"/>
          <p:cNvPicPr>
            <a:picLocks noChangeAspect="1"/>
          </p:cNvPicPr>
          <p:nvPr/>
        </p:nvPicPr>
        <p:blipFill>
          <a:blip r:embed="rId2"/>
          <a:srcRect l="42531"/>
          <a:stretch>
            <a:fillRect/>
          </a:stretch>
        </p:blipFill>
        <p:spPr>
          <a:xfrm>
            <a:off x="5251450" y="2870200"/>
            <a:ext cx="3901440" cy="3987800"/>
          </a:xfrm>
          <a:prstGeom prst="rect">
            <a:avLst/>
          </a:prstGeom>
        </p:spPr>
      </p:pic>
      <p:sp>
        <p:nvSpPr>
          <p:cNvPr id="5" name="Oval Callout 4"/>
          <p:cNvSpPr/>
          <p:nvPr/>
        </p:nvSpPr>
        <p:spPr>
          <a:xfrm>
            <a:off x="6962140" y="140970"/>
            <a:ext cx="5229860" cy="2417445"/>
          </a:xfrm>
          <a:prstGeom prst="wedgeEllipseCallout">
            <a:avLst>
              <a:gd name="adj1" fmla="val -37250"/>
              <a:gd name="adj2" fmla="val 62994"/>
            </a:avLst>
          </a:prstGeom>
          <a:solidFill>
            <a:schemeClr val="accent2">
              <a:lumMod val="40000"/>
              <a:lumOff val="60000"/>
              <a:alpha val="75000"/>
            </a:schemeClr>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en-US" sz="2800">
                <a:solidFill>
                  <a:schemeClr val="tx1"/>
                </a:solidFill>
                <a:latin typeface="Times New Roman" panose="02020603050405020304" charset="0"/>
                <a:cs typeface="Times New Roman" panose="02020603050405020304" charset="0"/>
              </a:rPr>
              <a:t>Bạn đã từng xảy ra bất hòa hoặc thấy bạn của mình bất hòa với nhau chưa? </a:t>
            </a:r>
          </a:p>
        </p:txBody>
      </p:sp>
      <p:sp>
        <p:nvSpPr>
          <p:cNvPr id="7" name="Oval Callout 6"/>
          <p:cNvSpPr/>
          <p:nvPr/>
        </p:nvSpPr>
        <p:spPr>
          <a:xfrm>
            <a:off x="763905" y="606425"/>
            <a:ext cx="3341370" cy="1760855"/>
          </a:xfrm>
          <a:prstGeom prst="wedgeEllipseCallout">
            <a:avLst>
              <a:gd name="adj1" fmla="val 34644"/>
              <a:gd name="adj2" fmla="val 65037"/>
            </a:avLst>
          </a:prstGeom>
          <a:solidFill>
            <a:schemeClr val="accent2">
              <a:lumMod val="40000"/>
              <a:lumOff val="60000"/>
              <a:alpha val="75000"/>
            </a:schemeClr>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800">
                <a:solidFill>
                  <a:schemeClr val="tx1"/>
                </a:solidFill>
                <a:latin typeface="Times New Roman" panose="02020603050405020304" charset="0"/>
                <a:cs typeface="Times New Roman" panose="02020603050405020304"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64160" y="154940"/>
            <a:ext cx="4190365" cy="1432560"/>
          </a:xfrm>
          <a:prstGeom prst="cloud">
            <a:avLst/>
          </a:prstGeom>
          <a:solidFill>
            <a:schemeClr val="accent2">
              <a:lumMod val="40000"/>
              <a:lumOff val="6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solidFill>
                  <a:schemeClr val="tx1"/>
                </a:solidFill>
                <a:latin typeface="Times New Roman" panose="02020603050405020304" charset="0"/>
                <a:cs typeface="Times New Roman" panose="02020603050405020304" charset="0"/>
              </a:rPr>
              <a:t>Lời khuyên:</a:t>
            </a:r>
          </a:p>
        </p:txBody>
      </p:sp>
      <p:sp>
        <p:nvSpPr>
          <p:cNvPr id="4" name="Flowchart: Alternate Process 3"/>
          <p:cNvSpPr/>
          <p:nvPr/>
        </p:nvSpPr>
        <p:spPr>
          <a:xfrm>
            <a:off x="2503170" y="1662430"/>
            <a:ext cx="7830820" cy="4428490"/>
          </a:xfrm>
          <a:prstGeom prst="flowChartAlternateProcess">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altLang="en-US" sz="4800">
                <a:solidFill>
                  <a:schemeClr val="tx1"/>
                </a:solidFill>
                <a:latin typeface="Times New Roman" panose="02020603050405020304" charset="0"/>
                <a:cs typeface="Times New Roman" panose="02020603050405020304" charset="0"/>
              </a:rPr>
              <a:t> </a:t>
            </a:r>
            <a:r>
              <a:rPr lang="vi-VN" altLang="en-US" sz="4800" i="1">
                <a:solidFill>
                  <a:schemeClr val="tx1"/>
                </a:solidFill>
                <a:latin typeface="Times New Roman" panose="02020603050405020304" charset="0"/>
                <a:cs typeface="Times New Roman" panose="02020603050405020304" charset="0"/>
              </a:rPr>
              <a:t> “</a:t>
            </a:r>
            <a:r>
              <a:rPr lang="en-US" altLang="en-US" sz="4800" i="1">
                <a:solidFill>
                  <a:schemeClr val="tx1"/>
                </a:solidFill>
                <a:latin typeface="Times New Roman" panose="02020603050405020304" charset="0"/>
                <a:cs typeface="Times New Roman" panose="02020603050405020304" charset="0"/>
              </a:rPr>
              <a:t>Mình với bạn giận nhau</a:t>
            </a:r>
          </a:p>
          <a:p>
            <a:pPr algn="just"/>
            <a:r>
              <a:rPr lang="en-US" altLang="en-US" sz="4800" i="1">
                <a:solidFill>
                  <a:schemeClr val="tx1"/>
                </a:solidFill>
                <a:latin typeface="Times New Roman" panose="02020603050405020304" charset="0"/>
                <a:cs typeface="Times New Roman" panose="02020603050405020304" charset="0"/>
              </a:rPr>
              <a:t>    Gặp chẳng nói một câu</a:t>
            </a:r>
          </a:p>
          <a:p>
            <a:pPr algn="just"/>
            <a:r>
              <a:rPr lang="en-US" altLang="en-US" sz="4800" i="1">
                <a:solidFill>
                  <a:schemeClr val="tx1"/>
                </a:solidFill>
                <a:latin typeface="Times New Roman" panose="02020603050405020304" charset="0"/>
                <a:cs typeface="Times New Roman" panose="02020603050405020304" charset="0"/>
              </a:rPr>
              <a:t>    Nếu mà không hòa giải</a:t>
            </a:r>
          </a:p>
          <a:p>
            <a:pPr algn="just"/>
            <a:r>
              <a:rPr lang="vi-VN" altLang="en-US" sz="4800" i="1">
                <a:solidFill>
                  <a:schemeClr val="tx1"/>
                </a:solidFill>
                <a:latin typeface="Times New Roman" panose="02020603050405020304" charset="0"/>
                <a:cs typeface="Times New Roman" panose="02020603050405020304" charset="0"/>
              </a:rPr>
              <a:t>    </a:t>
            </a:r>
            <a:r>
              <a:rPr lang="en-US" altLang="en-US" sz="4800" i="1">
                <a:solidFill>
                  <a:schemeClr val="tx1"/>
                </a:solidFill>
                <a:latin typeface="Times New Roman" panose="02020603050405020304" charset="0"/>
                <a:cs typeface="Times New Roman" panose="02020603050405020304" charset="0"/>
              </a:rPr>
              <a:t>Bất hòa chẳng hết đâu.”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a:blip r:embed="rId2"/>
          <a:srcRect l="2997" b="27391"/>
          <a:stretch>
            <a:fillRect/>
          </a:stretch>
        </p:blipFill>
        <p:spPr>
          <a:xfrm>
            <a:off x="0" y="5536565"/>
            <a:ext cx="6097270" cy="1321435"/>
          </a:xfrm>
          <a:custGeom>
            <a:avLst/>
            <a:gdLst>
              <a:gd name="connsiteX0" fmla="*/ 0 w 6097117"/>
              <a:gd name="connsiteY0" fmla="*/ 0 h 1682124"/>
              <a:gd name="connsiteX1" fmla="*/ 6097117 w 6097117"/>
              <a:gd name="connsiteY1" fmla="*/ 0 h 1682124"/>
              <a:gd name="connsiteX2" fmla="*/ 6097117 w 6097117"/>
              <a:gd name="connsiteY2" fmla="*/ 1682124 h 1682124"/>
              <a:gd name="connsiteX3" fmla="*/ 0 w 6097117"/>
              <a:gd name="connsiteY3" fmla="*/ 1682124 h 1682124"/>
            </a:gdLst>
            <a:ahLst/>
            <a:cxnLst>
              <a:cxn ang="0">
                <a:pos x="connsiteX0" y="connsiteY0"/>
              </a:cxn>
              <a:cxn ang="0">
                <a:pos x="connsiteX1" y="connsiteY1"/>
              </a:cxn>
              <a:cxn ang="0">
                <a:pos x="connsiteX2" y="connsiteY2"/>
              </a:cxn>
              <a:cxn ang="0">
                <a:pos x="connsiteX3" y="connsiteY3"/>
              </a:cxn>
            </a:cxnLst>
            <a:rect l="l" t="t" r="r" b="b"/>
            <a:pathLst>
              <a:path w="6097117" h="1682124">
                <a:moveTo>
                  <a:pt x="0" y="0"/>
                </a:moveTo>
                <a:lnTo>
                  <a:pt x="6097117" y="0"/>
                </a:lnTo>
                <a:lnTo>
                  <a:pt x="6097117" y="1682124"/>
                </a:lnTo>
                <a:lnTo>
                  <a:pt x="0" y="1682124"/>
                </a:lnTo>
                <a:close/>
              </a:path>
            </a:pathLst>
          </a:custGeom>
        </p:spPr>
      </p:pic>
      <p:sp>
        <p:nvSpPr>
          <p:cNvPr id="2" name="文本框 1"/>
          <p:cNvSpPr txBox="1"/>
          <p:nvPr/>
        </p:nvSpPr>
        <p:spPr>
          <a:xfrm>
            <a:off x="355600" y="1097915"/>
            <a:ext cx="11123295" cy="2799715"/>
          </a:xfrm>
          <a:prstGeom prst="rect">
            <a:avLst/>
          </a:prstGeom>
          <a:noFill/>
        </p:spPr>
        <p:txBody>
          <a:bodyPr wrap="square">
            <a:prstTxWarp prst="textInflateTop">
              <a:avLst/>
            </a:prstTxWarp>
            <a:spAutoFit/>
          </a:bodyPr>
          <a:lstStyle/>
          <a:p>
            <a:pPr algn="ctr" fontAlgn="ctr"/>
            <a:r>
              <a:rPr lang="vi-VN" altLang="en-US" sz="8000" b="1" i="0" u="none" strike="noStrike" dirty="0">
                <a:ln>
                  <a:solidFill>
                    <a:srgbClr val="FF7697"/>
                  </a:solidFill>
                </a:ln>
                <a:solidFill>
                  <a:schemeClr val="bg1"/>
                </a:solidFill>
                <a:effectLst>
                  <a:outerShdw dist="101600" dir="2700000" algn="tl" rotWithShape="0">
                    <a:srgbClr val="FF7697"/>
                  </a:outerShdw>
                </a:effectLst>
                <a:latin typeface="Times New Roman" panose="02020603050405020304" charset="0"/>
                <a:ea typeface="Arial" panose="020B0604020202020204" pitchFamily="34" charset="0"/>
                <a:cs typeface="Times New Roman" panose="02020603050405020304" charset="0"/>
              </a:rPr>
              <a:t>TIẾT HỌC KẾT THÚC!</a:t>
            </a:r>
          </a:p>
        </p:txBody>
      </p:sp>
      <p:sp>
        <p:nvSpPr>
          <p:cNvPr id="352" name="任意多边形: 形状 351"/>
          <p:cNvSpPr/>
          <p:nvPr/>
        </p:nvSpPr>
        <p:spPr>
          <a:xfrm>
            <a:off x="11110972" y="0"/>
            <a:ext cx="1081029" cy="1540006"/>
          </a:xfrm>
          <a:custGeom>
            <a:avLst/>
            <a:gdLst>
              <a:gd name="connsiteX0" fmla="*/ 535047 w 1081029"/>
              <a:gd name="connsiteY0" fmla="*/ 0 h 1540006"/>
              <a:gd name="connsiteX1" fmla="*/ 1081029 w 1081029"/>
              <a:gd name="connsiteY1" fmla="*/ 0 h 1540006"/>
              <a:gd name="connsiteX2" fmla="*/ 1081029 w 1081029"/>
              <a:gd name="connsiteY2" fmla="*/ 1534623 h 1540006"/>
              <a:gd name="connsiteX3" fmla="*/ 1011774 w 1081029"/>
              <a:gd name="connsiteY3" fmla="*/ 1539818 h 1540006"/>
              <a:gd name="connsiteX4" fmla="*/ 706031 w 1081029"/>
              <a:gd name="connsiteY4" fmla="*/ 1291238 h 1540006"/>
              <a:gd name="connsiteX5" fmla="*/ 339929 w 1081029"/>
              <a:gd name="connsiteY5" fmla="*/ 1198749 h 1540006"/>
              <a:gd name="connsiteX6" fmla="*/ 274418 w 1081029"/>
              <a:gd name="connsiteY6" fmla="*/ 867332 h 1540006"/>
              <a:gd name="connsiteX7" fmla="*/ 20075 w 1081029"/>
              <a:gd name="connsiteY7" fmla="*/ 347086 h 1540006"/>
              <a:gd name="connsiteX8" fmla="*/ 544176 w 1081029"/>
              <a:gd name="connsiteY8" fmla="*/ 58057 h 1540006"/>
              <a:gd name="connsiteX9" fmla="*/ 534014 w 1081029"/>
              <a:gd name="connsiteY9" fmla="*/ 15584 h 154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029" h="1540006">
                <a:moveTo>
                  <a:pt x="535047" y="0"/>
                </a:moveTo>
                <a:lnTo>
                  <a:pt x="1081029" y="0"/>
                </a:lnTo>
                <a:lnTo>
                  <a:pt x="1081029" y="1534623"/>
                </a:lnTo>
                <a:lnTo>
                  <a:pt x="1011774" y="1539818"/>
                </a:lnTo>
                <a:cubicBezTo>
                  <a:pt x="667673" y="1547931"/>
                  <a:pt x="706031" y="1291238"/>
                  <a:pt x="706031" y="1291238"/>
                </a:cubicBezTo>
                <a:cubicBezTo>
                  <a:pt x="706031" y="1291238"/>
                  <a:pt x="494076" y="1356753"/>
                  <a:pt x="339929" y="1198749"/>
                </a:cubicBezTo>
                <a:cubicBezTo>
                  <a:pt x="181930" y="1040750"/>
                  <a:pt x="274418" y="867332"/>
                  <a:pt x="274418" y="867332"/>
                </a:cubicBezTo>
                <a:cubicBezTo>
                  <a:pt x="274418" y="867332"/>
                  <a:pt x="-87829" y="770992"/>
                  <a:pt x="20075" y="347086"/>
                </a:cubicBezTo>
                <a:cubicBezTo>
                  <a:pt x="131830" y="-72968"/>
                  <a:pt x="544176" y="58057"/>
                  <a:pt x="544176" y="58057"/>
                </a:cubicBezTo>
                <a:cubicBezTo>
                  <a:pt x="544176" y="58057"/>
                  <a:pt x="534963" y="46135"/>
                  <a:pt x="534014" y="15584"/>
                </a:cubicBezTo>
                <a:close/>
              </a:path>
            </a:pathLst>
          </a:custGeom>
          <a:solidFill>
            <a:srgbClr val="FFFFFF"/>
          </a:solidFill>
          <a:ln w="9525" cap="flat">
            <a:noFill/>
            <a:prstDash val="solid"/>
            <a:miter/>
          </a:ln>
        </p:spPr>
        <p:txBody>
          <a:bodyPr rtlCol="0" anchor="ctr"/>
          <a:lstStyle/>
          <a:p>
            <a:endParaRPr lang="zh-CN" altLang="en-US"/>
          </a:p>
        </p:txBody>
      </p:sp>
      <p:sp>
        <p:nvSpPr>
          <p:cNvPr id="354" name="任意多边形: 形状 353"/>
          <p:cNvSpPr/>
          <p:nvPr/>
        </p:nvSpPr>
        <p:spPr>
          <a:xfrm>
            <a:off x="11613811" y="51665"/>
            <a:ext cx="578189" cy="1429422"/>
          </a:xfrm>
          <a:custGeom>
            <a:avLst/>
            <a:gdLst>
              <a:gd name="connsiteX0" fmla="*/ 578189 w 578189"/>
              <a:gd name="connsiteY0" fmla="*/ 0 h 1429422"/>
              <a:gd name="connsiteX1" fmla="*/ 578189 w 578189"/>
              <a:gd name="connsiteY1" fmla="*/ 1429422 h 1429422"/>
              <a:gd name="connsiteX2" fmla="*/ 525475 w 578189"/>
              <a:gd name="connsiteY2" fmla="*/ 1415931 h 1429422"/>
              <a:gd name="connsiteX3" fmla="*/ 365043 w 578189"/>
              <a:gd name="connsiteY3" fmla="*/ 1112399 h 1429422"/>
              <a:gd name="connsiteX4" fmla="*/ 14359 w 578189"/>
              <a:gd name="connsiteY4" fmla="*/ 838789 h 1429422"/>
              <a:gd name="connsiteX5" fmla="*/ 276410 w 578189"/>
              <a:gd name="connsiteY5" fmla="*/ 445713 h 1429422"/>
              <a:gd name="connsiteX6" fmla="*/ 498478 w 578189"/>
              <a:gd name="connsiteY6" fmla="*/ 56490 h 142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89" h="1429422">
                <a:moveTo>
                  <a:pt x="578189" y="0"/>
                </a:moveTo>
                <a:lnTo>
                  <a:pt x="578189" y="1429422"/>
                </a:lnTo>
                <a:lnTo>
                  <a:pt x="525475" y="1415931"/>
                </a:lnTo>
                <a:cubicBezTo>
                  <a:pt x="338490" y="1336636"/>
                  <a:pt x="365043" y="1112399"/>
                  <a:pt x="365043" y="1112399"/>
                </a:cubicBezTo>
                <a:cubicBezTo>
                  <a:pt x="365043" y="1112399"/>
                  <a:pt x="102992" y="1185621"/>
                  <a:pt x="14359" y="838789"/>
                </a:cubicBezTo>
                <a:cubicBezTo>
                  <a:pt x="-74278" y="491957"/>
                  <a:pt x="276410" y="445713"/>
                  <a:pt x="276410" y="445713"/>
                </a:cubicBezTo>
                <a:cubicBezTo>
                  <a:pt x="274482" y="276151"/>
                  <a:pt x="386239" y="145125"/>
                  <a:pt x="498478" y="56490"/>
                </a:cubicBezTo>
                <a:close/>
              </a:path>
            </a:pathLst>
          </a:custGeom>
          <a:solidFill>
            <a:srgbClr val="CFEEFC"/>
          </a:solidFill>
          <a:ln w="9525" cap="flat">
            <a:noFill/>
            <a:prstDash val="solid"/>
            <a:miter/>
          </a:ln>
        </p:spPr>
        <p:txBody>
          <a:bodyPr rtlCol="0" anchor="ctr"/>
          <a:lstStyle/>
          <a:p>
            <a:endParaRPr lang="zh-CN" altLang="en-US"/>
          </a:p>
        </p:txBody>
      </p:sp>
      <p:sp>
        <p:nvSpPr>
          <p:cNvPr id="8" name="文本框 7"/>
          <p:cNvSpPr txBox="1"/>
          <p:nvPr/>
        </p:nvSpPr>
        <p:spPr>
          <a:xfrm>
            <a:off x="10142247" y="6264286"/>
            <a:ext cx="2256222" cy="261610"/>
          </a:xfrm>
          <a:prstGeom prst="rect">
            <a:avLst/>
          </a:prstGeom>
          <a:noFill/>
        </p:spPr>
        <p:txBody>
          <a:bodyPr wrap="square">
            <a:spAutoFit/>
          </a:bodyPr>
          <a:lstStyle/>
          <a:p>
            <a:pPr fontAlgn="ctr"/>
            <a:r>
              <a:rPr lang="en-US" altLang="zh-CN" sz="1100" b="0" i="0" u="none" strike="noStrike" dirty="0">
                <a:solidFill>
                  <a:srgbClr val="000000"/>
                </a:solidFill>
                <a:effectLst/>
                <a:ea typeface="Arial" panose="020B0604020202020204" pitchFamily="34" charset="0"/>
              </a:rPr>
              <a:t>www.website.com</a:t>
            </a:r>
          </a:p>
        </p:txBody>
      </p:sp>
      <p:grpSp>
        <p:nvGrpSpPr>
          <p:cNvPr id="418" name="组合 417"/>
          <p:cNvGrpSpPr/>
          <p:nvPr/>
        </p:nvGrpSpPr>
        <p:grpSpPr>
          <a:xfrm>
            <a:off x="8523605" y="4619625"/>
            <a:ext cx="4368800" cy="2538095"/>
            <a:chOff x="6426506" y="2021537"/>
            <a:chExt cx="5652252" cy="3670489"/>
          </a:xfrm>
        </p:grpSpPr>
        <p:pic>
          <p:nvPicPr>
            <p:cNvPr id="356" name="图形 355"/>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617678" y="2699134"/>
              <a:ext cx="4674612" cy="2992892"/>
            </a:xfrm>
            <a:prstGeom prst="rect">
              <a:avLst/>
            </a:prstGeom>
          </p:spPr>
        </p:pic>
        <p:pic>
          <p:nvPicPr>
            <p:cNvPr id="386" name="图形 385"/>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26506" y="3429000"/>
              <a:ext cx="899711" cy="971688"/>
            </a:xfrm>
            <a:prstGeom prst="rect">
              <a:avLst/>
            </a:prstGeom>
          </p:spPr>
        </p:pic>
        <p:pic>
          <p:nvPicPr>
            <p:cNvPr id="388" name="图形 387"/>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61465" y="3002851"/>
              <a:ext cx="885079" cy="852298"/>
            </a:xfrm>
            <a:prstGeom prst="rect">
              <a:avLst/>
            </a:prstGeom>
          </p:spPr>
        </p:pic>
        <p:pic>
          <p:nvPicPr>
            <p:cNvPr id="390" name="图形 389"/>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55609" y="2129353"/>
              <a:ext cx="684997" cy="934087"/>
            </a:xfrm>
            <a:prstGeom prst="rect">
              <a:avLst/>
            </a:prstGeom>
          </p:spPr>
        </p:pic>
        <p:pic>
          <p:nvPicPr>
            <p:cNvPr id="392" name="图形 391"/>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95375" y="2774127"/>
              <a:ext cx="883383" cy="580509"/>
            </a:xfrm>
            <a:prstGeom prst="rect">
              <a:avLst/>
            </a:prstGeom>
          </p:spPr>
        </p:pic>
        <p:pic>
          <p:nvPicPr>
            <p:cNvPr id="394" name="图形 39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511839" y="2021537"/>
              <a:ext cx="849963" cy="623306"/>
            </a:xfrm>
            <a:prstGeom prst="rect">
              <a:avLst/>
            </a:prstGeom>
          </p:spPr>
        </p:pic>
      </p:grpSp>
      <p:pic>
        <p:nvPicPr>
          <p:cNvPr id="409" name="图形 408"/>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489697" y="5683326"/>
            <a:ext cx="1289088" cy="572928"/>
          </a:xfrm>
          <a:prstGeom prst="rect">
            <a:avLst/>
          </a:prstGeom>
        </p:spPr>
      </p:pic>
      <p:pic>
        <p:nvPicPr>
          <p:cNvPr id="412" name="图形 411"/>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96422" y="5773238"/>
            <a:ext cx="1367125" cy="683563"/>
          </a:xfrm>
          <a:prstGeom prst="rect">
            <a:avLst/>
          </a:prstGeom>
        </p:spPr>
      </p:pic>
      <p:pic>
        <p:nvPicPr>
          <p:cNvPr id="416" name="图形 415"/>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901718" y="5477946"/>
            <a:ext cx="376239" cy="250826"/>
          </a:xfrm>
          <a:prstGeom prst="rect">
            <a:avLst/>
          </a:prstGeom>
        </p:spPr>
      </p:pic>
      <p:pic>
        <p:nvPicPr>
          <p:cNvPr id="420" name="图形 419"/>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6192355" y="4895425"/>
            <a:ext cx="904703" cy="583031"/>
          </a:xfrm>
          <a:prstGeom prst="rect">
            <a:avLst/>
          </a:prstGeom>
        </p:spPr>
      </p:pic>
      <p:pic>
        <p:nvPicPr>
          <p:cNvPr id="322" name="图片 321"/>
          <p:cNvPicPr>
            <a:picLocks noChangeAspect="1"/>
          </p:cNvPicPr>
          <p:nvPr/>
        </p:nvPicPr>
        <p:blipFill>
          <a:blip r:embed="rId23"/>
          <a:srcRect l="5036"/>
          <a:stretch>
            <a:fillRect/>
          </a:stretch>
        </p:blipFill>
        <p:spPr>
          <a:xfrm>
            <a:off x="1" y="4927987"/>
            <a:ext cx="2084215" cy="1207113"/>
          </a:xfrm>
          <a:custGeom>
            <a:avLst/>
            <a:gdLst>
              <a:gd name="connsiteX0" fmla="*/ 0 w 2084215"/>
              <a:gd name="connsiteY0" fmla="*/ 0 h 1207113"/>
              <a:gd name="connsiteX1" fmla="*/ 2084215 w 2084215"/>
              <a:gd name="connsiteY1" fmla="*/ 0 h 1207113"/>
              <a:gd name="connsiteX2" fmla="*/ 2084215 w 2084215"/>
              <a:gd name="connsiteY2" fmla="*/ 1207113 h 1207113"/>
              <a:gd name="connsiteX3" fmla="*/ 0 w 2084215"/>
              <a:gd name="connsiteY3" fmla="*/ 1207113 h 1207113"/>
            </a:gdLst>
            <a:ahLst/>
            <a:cxnLst>
              <a:cxn ang="0">
                <a:pos x="connsiteX0" y="connsiteY0"/>
              </a:cxn>
              <a:cxn ang="0">
                <a:pos x="connsiteX1" y="connsiteY1"/>
              </a:cxn>
              <a:cxn ang="0">
                <a:pos x="connsiteX2" y="connsiteY2"/>
              </a:cxn>
              <a:cxn ang="0">
                <a:pos x="connsiteX3" y="connsiteY3"/>
              </a:cxn>
            </a:cxnLst>
            <a:rect l="l" t="t" r="r" b="b"/>
            <a:pathLst>
              <a:path w="2084215" h="1207113">
                <a:moveTo>
                  <a:pt x="0" y="0"/>
                </a:moveTo>
                <a:lnTo>
                  <a:pt x="2084215" y="0"/>
                </a:lnTo>
                <a:lnTo>
                  <a:pt x="2084215" y="1207113"/>
                </a:lnTo>
                <a:lnTo>
                  <a:pt x="0" y="1207113"/>
                </a:lnTo>
                <a:close/>
              </a:path>
            </a:pathLst>
          </a:cu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giải quyết mâu thuẫn xung đột _ THIENTUONG KNS">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12875" y="1962785"/>
            <a:ext cx="9892665" cy="2215515"/>
          </a:xfrm>
          <a:prstGeom prst="roundRect">
            <a:avLst/>
          </a:prstGeom>
          <a:solidFill>
            <a:schemeClr val="accent2">
              <a:lumMod val="40000"/>
              <a:lumOff val="60000"/>
            </a:schemeClr>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 name="Text Box 1"/>
          <p:cNvSpPr txBox="1"/>
          <p:nvPr/>
        </p:nvSpPr>
        <p:spPr>
          <a:xfrm>
            <a:off x="1750060" y="2527935"/>
            <a:ext cx="8991600" cy="1650365"/>
          </a:xfrm>
          <a:prstGeom prst="rect">
            <a:avLst/>
          </a:prstGeom>
          <a:noFill/>
        </p:spPr>
        <p:txBody>
          <a:bodyPr wrap="square" rtlCol="0">
            <a:noAutofit/>
          </a:bodyPr>
          <a:lstStyle/>
          <a:p>
            <a:r>
              <a:rPr lang="vi-VN" altLang="en-US" sz="6000">
                <a:latin typeface="Times New Roman" panose="02020603050405020304" charset="0"/>
                <a:cs typeface="Times New Roman" panose="02020603050405020304" charset="0"/>
              </a:rPr>
              <a:t>Video vừa rồi có nội dung gì?</a:t>
            </a:r>
          </a:p>
        </p:txBody>
      </p:sp>
      <p:pic>
        <p:nvPicPr>
          <p:cNvPr id="56" name="图形 55"/>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64115" y="4646930"/>
            <a:ext cx="2376170" cy="2287270"/>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flipH="1">
            <a:off x="-364490" y="4570095"/>
            <a:ext cx="2684145" cy="228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Placeholder 2"/>
          <p:cNvPicPr>
            <a:picLocks noChangeAspect="1"/>
          </p:cNvPicPr>
          <p:nvPr/>
        </p:nvPicPr>
        <p:blipFill>
          <a:blip r:embed="rId5"/>
          <a:stretch>
            <a:fillRect/>
          </a:stretch>
        </p:blipFill>
        <p:spPr>
          <a:xfrm>
            <a:off x="10313035" y="-173990"/>
            <a:ext cx="1878965" cy="1513840"/>
          </a:xfrm>
          <a:prstGeom prst="rect">
            <a:avLst/>
          </a:prstGeom>
        </p:spPr>
      </p:pic>
      <p:pic>
        <p:nvPicPr>
          <p:cNvPr id="40" name="图形 39"/>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0"/>
            <a:ext cx="990600" cy="9867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sp>
        <p:nvSpPr>
          <p:cNvPr id="38" name="文本框 37"/>
          <p:cNvSpPr txBox="1"/>
          <p:nvPr/>
        </p:nvSpPr>
        <p:spPr>
          <a:xfrm>
            <a:off x="1884680" y="1859280"/>
            <a:ext cx="8496935" cy="3046095"/>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Microsoft YaHei" panose="020B0503020204020204" charset="-122"/>
              </a:defRPr>
            </a:lvl1pPr>
          </a:lstStyle>
          <a:p>
            <a:r>
              <a:rPr lang="vi-VN" altLang="en-US" sz="9600" b="1" i="0" u="none" strike="noStrike" dirty="0">
                <a:ln>
                  <a:solidFill>
                    <a:srgbClr val="FF7697"/>
                  </a:solidFill>
                </a:ln>
                <a:solidFill>
                  <a:schemeClr val="bg1"/>
                </a:solidFill>
                <a:effectLst>
                  <a:outerShdw dist="101600" dir="2700000" algn="tl" rotWithShape="0">
                    <a:srgbClr val="FF7697"/>
                  </a:outerShdw>
                </a:effectLst>
                <a:latin typeface="Times New Roman" panose="02020603050405020304" charset="0"/>
                <a:ea typeface="Arial" panose="020B0604020202020204" pitchFamily="34" charset="0"/>
                <a:cs typeface="Times New Roman" panose="02020603050405020304" charset="0"/>
              </a:rPr>
              <a:t>HÌNH THÀNH KIẾN THỨC</a:t>
            </a: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82456" y="4346276"/>
            <a:ext cx="1514644" cy="2019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102"/>
          <p:cNvPicPr>
            <a:picLocks noGrp="1" noChangeAspect="1"/>
          </p:cNvPicPr>
          <p:nvPr>
            <p:ph type="pic" idx="2"/>
          </p:nvPr>
        </p:nvPicPr>
        <p:blipFill>
          <a:blip r:embed="rId3"/>
          <a:stretch>
            <a:fillRect/>
          </a:stretch>
        </p:blipFill>
        <p:spPr>
          <a:xfrm>
            <a:off x="-99695" y="-132715"/>
            <a:ext cx="12439650" cy="6990715"/>
          </a:xfrm>
          <a:prstGeom prst="rect">
            <a:avLst/>
          </a:prstGeom>
          <a:noFill/>
          <a:ln w="9525">
            <a:noFill/>
          </a:ln>
        </p:spPr>
      </p:pic>
      <p:sp>
        <p:nvSpPr>
          <p:cNvPr id="15" name="Text Box 14"/>
          <p:cNvSpPr txBox="1"/>
          <p:nvPr/>
        </p:nvSpPr>
        <p:spPr>
          <a:xfrm>
            <a:off x="662305" y="493395"/>
            <a:ext cx="10866755" cy="1670050"/>
          </a:xfrm>
          <a:prstGeom prst="rect">
            <a:avLst/>
          </a:prstGeom>
          <a:noFill/>
        </p:spPr>
        <p:txBody>
          <a:bodyPr wrap="square" rtlCol="0">
            <a:noAutofit/>
          </a:bodyPr>
          <a:lstStyle/>
          <a:p>
            <a:pPr algn="ctr"/>
            <a:r>
              <a:rPr lang="vi-VN" altLang="en-US" sz="4400" b="1">
                <a:solidFill>
                  <a:schemeClr val="bg2"/>
                </a:solidFill>
                <a:latin typeface="HP001 4 hàng" panose="020B0603050302020204" charset="0"/>
                <a:cs typeface="HP001 4 hàng" panose="020B0603050302020204" charset="0"/>
              </a:rPr>
              <a:t>Thứ Tư ngày 12 tháng 03 năm 2025</a:t>
            </a:r>
          </a:p>
          <a:p>
            <a:pPr algn="ctr">
              <a:lnSpc>
                <a:spcPct val="150000"/>
              </a:lnSpc>
            </a:pPr>
            <a:r>
              <a:rPr lang="vi-VN" altLang="en-US" sz="4800" b="1" u="sng">
                <a:solidFill>
                  <a:srgbClr val="FFFF00"/>
                </a:solidFill>
                <a:latin typeface="HP001 4 hàng" panose="020B0603050302020204" charset="0"/>
                <a:cs typeface="HP001 4 hàng" panose="020B0603050302020204" charset="0"/>
                <a:sym typeface="+mn-ea"/>
              </a:rPr>
              <a:t>Đạo đức </a:t>
            </a:r>
            <a:endParaRPr lang="vi-VN" altLang="en-US" sz="4400" b="1" u="sng">
              <a:solidFill>
                <a:schemeClr val="bg2"/>
              </a:solidFill>
              <a:latin typeface="HP001 4 hàng" panose="020B0603050302020204" charset="0"/>
              <a:cs typeface="HP001 4 hàng" panose="020B0603050302020204" charset="0"/>
            </a:endParaRPr>
          </a:p>
          <a:p>
            <a:pPr algn="ctr">
              <a:lnSpc>
                <a:spcPct val="150000"/>
              </a:lnSpc>
            </a:pPr>
            <a:endParaRPr lang="vi-VN" altLang="en-US" sz="4400" b="1">
              <a:solidFill>
                <a:schemeClr val="bg2"/>
              </a:solidFill>
              <a:latin typeface="HP001 4 hàng" panose="020B0603050302020204" charset="0"/>
              <a:cs typeface="HP001 4 hàng" panose="020B0603050302020204" charset="0"/>
            </a:endParaRPr>
          </a:p>
        </p:txBody>
      </p:sp>
      <p:sp>
        <p:nvSpPr>
          <p:cNvPr id="16" name="Text Box 15"/>
          <p:cNvSpPr txBox="1"/>
          <p:nvPr/>
        </p:nvSpPr>
        <p:spPr>
          <a:xfrm>
            <a:off x="537210" y="2099945"/>
            <a:ext cx="11419205" cy="4047490"/>
          </a:xfrm>
          <a:prstGeom prst="rect">
            <a:avLst/>
          </a:prstGeom>
          <a:noFill/>
        </p:spPr>
        <p:txBody>
          <a:bodyPr wrap="square" rtlCol="0">
            <a:noAutofit/>
          </a:bodyPr>
          <a:lstStyle/>
          <a:p>
            <a:pPr algn="ctr">
              <a:lnSpc>
                <a:spcPct val="150000"/>
              </a:lnSpc>
            </a:pPr>
            <a:r>
              <a:rPr lang="vi-VN" altLang="en-US" sz="6000" b="1">
                <a:solidFill>
                  <a:schemeClr val="bg2"/>
                </a:solidFill>
                <a:latin typeface="HP001 4 hàng" panose="020B0603050302020204" charset="0"/>
                <a:cs typeface="HP001 4 hàng" panose="020B0603050302020204" charset="0"/>
              </a:rPr>
              <a:t>Em nhận biết </a:t>
            </a:r>
          </a:p>
          <a:p>
            <a:pPr algn="ctr">
              <a:lnSpc>
                <a:spcPct val="150000"/>
              </a:lnSpc>
            </a:pPr>
            <a:r>
              <a:rPr lang="vi-VN" altLang="en-US" sz="6000" b="1">
                <a:solidFill>
                  <a:schemeClr val="bg2"/>
                </a:solidFill>
                <a:latin typeface="HP001 4 hàng" panose="020B0603050302020204" charset="0"/>
                <a:cs typeface="HP001 4 hàng" panose="020B0603050302020204" charset="0"/>
              </a:rPr>
              <a:t>những bất hòa với bạn </a:t>
            </a:r>
          </a:p>
          <a:p>
            <a:pPr algn="ctr">
              <a:lnSpc>
                <a:spcPct val="150000"/>
              </a:lnSpc>
            </a:pPr>
            <a:r>
              <a:rPr lang="vi-VN" altLang="en-US" sz="6000" b="1">
                <a:solidFill>
                  <a:schemeClr val="bg2"/>
                </a:solidFill>
                <a:latin typeface="HP001 4 hàng" panose="020B0603050302020204" charset="0"/>
                <a:cs typeface="HP001 4 hàng" panose="020B0603050302020204" charset="0"/>
              </a:rPr>
              <a:t>( tiết 1) </a:t>
            </a:r>
            <a:r>
              <a:rPr lang="vi-VN" altLang="en-US" sz="4400">
                <a:solidFill>
                  <a:schemeClr val="bg2"/>
                </a:solidFill>
                <a:latin typeface="HP001 4 hàng" panose="020B0603050302020204" charset="0"/>
                <a:cs typeface="HP001 4 hàng" panose="020B060305030202020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 calcmode="lin" valueType="num">
                                      <p:cBhvr>
                                        <p:cTn id="12"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xEl>
                                              <p:pRg st="1" end="1"/>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 calcmode="lin" valueType="num">
                                      <p:cBhvr>
                                        <p:cTn id="17"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1)"/>
          <p:cNvPicPr>
            <a:picLocks noChangeAspect="1"/>
          </p:cNvPicPr>
          <p:nvPr/>
        </p:nvPicPr>
        <p:blipFill>
          <a:blip r:embed="rId3"/>
          <a:srcRect l="10209" t="13269" r="5783" b="15731"/>
          <a:stretch>
            <a:fillRect/>
          </a:stretch>
        </p:blipFill>
        <p:spPr>
          <a:xfrm>
            <a:off x="2426970" y="674370"/>
            <a:ext cx="7713345" cy="4846955"/>
          </a:xfrm>
          <a:prstGeom prst="rect">
            <a:avLst/>
          </a:prstGeom>
        </p:spPr>
      </p:pic>
      <p:sp>
        <p:nvSpPr>
          <p:cNvPr id="3" name="Text Box 2"/>
          <p:cNvSpPr txBox="1"/>
          <p:nvPr/>
        </p:nvSpPr>
        <p:spPr>
          <a:xfrm>
            <a:off x="213995" y="91440"/>
            <a:ext cx="7253605" cy="583565"/>
          </a:xfrm>
          <a:prstGeom prst="rect">
            <a:avLst/>
          </a:prstGeom>
          <a:noFill/>
        </p:spPr>
        <p:txBody>
          <a:bodyPr wrap="square" rtlCol="0">
            <a:spAutoFit/>
          </a:bodyPr>
          <a:lstStyle/>
          <a:p>
            <a:r>
              <a:rPr lang="vi-VN" altLang="en-US" sz="3200" b="1">
                <a:solidFill>
                  <a:schemeClr val="accent6"/>
                </a:solidFill>
                <a:latin typeface="Times New Roman" panose="02020603050405020304" charset="0"/>
                <a:cs typeface="Times New Roman" panose="02020603050405020304" charset="0"/>
              </a:rPr>
              <a:t>1. Quan sát tranh và trả lời câu hỏi</a:t>
            </a:r>
            <a:r>
              <a:rPr lang="vi-VN" altLang="en-US" b="1">
                <a:solidFill>
                  <a:schemeClr val="accent6"/>
                </a:solidFill>
              </a:rPr>
              <a:t>.</a:t>
            </a:r>
          </a:p>
        </p:txBody>
      </p:sp>
      <p:sp>
        <p:nvSpPr>
          <p:cNvPr id="12" name="Text Box 11"/>
          <p:cNvSpPr txBox="1"/>
          <p:nvPr/>
        </p:nvSpPr>
        <p:spPr>
          <a:xfrm>
            <a:off x="1210310" y="5627370"/>
            <a:ext cx="10335895" cy="1076325"/>
          </a:xfrm>
          <a:prstGeom prst="rect">
            <a:avLst/>
          </a:prstGeom>
        </p:spPr>
        <p:txBody>
          <a:bodyPr wrap="square">
            <a:spAutoFit/>
          </a:bodyPr>
          <a:lstStyle/>
          <a:p>
            <a:pPr algn="just" defTabSz="266700"/>
            <a:r>
              <a:rPr lang="vi-VN" altLang="en-US" sz="3200" i="0">
                <a:solidFill>
                  <a:srgbClr val="000000"/>
                </a:solidFill>
                <a:latin typeface="Times New Roman" panose="02020603050405020304"/>
                <a:ea typeface="SimSun" panose="02010600030101010101" pitchFamily="2" charset="-122"/>
              </a:rPr>
              <a:t>a.</a:t>
            </a:r>
            <a:r>
              <a:rPr lang="en-US" altLang="zh-CN" sz="3200" i="0">
                <a:solidFill>
                  <a:srgbClr val="000000"/>
                </a:solidFill>
                <a:latin typeface="Times New Roman" panose="02020603050405020304"/>
                <a:ea typeface="SimSun" panose="02010600030101010101" pitchFamily="2" charset="-122"/>
              </a:rPr>
              <a:t> Hành động của các bạn trong tranh nào thể hiện bất hòa?</a:t>
            </a:r>
          </a:p>
          <a:p>
            <a:pPr algn="just" defTabSz="266700"/>
            <a:r>
              <a:rPr lang="vi-VN" altLang="en-US" sz="3200" i="0">
                <a:solidFill>
                  <a:srgbClr val="000000"/>
                </a:solidFill>
                <a:latin typeface="Times New Roman" panose="02020603050405020304"/>
                <a:ea typeface="SimSun" panose="02010600030101010101" pitchFamily="2" charset="-122"/>
              </a:rPr>
              <a:t>b.</a:t>
            </a:r>
            <a:r>
              <a:rPr lang="en-US" altLang="zh-CN" sz="3200" i="0">
                <a:solidFill>
                  <a:srgbClr val="000000"/>
                </a:solidFill>
                <a:latin typeface="Times New Roman" panose="02020603050405020304"/>
                <a:ea typeface="SimSun" panose="02010600030101010101" pitchFamily="2" charset="-122"/>
              </a:rPr>
              <a:t> Nêu những biểu hiện bất hòa với bạn tron</a:t>
            </a:r>
            <a:r>
              <a:rPr lang="vi-VN" altLang="en-US" sz="3200" i="0">
                <a:solidFill>
                  <a:srgbClr val="000000"/>
                </a:solidFill>
                <a:latin typeface="Times New Roman" panose="02020603050405020304"/>
                <a:ea typeface="SimSun" panose="02010600030101010101" pitchFamily="2" charset="-122"/>
              </a:rPr>
              <a:t>g</a:t>
            </a:r>
            <a:r>
              <a:rPr lang="en-US" altLang="zh-CN" sz="3200" i="0">
                <a:solidFill>
                  <a:srgbClr val="000000"/>
                </a:solidFill>
                <a:latin typeface="Times New Roman" panose="02020603050405020304"/>
                <a:ea typeface="SimSun" panose="02010600030101010101" pitchFamily="2" charset="-122"/>
              </a:rPr>
              <a:t> tranh đó.</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80340" y="3345180"/>
            <a:ext cx="3150870" cy="2842260"/>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en-US" altLang="en-US" sz="3600">
                <a:solidFill>
                  <a:schemeClr val="tx1"/>
                </a:solidFill>
                <a:latin typeface="Times New Roman" panose="02020603050405020304" charset="0"/>
                <a:cs typeface="Times New Roman" panose="02020603050405020304" charset="0"/>
              </a:rPr>
              <a:t>Hai bạn giằng co nhau một chú gấu bông.</a:t>
            </a:r>
          </a:p>
        </p:txBody>
      </p:sp>
      <p:pic>
        <p:nvPicPr>
          <p:cNvPr id="3" name="Picture 2" descr="image (11)"/>
          <p:cNvPicPr>
            <a:picLocks noChangeAspect="1"/>
          </p:cNvPicPr>
          <p:nvPr/>
        </p:nvPicPr>
        <p:blipFill>
          <a:blip r:embed="rId3"/>
          <a:srcRect l="10209" t="13269" r="49339" b="52521"/>
          <a:stretch>
            <a:fillRect/>
          </a:stretch>
        </p:blipFill>
        <p:spPr>
          <a:xfrm>
            <a:off x="0" y="222885"/>
            <a:ext cx="3756025" cy="2399030"/>
          </a:xfrm>
          <a:prstGeom prst="rect">
            <a:avLst/>
          </a:prstGeom>
        </p:spPr>
      </p:pic>
      <p:pic>
        <p:nvPicPr>
          <p:cNvPr id="4" name="Picture 3" descr="image (11)"/>
          <p:cNvPicPr>
            <a:picLocks noChangeAspect="1"/>
          </p:cNvPicPr>
          <p:nvPr/>
        </p:nvPicPr>
        <p:blipFill>
          <a:blip r:embed="rId3"/>
          <a:srcRect l="50661" t="13269" r="5783" b="51933"/>
          <a:stretch>
            <a:fillRect/>
          </a:stretch>
        </p:blipFill>
        <p:spPr>
          <a:xfrm>
            <a:off x="4186555" y="181610"/>
            <a:ext cx="4044315" cy="2440305"/>
          </a:xfrm>
          <a:prstGeom prst="rect">
            <a:avLst/>
          </a:prstGeom>
        </p:spPr>
      </p:pic>
      <p:pic>
        <p:nvPicPr>
          <p:cNvPr id="5" name="Picture 4" descr="image (11)"/>
          <p:cNvPicPr>
            <a:picLocks noChangeAspect="1"/>
          </p:cNvPicPr>
          <p:nvPr/>
        </p:nvPicPr>
        <p:blipFill>
          <a:blip r:embed="rId3"/>
          <a:srcRect l="50661" t="49235" r="5783" b="15731"/>
          <a:stretch>
            <a:fillRect/>
          </a:stretch>
        </p:blipFill>
        <p:spPr>
          <a:xfrm>
            <a:off x="8362950" y="165100"/>
            <a:ext cx="4044315" cy="2456815"/>
          </a:xfrm>
          <a:prstGeom prst="rect">
            <a:avLst/>
          </a:prstGeom>
        </p:spPr>
      </p:pic>
      <p:sp>
        <p:nvSpPr>
          <p:cNvPr id="9" name="Rounded Rectangle 8"/>
          <p:cNvSpPr/>
          <p:nvPr/>
        </p:nvSpPr>
        <p:spPr>
          <a:xfrm>
            <a:off x="4361815" y="3345180"/>
            <a:ext cx="3485515" cy="2842260"/>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en-US" altLang="en-US" sz="3600">
                <a:solidFill>
                  <a:srgbClr val="000000"/>
                </a:solidFill>
                <a:latin typeface="Times New Roman" panose="02020603050405020304"/>
                <a:ea typeface="SimSun" panose="02010600030101010101" pitchFamily="2" charset="-122"/>
                <a:sym typeface="+mn-ea"/>
              </a:rPr>
              <a:t>Hai bạn đổ lỗi cho nhau vì làm vỡ bình hoa</a:t>
            </a:r>
            <a:endParaRPr lang="vi-VN" altLang="en-US" sz="3600">
              <a:solidFill>
                <a:srgbClr val="000000"/>
              </a:solidFill>
              <a:latin typeface="Times New Roman" panose="02020603050405020304"/>
              <a:ea typeface="SimSun" panose="02010600030101010101" pitchFamily="2" charset="-122"/>
              <a:sym typeface="+mn-ea"/>
            </a:endParaRPr>
          </a:p>
        </p:txBody>
      </p:sp>
      <p:sp>
        <p:nvSpPr>
          <p:cNvPr id="10" name="Rounded Rectangle 9"/>
          <p:cNvSpPr/>
          <p:nvPr/>
        </p:nvSpPr>
        <p:spPr>
          <a:xfrm>
            <a:off x="8362950" y="3345180"/>
            <a:ext cx="3604895" cy="2842260"/>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en-US" altLang="en-US" sz="3600">
                <a:solidFill>
                  <a:schemeClr val="tx1"/>
                </a:solidFill>
                <a:latin typeface="Times New Roman" panose="02020603050405020304" charset="0"/>
                <a:cs typeface="Times New Roman" panose="02020603050405020304" charset="0"/>
              </a:rPr>
              <a:t>Hai bạn gây mất trật tự trong thư viện làm ảnh hưởng tới người xung quanh.</a:t>
            </a:r>
          </a:p>
        </p:txBody>
      </p:sp>
      <p:sp>
        <p:nvSpPr>
          <p:cNvPr id="2" name="Down Arrow 1"/>
          <p:cNvSpPr/>
          <p:nvPr/>
        </p:nvSpPr>
        <p:spPr>
          <a:xfrm>
            <a:off x="1635125" y="272097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Down Arrow 5"/>
          <p:cNvSpPr/>
          <p:nvPr/>
        </p:nvSpPr>
        <p:spPr>
          <a:xfrm>
            <a:off x="10060305" y="267144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Down Arrow 6"/>
          <p:cNvSpPr/>
          <p:nvPr/>
        </p:nvSpPr>
        <p:spPr>
          <a:xfrm>
            <a:off x="5965825" y="267144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animBg="1"/>
      <p:bldP spid="10" grpId="1" animBg="1"/>
      <p:bldP spid="2" grpId="0" animBg="1"/>
      <p:bldP spid="2" grpId="1" animBg="1"/>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80340" y="4223385"/>
            <a:ext cx="3604895" cy="2025650"/>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vi-VN" altLang="en-US" sz="3600">
                <a:solidFill>
                  <a:schemeClr val="tx1"/>
                </a:solidFill>
                <a:latin typeface="Times New Roman" panose="02020603050405020304" charset="0"/>
                <a:cs typeface="Times New Roman" panose="02020603050405020304" charset="0"/>
              </a:rPr>
              <a:t>Gấu bông rách, 2 bạn cãi nhau</a:t>
            </a:r>
            <a:r>
              <a:rPr lang="en-US" altLang="en-US" sz="3600">
                <a:solidFill>
                  <a:schemeClr val="tx1"/>
                </a:solidFill>
                <a:latin typeface="Times New Roman" panose="02020603050405020304" charset="0"/>
                <a:cs typeface="Times New Roman" panose="02020603050405020304" charset="0"/>
              </a:rPr>
              <a:t>.</a:t>
            </a:r>
          </a:p>
        </p:txBody>
      </p:sp>
      <p:pic>
        <p:nvPicPr>
          <p:cNvPr id="3" name="Picture 2" descr="image (11)"/>
          <p:cNvPicPr>
            <a:picLocks noChangeAspect="1"/>
          </p:cNvPicPr>
          <p:nvPr/>
        </p:nvPicPr>
        <p:blipFill>
          <a:blip r:embed="rId3"/>
          <a:srcRect l="10209" t="13269" r="49339" b="52521"/>
          <a:stretch>
            <a:fillRect/>
          </a:stretch>
        </p:blipFill>
        <p:spPr>
          <a:xfrm>
            <a:off x="104775" y="1216660"/>
            <a:ext cx="3756025" cy="2399030"/>
          </a:xfrm>
          <a:prstGeom prst="rect">
            <a:avLst/>
          </a:prstGeom>
        </p:spPr>
      </p:pic>
      <p:pic>
        <p:nvPicPr>
          <p:cNvPr id="4" name="Picture 3" descr="image (11)"/>
          <p:cNvPicPr>
            <a:picLocks noChangeAspect="1"/>
          </p:cNvPicPr>
          <p:nvPr/>
        </p:nvPicPr>
        <p:blipFill>
          <a:blip r:embed="rId3"/>
          <a:srcRect l="50661" t="13269" r="5783" b="51933"/>
          <a:stretch>
            <a:fillRect/>
          </a:stretch>
        </p:blipFill>
        <p:spPr>
          <a:xfrm>
            <a:off x="4074160" y="1175385"/>
            <a:ext cx="4044315" cy="2440305"/>
          </a:xfrm>
          <a:prstGeom prst="rect">
            <a:avLst/>
          </a:prstGeom>
        </p:spPr>
      </p:pic>
      <p:pic>
        <p:nvPicPr>
          <p:cNvPr id="5" name="Picture 4" descr="image (11)"/>
          <p:cNvPicPr>
            <a:picLocks noChangeAspect="1"/>
          </p:cNvPicPr>
          <p:nvPr/>
        </p:nvPicPr>
        <p:blipFill>
          <a:blip r:embed="rId3"/>
          <a:srcRect l="50661" t="49235" r="5783" b="15731"/>
          <a:stretch>
            <a:fillRect/>
          </a:stretch>
        </p:blipFill>
        <p:spPr>
          <a:xfrm>
            <a:off x="8230870" y="1035050"/>
            <a:ext cx="4044315" cy="2456815"/>
          </a:xfrm>
          <a:prstGeom prst="rect">
            <a:avLst/>
          </a:prstGeom>
        </p:spPr>
      </p:pic>
      <p:sp>
        <p:nvSpPr>
          <p:cNvPr id="9" name="Rounded Rectangle 8"/>
          <p:cNvSpPr/>
          <p:nvPr/>
        </p:nvSpPr>
        <p:spPr>
          <a:xfrm>
            <a:off x="4293870" y="4223385"/>
            <a:ext cx="3604895" cy="2025650"/>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en-US" altLang="en-US" sz="3600">
                <a:solidFill>
                  <a:srgbClr val="000000"/>
                </a:solidFill>
                <a:latin typeface="Times New Roman" panose="02020603050405020304"/>
                <a:ea typeface="SimSun" panose="02010600030101010101" pitchFamily="2" charset="-122"/>
                <a:sym typeface="+mn-ea"/>
              </a:rPr>
              <a:t>2 bạn sẽ cãi nhau và có thể xô xát lẫn nhau</a:t>
            </a:r>
            <a:endParaRPr lang="vi-VN" altLang="en-US" sz="3600">
              <a:solidFill>
                <a:srgbClr val="000000"/>
              </a:solidFill>
              <a:latin typeface="Times New Roman" panose="02020603050405020304"/>
              <a:ea typeface="SimSun" panose="02010600030101010101" pitchFamily="2" charset="-122"/>
              <a:sym typeface="+mn-ea"/>
            </a:endParaRPr>
          </a:p>
        </p:txBody>
      </p:sp>
      <p:sp>
        <p:nvSpPr>
          <p:cNvPr id="10" name="Rounded Rectangle 9"/>
          <p:cNvSpPr/>
          <p:nvPr/>
        </p:nvSpPr>
        <p:spPr>
          <a:xfrm>
            <a:off x="8362950" y="4161790"/>
            <a:ext cx="3820795" cy="200596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defTabSz="266700"/>
            <a:r>
              <a:rPr lang="en-US" altLang="en-US" sz="3600">
                <a:solidFill>
                  <a:schemeClr val="tx1"/>
                </a:solidFill>
                <a:latin typeface="Times New Roman" panose="02020603050405020304" charset="0"/>
                <a:cs typeface="Times New Roman" panose="02020603050405020304" charset="0"/>
              </a:rPr>
              <a:t>Có t</a:t>
            </a:r>
            <a:r>
              <a:rPr lang="vi-VN" altLang="en-US" sz="3600">
                <a:solidFill>
                  <a:schemeClr val="tx1"/>
                </a:solidFill>
                <a:latin typeface="Times New Roman" panose="02020603050405020304" charset="0"/>
                <a:cs typeface="Times New Roman" panose="02020603050405020304" charset="0"/>
              </a:rPr>
              <a:t>hể</a:t>
            </a:r>
            <a:r>
              <a:rPr lang="en-US" altLang="en-US" sz="3600">
                <a:solidFill>
                  <a:schemeClr val="tx1"/>
                </a:solidFill>
                <a:latin typeface="Times New Roman" panose="02020603050405020304" charset="0"/>
                <a:cs typeface="Times New Roman" panose="02020603050405020304" charset="0"/>
              </a:rPr>
              <a:t> các bạn cãi nhau và không chơi với nhau nữa</a:t>
            </a:r>
            <a:r>
              <a:rPr lang="vi-VN" altLang="en-US" sz="3600">
                <a:solidFill>
                  <a:schemeClr val="tx1"/>
                </a:solidFill>
                <a:latin typeface="Times New Roman" panose="02020603050405020304" charset="0"/>
                <a:cs typeface="Times New Roman" panose="02020603050405020304" charset="0"/>
              </a:rPr>
              <a:t>.</a:t>
            </a:r>
            <a:r>
              <a:rPr lang="en-US" altLang="en-US" sz="3600">
                <a:solidFill>
                  <a:schemeClr val="tx1"/>
                </a:solidFill>
                <a:latin typeface="Times New Roman" panose="02020603050405020304" charset="0"/>
                <a:cs typeface="Times New Roman" panose="02020603050405020304" charset="0"/>
              </a:rPr>
              <a:t> </a:t>
            </a:r>
          </a:p>
        </p:txBody>
      </p:sp>
      <p:sp>
        <p:nvSpPr>
          <p:cNvPr id="2" name="Down Arrow 1"/>
          <p:cNvSpPr/>
          <p:nvPr/>
        </p:nvSpPr>
        <p:spPr>
          <a:xfrm>
            <a:off x="1635125" y="367728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Down Arrow 5"/>
          <p:cNvSpPr/>
          <p:nvPr/>
        </p:nvSpPr>
        <p:spPr>
          <a:xfrm>
            <a:off x="10060305" y="367728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Down Arrow 6"/>
          <p:cNvSpPr/>
          <p:nvPr/>
        </p:nvSpPr>
        <p:spPr>
          <a:xfrm>
            <a:off x="5965825" y="3677285"/>
            <a:ext cx="485775" cy="4845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Text Box 10"/>
          <p:cNvSpPr txBox="1"/>
          <p:nvPr/>
        </p:nvSpPr>
        <p:spPr>
          <a:xfrm>
            <a:off x="641985" y="204470"/>
            <a:ext cx="10963275" cy="645160"/>
          </a:xfrm>
          <a:prstGeom prst="rect">
            <a:avLst/>
          </a:prstGeom>
          <a:noFill/>
        </p:spPr>
        <p:txBody>
          <a:bodyPr wrap="square" rtlCol="0">
            <a:spAutoFit/>
          </a:bodyPr>
          <a:lstStyle/>
          <a:p>
            <a:pPr marL="571500" indent="-571500">
              <a:buFont typeface="Wingdings" panose="05000000000000000000" charset="0"/>
              <a:buChar char="v"/>
            </a:pPr>
            <a:r>
              <a:rPr lang="vi-VN" altLang="en-US" sz="3600">
                <a:solidFill>
                  <a:srgbClr val="C00000"/>
                </a:solidFill>
                <a:latin typeface="Times New Roman" panose="02020603050405020304" charset="0"/>
                <a:cs typeface="Times New Roman" panose="02020603050405020304" charset="0"/>
              </a:rPr>
              <a:t>Điều gì sẽ xảy ra khi các bạn trong tranh xảy ra bất hòa?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2" grpId="0" bldLvl="0" animBg="1"/>
      <p:bldP spid="2" grpId="1" animBg="1"/>
      <p:bldP spid="6" grpId="0" bldLvl="0" animBg="1"/>
      <p:bldP spid="6" grpId="1" animBg="1"/>
      <p:bldP spid="7" grpId="0" bldLvl="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319">
      <a:dk1>
        <a:srgbClr val="000000"/>
      </a:dk1>
      <a:lt1>
        <a:srgbClr val="FFFFFF"/>
      </a:lt1>
      <a:dk2>
        <a:srgbClr val="44546A"/>
      </a:dk2>
      <a:lt2>
        <a:srgbClr val="E7E6E6"/>
      </a:lt2>
      <a:accent1>
        <a:srgbClr val="8CAA5B"/>
      </a:accent1>
      <a:accent2>
        <a:srgbClr val="BDAA63"/>
      </a:accent2>
      <a:accent3>
        <a:srgbClr val="C7D959"/>
      </a:accent3>
      <a:accent4>
        <a:srgbClr val="8CAA5B"/>
      </a:accent4>
      <a:accent5>
        <a:srgbClr val="BDAA63"/>
      </a:accent5>
      <a:accent6>
        <a:srgbClr val="C7D959"/>
      </a:accent6>
      <a:hlink>
        <a:srgbClr val="0563C1"/>
      </a:hlink>
      <a:folHlink>
        <a:srgbClr val="954F72"/>
      </a:folHlink>
    </a:clrScheme>
    <a:fontScheme name="Arial+微软雅黑">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596</Words>
  <Application>Microsoft Office PowerPoint</Application>
  <PresentationFormat>Custom</PresentationFormat>
  <Paragraphs>61</Paragraphs>
  <Slides>22</Slides>
  <Notes>5</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Ngoài những biểu hiện trên, còn những biểu hiện nào thể hiện bất hòa giữa bạn bè?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lfjt</dc:creator>
  <cp:lastModifiedBy>Windows User</cp:lastModifiedBy>
  <cp:revision>28</cp:revision>
  <dcterms:created xsi:type="dcterms:W3CDTF">2018-08-16T02:06:00Z</dcterms:created>
  <dcterms:modified xsi:type="dcterms:W3CDTF">2025-03-17T09:59:44Z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1033-12.2.0.20326</vt:lpwstr>
  </property>
  <property fmtid="{D5CDD505-2E9C-101B-9397-08002B2CF9AE}" pid="3" name="ICV">
    <vt:lpwstr>1C89C09D8EE342499B0811EFAA1D81F9_11</vt:lpwstr>
  </property>
</Properties>
</file>