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699" r:id="rId2"/>
    <p:sldId id="257" r:id="rId3"/>
    <p:sldId id="256" r:id="rId4"/>
    <p:sldId id="258" r:id="rId5"/>
    <p:sldId id="259" r:id="rId6"/>
    <p:sldId id="336" r:id="rId7"/>
    <p:sldId id="277" r:id="rId8"/>
    <p:sldId id="268" r:id="rId9"/>
    <p:sldId id="290" r:id="rId10"/>
    <p:sldId id="281" r:id="rId11"/>
    <p:sldId id="280" r:id="rId12"/>
    <p:sldId id="701" r:id="rId13"/>
    <p:sldId id="293" r:id="rId14"/>
    <p:sldId id="289" r:id="rId15"/>
    <p:sldId id="279" r:id="rId16"/>
    <p:sldId id="700" r:id="rId17"/>
    <p:sldId id="262" r:id="rId18"/>
  </p:sldIdLst>
  <p:sldSz cx="12192000" cy="6858000"/>
  <p:notesSz cx="6858000" cy="9144000"/>
  <p:embeddedFontLst>
    <p:embeddedFont>
      <p:font typeface="Calibri Light" charset="0"/>
      <p:regular r:id="rId19"/>
      <p: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HP001 4 hàng" pitchFamily="34" charset="0"/>
      <p:regular r:id="rId25"/>
      <p:bold r:id="rId26"/>
    </p:embeddedFont>
    <p:embeddedFont>
      <p:font typeface="Tahoma" pitchFamily="3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21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0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gif"/><Relationship Id="rId3" Type="http://schemas.openxmlformats.org/officeDocument/2006/relationships/image" Target="../media/image8.jpeg"/><Relationship Id="rId7" Type="http://schemas.openxmlformats.org/officeDocument/2006/relationships/slide" Target="slide4.xml"/><Relationship Id="rId12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12.png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3.gif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1.gif"/><Relationship Id="rId5" Type="http://schemas.openxmlformats.org/officeDocument/2006/relationships/image" Target="../media/image9.png"/><Relationship Id="rId10" Type="http://schemas.openxmlformats.org/officeDocument/2006/relationships/image" Target="../media/image20.gif"/><Relationship Id="rId4" Type="http://schemas.openxmlformats.org/officeDocument/2006/relationships/image" Target="../media/image17.gif"/><Relationship Id="rId9" Type="http://schemas.openxmlformats.org/officeDocument/2006/relationships/image" Target="../media/image19.gif"/><Relationship Id="rId14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3.gif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1.gif"/><Relationship Id="rId5" Type="http://schemas.openxmlformats.org/officeDocument/2006/relationships/image" Target="../media/image11.png"/><Relationship Id="rId10" Type="http://schemas.openxmlformats.org/officeDocument/2006/relationships/image" Target="../media/image20.gif"/><Relationship Id="rId4" Type="http://schemas.openxmlformats.org/officeDocument/2006/relationships/image" Target="../media/image17.gif"/><Relationship Id="rId9" Type="http://schemas.openxmlformats.org/officeDocument/2006/relationships/image" Target="../media/image19.gif"/><Relationship Id="rId1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3.gif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1.gif"/><Relationship Id="rId5" Type="http://schemas.openxmlformats.org/officeDocument/2006/relationships/image" Target="../media/image13.png"/><Relationship Id="rId10" Type="http://schemas.openxmlformats.org/officeDocument/2006/relationships/image" Target="../media/image20.gif"/><Relationship Id="rId4" Type="http://schemas.openxmlformats.org/officeDocument/2006/relationships/image" Target="../media/image17.gif"/><Relationship Id="rId9" Type="http://schemas.openxmlformats.org/officeDocument/2006/relationships/image" Target="../media/image19.gif"/><Relationship Id="rId1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28D7DA-7E3F-3FB9-8083-E19321482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background with blue clouds and stars&#10;&#10;AI-generated content may be incorrect.">
            <a:extLst>
              <a:ext uri="{FF2B5EF4-FFF2-40B4-BE49-F238E27FC236}">
                <a16:creationId xmlns:a16="http://schemas.microsoft.com/office/drawing/2014/main" xmlns="" id="{FDBDF05D-105F-B3F5-CBC5-431E3D2C5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4"/>
            <a:ext cx="12192000" cy="6852647"/>
          </a:xfrm>
          <a:prstGeom prst="rect">
            <a:avLst/>
          </a:prstGeom>
        </p:spPr>
      </p:pic>
      <p:pic>
        <p:nvPicPr>
          <p:cNvPr id="38" name="Picture 5" descr="POINSET3">
            <a:extLst>
              <a:ext uri="{FF2B5EF4-FFF2-40B4-BE49-F238E27FC236}">
                <a16:creationId xmlns:a16="http://schemas.microsoft.com/office/drawing/2014/main" xmlns="" id="{46AFCCDC-92B0-5E4A-7A95-E165139F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979375"/>
            <a:ext cx="2136539" cy="187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3">
            <a:extLst>
              <a:ext uri="{FF2B5EF4-FFF2-40B4-BE49-F238E27FC236}">
                <a16:creationId xmlns:a16="http://schemas.microsoft.com/office/drawing/2014/main" xmlns="" id="{449162C2-79E9-D0A3-381D-C53C3928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1062" y="127000"/>
            <a:ext cx="7749874" cy="73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>
              <a:spcBef>
                <a:spcPct val="50000"/>
              </a:spcBef>
            </a:pPr>
            <a:r>
              <a:rPr lang="en-US" altLang="en-US" sz="2133" b="1" dirty="0" smtClean="0">
                <a:solidFill>
                  <a:srgbClr val="FF0066"/>
                </a:solidFill>
                <a:latin typeface="Times New Roman" pitchFamily="18" charset="0"/>
              </a:rPr>
              <a:t>UBND </a:t>
            </a:r>
            <a:r>
              <a:rPr lang="vi-VN" altLang="en-US" sz="2133" b="1" dirty="0" smtClean="0">
                <a:solidFill>
                  <a:srgbClr val="FF0066"/>
                </a:solidFill>
                <a:latin typeface="Times New Roman" pitchFamily="18" charset="0"/>
              </a:rPr>
              <a:t>THÀNH </a:t>
            </a:r>
            <a:r>
              <a:rPr lang="vi-VN" altLang="en-US" sz="2133" b="1" dirty="0">
                <a:solidFill>
                  <a:srgbClr val="FF0066"/>
                </a:solidFill>
                <a:latin typeface="Times New Roman" pitchFamily="18" charset="0"/>
              </a:rPr>
              <a:t>PHỐ QUY NHƠN</a:t>
            </a:r>
            <a:br>
              <a:rPr lang="vi-VN" altLang="en-US" sz="2133" b="1" dirty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en-US" altLang="en-US" sz="2133" b="1" dirty="0">
                <a:solidFill>
                  <a:srgbClr val="FF0066"/>
                </a:solidFill>
                <a:latin typeface="Times New Roman" pitchFamily="18" charset="0"/>
              </a:rPr>
              <a:t>TRƯỜNG TIỂU HỌC LÊ LỢI</a:t>
            </a:r>
          </a:p>
        </p:txBody>
      </p:sp>
      <p:sp>
        <p:nvSpPr>
          <p:cNvPr id="40" name="Text Box 14">
            <a:extLst>
              <a:ext uri="{FF2B5EF4-FFF2-40B4-BE49-F238E27FC236}">
                <a16:creationId xmlns:a16="http://schemas.microsoft.com/office/drawing/2014/main" xmlns="" id="{FBA269ED-7137-6C56-EC81-F6540726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759" y="4200436"/>
            <a:ext cx="7584177" cy="75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 eaLnBrk="1" hangingPunct="1">
              <a:spcBef>
                <a:spcPts val="1011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xmlns="" id="{52F1A29E-A4E5-BCFF-5438-2BF86F43F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751" y="2982432"/>
            <a:ext cx="9466392" cy="138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 eaLnBrk="1" hangingPunct="1">
              <a:defRPr/>
            </a:pP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1481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816069" eaLnBrk="1" hangingPunct="1">
              <a:defRPr/>
            </a:pP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1481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2" name="Picture 22" descr="bd21315_">
            <a:extLst>
              <a:ext uri="{FF2B5EF4-FFF2-40B4-BE49-F238E27FC236}">
                <a16:creationId xmlns:a16="http://schemas.microsoft.com/office/drawing/2014/main" xmlns="" id="{6402961A-D265-0FF9-FD3F-AF5323E7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61" y="4864328"/>
            <a:ext cx="3155043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4E757C3F-D18F-DF35-ACA2-B8AF508958C3}"/>
              </a:ext>
            </a:extLst>
          </p:cNvPr>
          <p:cNvCxnSpPr>
            <a:cxnSpLocks/>
          </p:cNvCxnSpPr>
          <p:nvPr/>
        </p:nvCxnSpPr>
        <p:spPr>
          <a:xfrm>
            <a:off x="4197711" y="838200"/>
            <a:ext cx="377788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Picture 7" descr="BƯỚM 58">
            <a:extLst>
              <a:ext uri="{FF2B5EF4-FFF2-40B4-BE49-F238E27FC236}">
                <a16:creationId xmlns:a16="http://schemas.microsoft.com/office/drawing/2014/main" xmlns="" id="{874D8E4B-06F1-CA38-C88A-41A6FAF6D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077709" y="4899355"/>
            <a:ext cx="911783" cy="118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animal-14[1]">
            <a:extLst>
              <a:ext uri="{FF2B5EF4-FFF2-40B4-BE49-F238E27FC236}">
                <a16:creationId xmlns:a16="http://schemas.microsoft.com/office/drawing/2014/main" xmlns="" id="{56346336-AC06-DAE7-1B7F-5A765B6F2D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29001" y="4764451"/>
            <a:ext cx="836939" cy="60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POINSET2">
            <a:extLst>
              <a:ext uri="{FF2B5EF4-FFF2-40B4-BE49-F238E27FC236}">
                <a16:creationId xmlns:a16="http://schemas.microsoft.com/office/drawing/2014/main" xmlns="" id="{415744E7-7FAC-7D32-320F-E538BD3B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5271" y="-101602"/>
            <a:ext cx="1445301" cy="172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18">
            <a:extLst>
              <a:ext uri="{FF2B5EF4-FFF2-40B4-BE49-F238E27FC236}">
                <a16:creationId xmlns:a16="http://schemas.microsoft.com/office/drawing/2014/main" xmlns="" id="{03F26570-A38B-8AAE-79AA-B37EF57E3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868" y="5372729"/>
            <a:ext cx="4788262" cy="101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732" tIns="45365" rIns="90732" bIns="4536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16069"/>
            <a:r>
              <a:rPr lang="en-US" altLang="en-US" sz="3000" b="1" i="1" dirty="0">
                <a:solidFill>
                  <a:srgbClr val="FF0066"/>
                </a:solidFill>
                <a:latin typeface="Times New Roman" pitchFamily="18" charset="0"/>
              </a:rPr>
              <a:t>G</a:t>
            </a:r>
            <a:r>
              <a:rPr lang="vi-VN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V</a:t>
            </a:r>
            <a:r>
              <a:rPr lang="en-US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GD:</a:t>
            </a:r>
            <a:r>
              <a:rPr lang="vi-VN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000" b="1" i="1" dirty="0">
                <a:solidFill>
                  <a:srgbClr val="FF0066"/>
                </a:solidFill>
                <a:latin typeface="Times New Roman" pitchFamily="18" charset="0"/>
              </a:rPr>
              <a:t>Lê </a:t>
            </a:r>
            <a:r>
              <a:rPr lang="en-US" altLang="en-US" sz="30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3000" b="1" i="1" dirty="0">
                <a:solidFill>
                  <a:srgbClr val="FF0066"/>
                </a:solidFill>
                <a:latin typeface="Times New Roman" pitchFamily="18" charset="0"/>
              </a:rPr>
              <a:t> Kim Dung</a:t>
            </a:r>
            <a:endParaRPr lang="vi-VN" altLang="en-US" sz="30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defTabSz="816069"/>
            <a:r>
              <a:rPr lang="en-US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Năm học: 2024-2025</a:t>
            </a:r>
            <a:endParaRPr lang="en-US" altLang="en-US" sz="30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4E585AE-C36E-6FD8-13F9-3CE8FD759964}"/>
              </a:ext>
            </a:extLst>
          </p:cNvPr>
          <p:cNvSpPr txBox="1"/>
          <p:nvPr/>
        </p:nvSpPr>
        <p:spPr>
          <a:xfrm>
            <a:off x="2286000" y="241890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4347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4283" y="2807218"/>
            <a:ext cx="9943297" cy="336607"/>
            <a:chOff x="0" y="0"/>
            <a:chExt cx="3928216" cy="132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28216" cy="132980"/>
            </a:xfrm>
            <a:custGeom>
              <a:avLst/>
              <a:gdLst/>
              <a:ahLst/>
              <a:cxnLst/>
              <a:rect l="l" t="t" r="r" b="b"/>
              <a:pathLst>
                <a:path w="3928216" h="132980">
                  <a:moveTo>
                    <a:pt x="26473" y="0"/>
                  </a:moveTo>
                  <a:lnTo>
                    <a:pt x="3901743" y="0"/>
                  </a:lnTo>
                  <a:cubicBezTo>
                    <a:pt x="3916364" y="0"/>
                    <a:pt x="3928216" y="11852"/>
                    <a:pt x="3928216" y="26473"/>
                  </a:cubicBezTo>
                  <a:lnTo>
                    <a:pt x="3928216" y="106508"/>
                  </a:lnTo>
                  <a:cubicBezTo>
                    <a:pt x="3928216" y="121128"/>
                    <a:pt x="3916364" y="132980"/>
                    <a:pt x="3901743" y="132980"/>
                  </a:cubicBezTo>
                  <a:lnTo>
                    <a:pt x="26473" y="132980"/>
                  </a:lnTo>
                  <a:cubicBezTo>
                    <a:pt x="11852" y="132980"/>
                    <a:pt x="0" y="121128"/>
                    <a:pt x="0" y="106508"/>
                  </a:cubicBezTo>
                  <a:lnTo>
                    <a:pt x="0" y="26473"/>
                  </a:lnTo>
                  <a:cubicBezTo>
                    <a:pt x="0" y="11852"/>
                    <a:pt x="11852" y="0"/>
                    <a:pt x="26473" y="0"/>
                  </a:cubicBezTo>
                  <a:close/>
                </a:path>
              </a:pathLst>
            </a:custGeom>
            <a:solidFill>
              <a:srgbClr val="FFFBD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28216" cy="1710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484274" y="3862972"/>
            <a:ext cx="1395027" cy="3008145"/>
          </a:xfrm>
          <a:custGeom>
            <a:avLst/>
            <a:gdLst/>
            <a:ahLst/>
            <a:cxnLst/>
            <a:rect l="l" t="t" r="r" b="b"/>
            <a:pathLst>
              <a:path w="2092540" h="4512217">
                <a:moveTo>
                  <a:pt x="0" y="0"/>
                </a:moveTo>
                <a:lnTo>
                  <a:pt x="2092540" y="0"/>
                </a:lnTo>
                <a:lnTo>
                  <a:pt x="2092540" y="4512216"/>
                </a:lnTo>
                <a:lnTo>
                  <a:pt x="0" y="4512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41495" y="5120188"/>
            <a:ext cx="2267888" cy="1760959"/>
          </a:xfrm>
          <a:custGeom>
            <a:avLst/>
            <a:gdLst/>
            <a:ahLst/>
            <a:cxnLst/>
            <a:rect l="l" t="t" r="r" b="b"/>
            <a:pathLst>
              <a:path w="3793685" h="3725838">
                <a:moveTo>
                  <a:pt x="0" y="0"/>
                </a:moveTo>
                <a:lnTo>
                  <a:pt x="3793685" y="0"/>
                </a:lnTo>
                <a:lnTo>
                  <a:pt x="3793685" y="3725837"/>
                </a:lnTo>
                <a:lnTo>
                  <a:pt x="0" y="3725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1167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96554" y="2576644"/>
            <a:ext cx="8998891" cy="83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9"/>
              </a:lnSpc>
            </a:pP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Tìm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các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từ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khó</a:t>
            </a: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2726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3929" y="1660430"/>
            <a:ext cx="10820400" cy="3393351"/>
            <a:chOff x="0" y="0"/>
            <a:chExt cx="7669467" cy="30606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69467" cy="3060601"/>
            </a:xfrm>
            <a:custGeom>
              <a:avLst/>
              <a:gdLst/>
              <a:ahLst/>
              <a:cxnLst/>
              <a:rect l="l" t="t" r="r" b="b"/>
              <a:pathLst>
                <a:path w="7669467" h="3060601">
                  <a:moveTo>
                    <a:pt x="7545007" y="3060601"/>
                  </a:moveTo>
                  <a:lnTo>
                    <a:pt x="124460" y="3060601"/>
                  </a:lnTo>
                  <a:cubicBezTo>
                    <a:pt x="55880" y="3060601"/>
                    <a:pt x="0" y="3004721"/>
                    <a:pt x="0" y="29361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45007" y="0"/>
                  </a:lnTo>
                  <a:cubicBezTo>
                    <a:pt x="7613586" y="0"/>
                    <a:pt x="7669467" y="55880"/>
                    <a:pt x="7669467" y="124460"/>
                  </a:cubicBezTo>
                  <a:lnTo>
                    <a:pt x="7669467" y="2936141"/>
                  </a:lnTo>
                  <a:cubicBezTo>
                    <a:pt x="7669467" y="3004721"/>
                    <a:pt x="7613586" y="3060601"/>
                    <a:pt x="7545007" y="306060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34C2EA2-C18D-2D26-F8ED-2C128472773E}"/>
              </a:ext>
            </a:extLst>
          </p:cNvPr>
          <p:cNvSpPr/>
          <p:nvPr/>
        </p:nvSpPr>
        <p:spPr>
          <a:xfrm>
            <a:off x="3674418" y="301087"/>
            <a:ext cx="5268036" cy="103738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ĐỌC CÂU DÀI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4F1104A-12B8-1FB9-56ED-2532DF44D3AC}"/>
              </a:ext>
            </a:extLst>
          </p:cNvPr>
          <p:cNvSpPr txBox="1"/>
          <p:nvPr/>
        </p:nvSpPr>
        <p:spPr>
          <a:xfrm>
            <a:off x="1394915" y="2212259"/>
            <a:ext cx="9618429" cy="1952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chừng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cõng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luồn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2FB48D1-05E0-568A-ECA1-FFBA7729514B}"/>
              </a:ext>
            </a:extLst>
          </p:cNvPr>
          <p:cNvCxnSpPr>
            <a:cxnSpLocks/>
          </p:cNvCxnSpPr>
          <p:nvPr/>
        </p:nvCxnSpPr>
        <p:spPr>
          <a:xfrm flipH="1">
            <a:off x="6395881" y="2370229"/>
            <a:ext cx="137651" cy="5604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AD01798-DE02-2522-6E2A-BC78CD9F4C65}"/>
              </a:ext>
            </a:extLst>
          </p:cNvPr>
          <p:cNvCxnSpPr>
            <a:cxnSpLocks/>
          </p:cNvCxnSpPr>
          <p:nvPr/>
        </p:nvCxnSpPr>
        <p:spPr>
          <a:xfrm flipH="1">
            <a:off x="2806717" y="3650941"/>
            <a:ext cx="191729" cy="5972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3368CD0-8AF2-4540-6967-99479791AF2A}"/>
              </a:ext>
            </a:extLst>
          </p:cNvPr>
          <p:cNvCxnSpPr>
            <a:cxnSpLocks/>
          </p:cNvCxnSpPr>
          <p:nvPr/>
        </p:nvCxnSpPr>
        <p:spPr>
          <a:xfrm flipH="1">
            <a:off x="3136098" y="2999733"/>
            <a:ext cx="191729" cy="5972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64F0FFE-5CEA-2083-D5BF-AEC08CCE3C83}"/>
              </a:ext>
            </a:extLst>
          </p:cNvPr>
          <p:cNvCxnSpPr>
            <a:cxnSpLocks/>
          </p:cNvCxnSpPr>
          <p:nvPr/>
        </p:nvCxnSpPr>
        <p:spPr>
          <a:xfrm flipH="1">
            <a:off x="3197160" y="2999733"/>
            <a:ext cx="191729" cy="5972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CBF2086-712A-7FBB-F158-00139B6E4A42}"/>
              </a:ext>
            </a:extLst>
          </p:cNvPr>
          <p:cNvCxnSpPr>
            <a:cxnSpLocks/>
          </p:cNvCxnSpPr>
          <p:nvPr/>
        </p:nvCxnSpPr>
        <p:spPr>
          <a:xfrm flipH="1">
            <a:off x="10698688" y="3663847"/>
            <a:ext cx="191729" cy="5972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1544417-2F00-C155-6787-2BDC17953C00}"/>
              </a:ext>
            </a:extLst>
          </p:cNvPr>
          <p:cNvCxnSpPr>
            <a:cxnSpLocks/>
          </p:cNvCxnSpPr>
          <p:nvPr/>
        </p:nvCxnSpPr>
        <p:spPr>
          <a:xfrm flipH="1">
            <a:off x="10605356" y="3663848"/>
            <a:ext cx="191729" cy="5972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01BAFDF-AFC0-DD66-3FAF-7BD0AEF21D94}"/>
              </a:ext>
            </a:extLst>
          </p:cNvPr>
          <p:cNvCxnSpPr>
            <a:cxnSpLocks/>
          </p:cNvCxnSpPr>
          <p:nvPr/>
        </p:nvCxnSpPr>
        <p:spPr>
          <a:xfrm flipH="1">
            <a:off x="6966562" y="3663847"/>
            <a:ext cx="191729" cy="5972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BBE920-D5C9-584A-8485-756FDED430ED}"/>
              </a:ext>
            </a:extLst>
          </p:cNvPr>
          <p:cNvSpPr txBox="1"/>
          <p:nvPr/>
        </p:nvSpPr>
        <p:spPr>
          <a:xfrm>
            <a:off x="4840479" y="0"/>
            <a:ext cx="2346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ẢNH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FA4835-7C2E-4827-5C75-C469E99090D9}"/>
              </a:ext>
            </a:extLst>
          </p:cNvPr>
          <p:cNvSpPr txBox="1"/>
          <p:nvPr/>
        </p:nvSpPr>
        <p:spPr>
          <a:xfrm>
            <a:off x="304799" y="530318"/>
            <a:ext cx="6807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1979,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ED124B-7478-28B6-09C1-06F0DF538B76}"/>
              </a:ext>
            </a:extLst>
          </p:cNvPr>
          <p:cNvSpPr txBox="1"/>
          <p:nvPr/>
        </p:nvSpPr>
        <p:spPr>
          <a:xfrm>
            <a:off x="268477" y="3264598"/>
            <a:ext cx="1161872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Ba,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vào căn nhà đơn sơ của bà Mùi, cô trào nước mắt, lao tới bên giường bệnh, chỉ gọi được hai tiếng “Mẹ 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rồi cứ thế, hai mẹ con ôm nhau nức nở, không nói nên lời.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Theo MAI THANH HẢI</a:t>
            </a:r>
          </a:p>
          <a:p>
            <a:pPr algn="just"/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A3463E-EEBC-6BC4-3A71-43EB21D5A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999" y="430888"/>
            <a:ext cx="4610195" cy="28007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4B5A88B-7A01-800D-0320-3366DBDD3D19}"/>
              </a:ext>
            </a:extLst>
          </p:cNvPr>
          <p:cNvSpPr/>
          <p:nvPr/>
        </p:nvSpPr>
        <p:spPr>
          <a:xfrm>
            <a:off x="304799" y="4939207"/>
            <a:ext cx="489528" cy="46720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7171D53-9071-8FBF-BEFD-330E1D4019A6}"/>
              </a:ext>
            </a:extLst>
          </p:cNvPr>
          <p:cNvSpPr/>
          <p:nvPr/>
        </p:nvSpPr>
        <p:spPr>
          <a:xfrm>
            <a:off x="268477" y="3231655"/>
            <a:ext cx="489528" cy="46720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95C11D6-29C3-8AD2-6B33-AD201082F2F9}"/>
              </a:ext>
            </a:extLst>
          </p:cNvPr>
          <p:cNvSpPr/>
          <p:nvPr/>
        </p:nvSpPr>
        <p:spPr>
          <a:xfrm>
            <a:off x="304799" y="530318"/>
            <a:ext cx="489528" cy="46720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7396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32;p7">
            <a:extLst>
              <a:ext uri="{FF2B5EF4-FFF2-40B4-BE49-F238E27FC236}">
                <a16:creationId xmlns:a16="http://schemas.microsoft.com/office/drawing/2014/main" xmlns="" id="{F5899F76-728E-B3A0-D090-1CEB3B1A83C2}"/>
              </a:ext>
            </a:extLst>
          </p:cNvPr>
          <p:cNvSpPr txBox="1"/>
          <p:nvPr/>
        </p:nvSpPr>
        <p:spPr>
          <a:xfrm>
            <a:off x="1922951" y="-84677"/>
            <a:ext cx="85344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  <a:buClr>
                <a:srgbClr val="000000"/>
              </a:buClr>
              <a:buFont typeface="Arial"/>
              <a:buNone/>
            </a:pPr>
            <a:r>
              <a:rPr lang="en-US" sz="6000" b="1" kern="0" dirty="0" err="1">
                <a:latin typeface="UTM Avo" panose="02040603050506020204" pitchFamily="18"/>
                <a:cs typeface="Arial"/>
                <a:sym typeface="Arial"/>
              </a:rPr>
              <a:t>Giải</a:t>
            </a:r>
            <a:r>
              <a:rPr lang="en-US" sz="6000" b="1" kern="0" dirty="0"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6000" b="1" kern="0" dirty="0">
                <a:latin typeface="UTM Avo" panose="02040603050506020204" pitchFamily="18"/>
                <a:cs typeface="Arial"/>
                <a:sym typeface="Arial"/>
              </a:rPr>
              <a:t>nghĩa từ</a:t>
            </a:r>
            <a:endParaRPr sz="6000" b="1" i="1" kern="0" dirty="0"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2" name="Google Shape;218;p11" descr="Bộ đội ta hành quân ra mặt trận.">
            <a:extLst>
              <a:ext uri="{FF2B5EF4-FFF2-40B4-BE49-F238E27FC236}">
                <a16:creationId xmlns:a16="http://schemas.microsoft.com/office/drawing/2014/main" xmlns="" id="{B32FE580-734B-9FFA-E4B9-BD7855A1DF0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60428" y="1735840"/>
            <a:ext cx="4507345" cy="384916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3" name="Google Shape;220;p11">
            <a:extLst>
              <a:ext uri="{FF2B5EF4-FFF2-40B4-BE49-F238E27FC236}">
                <a16:creationId xmlns:a16="http://schemas.microsoft.com/office/drawing/2014/main" xmlns="" id="{2AC589B4-A74F-84C3-80BA-79506D8F4919}"/>
              </a:ext>
            </a:extLst>
          </p:cNvPr>
          <p:cNvGrpSpPr/>
          <p:nvPr/>
        </p:nvGrpSpPr>
        <p:grpSpPr>
          <a:xfrm>
            <a:off x="267854" y="2022764"/>
            <a:ext cx="6326909" cy="3214254"/>
            <a:chOff x="2362200" y="3451700"/>
            <a:chExt cx="3657600" cy="1691800"/>
          </a:xfrm>
        </p:grpSpPr>
        <p:grpSp>
          <p:nvGrpSpPr>
            <p:cNvPr id="14" name="Google Shape;221;p11">
              <a:extLst>
                <a:ext uri="{FF2B5EF4-FFF2-40B4-BE49-F238E27FC236}">
                  <a16:creationId xmlns:a16="http://schemas.microsoft.com/office/drawing/2014/main" xmlns="" id="{4AA45D99-ADB9-9B1C-E799-E91961BCC1BD}"/>
                </a:ext>
              </a:extLst>
            </p:cNvPr>
            <p:cNvGrpSpPr/>
            <p:nvPr/>
          </p:nvGrpSpPr>
          <p:grpSpPr>
            <a:xfrm>
              <a:off x="2362200" y="3451700"/>
              <a:ext cx="3657600" cy="1691800"/>
              <a:chOff x="0" y="-390727"/>
              <a:chExt cx="17646488" cy="8659291"/>
            </a:xfrm>
          </p:grpSpPr>
          <p:grpSp>
            <p:nvGrpSpPr>
              <p:cNvPr id="16" name="Google Shape;222;p11">
                <a:extLst>
                  <a:ext uri="{FF2B5EF4-FFF2-40B4-BE49-F238E27FC236}">
                    <a16:creationId xmlns:a16="http://schemas.microsoft.com/office/drawing/2014/main" xmlns="" id="{B4621BA6-62FE-8BAA-DF4F-78493423410C}"/>
                  </a:ext>
                </a:extLst>
              </p:cNvPr>
              <p:cNvGrpSpPr/>
              <p:nvPr/>
            </p:nvGrpSpPr>
            <p:grpSpPr>
              <a:xfrm>
                <a:off x="0" y="-390727"/>
                <a:ext cx="17646488" cy="8234197"/>
                <a:chOff x="0" y="-28575"/>
                <a:chExt cx="855250" cy="399077"/>
              </a:xfrm>
            </p:grpSpPr>
            <p:sp>
              <p:nvSpPr>
                <p:cNvPr id="19" name="Google Shape;223;p11">
                  <a:extLst>
                    <a:ext uri="{FF2B5EF4-FFF2-40B4-BE49-F238E27FC236}">
                      <a16:creationId xmlns:a16="http://schemas.microsoft.com/office/drawing/2014/main" xmlns="" id="{11B3695E-2B5A-A255-CAB4-B1489F64071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5250" cy="370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250" h="370502" extrusionOk="0">
                      <a:moveTo>
                        <a:pt x="0" y="0"/>
                      </a:moveTo>
                      <a:lnTo>
                        <a:pt x="855250" y="0"/>
                      </a:lnTo>
                      <a:lnTo>
                        <a:pt x="855250" y="370502"/>
                      </a:lnTo>
                      <a:lnTo>
                        <a:pt x="0" y="370502"/>
                      </a:lnTo>
                      <a:close/>
                    </a:path>
                  </a:pathLst>
                </a:custGeom>
                <a:solidFill>
                  <a:srgbClr val="F1EEE3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Google Shape;224;p11">
                  <a:extLst>
                    <a:ext uri="{FF2B5EF4-FFF2-40B4-BE49-F238E27FC236}">
                      <a16:creationId xmlns:a16="http://schemas.microsoft.com/office/drawing/2014/main" xmlns="" id="{D957A7CF-8418-C5FC-8288-AA2DFBA3E956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855250" cy="3990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7683" tIns="57683" rIns="57683" bIns="57683" anchor="ctr" anchorCtr="0">
                  <a:noAutofit/>
                </a:bodyPr>
                <a:lstStyle/>
                <a:p>
                  <a:pPr algn="ctr">
                    <a:lnSpc>
                      <a:spcPct val="97222"/>
                    </a:lnSpc>
                  </a:pPr>
                  <a:endParaRPr sz="2400"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17" name="Google Shape;225;p11">
                <a:extLst>
                  <a:ext uri="{FF2B5EF4-FFF2-40B4-BE49-F238E27FC236}">
                    <a16:creationId xmlns:a16="http://schemas.microsoft.com/office/drawing/2014/main" xmlns="" id="{FC4B5A09-72B0-1667-5E70-CFD04EFCA8C2}"/>
                  </a:ext>
                </a:extLst>
              </p:cNvPr>
              <p:cNvSpPr/>
              <p:nvPr/>
            </p:nvSpPr>
            <p:spPr>
              <a:xfrm>
                <a:off x="0" y="0"/>
                <a:ext cx="17646488" cy="4615324"/>
              </a:xfrm>
              <a:custGeom>
                <a:avLst/>
                <a:gdLst/>
                <a:ahLst/>
                <a:cxnLst/>
                <a:rect l="l" t="t" r="r" b="b"/>
                <a:pathLst>
                  <a:path w="17646488" h="4615324" extrusionOk="0">
                    <a:moveTo>
                      <a:pt x="0" y="0"/>
                    </a:moveTo>
                    <a:lnTo>
                      <a:pt x="17646488" y="0"/>
                    </a:lnTo>
                    <a:lnTo>
                      <a:pt x="17646488" y="4615324"/>
                    </a:lnTo>
                    <a:lnTo>
                      <a:pt x="0" y="4615324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3">
                  <a:alphaModFix/>
                </a:blip>
                <a:stretch>
                  <a:fillRect b="-200616"/>
                </a:stretch>
              </a:blip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Google Shape;226;p11">
                <a:extLst>
                  <a:ext uri="{FF2B5EF4-FFF2-40B4-BE49-F238E27FC236}">
                    <a16:creationId xmlns:a16="http://schemas.microsoft.com/office/drawing/2014/main" xmlns="" id="{40A874E6-2BE0-1C2E-5EC5-70DEB17772EF}"/>
                  </a:ext>
                </a:extLst>
              </p:cNvPr>
              <p:cNvSpPr/>
              <p:nvPr/>
            </p:nvSpPr>
            <p:spPr>
              <a:xfrm rot="10800000">
                <a:off x="0" y="3653239"/>
                <a:ext cx="17646488" cy="4615325"/>
              </a:xfrm>
              <a:custGeom>
                <a:avLst/>
                <a:gdLst/>
                <a:ahLst/>
                <a:cxnLst/>
                <a:rect l="l" t="t" r="r" b="b"/>
                <a:pathLst>
                  <a:path w="17646488" h="4615324" extrusionOk="0">
                    <a:moveTo>
                      <a:pt x="0" y="0"/>
                    </a:moveTo>
                    <a:lnTo>
                      <a:pt x="17646488" y="0"/>
                    </a:lnTo>
                    <a:lnTo>
                      <a:pt x="17646488" y="4615324"/>
                    </a:lnTo>
                    <a:lnTo>
                      <a:pt x="0" y="4615324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3">
                  <a:alphaModFix/>
                </a:blip>
                <a:stretch>
                  <a:fillRect b="-200616"/>
                </a:stretch>
              </a:blipFill>
              <a:ln>
                <a:noFill/>
              </a:ln>
            </p:spPr>
            <p:txBody>
              <a:bodyPr spcFirstLastPara="1" wrap="square" lIns="60950" tIns="30467" rIns="60950" bIns="30467" anchor="t" anchorCtr="0">
                <a:noAutofit/>
              </a:bodyPr>
              <a:lstStyle/>
              <a:p>
                <a:endParaRPr sz="2400">
                  <a:latin typeface="UTM Avo" panose="02040603050506020204" pitchFamily="18"/>
                </a:endParaRPr>
              </a:p>
            </p:txBody>
          </p:sp>
        </p:grpSp>
        <p:sp>
          <p:nvSpPr>
            <p:cNvPr id="15" name="Google Shape;227;p11">
              <a:extLst>
                <a:ext uri="{FF2B5EF4-FFF2-40B4-BE49-F238E27FC236}">
                  <a16:creationId xmlns:a16="http://schemas.microsoft.com/office/drawing/2014/main" xmlns="" id="{C8934807-355C-7073-B669-0B68A0244B46}"/>
                </a:ext>
              </a:extLst>
            </p:cNvPr>
            <p:cNvSpPr txBox="1"/>
            <p:nvPr/>
          </p:nvSpPr>
          <p:spPr>
            <a:xfrm>
              <a:off x="2510410" y="3673633"/>
              <a:ext cx="3395600" cy="11963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/>
              <a:r>
                <a:rPr lang="vi-V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 quân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 vị quân đội di chuyển từ nơi này đến nơi khác theo đội hình nhằm mục đích nhất định.</a:t>
              </a:r>
              <a:endParaRPr sz="3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55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7;p11" descr="Quân y lấy 28,30 điểm, Biên phòng giảm điểm chuẩn">
            <a:extLst>
              <a:ext uri="{FF2B5EF4-FFF2-40B4-BE49-F238E27FC236}">
                <a16:creationId xmlns:a16="http://schemas.microsoft.com/office/drawing/2014/main" xmlns="" id="{A6C67576-A3EE-35A3-A27E-D793A80FC7A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81041" y="264031"/>
            <a:ext cx="4073113" cy="259000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3" name="Google Shape;228;p11">
            <a:extLst>
              <a:ext uri="{FF2B5EF4-FFF2-40B4-BE49-F238E27FC236}">
                <a16:creationId xmlns:a16="http://schemas.microsoft.com/office/drawing/2014/main" xmlns="" id="{6565401F-EFC7-3D13-2863-CC0C9B7C6F12}"/>
              </a:ext>
            </a:extLst>
          </p:cNvPr>
          <p:cNvGrpSpPr/>
          <p:nvPr/>
        </p:nvGrpSpPr>
        <p:grpSpPr>
          <a:xfrm>
            <a:off x="305929" y="676220"/>
            <a:ext cx="5596108" cy="2177816"/>
            <a:chOff x="8991600" y="3437099"/>
            <a:chExt cx="3657600" cy="2468716"/>
          </a:xfrm>
        </p:grpSpPr>
        <p:grpSp>
          <p:nvGrpSpPr>
            <p:cNvPr id="14" name="Google Shape;229;p11">
              <a:extLst>
                <a:ext uri="{FF2B5EF4-FFF2-40B4-BE49-F238E27FC236}">
                  <a16:creationId xmlns:a16="http://schemas.microsoft.com/office/drawing/2014/main" xmlns="" id="{4BD1A7E0-5EE3-C211-D5B2-8EBBAE1506A9}"/>
                </a:ext>
              </a:extLst>
            </p:cNvPr>
            <p:cNvGrpSpPr/>
            <p:nvPr/>
          </p:nvGrpSpPr>
          <p:grpSpPr>
            <a:xfrm>
              <a:off x="8991600" y="3437099"/>
              <a:ext cx="3657600" cy="1706402"/>
              <a:chOff x="0" y="-465467"/>
              <a:chExt cx="17646488" cy="8734031"/>
            </a:xfrm>
          </p:grpSpPr>
          <p:grpSp>
            <p:nvGrpSpPr>
              <p:cNvPr id="16" name="Google Shape;230;p11">
                <a:extLst>
                  <a:ext uri="{FF2B5EF4-FFF2-40B4-BE49-F238E27FC236}">
                    <a16:creationId xmlns:a16="http://schemas.microsoft.com/office/drawing/2014/main" xmlns="" id="{81D3BFAC-B8AC-BD6C-EEDA-E1E8C46F2F6A}"/>
                  </a:ext>
                </a:extLst>
              </p:cNvPr>
              <p:cNvGrpSpPr/>
              <p:nvPr/>
            </p:nvGrpSpPr>
            <p:grpSpPr>
              <a:xfrm>
                <a:off x="0" y="-390727"/>
                <a:ext cx="17646488" cy="8234197"/>
                <a:chOff x="0" y="-28575"/>
                <a:chExt cx="855250" cy="399077"/>
              </a:xfrm>
            </p:grpSpPr>
            <p:sp>
              <p:nvSpPr>
                <p:cNvPr id="19" name="Google Shape;231;p11">
                  <a:extLst>
                    <a:ext uri="{FF2B5EF4-FFF2-40B4-BE49-F238E27FC236}">
                      <a16:creationId xmlns:a16="http://schemas.microsoft.com/office/drawing/2014/main" xmlns="" id="{95BB207E-BDBA-1DA4-E461-81E72A53A80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5250" cy="370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250" h="370502" extrusionOk="0">
                      <a:moveTo>
                        <a:pt x="0" y="0"/>
                      </a:moveTo>
                      <a:lnTo>
                        <a:pt x="855250" y="0"/>
                      </a:lnTo>
                      <a:lnTo>
                        <a:pt x="855250" y="370502"/>
                      </a:lnTo>
                      <a:lnTo>
                        <a:pt x="0" y="370502"/>
                      </a:lnTo>
                      <a:close/>
                    </a:path>
                  </a:pathLst>
                </a:custGeom>
                <a:solidFill>
                  <a:srgbClr val="F1EEE3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Google Shape;232;p11">
                  <a:extLst>
                    <a:ext uri="{FF2B5EF4-FFF2-40B4-BE49-F238E27FC236}">
                      <a16:creationId xmlns:a16="http://schemas.microsoft.com/office/drawing/2014/main" xmlns="" id="{CB5E548C-BA9B-7F6A-B6DF-6A8FF8DFEF8E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855250" cy="3990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7683" tIns="57683" rIns="57683" bIns="57683" anchor="ctr" anchorCtr="0">
                  <a:noAutofit/>
                </a:bodyPr>
                <a:lstStyle/>
                <a:p>
                  <a:pPr algn="ctr">
                    <a:lnSpc>
                      <a:spcPct val="97222"/>
                    </a:lnSpc>
                  </a:pPr>
                  <a:endParaRPr sz="2400"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17" name="Google Shape;233;p11">
                <a:extLst>
                  <a:ext uri="{FF2B5EF4-FFF2-40B4-BE49-F238E27FC236}">
                    <a16:creationId xmlns:a16="http://schemas.microsoft.com/office/drawing/2014/main" xmlns="" id="{5ACE20B2-42DD-7E47-001B-4E19BFCA67B5}"/>
                  </a:ext>
                </a:extLst>
              </p:cNvPr>
              <p:cNvSpPr/>
              <p:nvPr/>
            </p:nvSpPr>
            <p:spPr>
              <a:xfrm>
                <a:off x="0" y="-465467"/>
                <a:ext cx="17646488" cy="4615327"/>
              </a:xfrm>
              <a:custGeom>
                <a:avLst/>
                <a:gdLst/>
                <a:ahLst/>
                <a:cxnLst/>
                <a:rect l="l" t="t" r="r" b="b"/>
                <a:pathLst>
                  <a:path w="17646488" h="4615324" extrusionOk="0">
                    <a:moveTo>
                      <a:pt x="0" y="0"/>
                    </a:moveTo>
                    <a:lnTo>
                      <a:pt x="17646488" y="0"/>
                    </a:lnTo>
                    <a:lnTo>
                      <a:pt x="17646488" y="4615324"/>
                    </a:lnTo>
                    <a:lnTo>
                      <a:pt x="0" y="4615324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3">
                  <a:alphaModFix/>
                </a:blip>
                <a:stretch>
                  <a:fillRect b="-200616"/>
                </a:stretch>
              </a:blip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Google Shape;234;p11">
                <a:extLst>
                  <a:ext uri="{FF2B5EF4-FFF2-40B4-BE49-F238E27FC236}">
                    <a16:creationId xmlns:a16="http://schemas.microsoft.com/office/drawing/2014/main" xmlns="" id="{08EEB8EF-121B-63A2-6C4C-81E4740766CE}"/>
                  </a:ext>
                </a:extLst>
              </p:cNvPr>
              <p:cNvSpPr/>
              <p:nvPr/>
            </p:nvSpPr>
            <p:spPr>
              <a:xfrm rot="10800000">
                <a:off x="0" y="3653239"/>
                <a:ext cx="17646488" cy="4615325"/>
              </a:xfrm>
              <a:custGeom>
                <a:avLst/>
                <a:gdLst/>
                <a:ahLst/>
                <a:cxnLst/>
                <a:rect l="l" t="t" r="r" b="b"/>
                <a:pathLst>
                  <a:path w="17646488" h="4615324" extrusionOk="0">
                    <a:moveTo>
                      <a:pt x="0" y="0"/>
                    </a:moveTo>
                    <a:lnTo>
                      <a:pt x="17646488" y="0"/>
                    </a:lnTo>
                    <a:lnTo>
                      <a:pt x="17646488" y="4615324"/>
                    </a:lnTo>
                    <a:lnTo>
                      <a:pt x="0" y="4615324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3">
                  <a:alphaModFix/>
                </a:blip>
                <a:stretch>
                  <a:fillRect b="-200616"/>
                </a:stretch>
              </a:blipFill>
              <a:ln>
                <a:noFill/>
              </a:ln>
            </p:spPr>
            <p:txBody>
              <a:bodyPr spcFirstLastPara="1" wrap="square" lIns="60950" tIns="30467" rIns="60950" bIns="30467" anchor="t" anchorCtr="0">
                <a:noAutofit/>
              </a:bodyPr>
              <a:lstStyle/>
              <a:p>
                <a:endParaRPr sz="2400">
                  <a:latin typeface="UTM Avo" panose="02040603050506020204" pitchFamily="18"/>
                </a:endParaRPr>
              </a:p>
            </p:txBody>
          </p:sp>
        </p:grpSp>
        <p:sp>
          <p:nvSpPr>
            <p:cNvPr id="15" name="Google Shape;235;p11">
              <a:extLst>
                <a:ext uri="{FF2B5EF4-FFF2-40B4-BE49-F238E27FC236}">
                  <a16:creationId xmlns:a16="http://schemas.microsoft.com/office/drawing/2014/main" xmlns="" id="{B9C4F477-6A3B-5911-1508-191BFDB2476D}"/>
                </a:ext>
              </a:extLst>
            </p:cNvPr>
            <p:cNvSpPr txBox="1"/>
            <p:nvPr/>
          </p:nvSpPr>
          <p:spPr>
            <a:xfrm>
              <a:off x="9433160" y="3534771"/>
              <a:ext cx="2774478" cy="2371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/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y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endParaRPr sz="2400" i="1" dirty="0">
                <a:latin typeface="UTM Avo" panose="02040603050506020204" pitchFamily="18"/>
              </a:endParaRPr>
            </a:p>
          </p:txBody>
        </p:sp>
      </p:grpSp>
      <p:grpSp>
        <p:nvGrpSpPr>
          <p:cNvPr id="21" name="Google Shape;236;p11">
            <a:extLst>
              <a:ext uri="{FF2B5EF4-FFF2-40B4-BE49-F238E27FC236}">
                <a16:creationId xmlns:a16="http://schemas.microsoft.com/office/drawing/2014/main" xmlns="" id="{91959D2F-E5F2-A4E1-7FEF-1496F717F44F}"/>
              </a:ext>
            </a:extLst>
          </p:cNvPr>
          <p:cNvGrpSpPr/>
          <p:nvPr/>
        </p:nvGrpSpPr>
        <p:grpSpPr>
          <a:xfrm>
            <a:off x="379819" y="3791544"/>
            <a:ext cx="5947090" cy="2202856"/>
            <a:chOff x="3715656" y="6835854"/>
            <a:chExt cx="3657601" cy="3534234"/>
          </a:xfrm>
        </p:grpSpPr>
        <p:grpSp>
          <p:nvGrpSpPr>
            <p:cNvPr id="22" name="Google Shape;237;p11">
              <a:extLst>
                <a:ext uri="{FF2B5EF4-FFF2-40B4-BE49-F238E27FC236}">
                  <a16:creationId xmlns:a16="http://schemas.microsoft.com/office/drawing/2014/main" xmlns="" id="{ED0769DF-77E1-2483-9515-FFA8A50D1D14}"/>
                </a:ext>
              </a:extLst>
            </p:cNvPr>
            <p:cNvGrpSpPr/>
            <p:nvPr/>
          </p:nvGrpSpPr>
          <p:grpSpPr>
            <a:xfrm>
              <a:off x="3715656" y="6835854"/>
              <a:ext cx="3657601" cy="3534234"/>
              <a:chOff x="-4" y="-390727"/>
              <a:chExt cx="17646492" cy="18089584"/>
            </a:xfrm>
          </p:grpSpPr>
          <p:grpSp>
            <p:nvGrpSpPr>
              <p:cNvPr id="24" name="Google Shape;238;p11">
                <a:extLst>
                  <a:ext uri="{FF2B5EF4-FFF2-40B4-BE49-F238E27FC236}">
                    <a16:creationId xmlns:a16="http://schemas.microsoft.com/office/drawing/2014/main" xmlns="" id="{4F691EE5-3952-B7D9-2802-C61C03631E99}"/>
                  </a:ext>
                </a:extLst>
              </p:cNvPr>
              <p:cNvGrpSpPr/>
              <p:nvPr/>
            </p:nvGrpSpPr>
            <p:grpSpPr>
              <a:xfrm>
                <a:off x="0" y="-390727"/>
                <a:ext cx="17646488" cy="8234197"/>
                <a:chOff x="0" y="-28575"/>
                <a:chExt cx="855250" cy="399077"/>
              </a:xfrm>
            </p:grpSpPr>
            <p:sp>
              <p:nvSpPr>
                <p:cNvPr id="27" name="Google Shape;239;p11">
                  <a:extLst>
                    <a:ext uri="{FF2B5EF4-FFF2-40B4-BE49-F238E27FC236}">
                      <a16:creationId xmlns:a16="http://schemas.microsoft.com/office/drawing/2014/main" xmlns="" id="{7C890E18-24D7-239C-D969-31E9B45F187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5250" cy="370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250" h="370502" extrusionOk="0">
                      <a:moveTo>
                        <a:pt x="0" y="0"/>
                      </a:moveTo>
                      <a:lnTo>
                        <a:pt x="855250" y="0"/>
                      </a:lnTo>
                      <a:lnTo>
                        <a:pt x="855250" y="370502"/>
                      </a:lnTo>
                      <a:lnTo>
                        <a:pt x="0" y="370502"/>
                      </a:lnTo>
                      <a:close/>
                    </a:path>
                  </a:pathLst>
                </a:custGeom>
                <a:solidFill>
                  <a:srgbClr val="F1EEE3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Google Shape;240;p11">
                  <a:extLst>
                    <a:ext uri="{FF2B5EF4-FFF2-40B4-BE49-F238E27FC236}">
                      <a16:creationId xmlns:a16="http://schemas.microsoft.com/office/drawing/2014/main" xmlns="" id="{9133F734-21A2-C4B9-4527-09FEAA673164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855250" cy="3990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7683" tIns="57683" rIns="57683" bIns="57683" anchor="ctr" anchorCtr="0">
                  <a:noAutofit/>
                </a:bodyPr>
                <a:lstStyle/>
                <a:p>
                  <a:pPr algn="ctr">
                    <a:lnSpc>
                      <a:spcPct val="97222"/>
                    </a:lnSpc>
                  </a:pPr>
                  <a:endParaRPr sz="2400"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25" name="Google Shape;241;p11">
                <a:extLst>
                  <a:ext uri="{FF2B5EF4-FFF2-40B4-BE49-F238E27FC236}">
                    <a16:creationId xmlns:a16="http://schemas.microsoft.com/office/drawing/2014/main" xmlns="" id="{EB6AE95D-D9D0-098A-0CD8-C8A63C952841}"/>
                  </a:ext>
                </a:extLst>
              </p:cNvPr>
              <p:cNvSpPr/>
              <p:nvPr/>
            </p:nvSpPr>
            <p:spPr>
              <a:xfrm>
                <a:off x="0" y="0"/>
                <a:ext cx="17646488" cy="4615324"/>
              </a:xfrm>
              <a:custGeom>
                <a:avLst/>
                <a:gdLst/>
                <a:ahLst/>
                <a:cxnLst/>
                <a:rect l="l" t="t" r="r" b="b"/>
                <a:pathLst>
                  <a:path w="17646488" h="4615324" extrusionOk="0">
                    <a:moveTo>
                      <a:pt x="0" y="0"/>
                    </a:moveTo>
                    <a:lnTo>
                      <a:pt x="17646488" y="0"/>
                    </a:lnTo>
                    <a:lnTo>
                      <a:pt x="17646488" y="4615324"/>
                    </a:lnTo>
                    <a:lnTo>
                      <a:pt x="0" y="4615324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3">
                  <a:alphaModFix/>
                </a:blip>
                <a:stretch>
                  <a:fillRect b="-200616"/>
                </a:stretch>
              </a:blip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Google Shape;242;p11">
                <a:extLst>
                  <a:ext uri="{FF2B5EF4-FFF2-40B4-BE49-F238E27FC236}">
                    <a16:creationId xmlns:a16="http://schemas.microsoft.com/office/drawing/2014/main" xmlns="" id="{F7FF4F09-C985-65F4-C486-0A9BF67A38B7}"/>
                  </a:ext>
                </a:extLst>
              </p:cNvPr>
              <p:cNvSpPr/>
              <p:nvPr/>
            </p:nvSpPr>
            <p:spPr>
              <a:xfrm rot="10800000">
                <a:off x="-4" y="3653231"/>
                <a:ext cx="17646488" cy="14045626"/>
              </a:xfrm>
              <a:custGeom>
                <a:avLst/>
                <a:gdLst/>
                <a:ahLst/>
                <a:cxnLst/>
                <a:rect l="l" t="t" r="r" b="b"/>
                <a:pathLst>
                  <a:path w="17646488" h="4615324" extrusionOk="0">
                    <a:moveTo>
                      <a:pt x="0" y="0"/>
                    </a:moveTo>
                    <a:lnTo>
                      <a:pt x="17646488" y="0"/>
                    </a:lnTo>
                    <a:lnTo>
                      <a:pt x="17646488" y="4615324"/>
                    </a:lnTo>
                    <a:lnTo>
                      <a:pt x="0" y="4615324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3">
                  <a:alphaModFix/>
                </a:blip>
                <a:stretch>
                  <a:fillRect b="-200616"/>
                </a:stretch>
              </a:blipFill>
              <a:ln>
                <a:noFill/>
              </a:ln>
            </p:spPr>
            <p:txBody>
              <a:bodyPr spcFirstLastPara="1" wrap="square" lIns="60950" tIns="30467" rIns="60950" bIns="30467" anchor="t" anchorCtr="0">
                <a:noAutofit/>
              </a:bodyPr>
              <a:lstStyle/>
              <a:p>
                <a:endParaRPr sz="2400">
                  <a:latin typeface="UTM Avo" panose="02040603050506020204" pitchFamily="18"/>
                </a:endParaRPr>
              </a:p>
            </p:txBody>
          </p:sp>
        </p:grpSp>
        <p:sp>
          <p:nvSpPr>
            <p:cNvPr id="23" name="Google Shape;243;p11">
              <a:extLst>
                <a:ext uri="{FF2B5EF4-FFF2-40B4-BE49-F238E27FC236}">
                  <a16:creationId xmlns:a16="http://schemas.microsoft.com/office/drawing/2014/main" xmlns="" id="{47C4A4D5-FF4B-03F2-B66E-C6215CD1358C}"/>
                </a:ext>
              </a:extLst>
            </p:cNvPr>
            <p:cNvSpPr txBox="1"/>
            <p:nvPr/>
          </p:nvSpPr>
          <p:spPr>
            <a:xfrm>
              <a:off x="3843305" y="6951044"/>
              <a:ext cx="3387938" cy="27651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/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viên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chuyên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tức,tài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Google Shape;244;p11" descr="Thông tấn xã Việt Nam: Cái nôi của nhiều tài năng nhiếp ảnh">
            <a:extLst>
              <a:ext uri="{FF2B5EF4-FFF2-40B4-BE49-F238E27FC236}">
                <a16:creationId xmlns:a16="http://schemas.microsoft.com/office/drawing/2014/main" xmlns="" id="{A0B33DD9-636B-A58A-5DA2-9910090A4A6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3600" y="3660706"/>
            <a:ext cx="4396510" cy="272162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302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380912">
            <a:off x="8974927" y="5014179"/>
            <a:ext cx="3243939" cy="2133645"/>
          </a:xfrm>
          <a:custGeom>
            <a:avLst/>
            <a:gdLst/>
            <a:ahLst/>
            <a:cxnLst/>
            <a:rect l="l" t="t" r="r" b="b"/>
            <a:pathLst>
              <a:path w="6791849" h="4389233">
                <a:moveTo>
                  <a:pt x="0" y="0"/>
                </a:moveTo>
                <a:lnTo>
                  <a:pt x="6791850" y="0"/>
                </a:lnTo>
                <a:lnTo>
                  <a:pt x="6791850" y="4389232"/>
                </a:lnTo>
                <a:lnTo>
                  <a:pt x="0" y="4389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376334">
            <a:off x="11593805" y="4612834"/>
            <a:ext cx="552525" cy="1098203"/>
          </a:xfrm>
          <a:custGeom>
            <a:avLst/>
            <a:gdLst/>
            <a:ahLst/>
            <a:cxnLst/>
            <a:rect l="l" t="t" r="r" b="b"/>
            <a:pathLst>
              <a:path w="1768858" h="4288141">
                <a:moveTo>
                  <a:pt x="0" y="0"/>
                </a:moveTo>
                <a:lnTo>
                  <a:pt x="1768859" y="0"/>
                </a:lnTo>
                <a:lnTo>
                  <a:pt x="1768859" y="4288141"/>
                </a:lnTo>
                <a:lnTo>
                  <a:pt x="0" y="4288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96554" y="2633911"/>
            <a:ext cx="8998891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Luyện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đọc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theo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nhóm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aira Bold"/>
                <a:cs typeface="Times New Roman" panose="02020603050405020304" pitchFamily="18" charset="0"/>
                <a:sym typeface="Saira Bold"/>
              </a:rPr>
              <a:t>đôi</a:t>
            </a:r>
            <a:endParaRPr lang="en-US" sz="6000" b="1" dirty="0">
              <a:solidFill>
                <a:srgbClr val="000000"/>
              </a:solidFill>
              <a:latin typeface="Times New Roman" panose="02020603050405020304" pitchFamily="18" charset="0"/>
              <a:ea typeface="Saira Bold"/>
              <a:cs typeface="Times New Roman" panose="02020603050405020304" pitchFamily="18" charset="0"/>
              <a:sym typeface="Saira Bold"/>
            </a:endParaRPr>
          </a:p>
        </p:txBody>
      </p:sp>
      <p:sp>
        <p:nvSpPr>
          <p:cNvPr id="11" name="Freeform 11"/>
          <p:cNvSpPr/>
          <p:nvPr/>
        </p:nvSpPr>
        <p:spPr>
          <a:xfrm rot="2909650">
            <a:off x="201818" y="444884"/>
            <a:ext cx="1206333" cy="1046494"/>
          </a:xfrm>
          <a:custGeom>
            <a:avLst/>
            <a:gdLst/>
            <a:ahLst/>
            <a:cxnLst/>
            <a:rect l="l" t="t" r="r" b="b"/>
            <a:pathLst>
              <a:path w="1809500" h="1569741">
                <a:moveTo>
                  <a:pt x="0" y="0"/>
                </a:moveTo>
                <a:lnTo>
                  <a:pt x="1809500" y="0"/>
                </a:lnTo>
                <a:lnTo>
                  <a:pt x="1809500" y="1569741"/>
                </a:lnTo>
                <a:lnTo>
                  <a:pt x="0" y="15697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68548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BBE920-D5C9-584A-8485-756FDED430ED}"/>
              </a:ext>
            </a:extLst>
          </p:cNvPr>
          <p:cNvSpPr txBox="1"/>
          <p:nvPr/>
        </p:nvSpPr>
        <p:spPr>
          <a:xfrm>
            <a:off x="4840479" y="0"/>
            <a:ext cx="2346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ẢNH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FA4835-7C2E-4827-5C75-C469E99090D9}"/>
              </a:ext>
            </a:extLst>
          </p:cNvPr>
          <p:cNvSpPr txBox="1"/>
          <p:nvPr/>
        </p:nvSpPr>
        <p:spPr>
          <a:xfrm>
            <a:off x="304799" y="530318"/>
            <a:ext cx="6807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1979,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ED124B-7478-28B6-09C1-06F0DF538B76}"/>
              </a:ext>
            </a:extLst>
          </p:cNvPr>
          <p:cNvSpPr txBox="1"/>
          <p:nvPr/>
        </p:nvSpPr>
        <p:spPr>
          <a:xfrm>
            <a:off x="268477" y="3264598"/>
            <a:ext cx="1161872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Ba,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vào căn nhà đơn sơ của bà Mùi, cô trào nước mắt, lao tới bên giường bệnh, chỉ gọi được hai tiếng “Mẹ 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rồi cứ thế, hai mẹ con ôm nhau nức nở, không nói nên lời.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Theo MAI THANH HẢI</a:t>
            </a:r>
          </a:p>
          <a:p>
            <a:pPr algn="just"/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A3463E-EEBC-6BC4-3A71-43EB21D5A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999" y="430888"/>
            <a:ext cx="4610195" cy="28007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4B5A88B-7A01-800D-0320-3366DBDD3D19}"/>
              </a:ext>
            </a:extLst>
          </p:cNvPr>
          <p:cNvSpPr/>
          <p:nvPr/>
        </p:nvSpPr>
        <p:spPr>
          <a:xfrm>
            <a:off x="304799" y="4939207"/>
            <a:ext cx="489528" cy="46720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7171D53-9071-8FBF-BEFD-330E1D4019A6}"/>
              </a:ext>
            </a:extLst>
          </p:cNvPr>
          <p:cNvSpPr/>
          <p:nvPr/>
        </p:nvSpPr>
        <p:spPr>
          <a:xfrm>
            <a:off x="268477" y="3231655"/>
            <a:ext cx="489528" cy="46720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95C11D6-29C3-8AD2-6B33-AD201082F2F9}"/>
              </a:ext>
            </a:extLst>
          </p:cNvPr>
          <p:cNvSpPr/>
          <p:nvPr/>
        </p:nvSpPr>
        <p:spPr>
          <a:xfrm>
            <a:off x="304799" y="530318"/>
            <a:ext cx="489528" cy="46720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97793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1582" y="-822981"/>
            <a:ext cx="2727719" cy="27432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41583" y="5237041"/>
            <a:ext cx="2703299" cy="27432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32389" y="-1182740"/>
            <a:ext cx="2703299" cy="27432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32156" y="4914689"/>
            <a:ext cx="2727719" cy="27432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876653">
            <a:off x="4227737" y="316403"/>
            <a:ext cx="717459" cy="1350218"/>
          </a:xfrm>
          <a:custGeom>
            <a:avLst/>
            <a:gdLst/>
            <a:ahLst/>
            <a:cxnLst/>
            <a:rect l="l" t="t" r="r" b="b"/>
            <a:pathLst>
              <a:path w="1076189" h="2025327">
                <a:moveTo>
                  <a:pt x="0" y="0"/>
                </a:moveTo>
                <a:lnTo>
                  <a:pt x="1076189" y="0"/>
                </a:lnTo>
                <a:lnTo>
                  <a:pt x="1076189" y="2025327"/>
                </a:lnTo>
                <a:lnTo>
                  <a:pt x="0" y="2025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32390" y="3839578"/>
            <a:ext cx="711705" cy="924292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7" y="0"/>
                </a:lnTo>
                <a:lnTo>
                  <a:pt x="1067557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35449">
            <a:off x="924989" y="2386675"/>
            <a:ext cx="1467189" cy="575871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96621" y="1560460"/>
            <a:ext cx="13587113" cy="53961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273" y="0"/>
            <a:ext cx="11965453" cy="684436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3909541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38" y="2923298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46" y="2411189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84" y="2949963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59" y="2437854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28" y="2999217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603" y="2487108"/>
            <a:ext cx="2060627" cy="13839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84572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5089806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81AD380-C172-CDE3-AFC3-92A3D9201F6C}"/>
              </a:ext>
            </a:extLst>
          </p:cNvPr>
          <p:cNvSpPr/>
          <p:nvPr/>
        </p:nvSpPr>
        <p:spPr>
          <a:xfrm>
            <a:off x="533334" y="382702"/>
            <a:ext cx="110209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60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8396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 đỏ sao vàng bay trước bót cò nói lên điều gì?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7999" y="2131122"/>
            <a:ext cx="9870621" cy="161547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cờ đỏ sao vàng bay trước bót cò cho thấy CMT8 đã thành công, chính quyền đã được giành lại từ tay địch; đất nước ta đã hoàn toàn được độc lập, nhân dân đã được sống cuộc đời tự do.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87062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</a:t>
            </a:r>
            <a:r>
              <a:rPr lang="nb-NO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hét vang của mọi người được so sánh với gì?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nb-NO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nb-NO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hét vang của mọi 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nb-NO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vì sao “bài hát” ấy chỉ cất lên một lần mà “vang mãi với đời người”?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921910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nó thể hiện cẩm xúc vô cùng vui sướng của mọi người trong một sự kiện đặc biệt không thể nào quên.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91" y="204020"/>
            <a:ext cx="11129817" cy="644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8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DA6290-E037-1151-480E-796EAEA414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r="3601"/>
          <a:stretch/>
        </p:blipFill>
        <p:spPr>
          <a:xfrm>
            <a:off x="3277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D83A84-56E3-54A7-A92F-6DE70911C9B6}"/>
              </a:ext>
            </a:extLst>
          </p:cNvPr>
          <p:cNvSpPr txBox="1"/>
          <p:nvPr/>
        </p:nvSpPr>
        <p:spPr>
          <a:xfrm>
            <a:off x="2567167" y="1106014"/>
            <a:ext cx="9366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</a:rPr>
              <a:t> Hai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</a:rPr>
              <a:t> 10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</a:rPr>
              <a:t> 3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</a:rPr>
              <a:t>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C3263F-CF92-204D-66B5-0091C265A95C}"/>
              </a:ext>
            </a:extLst>
          </p:cNvPr>
          <p:cNvSpPr txBox="1"/>
          <p:nvPr/>
        </p:nvSpPr>
        <p:spPr>
          <a:xfrm>
            <a:off x="5002752" y="1783153"/>
            <a:ext cx="380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chemeClr val="bg1"/>
                </a:solidFill>
                <a:latin typeface="HP001 4 hàng" panose="020B0603050302020204" pitchFamily="34" charset="0"/>
              </a:rPr>
              <a:t>Tiếng</a:t>
            </a:r>
            <a:r>
              <a:rPr lang="en-US" sz="3200" u="sng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Việt</a:t>
            </a:r>
            <a:endParaRPr lang="en-US" sz="3200" u="sng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D88447-7B5F-9215-2459-5D439F41B723}"/>
              </a:ext>
            </a:extLst>
          </p:cNvPr>
          <p:cNvSpPr txBox="1"/>
          <p:nvPr/>
        </p:nvSpPr>
        <p:spPr>
          <a:xfrm>
            <a:off x="4191609" y="2504415"/>
            <a:ext cx="380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</a:rPr>
              <a:t> 3: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Bức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ảnh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6760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746D4F6-5FD4-3078-90AB-C5BF7A80D6C1}"/>
              </a:ext>
            </a:extLst>
          </p:cNvPr>
          <p:cNvGrpSpPr/>
          <p:nvPr/>
        </p:nvGrpSpPr>
        <p:grpSpPr>
          <a:xfrm>
            <a:off x="717755" y="0"/>
            <a:ext cx="10844980" cy="6164826"/>
            <a:chOff x="711994" y="1341116"/>
            <a:chExt cx="8823244" cy="4329645"/>
          </a:xfrm>
        </p:grpSpPr>
        <p:grpSp>
          <p:nvGrpSpPr>
            <p:cNvPr id="5" name="Google Shape;141;p6">
              <a:extLst>
                <a:ext uri="{FF2B5EF4-FFF2-40B4-BE49-F238E27FC236}">
                  <a16:creationId xmlns:a16="http://schemas.microsoft.com/office/drawing/2014/main" xmlns="" id="{AB575D3B-BCCA-AE8C-0133-7D01D566ACEE}"/>
                </a:ext>
              </a:extLst>
            </p:cNvPr>
            <p:cNvGrpSpPr/>
            <p:nvPr/>
          </p:nvGrpSpPr>
          <p:grpSpPr>
            <a:xfrm>
              <a:off x="711994" y="1341116"/>
              <a:ext cx="8823244" cy="4329645"/>
              <a:chOff x="0" y="-390727"/>
              <a:chExt cx="17646488" cy="8659291"/>
            </a:xfrm>
          </p:grpSpPr>
          <p:grpSp>
            <p:nvGrpSpPr>
              <p:cNvPr id="7" name="Google Shape;142;p6">
                <a:extLst>
                  <a:ext uri="{FF2B5EF4-FFF2-40B4-BE49-F238E27FC236}">
                    <a16:creationId xmlns:a16="http://schemas.microsoft.com/office/drawing/2014/main" xmlns="" id="{6D62398C-C5EF-36FA-E413-B7678743388C}"/>
                  </a:ext>
                </a:extLst>
              </p:cNvPr>
              <p:cNvGrpSpPr/>
              <p:nvPr/>
            </p:nvGrpSpPr>
            <p:grpSpPr>
              <a:xfrm>
                <a:off x="0" y="-390727"/>
                <a:ext cx="17646488" cy="8234197"/>
                <a:chOff x="0" y="-28575"/>
                <a:chExt cx="855250" cy="399077"/>
              </a:xfrm>
            </p:grpSpPr>
            <p:sp>
              <p:nvSpPr>
                <p:cNvPr id="10" name="Google Shape;143;p6">
                  <a:extLst>
                    <a:ext uri="{FF2B5EF4-FFF2-40B4-BE49-F238E27FC236}">
                      <a16:creationId xmlns:a16="http://schemas.microsoft.com/office/drawing/2014/main" xmlns="" id="{59187FCD-0A4E-084A-4461-746C1141FF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5250" cy="370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250" h="370502" extrusionOk="0">
                      <a:moveTo>
                        <a:pt x="0" y="0"/>
                      </a:moveTo>
                      <a:lnTo>
                        <a:pt x="855250" y="0"/>
                      </a:lnTo>
                      <a:lnTo>
                        <a:pt x="855250" y="370502"/>
                      </a:lnTo>
                      <a:lnTo>
                        <a:pt x="0" y="370502"/>
                      </a:lnTo>
                      <a:close/>
                    </a:path>
                  </a:pathLst>
                </a:custGeom>
                <a:solidFill>
                  <a:srgbClr val="F1EEE3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Google Shape;144;p6">
                  <a:extLst>
                    <a:ext uri="{FF2B5EF4-FFF2-40B4-BE49-F238E27FC236}">
                      <a16:creationId xmlns:a16="http://schemas.microsoft.com/office/drawing/2014/main" xmlns="" id="{0D85A359-1817-0C7B-5513-A49572FFE3E9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855250" cy="3990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7683" tIns="57683" rIns="57683" bIns="57683" anchor="ctr" anchorCtr="0">
                  <a:noAutofit/>
                </a:bodyPr>
                <a:lstStyle/>
                <a:p>
                  <a:pPr algn="ctr">
                    <a:lnSpc>
                      <a:spcPct val="97222"/>
                    </a:lnSpc>
                  </a:pPr>
                  <a:endParaRPr sz="2400"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8" name="Google Shape;145;p6">
                <a:extLst>
                  <a:ext uri="{FF2B5EF4-FFF2-40B4-BE49-F238E27FC236}">
                    <a16:creationId xmlns:a16="http://schemas.microsoft.com/office/drawing/2014/main" xmlns="" id="{EE545DFB-0BCF-C94E-2E55-8B1FE8476021}"/>
                  </a:ext>
                </a:extLst>
              </p:cNvPr>
              <p:cNvSpPr/>
              <p:nvPr/>
            </p:nvSpPr>
            <p:spPr>
              <a:xfrm>
                <a:off x="0" y="115319"/>
                <a:ext cx="17646488" cy="4615325"/>
              </a:xfrm>
              <a:custGeom>
                <a:avLst/>
                <a:gdLst/>
                <a:ahLst/>
                <a:cxnLst/>
                <a:rect l="l" t="t" r="r" b="b"/>
                <a:pathLst>
                  <a:path w="17646488" h="4615324" extrusionOk="0">
                    <a:moveTo>
                      <a:pt x="0" y="0"/>
                    </a:moveTo>
                    <a:lnTo>
                      <a:pt x="17646488" y="0"/>
                    </a:lnTo>
                    <a:lnTo>
                      <a:pt x="17646488" y="4615324"/>
                    </a:lnTo>
                    <a:lnTo>
                      <a:pt x="0" y="4615324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 b="-200616"/>
                </a:stretch>
              </a:blip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Google Shape;146;p6">
                <a:extLst>
                  <a:ext uri="{FF2B5EF4-FFF2-40B4-BE49-F238E27FC236}">
                    <a16:creationId xmlns:a16="http://schemas.microsoft.com/office/drawing/2014/main" xmlns="" id="{EA19656E-7069-3D15-CA72-25F45A712236}"/>
                  </a:ext>
                </a:extLst>
              </p:cNvPr>
              <p:cNvSpPr/>
              <p:nvPr/>
            </p:nvSpPr>
            <p:spPr>
              <a:xfrm rot="10800000">
                <a:off x="0" y="3653239"/>
                <a:ext cx="17646488" cy="4615325"/>
              </a:xfrm>
              <a:custGeom>
                <a:avLst/>
                <a:gdLst/>
                <a:ahLst/>
                <a:cxnLst/>
                <a:rect l="l" t="t" r="r" b="b"/>
                <a:pathLst>
                  <a:path w="17646488" h="4615324" extrusionOk="0">
                    <a:moveTo>
                      <a:pt x="0" y="0"/>
                    </a:moveTo>
                    <a:lnTo>
                      <a:pt x="17646488" y="0"/>
                    </a:lnTo>
                    <a:lnTo>
                      <a:pt x="17646488" y="4615324"/>
                    </a:lnTo>
                    <a:lnTo>
                      <a:pt x="0" y="4615324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 b="-200616"/>
                </a:stretch>
              </a:blipFill>
              <a:ln>
                <a:noFill/>
              </a:ln>
            </p:spPr>
            <p:txBody>
              <a:bodyPr spcFirstLastPara="1" wrap="square" lIns="60950" tIns="30467" rIns="60950" bIns="30467" anchor="t" anchorCtr="0">
                <a:noAutofit/>
              </a:bodyPr>
              <a:lstStyle/>
              <a:p>
                <a:endParaRPr sz="2400">
                  <a:latin typeface="UTM Avo" panose="02040603050506020204" pitchFamily="18"/>
                </a:endParaRPr>
              </a:p>
            </p:txBody>
          </p:sp>
        </p:grpSp>
        <p:sp>
          <p:nvSpPr>
            <p:cNvPr id="6" name="Google Shape;147;p6">
              <a:extLst>
                <a:ext uri="{FF2B5EF4-FFF2-40B4-BE49-F238E27FC236}">
                  <a16:creationId xmlns:a16="http://schemas.microsoft.com/office/drawing/2014/main" xmlns="" id="{9F615461-B112-705C-2F53-C19DB6629B02}"/>
                </a:ext>
              </a:extLst>
            </p:cNvPr>
            <p:cNvSpPr txBox="1"/>
            <p:nvPr/>
          </p:nvSpPr>
          <p:spPr>
            <a:xfrm>
              <a:off x="1308993" y="1951430"/>
              <a:ext cx="7629245" cy="28964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 đọc: </a:t>
              </a:r>
              <a:endParaRPr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81019" indent="-381019" algn="just">
                <a:lnSpc>
                  <a:spcPct val="150000"/>
                </a:lnSpc>
                <a:buSzPct val="130000"/>
                <a:buFont typeface="Arial"/>
                <a:buChar char="•"/>
              </a:pP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 hiện sự lo lắng (trước hoàn cảnh của đất nước và của riêng em bé), cảm phục (trước những cử chỉ cao đẹp của các cô chú bộ đội). </a:t>
              </a:r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81019" indent="-381019" algn="just">
                <a:lnSpc>
                  <a:spcPct val="150000"/>
                </a:lnSpc>
                <a:buSzPct val="130000"/>
                <a:buFont typeface="Arial"/>
                <a:buChar char="•"/>
              </a:pP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Chậm rãi, nghẹn ngào ở câu cuối. </a:t>
              </a:r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3E0AE6DA-13AB-CC3E-8E14-062CB5C79C3D}"/>
              </a:ext>
            </a:extLst>
          </p:cNvPr>
          <p:cNvSpPr/>
          <p:nvPr/>
        </p:nvSpPr>
        <p:spPr>
          <a:xfrm rot="-380912">
            <a:off x="8169798" y="4341701"/>
            <a:ext cx="4015828" cy="2697802"/>
          </a:xfrm>
          <a:custGeom>
            <a:avLst/>
            <a:gdLst/>
            <a:ahLst/>
            <a:cxnLst/>
            <a:rect l="l" t="t" r="r" b="b"/>
            <a:pathLst>
              <a:path w="6791849" h="4389233">
                <a:moveTo>
                  <a:pt x="0" y="0"/>
                </a:moveTo>
                <a:lnTo>
                  <a:pt x="6791850" y="0"/>
                </a:lnTo>
                <a:lnTo>
                  <a:pt x="6791850" y="4389232"/>
                </a:lnTo>
                <a:lnTo>
                  <a:pt x="0" y="4389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08630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BBE920-D5C9-584A-8485-756FDED430ED}"/>
              </a:ext>
            </a:extLst>
          </p:cNvPr>
          <p:cNvSpPr txBox="1"/>
          <p:nvPr/>
        </p:nvSpPr>
        <p:spPr>
          <a:xfrm>
            <a:off x="4840479" y="0"/>
            <a:ext cx="2346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ẢNH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FA4835-7C2E-4827-5C75-C469E99090D9}"/>
              </a:ext>
            </a:extLst>
          </p:cNvPr>
          <p:cNvSpPr txBox="1"/>
          <p:nvPr/>
        </p:nvSpPr>
        <p:spPr>
          <a:xfrm>
            <a:off x="304799" y="530318"/>
            <a:ext cx="6807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1979,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ED124B-7478-28B6-09C1-06F0DF538B76}"/>
              </a:ext>
            </a:extLst>
          </p:cNvPr>
          <p:cNvSpPr txBox="1"/>
          <p:nvPr/>
        </p:nvSpPr>
        <p:spPr>
          <a:xfrm>
            <a:off x="268477" y="3264598"/>
            <a:ext cx="1161872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Ba,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vào căn nhà đơn sơ của bà Mùi, cô trào nước mắt, lao tới bên giường bệnh, chỉ gọi được hai tiếng “Mẹ 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rồi cứ thế, hai mẹ con ôm nhau nức nở, không nói nên lời.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Theo MAI THANH HẢI</a:t>
            </a:r>
          </a:p>
          <a:p>
            <a:pPr algn="just"/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A3463E-EEBC-6BC4-3A71-43EB21D5A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999" y="430888"/>
            <a:ext cx="4610195" cy="28007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4B5A88B-7A01-800D-0320-3366DBDD3D19}"/>
              </a:ext>
            </a:extLst>
          </p:cNvPr>
          <p:cNvSpPr/>
          <p:nvPr/>
        </p:nvSpPr>
        <p:spPr>
          <a:xfrm>
            <a:off x="304799" y="4939207"/>
            <a:ext cx="489528" cy="46720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7171D53-9071-8FBF-BEFD-330E1D4019A6}"/>
              </a:ext>
            </a:extLst>
          </p:cNvPr>
          <p:cNvSpPr/>
          <p:nvPr/>
        </p:nvSpPr>
        <p:spPr>
          <a:xfrm>
            <a:off x="268477" y="3231655"/>
            <a:ext cx="489528" cy="46720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95C11D6-29C3-8AD2-6B33-AD201082F2F9}"/>
              </a:ext>
            </a:extLst>
          </p:cNvPr>
          <p:cNvSpPr/>
          <p:nvPr/>
        </p:nvSpPr>
        <p:spPr>
          <a:xfrm>
            <a:off x="304799" y="530318"/>
            <a:ext cx="489528" cy="46720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387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1343</Words>
  <Application>Microsoft Office PowerPoint</Application>
  <PresentationFormat>Custom</PresentationFormat>
  <Paragraphs>63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 Light</vt:lpstr>
      <vt:lpstr>Calibri</vt:lpstr>
      <vt:lpstr>Saira Bold</vt:lpstr>
      <vt:lpstr>HP001 4 hàng</vt:lpstr>
      <vt:lpstr>Times New Roman</vt:lpstr>
      <vt:lpstr>Tahoma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User</cp:lastModifiedBy>
  <cp:revision>29</cp:revision>
  <dcterms:created xsi:type="dcterms:W3CDTF">2018-05-24T12:43:45Z</dcterms:created>
  <dcterms:modified xsi:type="dcterms:W3CDTF">2025-03-11T07:32:20Z</dcterms:modified>
</cp:coreProperties>
</file>