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93" r:id="rId2"/>
    <p:sldId id="267" r:id="rId3"/>
    <p:sldId id="268" r:id="rId4"/>
    <p:sldId id="256" r:id="rId5"/>
    <p:sldId id="260" r:id="rId6"/>
    <p:sldId id="269" r:id="rId7"/>
    <p:sldId id="257" r:id="rId8"/>
    <p:sldId id="291" r:id="rId9"/>
    <p:sldId id="263" r:id="rId10"/>
    <p:sldId id="270" r:id="rId11"/>
    <p:sldId id="271" r:id="rId12"/>
    <p:sldId id="273" r:id="rId13"/>
    <p:sldId id="272" r:id="rId14"/>
    <p:sldId id="274" r:id="rId15"/>
    <p:sldId id="275" r:id="rId16"/>
    <p:sldId id="276" r:id="rId17"/>
    <p:sldId id="277" r:id="rId18"/>
    <p:sldId id="292" r:id="rId19"/>
    <p:sldId id="278" r:id="rId20"/>
    <p:sldId id="279" r:id="rId21"/>
    <p:sldId id="280" r:id="rId22"/>
    <p:sldId id="281" r:id="rId23"/>
    <p:sldId id="285" r:id="rId24"/>
    <p:sldId id="283" r:id="rId25"/>
    <p:sldId id="284" r:id="rId26"/>
    <p:sldId id="286" r:id="rId27"/>
    <p:sldId id="287" r:id="rId28"/>
    <p:sldId id="288" r:id="rId29"/>
    <p:sldId id="289" r:id="rId30"/>
    <p:sldId id="290" r:id="rId31"/>
  </p:sldIdLst>
  <p:sldSz cx="18288000" cy="10287000"/>
  <p:notesSz cx="6858000" cy="9144000"/>
  <p:embeddedFontLst>
    <p:embeddedFont>
      <p:font typeface="Calibri"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6F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2934" autoAdjust="0"/>
  </p:normalViewPr>
  <p:slideViewPr>
    <p:cSldViewPr>
      <p:cViewPr varScale="1">
        <p:scale>
          <a:sx n="61" d="100"/>
          <a:sy n="61" d="100"/>
        </p:scale>
        <p:origin x="-54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C8150-30A1-4C97-95A7-99575E7C9763}" type="datetimeFigureOut">
              <a:rPr lang="en-US" smtClean="0"/>
              <a:t>11/03/2025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AFE990-4240-407D-B44F-FB85062B4616}" type="slidenum">
              <a:rPr lang="en-US" smtClean="0"/>
              <a:t>‹#›</a:t>
            </a:fld>
            <a:endParaRPr lang="en-US"/>
          </a:p>
        </p:txBody>
      </p:sp>
    </p:spTree>
    <p:extLst>
      <p:ext uri="{BB962C8B-B14F-4D97-AF65-F5344CB8AC3E}">
        <p14:creationId xmlns:p14="http://schemas.microsoft.com/office/powerpoint/2010/main" val="269830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04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705C8586-9C08-F2C8-7722-E5E38ACCD9E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split orient="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7" Type="http://schemas.openxmlformats.org/officeDocument/2006/relationships/image" Target="../media/image6.wmf"/><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0.png"/><Relationship Id="rId4" Type="http://schemas.openxmlformats.org/officeDocument/2006/relationships/image" Target="../media/image28.svg"/><Relationship Id="rId9"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0.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1.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1.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9.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32.png"/><Relationship Id="rId4" Type="http://schemas.openxmlformats.org/officeDocument/2006/relationships/image" Target="../media/image18.sv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0.png"/><Relationship Id="rId4" Type="http://schemas.openxmlformats.org/officeDocument/2006/relationships/image" Target="../media/image28.svg"/><Relationship Id="rId9"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9.png"/><Relationship Id="rId5" Type="http://schemas.openxmlformats.org/officeDocument/2006/relationships/image" Target="../media/image9.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sv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3.png"/><Relationship Id="rId10" Type="http://schemas.openxmlformats.org/officeDocument/2006/relationships/image" Target="../media/image22.svg"/><Relationship Id="rId4" Type="http://schemas.openxmlformats.org/officeDocument/2006/relationships/image" Target="../media/image12.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3.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0.png"/><Relationship Id="rId4" Type="http://schemas.openxmlformats.org/officeDocument/2006/relationships/image" Target="../media/image28.sv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1.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5.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 xmlns:a16="http://schemas.microsoft.com/office/drawing/2014/main"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32"/>
            <a:ext cx="18288000" cy="10278971"/>
          </a:xfrm>
          <a:prstGeom prst="rect">
            <a:avLst/>
          </a:prstGeom>
        </p:spPr>
      </p:pic>
      <p:pic>
        <p:nvPicPr>
          <p:cNvPr id="38" name="Picture 5" descr="POINSET3">
            <a:extLst>
              <a:ext uri="{FF2B5EF4-FFF2-40B4-BE49-F238E27FC236}">
                <a16:creationId xmlns="" xmlns:a16="http://schemas.microsoft.com/office/drawing/2014/main"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7469063"/>
            <a:ext cx="3204809" cy="280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 xmlns:a16="http://schemas.microsoft.com/office/drawing/2014/main" id="{449162C2-79E9-D0A3-381D-C53C39289A03}"/>
              </a:ext>
            </a:extLst>
          </p:cNvPr>
          <p:cNvSpPr txBox="1">
            <a:spLocks noChangeArrowheads="1"/>
          </p:cNvSpPr>
          <p:nvPr/>
        </p:nvSpPr>
        <p:spPr bwMode="auto">
          <a:xfrm>
            <a:off x="3892703" y="150342"/>
            <a:ext cx="11624811" cy="110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085" tIns="60542" rIns="121085" bIns="60542">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24104">
              <a:spcBef>
                <a:spcPct val="50000"/>
              </a:spcBef>
            </a:pPr>
            <a:r>
              <a:rPr lang="en-US" altLang="en-US" sz="3200" b="1" dirty="0">
                <a:solidFill>
                  <a:srgbClr val="FF0066"/>
                </a:solidFill>
                <a:latin typeface="Times New Roman" pitchFamily="18" charset="0"/>
              </a:rPr>
              <a:t>UBND </a:t>
            </a:r>
            <a:r>
              <a:rPr lang="vi-VN" altLang="en-US" sz="3200" b="1" dirty="0">
                <a:solidFill>
                  <a:srgbClr val="FF0066"/>
                </a:solidFill>
                <a:latin typeface="Times New Roman" pitchFamily="18" charset="0"/>
              </a:rPr>
              <a:t>THÀNH </a:t>
            </a:r>
            <a:r>
              <a:rPr lang="vi-VN" altLang="en-US" sz="3200" b="1" dirty="0">
                <a:solidFill>
                  <a:srgbClr val="FF0066"/>
                </a:solidFill>
                <a:latin typeface="Times New Roman" pitchFamily="18" charset="0"/>
              </a:rPr>
              <a:t>PHỐ QUY NHƠN</a:t>
            </a:r>
            <a:br>
              <a:rPr lang="vi-VN" altLang="en-US" sz="3200" b="1" dirty="0">
                <a:solidFill>
                  <a:srgbClr val="FF0066"/>
                </a:solidFill>
                <a:latin typeface="Times New Roman" pitchFamily="18" charset="0"/>
              </a:rPr>
            </a:br>
            <a:r>
              <a:rPr lang="en-US" altLang="en-US" sz="3200" b="1" dirty="0">
                <a:solidFill>
                  <a:srgbClr val="FF0066"/>
                </a:solidFill>
                <a:latin typeface="Times New Roman" pitchFamily="18" charset="0"/>
              </a:rPr>
              <a:t>TRƯỜNG TIỂU HỌC LÊ LỢI</a:t>
            </a:r>
          </a:p>
        </p:txBody>
      </p:sp>
      <p:sp>
        <p:nvSpPr>
          <p:cNvPr id="40" name="Text Box 14">
            <a:extLst>
              <a:ext uri="{FF2B5EF4-FFF2-40B4-BE49-F238E27FC236}">
                <a16:creationId xmlns="" xmlns:a16="http://schemas.microsoft.com/office/drawing/2014/main" id="{FBA269ED-7137-6C56-EC81-F6540726E363}"/>
              </a:ext>
            </a:extLst>
          </p:cNvPr>
          <p:cNvSpPr txBox="1">
            <a:spLocks noChangeArrowheads="1"/>
          </p:cNvSpPr>
          <p:nvPr/>
        </p:nvSpPr>
        <p:spPr bwMode="auto">
          <a:xfrm>
            <a:off x="3580139" y="6300655"/>
            <a:ext cx="11376266" cy="113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085" tIns="60542" rIns="121085" bIns="605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24104" eaLnBrk="1" hangingPunct="1">
              <a:spcBef>
                <a:spcPts val="1517"/>
              </a:spcBef>
              <a:defRPr/>
            </a:pPr>
            <a:r>
              <a:rPr lang="en-US" sz="6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6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Việt</a:t>
            </a:r>
            <a:endParaRPr lang="en-US" sz="6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 xmlns:a16="http://schemas.microsoft.com/office/drawing/2014/main" id="{52F1A29E-A4E5-BCFF-5438-2BF86F43FDFC}"/>
              </a:ext>
            </a:extLst>
          </p:cNvPr>
          <p:cNvSpPr txBox="1">
            <a:spLocks noChangeArrowheads="1"/>
          </p:cNvSpPr>
          <p:nvPr/>
        </p:nvSpPr>
        <p:spPr bwMode="auto">
          <a:xfrm>
            <a:off x="1841627" y="4473649"/>
            <a:ext cx="14199588" cy="207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085" tIns="60542" rIns="121085" bIns="60542">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24104" eaLnBrk="1" hangingPunct="1">
              <a:defRPr/>
            </a:pPr>
            <a:r>
              <a:rPr lang="en-US" sz="222200" b="1" dirty="0" err="1">
                <a:solidFill>
                  <a:srgbClr val="0000CC"/>
                </a:solidFill>
                <a:effectLst>
                  <a:outerShdw blurRad="38100" dist="38100" dir="2700000" algn="tl">
                    <a:srgbClr val="000000">
                      <a:alpha val="43137"/>
                    </a:srgbClr>
                  </a:outerShdw>
                </a:effectLst>
                <a:latin typeface="Times New Roman" pitchFamily="18" charset="0"/>
              </a:rPr>
              <a:t>CHÀO</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QUÝ</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222200" b="1" dirty="0">
              <a:solidFill>
                <a:srgbClr val="0000CC"/>
              </a:solidFill>
              <a:effectLst>
                <a:outerShdw blurRad="38100" dist="38100" dir="2700000" algn="tl">
                  <a:srgbClr val="000000">
                    <a:alpha val="43137"/>
                  </a:srgbClr>
                </a:outerShdw>
              </a:effectLst>
              <a:latin typeface="Times New Roman" pitchFamily="18" charset="0"/>
            </a:endParaRPr>
          </a:p>
          <a:p>
            <a:pPr algn="ctr" defTabSz="1224104" eaLnBrk="1" hangingPunct="1">
              <a:defRPr/>
            </a:pPr>
            <a:r>
              <a:rPr lang="en-US" sz="222200" b="1" dirty="0" err="1">
                <a:solidFill>
                  <a:srgbClr val="0000CC"/>
                </a:solidFill>
                <a:effectLst>
                  <a:outerShdw blurRad="38100" dist="38100" dir="2700000" algn="tl">
                    <a:srgbClr val="000000">
                      <a:alpha val="43137"/>
                    </a:srgbClr>
                  </a:outerShdw>
                </a:effectLst>
                <a:latin typeface="Times New Roman" pitchFamily="18" charset="0"/>
              </a:rPr>
              <a:t>VỀ</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DỰ</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GIỜ</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vi-VN" sz="222200" b="1" dirty="0">
                <a:solidFill>
                  <a:srgbClr val="0000CC"/>
                </a:solidFill>
                <a:effectLst>
                  <a:outerShdw blurRad="38100" dist="38100" dir="2700000" algn="tl">
                    <a:srgbClr val="000000">
                      <a:alpha val="43137"/>
                    </a:srgbClr>
                  </a:outerShdw>
                </a:effectLst>
                <a:latin typeface="Times New Roman" pitchFamily="18" charset="0"/>
              </a:rPr>
              <a:t>THĂ</a:t>
            </a:r>
            <a:r>
              <a:rPr lang="en-US" sz="222200" b="1" dirty="0">
                <a:solidFill>
                  <a:srgbClr val="0000CC"/>
                </a:solidFill>
                <a:effectLst>
                  <a:outerShdw blurRad="38100" dist="38100" dir="2700000" algn="tl">
                    <a:srgbClr val="000000">
                      <a:alpha val="43137"/>
                    </a:srgbClr>
                  </a:outerShdw>
                </a:effectLst>
                <a:latin typeface="Times New Roman" pitchFamily="18" charset="0"/>
              </a:rPr>
              <a:t>M </a:t>
            </a:r>
            <a:r>
              <a:rPr lang="en-US" sz="2222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2222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 xmlns:a16="http://schemas.microsoft.com/office/drawing/2014/main"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992" y="7296492"/>
            <a:ext cx="4732565" cy="1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 xmlns:a16="http://schemas.microsoft.com/office/drawing/2014/main" id="{4E757C3F-D18F-DF35-ACA2-B8AF508958C3}"/>
              </a:ext>
            </a:extLst>
          </p:cNvPr>
          <p:cNvCxnSpPr>
            <a:cxnSpLocks/>
          </p:cNvCxnSpPr>
          <p:nvPr/>
        </p:nvCxnSpPr>
        <p:spPr>
          <a:xfrm>
            <a:off x="6871691" y="1252104"/>
            <a:ext cx="566683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 xmlns:a16="http://schemas.microsoft.com/office/drawing/2014/main"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3616564" y="7349033"/>
            <a:ext cx="1367675" cy="178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 xmlns:a16="http://schemas.microsoft.com/office/drawing/2014/main" id="{56346336-AC06-DAE7-1B7F-5A765B6F2D2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143502" y="7146677"/>
            <a:ext cx="1255409" cy="9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 xmlns:a16="http://schemas.microsoft.com/office/drawing/2014/main" id="{415744E7-7FAC-7D32-320F-E538BD3B5D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5907907" y="-152403"/>
            <a:ext cx="2167952" cy="25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 xmlns:a16="http://schemas.microsoft.com/office/drawing/2014/main" id="{03F26570-A38B-8AAE-79AA-B37EF57E3CE2}"/>
              </a:ext>
            </a:extLst>
          </p:cNvPr>
          <p:cNvSpPr txBox="1">
            <a:spLocks noChangeArrowheads="1"/>
          </p:cNvSpPr>
          <p:nvPr/>
        </p:nvSpPr>
        <p:spPr bwMode="auto">
          <a:xfrm>
            <a:off x="5552802" y="8059094"/>
            <a:ext cx="7182393" cy="152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6098" tIns="68048" rIns="136098" bIns="6804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1224104"/>
            <a:r>
              <a:rPr lang="en-US" altLang="en-US" sz="4500" b="1" i="1" dirty="0">
                <a:solidFill>
                  <a:srgbClr val="FF0066"/>
                </a:solidFill>
                <a:latin typeface="Times New Roman" pitchFamily="18" charset="0"/>
              </a:rPr>
              <a:t>G</a:t>
            </a:r>
            <a:r>
              <a:rPr lang="vi-VN" altLang="en-US" sz="4500" b="1" i="1" dirty="0">
                <a:solidFill>
                  <a:srgbClr val="FF0066"/>
                </a:solidFill>
                <a:latin typeface="Times New Roman" pitchFamily="18" charset="0"/>
              </a:rPr>
              <a:t>V</a:t>
            </a:r>
            <a:r>
              <a:rPr lang="en-US" altLang="en-US" sz="4500" b="1" i="1" dirty="0">
                <a:solidFill>
                  <a:srgbClr val="FF0066"/>
                </a:solidFill>
                <a:latin typeface="Times New Roman" pitchFamily="18" charset="0"/>
              </a:rPr>
              <a:t>GD:</a:t>
            </a:r>
            <a:r>
              <a:rPr lang="vi-VN" altLang="en-US" sz="4500" b="1" i="1" dirty="0">
                <a:solidFill>
                  <a:srgbClr val="FF0066"/>
                </a:solidFill>
                <a:latin typeface="Times New Roman" pitchFamily="18" charset="0"/>
              </a:rPr>
              <a:t> </a:t>
            </a:r>
            <a:r>
              <a:rPr lang="en-US" altLang="en-US" sz="4500" b="1" i="1" dirty="0">
                <a:solidFill>
                  <a:srgbClr val="FF0066"/>
                </a:solidFill>
                <a:latin typeface="Times New Roman" pitchFamily="18" charset="0"/>
              </a:rPr>
              <a:t>Lê </a:t>
            </a:r>
            <a:r>
              <a:rPr lang="en-US" altLang="en-US" sz="4500" b="1" i="1" dirty="0" err="1">
                <a:solidFill>
                  <a:srgbClr val="FF0066"/>
                </a:solidFill>
                <a:latin typeface="Times New Roman" pitchFamily="18" charset="0"/>
              </a:rPr>
              <a:t>Thị</a:t>
            </a:r>
            <a:r>
              <a:rPr lang="en-US" altLang="en-US" sz="4500" b="1" i="1" dirty="0">
                <a:solidFill>
                  <a:srgbClr val="FF0066"/>
                </a:solidFill>
                <a:latin typeface="Times New Roman" pitchFamily="18" charset="0"/>
              </a:rPr>
              <a:t> Kim Dung</a:t>
            </a:r>
            <a:endParaRPr lang="vi-VN" altLang="en-US" sz="4500" b="1" i="1" dirty="0">
              <a:solidFill>
                <a:srgbClr val="FF0066"/>
              </a:solidFill>
              <a:latin typeface="Times New Roman" pitchFamily="18" charset="0"/>
            </a:endParaRPr>
          </a:p>
          <a:p>
            <a:pPr defTabSz="1224104"/>
            <a:r>
              <a:rPr lang="en-US" altLang="en-US" sz="4500" b="1" i="1" dirty="0">
                <a:solidFill>
                  <a:srgbClr val="FF0066"/>
                </a:solidFill>
                <a:latin typeface="Times New Roman" pitchFamily="18" charset="0"/>
              </a:rPr>
              <a:t>Năm học 2024-2025</a:t>
            </a:r>
            <a:endParaRPr lang="en-US" altLang="en-US" sz="4500" b="1" i="1" dirty="0">
              <a:solidFill>
                <a:srgbClr val="FF0066"/>
              </a:solidFill>
              <a:latin typeface="Times New Roman" pitchFamily="18" charset="0"/>
            </a:endParaRPr>
          </a:p>
        </p:txBody>
      </p:sp>
      <p:sp>
        <p:nvSpPr>
          <p:cNvPr id="48" name="TextBox 47">
            <a:extLst>
              <a:ext uri="{FF2B5EF4-FFF2-40B4-BE49-F238E27FC236}">
                <a16:creationId xmlns="" xmlns:a16="http://schemas.microsoft.com/office/drawing/2014/main" id="{54E585AE-C36E-6FD8-13F9-3CE8FD759964}"/>
              </a:ext>
            </a:extLst>
          </p:cNvPr>
          <p:cNvSpPr txBox="1"/>
          <p:nvPr/>
        </p:nvSpPr>
        <p:spPr>
          <a:xfrm>
            <a:off x="3429000" y="3628354"/>
            <a:ext cx="6858000" cy="461666"/>
          </a:xfrm>
          <a:prstGeom prst="rect">
            <a:avLst/>
          </a:prstGeom>
          <a:noFill/>
        </p:spPr>
        <p:txBody>
          <a:bodyPr wrap="square" lIns="137160" tIns="68580" rIns="137160" bIns="68580">
            <a:spAutoFit/>
          </a:bodyPr>
          <a:lstStyle/>
          <a:p>
            <a:r>
              <a:rPr lang="en-US" sz="2100" dirty="0"/>
              <a:t> </a:t>
            </a:r>
          </a:p>
        </p:txBody>
      </p:sp>
    </p:spTree>
    <p:extLst>
      <p:ext uri="{BB962C8B-B14F-4D97-AF65-F5344CB8AC3E}">
        <p14:creationId xmlns:p14="http://schemas.microsoft.com/office/powerpoint/2010/main" val="368979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Rectangle: Folded Corner 18">
            <a:extLst>
              <a:ext uri="{FF2B5EF4-FFF2-40B4-BE49-F238E27FC236}">
                <a16:creationId xmlns:a16="http://schemas.microsoft.com/office/drawing/2014/main" xmlns="" id="{473EC7B6-78EB-A767-5DD9-8794C15904E5}"/>
              </a:ext>
            </a:extLst>
          </p:cNvPr>
          <p:cNvSpPr/>
          <p:nvPr/>
        </p:nvSpPr>
        <p:spPr>
          <a:xfrm>
            <a:off x="1066800" y="1485900"/>
            <a:ext cx="16154400" cy="7315200"/>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Quân Tống đến bờ bắc sông Như Nguyệt, làm cầu phao vượt sông. Bất ngờ, quân ta mai phục từ trước xông ra vây đánh dữ dội. Quân Tống không chống đỡ nổi, định rút quân nhưng cầu phao đã bị chặt đứt từ bao giờ. Bí thế, chúng lao bừa xuống sông, bị dòng nước cuốn trôi vô số. 2. Quân Tống đến bờ bắc sông Như Nguyệt, làm cầu phao vượt sông. Bất ngờ, quân ta mai phục từ trước xông ra vây đánh dữ dội. Quân Tống không chống đỡ nổi, định rút quân nhưng cầu phao đã bị chặt đứt từ bao giờ. Bí thế, chúng lao bừa xuống sông, bị dòng nước cuốn trôi vô số.</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12578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Rectangle: Folded Corner 18">
            <a:extLst>
              <a:ext uri="{FF2B5EF4-FFF2-40B4-BE49-F238E27FC236}">
                <a16:creationId xmlns:a16="http://schemas.microsoft.com/office/drawing/2014/main" xmlns="" id="{473EC7B6-78EB-A767-5DD9-8794C15904E5}"/>
              </a:ext>
            </a:extLst>
          </p:cNvPr>
          <p:cNvSpPr/>
          <p:nvPr/>
        </p:nvSpPr>
        <p:spPr>
          <a:xfrm>
            <a:off x="2971800" y="2159358"/>
            <a:ext cx="12344400" cy="5968284"/>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Quách Quỷ cho quân đóng bè lớn để vượt sông lần thứ hai. Lý Thường Kiệt đợi bè tới giữa dòng, cho lính bắn tên và quăng đá khiến nhiều bè bị vỡ, hàng ngàn tên giặc bị vùi dưới sông. Số quân Tống lên được bờ thì bị quân Đại Việt từ các chiến luỹ tràn xuống tiêu diệt.</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17485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Rectangle: Folded Corner 18">
            <a:extLst>
              <a:ext uri="{FF2B5EF4-FFF2-40B4-BE49-F238E27FC236}">
                <a16:creationId xmlns:a16="http://schemas.microsoft.com/office/drawing/2014/main" xmlns="" id="{473EC7B6-78EB-A767-5DD9-8794C15904E5}"/>
              </a:ext>
            </a:extLst>
          </p:cNvPr>
          <p:cNvSpPr/>
          <p:nvPr/>
        </p:nvSpPr>
        <p:spPr>
          <a:xfrm>
            <a:off x="990600" y="1143000"/>
            <a:ext cx="16306800" cy="8001000"/>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4. Lý Thường Kiệt quyết định cho quân đánh thẳng vào trại địch. Đêm ấy, trước khi xuất quân, ông cho người vào đền thờ thần bên bờ sông, bắc loa đọc vang một bài thơ:</a:t>
            </a:r>
            <a:endParaRPr lang="vi-VN" sz="3600"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Sông núi nước Nam vua Nam ở </a:t>
            </a:r>
            <a:endParaRPr lang="vi-VN" sz="3600" i="1"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Rành rành định phận tại sách trời </a:t>
            </a:r>
            <a:endParaRPr lang="vi-VN" sz="3600" i="1"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Cớ sao lũ giặc sang xâm phạm </a:t>
            </a:r>
            <a:endParaRPr lang="vi-VN" sz="3600" i="1" dirty="0">
              <a:effectLst/>
              <a:latin typeface="Arial" panose="020B0604020202020204" pitchFamily="34" charset="0"/>
              <a:cs typeface="Arial" panose="020B0604020202020204" pitchFamily="34" charset="0"/>
            </a:endParaRPr>
          </a:p>
          <a:p>
            <a:pPr lvl="8" algn="just">
              <a:lnSpc>
                <a:spcPct val="150000"/>
              </a:lnSpc>
            </a:pPr>
            <a:r>
              <a:rPr lang="vi-VN" sz="3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Chúng bay sẽ bị đánh tơi bời.</a:t>
            </a:r>
            <a:endParaRPr lang="vi-VN" sz="3600" i="1" dirty="0">
              <a:effectLst/>
              <a:latin typeface="Arial" panose="020B0604020202020204" pitchFamily="34" charset="0"/>
              <a:cs typeface="Arial" panose="020B0604020202020204" pitchFamily="34" charset="0"/>
            </a:endParaRPr>
          </a:p>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Quân sĩ Đại Việt tin đó là lời thần dạy nên hăng hái xông thẳng vào trại địch. Quân giặc sợ mất mật, giẫm đạp lên nhau mà chạy, chết đến quá nửa.</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2122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Rectangle: Folded Corner 18">
            <a:extLst>
              <a:ext uri="{FF2B5EF4-FFF2-40B4-BE49-F238E27FC236}">
                <a16:creationId xmlns:a16="http://schemas.microsoft.com/office/drawing/2014/main" xmlns="" id="{473EC7B6-78EB-A767-5DD9-8794C15904E5}"/>
              </a:ext>
            </a:extLst>
          </p:cNvPr>
          <p:cNvSpPr/>
          <p:nvPr/>
        </p:nvSpPr>
        <p:spPr>
          <a:xfrm>
            <a:off x="2133600" y="2159358"/>
            <a:ext cx="14020800" cy="5968284"/>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5. Đến lúc ấy, Lý Thường Kiệt mới cử người sang nghị hoà, mở đường cho quân xâm lược rút lui để sớm kết thúc chiến tranh. Quách Quỷ mừng rỡ, lập tức đồng ý và nhanh chóng rút quân. Đất nước sạch bóng quân thù, cuộc sống nhân dân trở lại thanh bình.</a:t>
            </a:r>
          </a:p>
          <a:p>
            <a:pPr algn="r">
              <a:lnSpc>
                <a:spcPct val="150000"/>
              </a:lnSpc>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sách Lịch sử Việt Nam bằng tranh</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00272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TextBox 17"/>
          <p:cNvSpPr txBox="1"/>
          <p:nvPr/>
        </p:nvSpPr>
        <p:spPr>
          <a:xfrm>
            <a:off x="5715000" y="1650635"/>
            <a:ext cx="6858000" cy="923330"/>
          </a:xfrm>
          <a:prstGeom prst="rect">
            <a:avLst/>
          </a:prstGeom>
        </p:spPr>
        <p:txBody>
          <a:bodyPr wrap="square" lIns="0" tIns="0" rIns="0" bIns="0" rtlCol="0" anchor="t">
            <a:spAutoFit/>
          </a:bodyPr>
          <a:lstStyle/>
          <a:p>
            <a:pPr algn="ctr"/>
            <a:r>
              <a:rPr lang="vi-VN" sz="6000" b="1" dirty="0">
                <a:solidFill>
                  <a:srgbClr val="221716"/>
                </a:solidFill>
                <a:latin typeface="Arial" panose="020B0604020202020204" pitchFamily="34" charset="0"/>
                <a:cs typeface="Arial" panose="020B0604020202020204" pitchFamily="34" charset="0"/>
              </a:rPr>
              <a:t>Giải nghĩa từ khó</a:t>
            </a:r>
            <a:endParaRPr lang="en-US" sz="6000" b="1" dirty="0">
              <a:solidFill>
                <a:srgbClr val="221716"/>
              </a:solidFill>
              <a:latin typeface="Arial" panose="020B0604020202020204" pitchFamily="34" charset="0"/>
              <a:cs typeface="Arial" panose="020B0604020202020204" pitchFamily="34" charset="0"/>
            </a:endParaRPr>
          </a:p>
        </p:txBody>
      </p:sp>
      <p:sp>
        <p:nvSpPr>
          <p:cNvPr id="19" name="Rectangle: Folded Corner 18">
            <a:extLst>
              <a:ext uri="{FF2B5EF4-FFF2-40B4-BE49-F238E27FC236}">
                <a16:creationId xmlns:a16="http://schemas.microsoft.com/office/drawing/2014/main" xmlns="" id="{473EC7B6-78EB-A767-5DD9-8794C15904E5}"/>
              </a:ext>
            </a:extLst>
          </p:cNvPr>
          <p:cNvSpPr/>
          <p:nvPr/>
        </p:nvSpPr>
        <p:spPr>
          <a:xfrm>
            <a:off x="986559" y="3458728"/>
            <a:ext cx="8065623" cy="5138726"/>
          </a:xfrm>
          <a:prstGeom prst="foldedCorner">
            <a:avLst>
              <a:gd name="adj" fmla="val 7149"/>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Lý Thường Kiệt (1019 – 1105):</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Vị Anh hùng dân tộc có nhiều công lao to lớn trong đấu tranh chống xâm lược và xây dựng đất nước thời nhà Lý.</a:t>
            </a:r>
            <a:endParaRPr lang="vi-VN" sz="4000" dirty="0">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84607903-5341-F7A1-E6DC-8A967CBE45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9322" y="3340551"/>
            <a:ext cx="7848600" cy="523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20746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Rectangle: Folded Corner 18">
            <a:extLst>
              <a:ext uri="{FF2B5EF4-FFF2-40B4-BE49-F238E27FC236}">
                <a16:creationId xmlns:a16="http://schemas.microsoft.com/office/drawing/2014/main" xmlns="" id="{473EC7B6-78EB-A767-5DD9-8794C15904E5}"/>
              </a:ext>
            </a:extLst>
          </p:cNvPr>
          <p:cNvSpPr/>
          <p:nvPr/>
        </p:nvSpPr>
        <p:spPr>
          <a:xfrm>
            <a:off x="986560" y="2734415"/>
            <a:ext cx="7319240" cy="5040798"/>
          </a:xfrm>
          <a:prstGeom prst="foldedCorner">
            <a:avLst>
              <a:gd name="adj" fmla="val 7149"/>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Đại Việt: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Tên nước ta từ thời nhà Lý, bắt đầu từ năm 1054, khi vua Lý Thánh Tông lên ngôi.</a:t>
            </a:r>
            <a:endParaRPr lang="vi-VN" sz="4000" dirty="0">
              <a:effectLst/>
              <a:latin typeface="Arial" panose="020B0604020202020204" pitchFamily="34" charset="0"/>
              <a:cs typeface="Arial" panose="020B0604020202020204" pitchFamily="34" charset="0"/>
            </a:endParaRPr>
          </a:p>
        </p:txBody>
      </p:sp>
      <p:pic>
        <p:nvPicPr>
          <p:cNvPr id="3074" name="Picture 2" descr="Nhìn lại sự hưng thịnh của kỷ nguyên Đại Việt | Báo Đấu thầu">
            <a:extLst>
              <a:ext uri="{FF2B5EF4-FFF2-40B4-BE49-F238E27FC236}">
                <a16:creationId xmlns:a16="http://schemas.microsoft.com/office/drawing/2014/main" xmlns="" id="{3ECB59C2-459B-58C7-9DDE-497B068FD4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1196" y="2740983"/>
            <a:ext cx="8476726" cy="5034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348607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Rectangle: Folded Corner 3">
            <a:extLst>
              <a:ext uri="{FF2B5EF4-FFF2-40B4-BE49-F238E27FC236}">
                <a16:creationId xmlns:a16="http://schemas.microsoft.com/office/drawing/2014/main" xmlns="" id="{012D1244-D5F2-B562-D26B-9223C953CD70}"/>
              </a:ext>
            </a:extLst>
          </p:cNvPr>
          <p:cNvSpPr/>
          <p:nvPr/>
        </p:nvSpPr>
        <p:spPr>
          <a:xfrm>
            <a:off x="1672211" y="782178"/>
            <a:ext cx="7319240" cy="3749112"/>
          </a:xfrm>
          <a:prstGeom prst="foldedCorner">
            <a:avLst>
              <a:gd name="adj" fmla="val 14430"/>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Nhà Tống:</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triều đại ở Trung Quốc ngày xưa (960 – 1279).</a:t>
            </a:r>
            <a:endParaRPr lang="vi-VN" sz="4000" dirty="0">
              <a:effectLst/>
              <a:latin typeface="Arial" panose="020B0604020202020204" pitchFamily="34" charset="0"/>
              <a:cs typeface="Arial" panose="020B0604020202020204" pitchFamily="34" charset="0"/>
            </a:endParaRPr>
          </a:p>
        </p:txBody>
      </p:sp>
      <p:sp>
        <p:nvSpPr>
          <p:cNvPr id="6" name="Rectangle: Folded Corner 5">
            <a:extLst>
              <a:ext uri="{FF2B5EF4-FFF2-40B4-BE49-F238E27FC236}">
                <a16:creationId xmlns:a16="http://schemas.microsoft.com/office/drawing/2014/main" xmlns="" id="{F7943D4C-592C-5F02-00E9-2878740468B7}"/>
              </a:ext>
            </a:extLst>
          </p:cNvPr>
          <p:cNvSpPr/>
          <p:nvPr/>
        </p:nvSpPr>
        <p:spPr>
          <a:xfrm>
            <a:off x="1672211" y="5313468"/>
            <a:ext cx="7319240" cy="4191354"/>
          </a:xfrm>
          <a:prstGeom prst="foldedCorner">
            <a:avLst>
              <a:gd name="adj" fmla="val 14430"/>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ctr">
              <a:lnSpc>
                <a:spcPct val="150000"/>
              </a:lnSpc>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Như Nguyệt: </a:t>
            </a:r>
          </a:p>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Một khúc sông Cầu, chảy qua các tỉnh Bắc Ninh, Hải Dương ngày nay.</a:t>
            </a:r>
            <a:endParaRPr lang="vi-VN" sz="4000" dirty="0">
              <a:effectLst/>
              <a:latin typeface="Arial" panose="020B0604020202020204" pitchFamily="34" charset="0"/>
              <a:cs typeface="Arial" panose="020B0604020202020204" pitchFamily="34" charset="0"/>
            </a:endParaRPr>
          </a:p>
        </p:txBody>
      </p:sp>
      <p:pic>
        <p:nvPicPr>
          <p:cNvPr id="4098" name="Picture 2" descr="Tại sao nhà Tống lại không có chuyện tranh quyền đoạt vị giữa các Hoàng tử?">
            <a:extLst>
              <a:ext uri="{FF2B5EF4-FFF2-40B4-BE49-F238E27FC236}">
                <a16:creationId xmlns:a16="http://schemas.microsoft.com/office/drawing/2014/main" xmlns="" id="{977E89E1-8F5E-8239-DDCA-6AC1E724D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1551" y="782178"/>
            <a:ext cx="6689983" cy="37491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Sông Như Nguyệt - Di Tích Phòng Tuyến Sông Như Nguyệt Xưa">
            <a:extLst>
              <a:ext uri="{FF2B5EF4-FFF2-40B4-BE49-F238E27FC236}">
                <a16:creationId xmlns:a16="http://schemas.microsoft.com/office/drawing/2014/main" xmlns="" id="{6E71F186-82F3-B2D0-E84E-5A49651AF5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8827" y="5313467"/>
            <a:ext cx="6792707" cy="4191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02664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61894">
            <a:off x="8507675" y="2471802"/>
            <a:ext cx="8099544" cy="6067294"/>
          </a:xfrm>
          <a:custGeom>
            <a:avLst/>
            <a:gdLst/>
            <a:ahLst/>
            <a:cxnLst/>
            <a:rect l="l" t="t" r="r" b="b"/>
            <a:pathLst>
              <a:path w="9554678" h="7157322">
                <a:moveTo>
                  <a:pt x="0" y="0"/>
                </a:moveTo>
                <a:lnTo>
                  <a:pt x="9554678" y="0"/>
                </a:lnTo>
                <a:lnTo>
                  <a:pt x="9554678" y="7157323"/>
                </a:lnTo>
                <a:lnTo>
                  <a:pt x="0" y="71573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1533226">
            <a:off x="15852051" y="-1056117"/>
            <a:ext cx="3965574" cy="4025963"/>
          </a:xfrm>
          <a:custGeom>
            <a:avLst/>
            <a:gdLst/>
            <a:ahLst/>
            <a:cxnLst/>
            <a:rect l="l" t="t" r="r" b="b"/>
            <a:pathLst>
              <a:path w="6297233" h="6393130">
                <a:moveTo>
                  <a:pt x="0" y="0"/>
                </a:moveTo>
                <a:lnTo>
                  <a:pt x="6297233" y="0"/>
                </a:lnTo>
                <a:lnTo>
                  <a:pt x="6297233" y="6393130"/>
                </a:lnTo>
                <a:lnTo>
                  <a:pt x="0" y="63931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TextBox 12"/>
          <p:cNvSpPr txBox="1"/>
          <p:nvPr/>
        </p:nvSpPr>
        <p:spPr>
          <a:xfrm>
            <a:off x="2840990" y="3835619"/>
            <a:ext cx="4278185" cy="2858731"/>
          </a:xfrm>
          <a:prstGeom prst="rect">
            <a:avLst/>
          </a:prstGeom>
        </p:spPr>
        <p:txBody>
          <a:bodyPr wrap="square" lIns="0" tIns="0" rIns="0" bIns="0" rtlCol="0" anchor="t">
            <a:spAutoFit/>
          </a:bodyPr>
          <a:lstStyle/>
          <a:p>
            <a:pPr algn="ctr">
              <a:lnSpc>
                <a:spcPct val="150000"/>
              </a:lnSpc>
            </a:pPr>
            <a:r>
              <a:rPr lang="vi-VN" sz="6600" b="1" dirty="0">
                <a:solidFill>
                  <a:srgbClr val="221716"/>
                </a:solidFill>
                <a:latin typeface="Arial"/>
              </a:rPr>
              <a:t>02. </a:t>
            </a:r>
          </a:p>
          <a:p>
            <a:pPr algn="ctr">
              <a:lnSpc>
                <a:spcPct val="150000"/>
              </a:lnSpc>
            </a:pPr>
            <a:r>
              <a:rPr lang="vi-VN" sz="6600" b="1" dirty="0">
                <a:solidFill>
                  <a:srgbClr val="221716"/>
                </a:solidFill>
                <a:latin typeface="Arial"/>
              </a:rPr>
              <a:t>Kể chuyện</a:t>
            </a:r>
            <a:endParaRPr lang="en-US" sz="6600" b="1" dirty="0">
              <a:solidFill>
                <a:srgbClr val="221716"/>
              </a:solidFill>
              <a:latin typeface="Arial"/>
            </a:endParaRPr>
          </a:p>
        </p:txBody>
      </p:sp>
      <p:sp>
        <p:nvSpPr>
          <p:cNvPr id="14" name="Freeform 14"/>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2050" name="Picture 2" descr="Lịch Sử Việt Nam Bằng Tranh Màu, Bìa Cứng - Lý Thường Kiệt">
            <a:extLst>
              <a:ext uri="{FF2B5EF4-FFF2-40B4-BE49-F238E27FC236}">
                <a16:creationId xmlns:a16="http://schemas.microsoft.com/office/drawing/2014/main" xmlns="" id="{B770E84B-8727-5481-9E7E-704422A8A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8475" y="1638300"/>
            <a:ext cx="6058535" cy="773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683473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wnloadvideoVN_nam-quoc-son-ha-lichsuvietnam-vietnam-duocmoi-vietsukieuhung-lythuongkiet-namquocsonha_no Logo">
            <a:hlinkClick r:id="" action="ppaction://media"/>
            <a:extLst>
              <a:ext uri="{FF2B5EF4-FFF2-40B4-BE49-F238E27FC236}">
                <a16:creationId xmlns:a16="http://schemas.microsoft.com/office/drawing/2014/main" xmlns="" id="{BB18E04A-B86B-4781-20D6-71DA43345C07}"/>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rotWithShape="1">
          <a:blip r:embed="rId5"/>
          <a:srcRect t="34237" b="34706"/>
          <a:stretch/>
        </p:blipFill>
        <p:spPr>
          <a:xfrm>
            <a:off x="0" y="0"/>
            <a:ext cx="18288000" cy="10287000"/>
          </a:xfrm>
          <a:prstGeom prst="rect">
            <a:avLst/>
          </a:prstGeom>
          <a:solidFill>
            <a:schemeClr val="accent1">
              <a:alpha val="0"/>
            </a:schemeClr>
          </a:solidFill>
        </p:spPr>
      </p:pic>
    </p:spTree>
    <p:extLst>
      <p:ext uri="{BB962C8B-B14F-4D97-AF65-F5344CB8AC3E}">
        <p14:creationId xmlns:p14="http://schemas.microsoft.com/office/powerpoint/2010/main" val="197912685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1155742" y="8724900"/>
            <a:ext cx="2311484" cy="2485466"/>
          </a:xfrm>
          <a:custGeom>
            <a:avLst/>
            <a:gdLst/>
            <a:ahLst/>
            <a:cxnLst/>
            <a:rect l="l" t="t" r="r" b="b"/>
            <a:pathLst>
              <a:path w="3867941" h="4159076">
                <a:moveTo>
                  <a:pt x="0" y="0"/>
                </a:moveTo>
                <a:lnTo>
                  <a:pt x="3867941" y="0"/>
                </a:lnTo>
                <a:lnTo>
                  <a:pt x="3867941" y="4159076"/>
                </a:lnTo>
                <a:lnTo>
                  <a:pt x="0" y="41590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flipH="1">
            <a:off x="15325330" y="-769264"/>
            <a:ext cx="3867941" cy="4159076"/>
          </a:xfrm>
          <a:custGeom>
            <a:avLst/>
            <a:gdLst/>
            <a:ahLst/>
            <a:cxnLst/>
            <a:rect l="l" t="t" r="r" b="b"/>
            <a:pathLst>
              <a:path w="3867941" h="4159076">
                <a:moveTo>
                  <a:pt x="3867940" y="0"/>
                </a:moveTo>
                <a:lnTo>
                  <a:pt x="0" y="0"/>
                </a:lnTo>
                <a:lnTo>
                  <a:pt x="0" y="4159076"/>
                </a:lnTo>
                <a:lnTo>
                  <a:pt x="3867940" y="4159076"/>
                </a:lnTo>
                <a:lnTo>
                  <a:pt x="386794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xmlns="" id="{D3492467-2610-B115-70C3-5F483DAC99E9}"/>
              </a:ext>
            </a:extLst>
          </p:cNvPr>
          <p:cNvSpPr txBox="1"/>
          <p:nvPr/>
        </p:nvSpPr>
        <p:spPr>
          <a:xfrm>
            <a:off x="1318779" y="1086326"/>
            <a:ext cx="12573000" cy="769441"/>
          </a:xfrm>
          <a:prstGeom prst="rect">
            <a:avLst/>
          </a:prstGeom>
        </p:spPr>
        <p:txBody>
          <a:bodyPr wrap="square" lIns="0" tIns="0" rIns="0" bIns="0" rtlCol="0" anchor="t">
            <a:spAutoFit/>
          </a:bodyPr>
          <a:lstStyle/>
          <a:p>
            <a:pPr algn="l"/>
            <a:r>
              <a:rPr lang="vi-VN" sz="5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Em hãy tập đọc thơ trước khi kể chuyện</a:t>
            </a:r>
            <a:endParaRPr lang="vi-VN" sz="5000" b="1" dirty="0">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90111BA8-80E5-C202-9C1D-5B6F4915F08B}"/>
              </a:ext>
            </a:extLst>
          </p:cNvPr>
          <p:cNvPicPr>
            <a:picLocks noChangeAspect="1"/>
          </p:cNvPicPr>
          <p:nvPr/>
        </p:nvPicPr>
        <p:blipFill>
          <a:blip r:embed="rId6"/>
          <a:stretch>
            <a:fillRect/>
          </a:stretch>
        </p:blipFill>
        <p:spPr>
          <a:xfrm>
            <a:off x="2286000" y="2131723"/>
            <a:ext cx="14325600" cy="7803561"/>
          </a:xfrm>
          <a:prstGeom prst="rect">
            <a:avLst/>
          </a:prstGeom>
        </p:spPr>
      </p:pic>
    </p:spTree>
    <p:extLst>
      <p:ext uri="{BB962C8B-B14F-4D97-AF65-F5344CB8AC3E}">
        <p14:creationId xmlns:p14="http://schemas.microsoft.com/office/powerpoint/2010/main" val="35379004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xmlns="" r:embed="rId5"/>
              </a:ext>
            </a:extLst>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1155742" y="8724900"/>
            <a:ext cx="2311484" cy="2485466"/>
          </a:xfrm>
          <a:custGeom>
            <a:avLst/>
            <a:gdLst/>
            <a:ahLst/>
            <a:cxnLst/>
            <a:rect l="l" t="t" r="r" b="b"/>
            <a:pathLst>
              <a:path w="3867941" h="4159076">
                <a:moveTo>
                  <a:pt x="0" y="0"/>
                </a:moveTo>
                <a:lnTo>
                  <a:pt x="3867941" y="0"/>
                </a:lnTo>
                <a:lnTo>
                  <a:pt x="3867941" y="4159076"/>
                </a:lnTo>
                <a:lnTo>
                  <a:pt x="0" y="41590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flipH="1">
            <a:off x="15325330" y="-769264"/>
            <a:ext cx="3867941" cy="4159076"/>
          </a:xfrm>
          <a:custGeom>
            <a:avLst/>
            <a:gdLst/>
            <a:ahLst/>
            <a:cxnLst/>
            <a:rect l="l" t="t" r="r" b="b"/>
            <a:pathLst>
              <a:path w="3867941" h="4159076">
                <a:moveTo>
                  <a:pt x="3867940" y="0"/>
                </a:moveTo>
                <a:lnTo>
                  <a:pt x="0" y="0"/>
                </a:lnTo>
                <a:lnTo>
                  <a:pt x="0" y="4159076"/>
                </a:lnTo>
                <a:lnTo>
                  <a:pt x="3867940" y="4159076"/>
                </a:lnTo>
                <a:lnTo>
                  <a:pt x="386794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3" name="downloadvideoVN_tran-chien-cham-dut-1000-bac-thuoc-xuhuong-kienthucquansu-haokhivietnam_audio">
            <a:hlinkClick r:id="" action="ppaction://media"/>
            <a:extLst>
              <a:ext uri="{FF2B5EF4-FFF2-40B4-BE49-F238E27FC236}">
                <a16:creationId xmlns:a16="http://schemas.microsoft.com/office/drawing/2014/main" xmlns="" id="{7E2A128D-6BA4-DAD5-6B50-F81EB17F10F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t="34103" b="31214"/>
          <a:stretch/>
        </p:blipFill>
        <p:spPr>
          <a:xfrm>
            <a:off x="0" y="-1"/>
            <a:ext cx="18288000" cy="10287001"/>
          </a:xfrm>
          <a:prstGeom prst="rect">
            <a:avLst/>
          </a:prstGeom>
        </p:spPr>
      </p:pic>
    </p:spTree>
    <p:extLst>
      <p:ext uri="{BB962C8B-B14F-4D97-AF65-F5344CB8AC3E}">
        <p14:creationId xmlns:p14="http://schemas.microsoft.com/office/powerpoint/2010/main" val="8488836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5" name="Freeform 5"/>
          <p:cNvSpPr/>
          <p:nvPr/>
        </p:nvSpPr>
        <p:spPr>
          <a:xfrm>
            <a:off x="15335852" y="2948398"/>
            <a:ext cx="4706441" cy="7773401"/>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rot="4183175">
            <a:off x="13225030" y="67185"/>
            <a:ext cx="5712582" cy="6418632"/>
          </a:xfrm>
          <a:custGeom>
            <a:avLst/>
            <a:gdLst/>
            <a:ahLst/>
            <a:cxnLst/>
            <a:rect l="l" t="t" r="r" b="b"/>
            <a:pathLst>
              <a:path w="6755883" h="7590880">
                <a:moveTo>
                  <a:pt x="0" y="0"/>
                </a:moveTo>
                <a:lnTo>
                  <a:pt x="6755884" y="0"/>
                </a:lnTo>
                <a:lnTo>
                  <a:pt x="6755884" y="7590880"/>
                </a:lnTo>
                <a:lnTo>
                  <a:pt x="0" y="75908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TextBox 5">
            <a:extLst>
              <a:ext uri="{FF2B5EF4-FFF2-40B4-BE49-F238E27FC236}">
                <a16:creationId xmlns:a16="http://schemas.microsoft.com/office/drawing/2014/main" xmlns="" id="{BD798E98-AE98-DD47-375D-4BB9BBD9DB6A}"/>
              </a:ext>
            </a:extLst>
          </p:cNvPr>
          <p:cNvSpPr txBox="1"/>
          <p:nvPr/>
        </p:nvSpPr>
        <p:spPr>
          <a:xfrm>
            <a:off x="2194618" y="1485900"/>
            <a:ext cx="9571010" cy="923330"/>
          </a:xfrm>
          <a:prstGeom prst="rect">
            <a:avLst/>
          </a:prstGeom>
        </p:spPr>
        <p:txBody>
          <a:bodyPr wrap="square" lIns="0" tIns="0" rIns="0" bIns="0" rtlCol="0" anchor="t">
            <a:spAutoFit/>
          </a:bodyPr>
          <a:lstStyle/>
          <a:p>
            <a:r>
              <a:rPr lang="vi-VN" sz="6000" b="1" dirty="0">
                <a:latin typeface="Arial" panose="020B0604020202020204" pitchFamily="34" charset="0"/>
                <a:cs typeface="Arial" panose="020B0604020202020204" pitchFamily="34" charset="0"/>
              </a:rPr>
              <a:t>1. Kể chuyện trong nhóm</a:t>
            </a:r>
            <a:endParaRPr lang="en-US" sz="6000" b="1" dirty="0">
              <a:latin typeface="Arial" panose="020B0604020202020204" pitchFamily="34" charset="0"/>
              <a:cs typeface="Arial" panose="020B0604020202020204" pitchFamily="34" charset="0"/>
            </a:endParaRPr>
          </a:p>
        </p:txBody>
      </p:sp>
      <p:sp>
        <p:nvSpPr>
          <p:cNvPr id="10" name="Freeform 3">
            <a:extLst>
              <a:ext uri="{FF2B5EF4-FFF2-40B4-BE49-F238E27FC236}">
                <a16:creationId xmlns:a16="http://schemas.microsoft.com/office/drawing/2014/main" xmlns="" id="{DB270841-49E5-5791-C58C-667AE678582D}"/>
              </a:ext>
            </a:extLst>
          </p:cNvPr>
          <p:cNvSpPr/>
          <p:nvPr/>
        </p:nvSpPr>
        <p:spPr>
          <a:xfrm>
            <a:off x="1855673" y="3481798"/>
            <a:ext cx="10248900" cy="5181600"/>
          </a:xfrm>
          <a:prstGeom prst="foldedCorner">
            <a:avLst>
              <a:gd name="adj" fmla="val 10582"/>
            </a:avLst>
          </a:prstGeom>
          <a:solidFill>
            <a:schemeClr val="bg1"/>
          </a:solidFill>
          <a:ln>
            <a:solidFill>
              <a:srgbClr val="986F56"/>
            </a:solidFill>
          </a:ln>
        </p:spPr>
        <p:txBody>
          <a:bodyPr lIns="360000" rIns="360000" bIns="216000" anchor="ct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theo gợi ý SGK tr. </a:t>
            </a:r>
            <a:r>
              <a:rPr lang="vi-VN" sz="4400" dirty="0">
                <a:solidFill>
                  <a:srgbClr val="000000"/>
                </a:solidFill>
                <a:latin typeface="Arial" panose="020B0604020202020204" pitchFamily="34" charset="0"/>
                <a:ea typeface="Calibri" panose="020F0502020204030204" pitchFamily="34" charset="0"/>
                <a:cs typeface="Arial" panose="020B0604020202020204" pitchFamily="34" charset="0"/>
              </a:rPr>
              <a:t>52</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em hãy kể lại đầy đủ câu chuyện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Danh </a:t>
            </a:r>
            <a:r>
              <a:rPr lang="vi-VN"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tướng Lý Thường Kiệt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5 phần sau. </a:t>
            </a:r>
            <a:endParaRPr lang="vi-VN" sz="4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33962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TextBox 17"/>
          <p:cNvSpPr txBox="1"/>
          <p:nvPr/>
        </p:nvSpPr>
        <p:spPr>
          <a:xfrm>
            <a:off x="7467600" y="547539"/>
            <a:ext cx="3352800" cy="923330"/>
          </a:xfrm>
          <a:prstGeom prst="rect">
            <a:avLst/>
          </a:prstGeom>
        </p:spPr>
        <p:txBody>
          <a:bodyPr wrap="square" lIns="0" tIns="0" rIns="0" bIns="0" rtlCol="0" anchor="t">
            <a:spAutoFit/>
          </a:bodyPr>
          <a:lstStyle/>
          <a:p>
            <a:pPr algn="ctr"/>
            <a:r>
              <a:rPr lang="vi-VN" sz="6000" b="1" dirty="0">
                <a:solidFill>
                  <a:srgbClr val="221716"/>
                </a:solidFill>
                <a:latin typeface="Arial" panose="020B0604020202020204" pitchFamily="34" charset="0"/>
                <a:cs typeface="Arial" panose="020B0604020202020204" pitchFamily="34" charset="0"/>
              </a:rPr>
              <a:t>Gợi ý</a:t>
            </a:r>
            <a:endParaRPr lang="en-US" sz="6000" b="1" dirty="0">
              <a:solidFill>
                <a:srgbClr val="221716"/>
              </a:solidFill>
              <a:latin typeface="Arial" panose="020B0604020202020204" pitchFamily="34" charset="0"/>
              <a:cs typeface="Arial" panose="020B0604020202020204" pitchFamily="34" charset="0"/>
            </a:endParaRPr>
          </a:p>
        </p:txBody>
      </p:sp>
      <p:sp>
        <p:nvSpPr>
          <p:cNvPr id="19" name="Rectangle: Folded Corner 18">
            <a:extLst>
              <a:ext uri="{FF2B5EF4-FFF2-40B4-BE49-F238E27FC236}">
                <a16:creationId xmlns:a16="http://schemas.microsoft.com/office/drawing/2014/main" xmlns="" id="{473EC7B6-78EB-A767-5DD9-8794C15904E5}"/>
              </a:ext>
            </a:extLst>
          </p:cNvPr>
          <p:cNvSpPr/>
          <p:nvPr/>
        </p:nvSpPr>
        <p:spPr>
          <a:xfrm>
            <a:off x="838878" y="2018408"/>
            <a:ext cx="4864423" cy="4267200"/>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Lý Thường Kiệt đã làm gì để chủ động phá âm mưu xâm lược của địch?</a:t>
            </a:r>
            <a:endParaRPr lang="vi-VN" sz="3600" dirty="0">
              <a:effectLst/>
              <a:latin typeface="Arial" panose="020B0604020202020204" pitchFamily="34" charset="0"/>
              <a:cs typeface="Arial" panose="020B0604020202020204" pitchFamily="34" charset="0"/>
            </a:endParaRPr>
          </a:p>
        </p:txBody>
      </p:sp>
      <p:sp>
        <p:nvSpPr>
          <p:cNvPr id="4" name="Rectangle: Folded Corner 3">
            <a:extLst>
              <a:ext uri="{FF2B5EF4-FFF2-40B4-BE49-F238E27FC236}">
                <a16:creationId xmlns:a16="http://schemas.microsoft.com/office/drawing/2014/main" xmlns="" id="{0914F7FE-1083-860F-90E4-DE8CEA3E058B}"/>
              </a:ext>
            </a:extLst>
          </p:cNvPr>
          <p:cNvSpPr/>
          <p:nvPr/>
        </p:nvSpPr>
        <p:spPr>
          <a:xfrm>
            <a:off x="6833374" y="2018408"/>
            <a:ext cx="4542662" cy="4267200"/>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Lần thứ nhất vượt sông, quân địch bị đánh bại như thế nào?</a:t>
            </a:r>
            <a:endParaRPr lang="vi-VN" sz="3600" dirty="0">
              <a:effectLst/>
              <a:latin typeface="Arial" panose="020B0604020202020204" pitchFamily="34" charset="0"/>
              <a:cs typeface="Arial" panose="020B0604020202020204" pitchFamily="34" charset="0"/>
            </a:endParaRPr>
          </a:p>
        </p:txBody>
      </p:sp>
      <p:sp>
        <p:nvSpPr>
          <p:cNvPr id="6" name="Rectangle: Folded Corner 5">
            <a:extLst>
              <a:ext uri="{FF2B5EF4-FFF2-40B4-BE49-F238E27FC236}">
                <a16:creationId xmlns:a16="http://schemas.microsoft.com/office/drawing/2014/main" xmlns="" id="{BD612303-EF44-26F1-5543-E2999F65F275}"/>
              </a:ext>
            </a:extLst>
          </p:cNvPr>
          <p:cNvSpPr/>
          <p:nvPr/>
        </p:nvSpPr>
        <p:spPr>
          <a:xfrm>
            <a:off x="12540268" y="2018408"/>
            <a:ext cx="4757654" cy="4267200"/>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c. Quân địch tiếp tục thảm bại như thế nào trong lần thứ hai vượt sông?</a:t>
            </a:r>
            <a:endParaRPr lang="vi-VN" sz="3600" dirty="0">
              <a:effectLst/>
              <a:latin typeface="Arial" panose="020B0604020202020204" pitchFamily="34" charset="0"/>
              <a:cs typeface="Arial" panose="020B0604020202020204" pitchFamily="34" charset="0"/>
            </a:endParaRPr>
          </a:p>
        </p:txBody>
      </p:sp>
      <p:sp>
        <p:nvSpPr>
          <p:cNvPr id="7" name="Rectangle: Folded Corner 6">
            <a:extLst>
              <a:ext uri="{FF2B5EF4-FFF2-40B4-BE49-F238E27FC236}">
                <a16:creationId xmlns:a16="http://schemas.microsoft.com/office/drawing/2014/main" xmlns="" id="{1C2E833D-8346-52AF-ACFF-691F58F58216}"/>
              </a:ext>
            </a:extLst>
          </p:cNvPr>
          <p:cNvSpPr/>
          <p:nvPr/>
        </p:nvSpPr>
        <p:spPr>
          <a:xfrm>
            <a:off x="9220488" y="6057900"/>
            <a:ext cx="5008995" cy="3925192"/>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e. Lý Thường Kiệt đã làm gì để sớm kết thúc chiến tranh?</a:t>
            </a:r>
            <a:endParaRPr lang="vi-VN" sz="3600" dirty="0">
              <a:effectLst/>
              <a:latin typeface="Arial" panose="020B0604020202020204" pitchFamily="34" charset="0"/>
              <a:cs typeface="Arial" panose="020B0604020202020204" pitchFamily="34" charset="0"/>
            </a:endParaRPr>
          </a:p>
        </p:txBody>
      </p:sp>
      <p:sp>
        <p:nvSpPr>
          <p:cNvPr id="10" name="Rectangle: Folded Corner 9">
            <a:extLst>
              <a:ext uri="{FF2B5EF4-FFF2-40B4-BE49-F238E27FC236}">
                <a16:creationId xmlns:a16="http://schemas.microsoft.com/office/drawing/2014/main" xmlns="" id="{720808DB-C586-B819-237D-F3ABA9D41ED0}"/>
              </a:ext>
            </a:extLst>
          </p:cNvPr>
          <p:cNvSpPr/>
          <p:nvPr/>
        </p:nvSpPr>
        <p:spPr>
          <a:xfrm>
            <a:off x="3680106" y="6057900"/>
            <a:ext cx="4757654" cy="3925192"/>
          </a:xfrm>
          <a:prstGeom prst="foldedCorner">
            <a:avLst>
              <a:gd name="adj" fmla="val 16434"/>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 "Bài thơ thần" đã khích lệ quân sĩ như thế nào?</a:t>
            </a:r>
            <a:endParaRPr lang="vi-VN" sz="36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42815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p:tgtEl>
                                          <p:spTgt spid="19"/>
                                        </p:tgtEl>
                                        <p:attrNameLst>
                                          <p:attrName>ppt_y</p:attrName>
                                        </p:attrNameLst>
                                      </p:cBhvr>
                                      <p:tavLst>
                                        <p:tav tm="0">
                                          <p:val>
                                            <p:strVal val="#ppt_y+#ppt_h*1.125000"/>
                                          </p:val>
                                        </p:tav>
                                        <p:tav tm="100000">
                                          <p:val>
                                            <p:strVal val="#ppt_y"/>
                                          </p:val>
                                        </p:tav>
                                      </p:tavLst>
                                    </p:anim>
                                    <p:animEffect transition="in" filter="wipe(up)">
                                      <p:cBhvr>
                                        <p:cTn id="13" dur="500"/>
                                        <p:tgtEl>
                                          <p:spTgt spid="1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up)">
                                      <p:cBhvr>
                                        <p:cTn id="17" dur="500"/>
                                        <p:tgtEl>
                                          <p:spTgt spid="4"/>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ppt_y</p:attrName>
                                        </p:attrNameLst>
                                      </p:cBhvr>
                                      <p:tavLst>
                                        <p:tav tm="0">
                                          <p:val>
                                            <p:strVal val="#ppt_y+#ppt_h*1.125000"/>
                                          </p:val>
                                        </p:tav>
                                        <p:tav tm="100000">
                                          <p:val>
                                            <p:strVal val="#ppt_y"/>
                                          </p:val>
                                        </p:tav>
                                      </p:tavLst>
                                    </p:anim>
                                    <p:animEffect transition="in" filter="wipe(up)">
                                      <p:cBhvr>
                                        <p:cTn id="21" dur="500"/>
                                        <p:tgtEl>
                                          <p:spTgt spid="6"/>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ppt_y</p:attrName>
                                        </p:attrNameLst>
                                      </p:cBhvr>
                                      <p:tavLst>
                                        <p:tav tm="0">
                                          <p:val>
                                            <p:strVal val="#ppt_y+#ppt_h*1.125000"/>
                                          </p:val>
                                        </p:tav>
                                        <p:tav tm="100000">
                                          <p:val>
                                            <p:strVal val="#ppt_y"/>
                                          </p:val>
                                        </p:tav>
                                      </p:tavLst>
                                    </p:anim>
                                    <p:animEffect transition="in" filter="wipe(up)">
                                      <p:cBhvr>
                                        <p:cTn id="25" dur="500"/>
                                        <p:tgtEl>
                                          <p:spTgt spid="7"/>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p:tgtEl>
                                          <p:spTgt spid="10"/>
                                        </p:tgtEl>
                                        <p:attrNameLst>
                                          <p:attrName>ppt_y</p:attrName>
                                        </p:attrNameLst>
                                      </p:cBhvr>
                                      <p:tavLst>
                                        <p:tav tm="0">
                                          <p:val>
                                            <p:strVal val="#ppt_y+#ppt_h*1.125000"/>
                                          </p:val>
                                        </p:tav>
                                        <p:tav tm="100000">
                                          <p:val>
                                            <p:strVal val="#ppt_y"/>
                                          </p:val>
                                        </p:tav>
                                      </p:tavLst>
                                    </p:anim>
                                    <p:animEffect transition="in" filter="wipe(up)">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4" grpId="0" animBg="1"/>
      <p:bldP spid="6" grpId="0" animBg="1"/>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5" name="TextBox 5"/>
          <p:cNvSpPr txBox="1"/>
          <p:nvPr/>
        </p:nvSpPr>
        <p:spPr>
          <a:xfrm>
            <a:off x="4358495" y="795635"/>
            <a:ext cx="9571010" cy="923330"/>
          </a:xfrm>
          <a:prstGeom prst="rect">
            <a:avLst/>
          </a:prstGeom>
        </p:spPr>
        <p:txBody>
          <a:bodyPr wrap="square" lIns="0" tIns="0" rIns="0" bIns="0" rtlCol="0" anchor="t">
            <a:spAutoFit/>
          </a:bodyPr>
          <a:lstStyle/>
          <a:p>
            <a:pPr algn="ctr"/>
            <a:r>
              <a:rPr lang="vi-VN" sz="6000" b="1" dirty="0">
                <a:latin typeface="Arial" panose="020B0604020202020204" pitchFamily="34" charset="0"/>
                <a:cs typeface="Arial" panose="020B0604020202020204" pitchFamily="34" charset="0"/>
              </a:rPr>
              <a:t>Kể chuyện trong nhóm</a:t>
            </a:r>
            <a:endParaRPr lang="en-US" sz="6000" b="1" dirty="0">
              <a:latin typeface="Arial" panose="020B0604020202020204" pitchFamily="34" charset="0"/>
              <a:cs typeface="Arial" panose="020B0604020202020204" pitchFamily="34" charset="0"/>
            </a:endParaRPr>
          </a:p>
        </p:txBody>
      </p:sp>
      <p:sp>
        <p:nvSpPr>
          <p:cNvPr id="2" name="Freeform 3">
            <a:extLst>
              <a:ext uri="{FF2B5EF4-FFF2-40B4-BE49-F238E27FC236}">
                <a16:creationId xmlns:a16="http://schemas.microsoft.com/office/drawing/2014/main" xmlns="" id="{BB983BD0-1447-40F3-1514-2C731295A5D6}"/>
              </a:ext>
            </a:extLst>
          </p:cNvPr>
          <p:cNvSpPr/>
          <p:nvPr/>
        </p:nvSpPr>
        <p:spPr>
          <a:xfrm>
            <a:off x="1028700" y="2247900"/>
            <a:ext cx="6286500" cy="6781800"/>
          </a:xfrm>
          <a:prstGeom prst="foldedCorner">
            <a:avLst>
              <a:gd name="adj" fmla="val 6493"/>
            </a:avLst>
          </a:prstGeom>
          <a:solidFill>
            <a:schemeClr val="bg1"/>
          </a:solidFill>
          <a:ln>
            <a:solidFill>
              <a:srgbClr val="986F56"/>
            </a:solidFill>
          </a:ln>
        </p:spPr>
        <p:txBody>
          <a:bodyPr lIns="360000" rIns="360000" bIns="216000" anchor="ctr"/>
          <a:lstStyle/>
          <a:p>
            <a:pPr algn="just">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Dựa theo gợi ý SGK tr. 37, em hãy kể lại đầy đủ câu chuyện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Danh tướng Lý Thường Kiệt" </a:t>
            </a: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5 phần sau. </a:t>
            </a:r>
            <a:endParaRPr lang="vi-VN" sz="4400" dirty="0">
              <a:effectLst/>
              <a:latin typeface="Arial" panose="020B0604020202020204" pitchFamily="34" charset="0"/>
              <a:cs typeface="Arial" panose="020B0604020202020204" pitchFamily="34" charset="0"/>
            </a:endParaRPr>
          </a:p>
        </p:txBody>
      </p:sp>
      <p:pic>
        <p:nvPicPr>
          <p:cNvPr id="5122" name="Picture 2" descr="Câu chuyện lịch sử danh tướng Lý Thường Kiệt, sự nghiệp và binh quyền">
            <a:extLst>
              <a:ext uri="{FF2B5EF4-FFF2-40B4-BE49-F238E27FC236}">
                <a16:creationId xmlns:a16="http://schemas.microsoft.com/office/drawing/2014/main" xmlns="" id="{27B3BD64-0ABC-D1C6-F170-12C67B5F7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608" y="2705100"/>
            <a:ext cx="9425182" cy="589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26439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additive="base">
                                        <p:cTn id="16" dur="500" fill="hold"/>
                                        <p:tgtEl>
                                          <p:spTgt spid="5122"/>
                                        </p:tgtEl>
                                        <p:attrNameLst>
                                          <p:attrName>ppt_x</p:attrName>
                                        </p:attrNameLst>
                                      </p:cBhvr>
                                      <p:tavLst>
                                        <p:tav tm="0">
                                          <p:val>
                                            <p:strVal val="#ppt_x"/>
                                          </p:val>
                                        </p:tav>
                                        <p:tav tm="100000">
                                          <p:val>
                                            <p:strVal val="#ppt_x"/>
                                          </p:val>
                                        </p:tav>
                                      </p:tavLst>
                                    </p:anim>
                                    <p:anim calcmode="lin" valueType="num">
                                      <p:cBhvr additive="base">
                                        <p:cTn id="17"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3C718D28-4AEB-B830-1D64-7C0FCBE6BC05}"/>
              </a:ext>
            </a:extLst>
          </p:cNvPr>
          <p:cNvSpPr/>
          <p:nvPr/>
        </p:nvSpPr>
        <p:spPr>
          <a:xfrm>
            <a:off x="2425377" y="1028700"/>
            <a:ext cx="13437245" cy="8229600"/>
          </a:xfrm>
          <a:custGeom>
            <a:avLst/>
            <a:gdLst/>
            <a:ahLst/>
            <a:cxnLst/>
            <a:rect l="l" t="t" r="r" b="b"/>
            <a:pathLst>
              <a:path w="13437245" h="8229600">
                <a:moveTo>
                  <a:pt x="0" y="0"/>
                </a:moveTo>
                <a:lnTo>
                  <a:pt x="13437246" y="0"/>
                </a:lnTo>
                <a:lnTo>
                  <a:pt x="13437246" y="8229600"/>
                </a:lnTo>
                <a:lnTo>
                  <a:pt x="0" y="82296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4">
            <a:extLst>
              <a:ext uri="{FF2B5EF4-FFF2-40B4-BE49-F238E27FC236}">
                <a16:creationId xmlns:a16="http://schemas.microsoft.com/office/drawing/2014/main" xmlns="" id="{052204A5-0592-899C-0500-CB2DC89B821A}"/>
              </a:ext>
            </a:extLst>
          </p:cNvPr>
          <p:cNvSpPr txBox="1"/>
          <p:nvPr/>
        </p:nvSpPr>
        <p:spPr>
          <a:xfrm>
            <a:off x="5175462" y="3162300"/>
            <a:ext cx="7937073" cy="3554948"/>
          </a:xfrm>
          <a:prstGeom prst="rect">
            <a:avLst/>
          </a:prstGeom>
        </p:spPr>
        <p:txBody>
          <a:bodyPr wrap="square" lIns="0" tIns="0" rIns="0" bIns="0" rtlCol="0" anchor="t">
            <a:spAutoFit/>
          </a:bodyPr>
          <a:lstStyle/>
          <a:p>
            <a:pPr algn="ctr">
              <a:lnSpc>
                <a:spcPts val="14773"/>
              </a:lnSpc>
            </a:pPr>
            <a:r>
              <a:rPr lang="vi-VN" sz="8000" b="1" dirty="0">
                <a:latin typeface="Arial" panose="020B0604020202020204" pitchFamily="34" charset="0"/>
                <a:cs typeface="Arial" panose="020B0604020202020204" pitchFamily="34" charset="0"/>
              </a:rPr>
              <a:t>KỂ TOÀN BỘ </a:t>
            </a:r>
          </a:p>
          <a:p>
            <a:pPr algn="ctr">
              <a:lnSpc>
                <a:spcPts val="14773"/>
              </a:lnSpc>
            </a:pPr>
            <a:r>
              <a:rPr lang="vi-VN" sz="8000" b="1" dirty="0">
                <a:latin typeface="Arial" panose="020B0604020202020204" pitchFamily="34" charset="0"/>
                <a:cs typeface="Arial" panose="020B0604020202020204" pitchFamily="34" charset="0"/>
              </a:rPr>
              <a:t>CÂU CHUYỆN</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5822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133600" y="1409700"/>
            <a:ext cx="14301566" cy="7192829"/>
          </a:xfrm>
          <a:custGeom>
            <a:avLst/>
            <a:gdLst/>
            <a:ahLst/>
            <a:cxnLst/>
            <a:rect l="l" t="t" r="r" b="b"/>
            <a:pathLst>
              <a:path w="3766667" h="1894408">
                <a:moveTo>
                  <a:pt x="27608" y="0"/>
                </a:moveTo>
                <a:lnTo>
                  <a:pt x="3739059" y="0"/>
                </a:lnTo>
                <a:cubicBezTo>
                  <a:pt x="3754307" y="0"/>
                  <a:pt x="3766667" y="12361"/>
                  <a:pt x="3766667" y="27608"/>
                </a:cubicBezTo>
                <a:lnTo>
                  <a:pt x="3766667" y="1866800"/>
                </a:lnTo>
                <a:cubicBezTo>
                  <a:pt x="3766667" y="1882047"/>
                  <a:pt x="3754307" y="1894408"/>
                  <a:pt x="3739059" y="1894408"/>
                </a:cubicBezTo>
                <a:lnTo>
                  <a:pt x="27608" y="1894408"/>
                </a:lnTo>
                <a:cubicBezTo>
                  <a:pt x="12361" y="1894408"/>
                  <a:pt x="0" y="1882047"/>
                  <a:pt x="0" y="1866800"/>
                </a:cubicBezTo>
                <a:lnTo>
                  <a:pt x="0" y="27608"/>
                </a:lnTo>
                <a:cubicBezTo>
                  <a:pt x="0" y="12361"/>
                  <a:pt x="12361" y="0"/>
                  <a:pt x="27608" y="0"/>
                </a:cubicBezTo>
                <a:close/>
              </a:path>
            </a:pathLst>
          </a:custGeom>
          <a:solidFill>
            <a:srgbClr val="986F56"/>
          </a:solidFill>
          <a:ln>
            <a:solidFill>
              <a:srgbClr val="244941"/>
            </a:solidFill>
          </a:ln>
        </p:spPr>
        <p:txBody>
          <a:bodyPr/>
          <a:lstStyle/>
          <a:p>
            <a:endParaRPr lang="en-US"/>
          </a:p>
        </p:txBody>
      </p:sp>
      <p:sp>
        <p:nvSpPr>
          <p:cNvPr id="7" name="Freeform 7"/>
          <p:cNvSpPr/>
          <p:nvPr/>
        </p:nvSpPr>
        <p:spPr>
          <a:xfrm>
            <a:off x="3132717" y="3574203"/>
            <a:ext cx="5161066" cy="4007127"/>
          </a:xfrm>
          <a:prstGeom prst="roundRect">
            <a:avLst>
              <a:gd name="adj" fmla="val 5733"/>
            </a:avLst>
          </a:prstGeom>
          <a:solidFill>
            <a:schemeClr val="bg1"/>
          </a:solidFill>
          <a:ln>
            <a:solidFill>
              <a:srgbClr val="986F56"/>
            </a:solidFill>
          </a:ln>
        </p:spPr>
        <p:txBody>
          <a:bodyPr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nối tiếp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từng đoạn </a:t>
            </a:r>
          </a:p>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(mỗi HS kể 1 đoạn)</a:t>
            </a:r>
            <a:endParaRPr lang="vi-VN" sz="4400" dirty="0">
              <a:effectLst/>
              <a:latin typeface="Arial" panose="020B0604020202020204" pitchFamily="34" charset="0"/>
              <a:cs typeface="Arial" panose="020B0604020202020204" pitchFamily="34" charset="0"/>
            </a:endParaRPr>
          </a:p>
        </p:txBody>
      </p:sp>
      <p:sp>
        <p:nvSpPr>
          <p:cNvPr id="9" name="TextBox 9"/>
          <p:cNvSpPr txBox="1"/>
          <p:nvPr/>
        </p:nvSpPr>
        <p:spPr>
          <a:xfrm>
            <a:off x="5003997" y="1792604"/>
            <a:ext cx="8560770" cy="923330"/>
          </a:xfrm>
          <a:prstGeom prst="rect">
            <a:avLst/>
          </a:prstGeom>
        </p:spPr>
        <p:txBody>
          <a:bodyPr lIns="0" tIns="0" rIns="0" bIns="0" rtlCol="0" anchor="t">
            <a:spAutoFit/>
          </a:bodyPr>
          <a:lstStyle/>
          <a:p>
            <a:pPr algn="ctr"/>
            <a:r>
              <a:rPr lang="vi-VN" sz="6000" b="1" dirty="0">
                <a:solidFill>
                  <a:schemeClr val="bg1"/>
                </a:solidFill>
                <a:latin typeface="Arial" panose="020B0604020202020204" pitchFamily="34" charset="0"/>
                <a:cs typeface="Arial" panose="020B0604020202020204" pitchFamily="34" charset="0"/>
              </a:rPr>
              <a:t>KỂ THEO NHÓM ĐÔI</a:t>
            </a:r>
            <a:endParaRPr lang="en-US" sz="6000" b="1" dirty="0">
              <a:solidFill>
                <a:schemeClr val="bg1"/>
              </a:solidFill>
              <a:latin typeface="Arial" panose="020B0604020202020204" pitchFamily="34" charset="0"/>
              <a:cs typeface="Arial" panose="020B0604020202020204" pitchFamily="34" charset="0"/>
            </a:endParaRPr>
          </a:p>
        </p:txBody>
      </p:sp>
      <p:sp>
        <p:nvSpPr>
          <p:cNvPr id="12" name="Freeform 7">
            <a:extLst>
              <a:ext uri="{FF2B5EF4-FFF2-40B4-BE49-F238E27FC236}">
                <a16:creationId xmlns:a16="http://schemas.microsoft.com/office/drawing/2014/main" xmlns="" id="{7535B380-8F4A-BA41-B811-BCD28FC92964}"/>
              </a:ext>
            </a:extLst>
          </p:cNvPr>
          <p:cNvSpPr/>
          <p:nvPr/>
        </p:nvSpPr>
        <p:spPr>
          <a:xfrm>
            <a:off x="10274985" y="3574203"/>
            <a:ext cx="5161065" cy="4007127"/>
          </a:xfrm>
          <a:prstGeom prst="roundRect">
            <a:avLst>
              <a:gd name="adj" fmla="val 6208"/>
            </a:avLst>
          </a:prstGeom>
          <a:solidFill>
            <a:schemeClr val="bg1"/>
          </a:solidFill>
          <a:ln>
            <a:solidFill>
              <a:srgbClr val="986F56"/>
            </a:solidFill>
          </a:ln>
        </p:spPr>
        <p:txBody>
          <a:bodyPr anchor="ctr"/>
          <a:lstStyle/>
          <a:p>
            <a:pPr algn="ctr">
              <a:lnSpc>
                <a:spcPct val="150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nối tiếp 2 đoạn (mỗi HS kể 2 đoạn)</a:t>
            </a:r>
            <a:endParaRPr lang="vi-VN" sz="4400" dirty="0">
              <a:effectLst/>
              <a:latin typeface="Arial" panose="020B0604020202020204" pitchFamily="34" charset="0"/>
              <a:cs typeface="Arial" panose="020B0604020202020204" pitchFamily="34" charset="0"/>
            </a:endParaRPr>
          </a:p>
        </p:txBody>
      </p:sp>
      <p:sp>
        <p:nvSpPr>
          <p:cNvPr id="14" name="Arrow: Right 13">
            <a:extLst>
              <a:ext uri="{FF2B5EF4-FFF2-40B4-BE49-F238E27FC236}">
                <a16:creationId xmlns:a16="http://schemas.microsoft.com/office/drawing/2014/main" xmlns="" id="{DEFA7EEC-DAF3-0A47-6EE1-D990957E41AF}"/>
              </a:ext>
            </a:extLst>
          </p:cNvPr>
          <p:cNvSpPr/>
          <p:nvPr/>
        </p:nvSpPr>
        <p:spPr>
          <a:xfrm>
            <a:off x="8522383" y="5157030"/>
            <a:ext cx="1524000" cy="923330"/>
          </a:xfrm>
          <a:prstGeom prst="rightArrow">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latin typeface="Arial" panose="020B0604020202020204" pitchFamily="34" charset="0"/>
              <a:cs typeface="Arial" panose="020B0604020202020204" pitchFamily="34" charset="0"/>
            </a:endParaRPr>
          </a:p>
        </p:txBody>
      </p:sp>
      <p:sp>
        <p:nvSpPr>
          <p:cNvPr id="15" name="Freeform 67">
            <a:extLst>
              <a:ext uri="{FF2B5EF4-FFF2-40B4-BE49-F238E27FC236}">
                <a16:creationId xmlns:a16="http://schemas.microsoft.com/office/drawing/2014/main" xmlns="" id="{BBA0BD25-306D-094F-D2E6-965723AC818D}"/>
              </a:ext>
            </a:extLst>
          </p:cNvPr>
          <p:cNvSpPr/>
          <p:nvPr/>
        </p:nvSpPr>
        <p:spPr>
          <a:xfrm>
            <a:off x="421334" y="3864025"/>
            <a:ext cx="2482781" cy="6124021"/>
          </a:xfrm>
          <a:custGeom>
            <a:avLst/>
            <a:gdLst/>
            <a:ahLst/>
            <a:cxnLst/>
            <a:rect l="l" t="t" r="r" b="b"/>
            <a:pathLst>
              <a:path w="486744" h="1200602">
                <a:moveTo>
                  <a:pt x="0" y="0"/>
                </a:moveTo>
                <a:lnTo>
                  <a:pt x="486743" y="0"/>
                </a:lnTo>
                <a:lnTo>
                  <a:pt x="486743" y="1200602"/>
                </a:lnTo>
                <a:lnTo>
                  <a:pt x="0" y="1200602"/>
                </a:lnTo>
                <a:lnTo>
                  <a:pt x="0" y="0"/>
                </a:lnTo>
                <a:close/>
              </a:path>
            </a:pathLst>
          </a:custGeom>
          <a:blipFill>
            <a:blip r:embed="rId2"/>
            <a:stretch>
              <a:fillRect/>
            </a:stretch>
          </a:blipFill>
        </p:spPr>
        <p:txBody>
          <a:bodyPr/>
          <a:lstStyle/>
          <a:p>
            <a:endParaRPr lang="en-US"/>
          </a:p>
        </p:txBody>
      </p:sp>
      <p:sp>
        <p:nvSpPr>
          <p:cNvPr id="16" name="Freeform 68">
            <a:extLst>
              <a:ext uri="{FF2B5EF4-FFF2-40B4-BE49-F238E27FC236}">
                <a16:creationId xmlns:a16="http://schemas.microsoft.com/office/drawing/2014/main" xmlns="" id="{2FBBF3F1-0110-979D-97C7-785E155DA546}"/>
              </a:ext>
            </a:extLst>
          </p:cNvPr>
          <p:cNvSpPr/>
          <p:nvPr/>
        </p:nvSpPr>
        <p:spPr>
          <a:xfrm>
            <a:off x="15664652" y="3864025"/>
            <a:ext cx="2304167" cy="6124021"/>
          </a:xfrm>
          <a:custGeom>
            <a:avLst/>
            <a:gdLst/>
            <a:ahLst/>
            <a:cxnLst/>
            <a:rect l="l" t="t" r="r" b="b"/>
            <a:pathLst>
              <a:path w="437239" h="1162097">
                <a:moveTo>
                  <a:pt x="0" y="0"/>
                </a:moveTo>
                <a:lnTo>
                  <a:pt x="437239" y="0"/>
                </a:lnTo>
                <a:lnTo>
                  <a:pt x="437239" y="1162097"/>
                </a:lnTo>
                <a:lnTo>
                  <a:pt x="0" y="1162097"/>
                </a:lnTo>
                <a:lnTo>
                  <a:pt x="0" y="0"/>
                </a:lnTo>
                <a:close/>
              </a:path>
            </a:pathLst>
          </a:custGeom>
          <a:blipFill>
            <a:blip r:embed="rId3"/>
            <a:stretch>
              <a:fillRect/>
            </a:stretch>
          </a:blipFill>
        </p:spPr>
        <p:txBody>
          <a:bodyPr/>
          <a:lstStyle/>
          <a:p>
            <a:endParaRPr lang="en-US"/>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2133600" y="1409700"/>
            <a:ext cx="14301566" cy="7192829"/>
          </a:xfrm>
          <a:prstGeom prst="roundRect">
            <a:avLst>
              <a:gd name="adj" fmla="val 7900"/>
            </a:avLst>
          </a:prstGeom>
          <a:solidFill>
            <a:srgbClr val="986F56"/>
          </a:solidFill>
          <a:ln>
            <a:noFill/>
          </a:ln>
        </p:spPr>
        <p:txBody>
          <a:bodyPr/>
          <a:lstStyle/>
          <a:p>
            <a:endParaRPr lang="en-US"/>
          </a:p>
        </p:txBody>
      </p:sp>
      <p:sp>
        <p:nvSpPr>
          <p:cNvPr id="7" name="Freeform 7"/>
          <p:cNvSpPr/>
          <p:nvPr/>
        </p:nvSpPr>
        <p:spPr>
          <a:xfrm>
            <a:off x="3611738" y="2967196"/>
            <a:ext cx="11345283" cy="1579560"/>
          </a:xfrm>
          <a:prstGeom prst="roundRect">
            <a:avLst/>
          </a:prstGeom>
          <a:solidFill>
            <a:schemeClr val="bg1"/>
          </a:solidFill>
          <a:ln>
            <a:solidFill>
              <a:srgbClr val="244941"/>
            </a:solidFill>
          </a:ln>
        </p:spPr>
        <p:txBody>
          <a:bodyPr anchor="ctr"/>
          <a:lstStyle/>
          <a:p>
            <a:pPr algn="ctr">
              <a:lnSpc>
                <a:spcPct val="114000"/>
              </a:lnSpc>
            </a:pPr>
            <a:r>
              <a:rPr lang="vi-VN"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Kể toàn bộ (một đoạn) của câu chuyện.</a:t>
            </a:r>
            <a:endParaRPr lang="vi-VN" sz="4400" dirty="0">
              <a:effectLst/>
              <a:latin typeface="Arial" panose="020B0604020202020204" pitchFamily="34" charset="0"/>
              <a:cs typeface="Arial" panose="020B0604020202020204" pitchFamily="34" charset="0"/>
            </a:endParaRPr>
          </a:p>
        </p:txBody>
      </p:sp>
      <p:sp>
        <p:nvSpPr>
          <p:cNvPr id="9" name="TextBox 9"/>
          <p:cNvSpPr txBox="1"/>
          <p:nvPr/>
        </p:nvSpPr>
        <p:spPr>
          <a:xfrm>
            <a:off x="5003995" y="1754544"/>
            <a:ext cx="8560770" cy="923330"/>
          </a:xfrm>
          <a:prstGeom prst="rect">
            <a:avLst/>
          </a:prstGeom>
        </p:spPr>
        <p:txBody>
          <a:bodyPr lIns="0" tIns="0" rIns="0" bIns="0" rtlCol="0" anchor="t">
            <a:spAutoFit/>
          </a:bodyPr>
          <a:lstStyle/>
          <a:p>
            <a:pPr algn="ctr"/>
            <a:r>
              <a:rPr lang="vi-VN" sz="6000" b="1" dirty="0">
                <a:solidFill>
                  <a:schemeClr val="bg1"/>
                </a:solidFill>
                <a:latin typeface="Arial" panose="020B0604020202020204" pitchFamily="34" charset="0"/>
                <a:cs typeface="Arial" panose="020B0604020202020204" pitchFamily="34" charset="0"/>
              </a:rPr>
              <a:t>KỂ TRƯỚC LỚP</a:t>
            </a:r>
            <a:endParaRPr lang="en-US" sz="6000" b="1" dirty="0">
              <a:solidFill>
                <a:schemeClr val="bg1"/>
              </a:solidFill>
              <a:latin typeface="Arial" panose="020B0604020202020204" pitchFamily="34" charset="0"/>
              <a:cs typeface="Arial" panose="020B0604020202020204" pitchFamily="34" charset="0"/>
            </a:endParaRPr>
          </a:p>
        </p:txBody>
      </p:sp>
      <p:sp>
        <p:nvSpPr>
          <p:cNvPr id="8" name="Freeform 15">
            <a:extLst>
              <a:ext uri="{FF2B5EF4-FFF2-40B4-BE49-F238E27FC236}">
                <a16:creationId xmlns:a16="http://schemas.microsoft.com/office/drawing/2014/main" xmlns="" id="{B32A5A42-D0FF-4FC5-A853-3630CDCA7273}"/>
              </a:ext>
            </a:extLst>
          </p:cNvPr>
          <p:cNvSpPr/>
          <p:nvPr/>
        </p:nvSpPr>
        <p:spPr>
          <a:xfrm>
            <a:off x="5436976" y="4836078"/>
            <a:ext cx="7694806" cy="5415223"/>
          </a:xfrm>
          <a:custGeom>
            <a:avLst/>
            <a:gdLst/>
            <a:ahLst/>
            <a:cxnLst/>
            <a:rect l="l" t="t" r="r" b="b"/>
            <a:pathLst>
              <a:path w="1385001" h="974695">
                <a:moveTo>
                  <a:pt x="0" y="0"/>
                </a:moveTo>
                <a:lnTo>
                  <a:pt x="1385001" y="0"/>
                </a:lnTo>
                <a:lnTo>
                  <a:pt x="1385001" y="974695"/>
                </a:lnTo>
                <a:lnTo>
                  <a:pt x="0" y="9746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11091626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61894">
            <a:off x="8507675" y="2471802"/>
            <a:ext cx="8099544" cy="6067294"/>
          </a:xfrm>
          <a:custGeom>
            <a:avLst/>
            <a:gdLst/>
            <a:ahLst/>
            <a:cxnLst/>
            <a:rect l="l" t="t" r="r" b="b"/>
            <a:pathLst>
              <a:path w="9554678" h="7157322">
                <a:moveTo>
                  <a:pt x="0" y="0"/>
                </a:moveTo>
                <a:lnTo>
                  <a:pt x="9554678" y="0"/>
                </a:lnTo>
                <a:lnTo>
                  <a:pt x="9554678" y="7157323"/>
                </a:lnTo>
                <a:lnTo>
                  <a:pt x="0" y="71573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1533226">
            <a:off x="15852051" y="-1056117"/>
            <a:ext cx="3965574" cy="4025963"/>
          </a:xfrm>
          <a:custGeom>
            <a:avLst/>
            <a:gdLst/>
            <a:ahLst/>
            <a:cxnLst/>
            <a:rect l="l" t="t" r="r" b="b"/>
            <a:pathLst>
              <a:path w="6297233" h="6393130">
                <a:moveTo>
                  <a:pt x="0" y="0"/>
                </a:moveTo>
                <a:lnTo>
                  <a:pt x="6297233" y="0"/>
                </a:lnTo>
                <a:lnTo>
                  <a:pt x="6297233" y="6393130"/>
                </a:lnTo>
                <a:lnTo>
                  <a:pt x="0" y="63931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TextBox 12"/>
          <p:cNvSpPr txBox="1"/>
          <p:nvPr/>
        </p:nvSpPr>
        <p:spPr>
          <a:xfrm>
            <a:off x="1749520" y="3314336"/>
            <a:ext cx="5889436" cy="4382225"/>
          </a:xfrm>
          <a:prstGeom prst="rect">
            <a:avLst/>
          </a:prstGeom>
        </p:spPr>
        <p:txBody>
          <a:bodyPr wrap="square" lIns="0" tIns="0" rIns="0" bIns="0" rtlCol="0" anchor="t">
            <a:spAutoFit/>
          </a:bodyPr>
          <a:lstStyle/>
          <a:p>
            <a:pPr algn="ctr">
              <a:lnSpc>
                <a:spcPct val="150000"/>
              </a:lnSpc>
            </a:pPr>
            <a:r>
              <a:rPr lang="vi-VN" sz="6600" b="1" dirty="0">
                <a:solidFill>
                  <a:srgbClr val="221716"/>
                </a:solidFill>
                <a:latin typeface="Arial"/>
              </a:rPr>
              <a:t>03. </a:t>
            </a:r>
          </a:p>
          <a:p>
            <a:pPr algn="ctr">
              <a:lnSpc>
                <a:spcPct val="150000"/>
              </a:lnSpc>
            </a:pPr>
            <a:r>
              <a:rPr lang="vi-VN" sz="6600" b="1" dirty="0">
                <a:solidFill>
                  <a:srgbClr val="221716"/>
                </a:solidFill>
                <a:latin typeface="Arial"/>
              </a:rPr>
              <a:t>Trao đổi về câu chuyện</a:t>
            </a:r>
            <a:endParaRPr lang="en-US" sz="6600" b="1" dirty="0">
              <a:solidFill>
                <a:srgbClr val="221716"/>
              </a:solidFill>
              <a:latin typeface="Arial"/>
            </a:endParaRPr>
          </a:p>
        </p:txBody>
      </p:sp>
      <p:sp>
        <p:nvSpPr>
          <p:cNvPr id="14" name="Freeform 14"/>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2050" name="Picture 2" descr="Lịch Sử Việt Nam Bằng Tranh Màu, Bìa Cứng - Lý Thường Kiệt">
            <a:extLst>
              <a:ext uri="{FF2B5EF4-FFF2-40B4-BE49-F238E27FC236}">
                <a16:creationId xmlns:a16="http://schemas.microsoft.com/office/drawing/2014/main" xmlns="" id="{B770E84B-8727-5481-9E7E-704422A8A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8475" y="1638300"/>
            <a:ext cx="6058535" cy="773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81571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CE98720-D3AA-8CFD-A0AD-33B1C5F15D70}"/>
              </a:ext>
            </a:extLst>
          </p:cNvPr>
          <p:cNvGrpSpPr/>
          <p:nvPr/>
        </p:nvGrpSpPr>
        <p:grpSpPr>
          <a:xfrm>
            <a:off x="750148" y="2628900"/>
            <a:ext cx="6949463" cy="5879237"/>
            <a:chOff x="1295399" y="1781809"/>
            <a:chExt cx="7774095" cy="6576875"/>
          </a:xfrm>
        </p:grpSpPr>
        <p:sp>
          <p:nvSpPr>
            <p:cNvPr id="3" name="Freeform 3"/>
            <p:cNvSpPr/>
            <p:nvPr/>
          </p:nvSpPr>
          <p:spPr>
            <a:xfrm>
              <a:off x="2058247" y="6980735"/>
              <a:ext cx="6248400" cy="1377949"/>
            </a:xfrm>
            <a:prstGeom prst="roundRect">
              <a:avLst/>
            </a:prstGeom>
            <a:solidFill>
              <a:srgbClr val="FFFFFF"/>
            </a:solidFill>
            <a:ln>
              <a:solidFill>
                <a:srgbClr val="244941"/>
              </a:solidFill>
            </a:ln>
          </p:spPr>
          <p:txBody>
            <a:bodyPr anchor="ctr"/>
            <a:lstStyle/>
            <a:p>
              <a:pPr algn="ctr"/>
              <a:r>
                <a:rPr lang="vi-VN" sz="4400" b="1" dirty="0">
                  <a:latin typeface="Arial" panose="020B0604020202020204" pitchFamily="34" charset="0"/>
                  <a:cs typeface="Arial" panose="020B0604020202020204" pitchFamily="34" charset="0"/>
                </a:rPr>
                <a:t>THẢO LUẬN NHÓM</a:t>
              </a:r>
            </a:p>
          </p:txBody>
        </p:sp>
        <p:sp>
          <p:nvSpPr>
            <p:cNvPr id="7" name="Freeform 104">
              <a:extLst>
                <a:ext uri="{FF2B5EF4-FFF2-40B4-BE49-F238E27FC236}">
                  <a16:creationId xmlns:a16="http://schemas.microsoft.com/office/drawing/2014/main" xmlns="" id="{84B8DA6D-AFB4-0601-4A50-E10C9EB0C836}"/>
                </a:ext>
              </a:extLst>
            </p:cNvPr>
            <p:cNvSpPr/>
            <p:nvPr/>
          </p:nvSpPr>
          <p:spPr>
            <a:xfrm>
              <a:off x="1295399" y="1781809"/>
              <a:ext cx="7774095" cy="5198926"/>
            </a:xfrm>
            <a:custGeom>
              <a:avLst/>
              <a:gdLst/>
              <a:ahLst/>
              <a:cxnLst/>
              <a:rect l="l" t="t" r="r" b="b"/>
              <a:pathLst>
                <a:path w="1376685" h="920658">
                  <a:moveTo>
                    <a:pt x="0" y="0"/>
                  </a:moveTo>
                  <a:lnTo>
                    <a:pt x="1376685" y="0"/>
                  </a:lnTo>
                  <a:lnTo>
                    <a:pt x="1376685" y="920658"/>
                  </a:lnTo>
                  <a:lnTo>
                    <a:pt x="0" y="9206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9" name="Speech Bubble: Rectangle with Corners Rounded 8">
            <a:extLst>
              <a:ext uri="{FF2B5EF4-FFF2-40B4-BE49-F238E27FC236}">
                <a16:creationId xmlns:a16="http://schemas.microsoft.com/office/drawing/2014/main" xmlns="" id="{44227BDE-0977-B550-300C-1B5A363C0AB2}"/>
              </a:ext>
            </a:extLst>
          </p:cNvPr>
          <p:cNvSpPr/>
          <p:nvPr/>
        </p:nvSpPr>
        <p:spPr>
          <a:xfrm>
            <a:off x="8410443" y="1079321"/>
            <a:ext cx="8519137" cy="2926105"/>
          </a:xfrm>
          <a:prstGeom prst="wedgeRoundRectCallout">
            <a:avLst/>
          </a:prstGeom>
          <a:solidFill>
            <a:schemeClr val="bg1"/>
          </a:solidFill>
          <a:ln>
            <a:solidFill>
              <a:srgbClr val="986F56"/>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Câu chuyện trên cho thấy điều gì về tài năng của Lý Thường Kiệt? </a:t>
            </a:r>
            <a:endParaRPr lang="vi-VN" sz="4000" dirty="0">
              <a:effectLst/>
              <a:latin typeface="Arial" panose="020B0604020202020204" pitchFamily="34" charset="0"/>
              <a:cs typeface="Arial" panose="020B0604020202020204" pitchFamily="34" charset="0"/>
            </a:endParaRPr>
          </a:p>
        </p:txBody>
      </p:sp>
      <p:sp>
        <p:nvSpPr>
          <p:cNvPr id="2" name="Speech Bubble: Rectangle with Corners Rounded 1">
            <a:extLst>
              <a:ext uri="{FF2B5EF4-FFF2-40B4-BE49-F238E27FC236}">
                <a16:creationId xmlns:a16="http://schemas.microsoft.com/office/drawing/2014/main" xmlns="" id="{E0792677-ED78-C604-7FFA-57350588CBE9}"/>
              </a:ext>
            </a:extLst>
          </p:cNvPr>
          <p:cNvSpPr/>
          <p:nvPr/>
        </p:nvSpPr>
        <p:spPr>
          <a:xfrm>
            <a:off x="8420953" y="4946057"/>
            <a:ext cx="8519137" cy="3850031"/>
          </a:xfrm>
          <a:prstGeom prst="wedgeRoundRectCallout">
            <a:avLst/>
          </a:prstGeom>
          <a:solidFill>
            <a:schemeClr val="bg1"/>
          </a:solidFill>
          <a:ln>
            <a:solidFill>
              <a:srgbClr val="986F56"/>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b) Chi tiết nào trong câu chuyện gây ấn tượng mạnh nhất đối với em? Vì sao?</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6887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xmlns="" id="{44227BDE-0977-B550-300C-1B5A363C0AB2}"/>
              </a:ext>
            </a:extLst>
          </p:cNvPr>
          <p:cNvSpPr/>
          <p:nvPr/>
        </p:nvSpPr>
        <p:spPr>
          <a:xfrm>
            <a:off x="609097" y="647701"/>
            <a:ext cx="16459703" cy="1371600"/>
          </a:xfrm>
          <a:prstGeom prst="wedgeRoundRectCallout">
            <a:avLst/>
          </a:prstGeom>
          <a:solidFill>
            <a:schemeClr val="bg1"/>
          </a:solidFill>
          <a:ln>
            <a:solidFill>
              <a:srgbClr val="986F56"/>
            </a:solidFill>
          </a:ln>
        </p:spPr>
        <p:style>
          <a:lnRef idx="2">
            <a:schemeClr val="accent1">
              <a:shade val="15000"/>
            </a:schemeClr>
          </a:lnRef>
          <a:fillRef idx="1">
            <a:schemeClr val="accent1"/>
          </a:fillRef>
          <a:effectRef idx="0">
            <a:schemeClr val="accent1"/>
          </a:effectRef>
          <a:fontRef idx="minor">
            <a:schemeClr val="lt1"/>
          </a:fontRef>
        </p:style>
        <p:txBody>
          <a:bodyPr bIns="216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 Câu chuyện trên cho thấy điều gì về tài năng của Lý Thường Kiệt? </a:t>
            </a:r>
            <a:endParaRPr lang="vi-VN" sz="4000"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90A12E75-3011-4E00-463F-DA721DF907AC}"/>
              </a:ext>
            </a:extLst>
          </p:cNvPr>
          <p:cNvSpPr txBox="1"/>
          <p:nvPr/>
        </p:nvSpPr>
        <p:spPr>
          <a:xfrm>
            <a:off x="1066800" y="2705100"/>
            <a:ext cx="15849600" cy="6637651"/>
          </a:xfrm>
          <a:prstGeom prst="rect">
            <a:avLst/>
          </a:prstGeom>
          <a:noFill/>
        </p:spPr>
        <p:txBody>
          <a:bodyPr wrap="square">
            <a:spAutoFit/>
          </a:bodyPr>
          <a:lstStyle/>
          <a:p>
            <a:pPr algn="ctr">
              <a:lnSpc>
                <a:spcPct val="150000"/>
              </a:lnSpc>
            </a:pPr>
            <a:r>
              <a:rPr lang="vi-VN" sz="3600" b="1" dirty="0">
                <a:solidFill>
                  <a:srgbClr val="000000"/>
                </a:solidFill>
                <a:latin typeface="Arial" panose="020B0604020202020204" pitchFamily="34" charset="0"/>
                <a:ea typeface="Calibri" panose="020F0502020204030204" pitchFamily="34" charset="0"/>
                <a:cs typeface="Arial" panose="020B0604020202020204" pitchFamily="34" charset="0"/>
              </a:rPr>
              <a:t>Lý Thường Kiệt là người:</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Có tài quân sự: biết chủ động chặn đứng âm mưu xâm lược của địch;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Lập mưu đánh thắng địch;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Chọn lúc địch yếu nhất để tấn công; biết cách động viên quân sĩ đánh giặc giữ nước. </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Ông là người cứng rắn, quyết tâm nhưng cũng rất mềm dẻo: sẵn sàng cho người nghị hoà mở lối rút cho giặc để sớm kết thúc chiến tranh, để cuộc sống của người dân được trở lại yên bình.</a:t>
            </a:r>
            <a:endParaRPr lang="vi-VN"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6861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xmlns="" r:embed="rId5"/>
              </a:ext>
            </a:extLst>
          </a:blip>
          <a:srcRect/>
          <a:stretch>
            <a:fillRect/>
          </a:stretch>
        </a:blipFill>
        <a:effectLst/>
      </p:bgPr>
    </p:bg>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xmlns="" id="{01E3AA16-D68E-20F5-3FF6-C6984F622153}"/>
              </a:ext>
            </a:extLst>
          </p:cNvPr>
          <p:cNvSpPr/>
          <p:nvPr/>
        </p:nvSpPr>
        <p:spPr>
          <a:xfrm>
            <a:off x="12039600" y="5035678"/>
            <a:ext cx="5673848" cy="5397244"/>
          </a:xfrm>
          <a:custGeom>
            <a:avLst/>
            <a:gdLst/>
            <a:ahLst/>
            <a:cxnLst/>
            <a:rect l="l" t="t" r="r" b="b"/>
            <a:pathLst>
              <a:path w="1271217" h="1209245">
                <a:moveTo>
                  <a:pt x="0" y="0"/>
                </a:moveTo>
                <a:lnTo>
                  <a:pt x="1271217" y="0"/>
                </a:lnTo>
                <a:lnTo>
                  <a:pt x="1271217" y="1209245"/>
                </a:lnTo>
                <a:lnTo>
                  <a:pt x="0" y="1209245"/>
                </a:lnTo>
                <a:lnTo>
                  <a:pt x="0" y="0"/>
                </a:lnTo>
                <a:close/>
              </a:path>
            </a:pathLst>
          </a:custGeom>
          <a:blipFill>
            <a:blip r:embed="rId6"/>
            <a:stretch>
              <a:fillRect/>
            </a:stretch>
          </a:blipFill>
        </p:spPr>
        <p:txBody>
          <a:bodyPr/>
          <a:lstStyle/>
          <a:p>
            <a:endParaRPr lang="en-US"/>
          </a:p>
        </p:txBody>
      </p:sp>
      <p:pic>
        <p:nvPicPr>
          <p:cNvPr id="5" name="downloadvideoVN_ly-thuong-kiet-cre-duoc-moi-edit-tram-bac-vi-nhan-vietsukieuhung-dantocvietnam-ls-trambacvinhan-xh-lichsu-lichsuvietnam-history-xuhuong-tuhaodantoc-war-xuhuong2022-haohungdantoc-duocmoi-duettetxom-gian">
            <a:hlinkClick r:id="" action="ppaction://media"/>
            <a:extLst>
              <a:ext uri="{FF2B5EF4-FFF2-40B4-BE49-F238E27FC236}">
                <a16:creationId xmlns:a16="http://schemas.microsoft.com/office/drawing/2014/main" xmlns="" id="{10267154-573E-BE67-1B89-9B861FFC120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extLst>
      <p:ext uri="{BB962C8B-B14F-4D97-AF65-F5344CB8AC3E}">
        <p14:creationId xmlns:p14="http://schemas.microsoft.com/office/powerpoint/2010/main" val="6337785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11" name="Rectangle: Folded Corner 10">
            <a:extLst>
              <a:ext uri="{FF2B5EF4-FFF2-40B4-BE49-F238E27FC236}">
                <a16:creationId xmlns:a16="http://schemas.microsoft.com/office/drawing/2014/main" xmlns="" id="{930F1329-4A90-F392-C7C5-3F6A90397DBE}"/>
              </a:ext>
            </a:extLst>
          </p:cNvPr>
          <p:cNvSpPr/>
          <p:nvPr/>
        </p:nvSpPr>
        <p:spPr>
          <a:xfrm>
            <a:off x="10818792" y="2781300"/>
            <a:ext cx="6173808" cy="6218872"/>
          </a:xfrm>
          <a:prstGeom prst="foldedCorner">
            <a:avLst>
              <a:gd name="adj" fmla="val 12856"/>
            </a:avLst>
          </a:prstGeom>
          <a:solidFill>
            <a:srgbClr val="986F5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Chiến thắng Bạch Đằng đã chấm dứt mộng xâm lăng của giặc phương Bắc, mở ra thời kì độc lập lâu dài trong lịch sử nước ta.</a:t>
            </a:r>
            <a:endParaRPr lang="vi-VN" sz="4000" dirty="0">
              <a:solidFill>
                <a:schemeClr val="bg1"/>
              </a:solidFill>
              <a:effectLst/>
              <a:latin typeface="Arial" panose="020B0604020202020204" pitchFamily="34" charset="0"/>
              <a:cs typeface="Arial" panose="020B0604020202020204" pitchFamily="34" charset="0"/>
            </a:endParaRPr>
          </a:p>
        </p:txBody>
      </p:sp>
      <p:sp>
        <p:nvSpPr>
          <p:cNvPr id="5" name="Freeform 5"/>
          <p:cNvSpPr/>
          <p:nvPr/>
        </p:nvSpPr>
        <p:spPr>
          <a:xfrm>
            <a:off x="-1155742" y="8724900"/>
            <a:ext cx="2311484" cy="2485466"/>
          </a:xfrm>
          <a:custGeom>
            <a:avLst/>
            <a:gdLst/>
            <a:ahLst/>
            <a:cxnLst/>
            <a:rect l="l" t="t" r="r" b="b"/>
            <a:pathLst>
              <a:path w="3867941" h="4159076">
                <a:moveTo>
                  <a:pt x="0" y="0"/>
                </a:moveTo>
                <a:lnTo>
                  <a:pt x="3867941" y="0"/>
                </a:lnTo>
                <a:lnTo>
                  <a:pt x="3867941" y="4159076"/>
                </a:lnTo>
                <a:lnTo>
                  <a:pt x="0" y="41590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flipH="1">
            <a:off x="15325330" y="-769264"/>
            <a:ext cx="3867941" cy="4159076"/>
          </a:xfrm>
          <a:custGeom>
            <a:avLst/>
            <a:gdLst/>
            <a:ahLst/>
            <a:cxnLst/>
            <a:rect l="l" t="t" r="r" b="b"/>
            <a:pathLst>
              <a:path w="3867941" h="4159076">
                <a:moveTo>
                  <a:pt x="3867940" y="0"/>
                </a:moveTo>
                <a:lnTo>
                  <a:pt x="0" y="0"/>
                </a:lnTo>
                <a:lnTo>
                  <a:pt x="0" y="4159076"/>
                </a:lnTo>
                <a:lnTo>
                  <a:pt x="3867940" y="4159076"/>
                </a:lnTo>
                <a:lnTo>
                  <a:pt x="386794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xmlns="" id="{D3492467-2610-B115-70C3-5F483DAC99E9}"/>
              </a:ext>
            </a:extLst>
          </p:cNvPr>
          <p:cNvSpPr txBox="1"/>
          <p:nvPr/>
        </p:nvSpPr>
        <p:spPr>
          <a:xfrm>
            <a:off x="6400799" y="802442"/>
            <a:ext cx="5486402" cy="1015663"/>
          </a:xfrm>
          <a:prstGeom prst="rect">
            <a:avLst/>
          </a:prstGeom>
        </p:spPr>
        <p:txBody>
          <a:bodyPr wrap="square" lIns="0" tIns="0" rIns="0" bIns="0" rtlCol="0" anchor="t">
            <a:spAutoFit/>
          </a:bodyPr>
          <a:lstStyle/>
          <a:p>
            <a:pPr algn="ctr"/>
            <a:r>
              <a:rPr lang="vi-VN" sz="6600" b="1" dirty="0">
                <a:solidFill>
                  <a:srgbClr val="221716"/>
                </a:solidFill>
                <a:latin typeface="Arial"/>
              </a:rPr>
              <a:t>KHỞI ĐỘNG</a:t>
            </a:r>
            <a:endParaRPr lang="en-US" sz="6600" b="1" dirty="0">
              <a:solidFill>
                <a:srgbClr val="221716"/>
              </a:solidFill>
              <a:latin typeface="Arial"/>
            </a:endParaRPr>
          </a:p>
        </p:txBody>
      </p:sp>
      <p:pic>
        <p:nvPicPr>
          <p:cNvPr id="1026" name="Picture 2" descr="Bạch Đằng năm 1288 - Trận thuỷ chiến chấn động thế giới">
            <a:extLst>
              <a:ext uri="{FF2B5EF4-FFF2-40B4-BE49-F238E27FC236}">
                <a16:creationId xmlns:a16="http://schemas.microsoft.com/office/drawing/2014/main" xmlns="" id="{528F5F4D-E705-C4DF-DD75-304126511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2580799"/>
            <a:ext cx="8837591" cy="6619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8014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rot="-5400000">
            <a:off x="4094636" y="-2456825"/>
            <a:ext cx="11077748" cy="17308981"/>
          </a:xfrm>
          <a:custGeom>
            <a:avLst/>
            <a:gdLst/>
            <a:ahLst/>
            <a:cxnLst/>
            <a:rect l="l" t="t" r="r" b="b"/>
            <a:pathLst>
              <a:path w="11077748" h="17308981">
                <a:moveTo>
                  <a:pt x="0" y="0"/>
                </a:moveTo>
                <a:lnTo>
                  <a:pt x="11077747" y="0"/>
                </a:lnTo>
                <a:lnTo>
                  <a:pt x="11077747" y="17308981"/>
                </a:lnTo>
                <a:lnTo>
                  <a:pt x="0" y="17308981"/>
                </a:lnTo>
                <a:lnTo>
                  <a:pt x="0" y="0"/>
                </a:lnTo>
                <a:close/>
              </a:path>
            </a:pathLst>
          </a:custGeom>
          <a:blipFill>
            <a:blip r:embed="rId3">
              <a:alphaModFix amt="49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4" name="TextBox 24"/>
          <p:cNvSpPr txBox="1"/>
          <p:nvPr/>
        </p:nvSpPr>
        <p:spPr>
          <a:xfrm>
            <a:off x="2895600" y="3410910"/>
            <a:ext cx="12496800" cy="3465179"/>
          </a:xfrm>
          <a:prstGeom prst="rect">
            <a:avLst/>
          </a:prstGeom>
        </p:spPr>
        <p:txBody>
          <a:bodyPr wrap="square" lIns="0" tIns="0" rIns="0" bIns="0" rtlCol="0" anchor="t">
            <a:spAutoFit/>
          </a:bodyPr>
          <a:lstStyle/>
          <a:p>
            <a:pPr algn="ctr">
              <a:lnSpc>
                <a:spcPct val="150000"/>
              </a:lnSpc>
            </a:pPr>
            <a:r>
              <a:rPr lang="vi-VN" sz="8000" b="1" dirty="0">
                <a:solidFill>
                  <a:srgbClr val="221716"/>
                </a:solidFill>
                <a:latin typeface="Arial"/>
              </a:rPr>
              <a:t>CẢM ƠN CÁC EM ĐÃ LẮNG NGHE BÀI GIẢNG!</a:t>
            </a:r>
            <a:endParaRPr lang="en-US" sz="8000" b="1" dirty="0">
              <a:solidFill>
                <a:srgbClr val="221716"/>
              </a:solidFill>
              <a:latin typeface="Arial"/>
            </a:endParaRPr>
          </a:p>
        </p:txBody>
      </p:sp>
      <p:sp>
        <p:nvSpPr>
          <p:cNvPr id="27" name="Freeform 27"/>
          <p:cNvSpPr/>
          <p:nvPr/>
        </p:nvSpPr>
        <p:spPr>
          <a:xfrm>
            <a:off x="13569697" y="7654990"/>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8" name="Freeform 28"/>
          <p:cNvSpPr/>
          <p:nvPr/>
        </p:nvSpPr>
        <p:spPr>
          <a:xfrm flipH="1">
            <a:off x="-711689" y="7702615"/>
            <a:ext cx="5565988" cy="9193073"/>
          </a:xfrm>
          <a:custGeom>
            <a:avLst/>
            <a:gdLst/>
            <a:ahLst/>
            <a:cxnLst/>
            <a:rect l="l" t="t" r="r" b="b"/>
            <a:pathLst>
              <a:path w="5565988" h="9193073">
                <a:moveTo>
                  <a:pt x="5565989" y="0"/>
                </a:moveTo>
                <a:lnTo>
                  <a:pt x="0" y="0"/>
                </a:lnTo>
                <a:lnTo>
                  <a:pt x="0" y="9193074"/>
                </a:lnTo>
                <a:lnTo>
                  <a:pt x="5565989" y="9193074"/>
                </a:lnTo>
                <a:lnTo>
                  <a:pt x="55659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316048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5971907" y="3377340"/>
            <a:ext cx="6344186" cy="196093"/>
          </a:xfrm>
          <a:custGeom>
            <a:avLst/>
            <a:gdLst/>
            <a:ahLst/>
            <a:cxnLst/>
            <a:rect l="l" t="t" r="r" b="b"/>
            <a:pathLst>
              <a:path w="6344186" h="196093">
                <a:moveTo>
                  <a:pt x="0" y="0"/>
                </a:moveTo>
                <a:lnTo>
                  <a:pt x="6344186" y="0"/>
                </a:lnTo>
                <a:lnTo>
                  <a:pt x="6344186" y="196093"/>
                </a:lnTo>
                <a:lnTo>
                  <a:pt x="0" y="1960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TextBox 5"/>
          <p:cNvSpPr txBox="1"/>
          <p:nvPr/>
        </p:nvSpPr>
        <p:spPr>
          <a:xfrm>
            <a:off x="7239000" y="1942403"/>
            <a:ext cx="3810000" cy="1231106"/>
          </a:xfrm>
          <a:prstGeom prst="rect">
            <a:avLst/>
          </a:prstGeom>
        </p:spPr>
        <p:txBody>
          <a:bodyPr wrap="square" lIns="0" tIns="0" rIns="0" bIns="0" rtlCol="0" anchor="t">
            <a:spAutoFit/>
          </a:bodyPr>
          <a:lstStyle/>
          <a:p>
            <a:pPr algn="ctr"/>
            <a:r>
              <a:rPr lang="vi-VN" sz="8000" b="1" dirty="0">
                <a:solidFill>
                  <a:srgbClr val="5E4840"/>
                </a:solidFill>
                <a:latin typeface="Arial"/>
              </a:rPr>
              <a:t>BÀI 14</a:t>
            </a:r>
            <a:endParaRPr lang="en-US" sz="8000" b="1" dirty="0">
              <a:solidFill>
                <a:srgbClr val="5E4840"/>
              </a:solidFill>
              <a:latin typeface="Arial"/>
            </a:endParaRPr>
          </a:p>
        </p:txBody>
      </p:sp>
      <p:sp>
        <p:nvSpPr>
          <p:cNvPr id="6" name="Freeform 6"/>
          <p:cNvSpPr/>
          <p:nvPr/>
        </p:nvSpPr>
        <p:spPr>
          <a:xfrm>
            <a:off x="1795815" y="-3898990"/>
            <a:ext cx="16230600" cy="5214080"/>
          </a:xfrm>
          <a:custGeom>
            <a:avLst/>
            <a:gdLst/>
            <a:ahLst/>
            <a:cxnLst/>
            <a:rect l="l" t="t" r="r" b="b"/>
            <a:pathLst>
              <a:path w="16230600" h="5214080">
                <a:moveTo>
                  <a:pt x="0" y="0"/>
                </a:moveTo>
                <a:lnTo>
                  <a:pt x="16230600" y="0"/>
                </a:lnTo>
                <a:lnTo>
                  <a:pt x="16230600" y="5214080"/>
                </a:lnTo>
                <a:lnTo>
                  <a:pt x="0" y="5214080"/>
                </a:lnTo>
                <a:lnTo>
                  <a:pt x="0" y="0"/>
                </a:lnTo>
                <a:close/>
              </a:path>
            </a:pathLst>
          </a:custGeom>
          <a:blipFill>
            <a:blip r:embed="rId4"/>
            <a:stretch>
              <a:fillRect/>
            </a:stretch>
          </a:blipFill>
        </p:spPr>
        <p:txBody>
          <a:bodyPr/>
          <a:lstStyle/>
          <a:p>
            <a:endParaRPr lang="en-US"/>
          </a:p>
        </p:txBody>
      </p:sp>
      <p:sp>
        <p:nvSpPr>
          <p:cNvPr id="7" name="Freeform 7"/>
          <p:cNvSpPr/>
          <p:nvPr/>
        </p:nvSpPr>
        <p:spPr>
          <a:xfrm>
            <a:off x="-553325" y="-7354404"/>
            <a:ext cx="5565988" cy="9193073"/>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1468768" y="9258300"/>
            <a:ext cx="16230600" cy="5214080"/>
          </a:xfrm>
          <a:custGeom>
            <a:avLst/>
            <a:gdLst/>
            <a:ahLst/>
            <a:cxnLst/>
            <a:rect l="l" t="t" r="r" b="b"/>
            <a:pathLst>
              <a:path w="16230600" h="5214080">
                <a:moveTo>
                  <a:pt x="0" y="0"/>
                </a:moveTo>
                <a:lnTo>
                  <a:pt x="16230600" y="0"/>
                </a:lnTo>
                <a:lnTo>
                  <a:pt x="16230600" y="5214080"/>
                </a:lnTo>
                <a:lnTo>
                  <a:pt x="0" y="5214080"/>
                </a:lnTo>
                <a:lnTo>
                  <a:pt x="0" y="0"/>
                </a:lnTo>
                <a:close/>
              </a:path>
            </a:pathLst>
          </a:custGeom>
          <a:blipFill>
            <a:blip r:embed="rId4"/>
            <a:stretch>
              <a:fillRect/>
            </a:stretch>
          </a:blipFill>
        </p:spPr>
        <p:txBody>
          <a:bodyPr/>
          <a:lstStyle/>
          <a:p>
            <a:endParaRPr lang="en-US"/>
          </a:p>
        </p:txBody>
      </p:sp>
      <p:sp>
        <p:nvSpPr>
          <p:cNvPr id="9" name="Freeform 9"/>
          <p:cNvSpPr/>
          <p:nvPr/>
        </p:nvSpPr>
        <p:spPr>
          <a:xfrm>
            <a:off x="13670670" y="8227172"/>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flipH="1">
            <a:off x="13275337" y="-7354404"/>
            <a:ext cx="5565988" cy="9193073"/>
          </a:xfrm>
          <a:custGeom>
            <a:avLst/>
            <a:gdLst/>
            <a:ahLst/>
            <a:cxnLst/>
            <a:rect l="l" t="t" r="r" b="b"/>
            <a:pathLst>
              <a:path w="5565988" h="9193073">
                <a:moveTo>
                  <a:pt x="5565988" y="0"/>
                </a:moveTo>
                <a:lnTo>
                  <a:pt x="0" y="0"/>
                </a:lnTo>
                <a:lnTo>
                  <a:pt x="0" y="9193074"/>
                </a:lnTo>
                <a:lnTo>
                  <a:pt x="5565988" y="9193074"/>
                </a:lnTo>
                <a:lnTo>
                  <a:pt x="556598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flipH="1">
            <a:off x="-553325" y="8448330"/>
            <a:ext cx="5565988" cy="9193073"/>
          </a:xfrm>
          <a:custGeom>
            <a:avLst/>
            <a:gdLst/>
            <a:ahLst/>
            <a:cxnLst/>
            <a:rect l="l" t="t" r="r" b="b"/>
            <a:pathLst>
              <a:path w="5565988" h="9193073">
                <a:moveTo>
                  <a:pt x="5565988" y="0"/>
                </a:moveTo>
                <a:lnTo>
                  <a:pt x="0" y="0"/>
                </a:lnTo>
                <a:lnTo>
                  <a:pt x="0" y="9193074"/>
                </a:lnTo>
                <a:lnTo>
                  <a:pt x="5565988" y="9193074"/>
                </a:lnTo>
                <a:lnTo>
                  <a:pt x="556598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rot="-1521695">
            <a:off x="-1735152" y="1731197"/>
            <a:ext cx="4390055" cy="4932646"/>
          </a:xfrm>
          <a:custGeom>
            <a:avLst/>
            <a:gdLst/>
            <a:ahLst/>
            <a:cxnLst/>
            <a:rect l="l" t="t" r="r" b="b"/>
            <a:pathLst>
              <a:path w="4390055" h="4932646">
                <a:moveTo>
                  <a:pt x="0" y="0"/>
                </a:moveTo>
                <a:lnTo>
                  <a:pt x="4390054" y="0"/>
                </a:lnTo>
                <a:lnTo>
                  <a:pt x="4390054" y="4932646"/>
                </a:lnTo>
                <a:lnTo>
                  <a:pt x="0" y="4932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1079394" y="5614325"/>
            <a:ext cx="2875209" cy="2612847"/>
          </a:xfrm>
          <a:custGeom>
            <a:avLst/>
            <a:gdLst/>
            <a:ahLst/>
            <a:cxnLst/>
            <a:rect l="l" t="t" r="r" b="b"/>
            <a:pathLst>
              <a:path w="2875209" h="2612847">
                <a:moveTo>
                  <a:pt x="0" y="0"/>
                </a:moveTo>
                <a:lnTo>
                  <a:pt x="2875209" y="0"/>
                </a:lnTo>
                <a:lnTo>
                  <a:pt x="2875209" y="2612847"/>
                </a:lnTo>
                <a:lnTo>
                  <a:pt x="0" y="26128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14"/>
          <p:cNvSpPr/>
          <p:nvPr/>
        </p:nvSpPr>
        <p:spPr>
          <a:xfrm rot="1388758" flipH="1">
            <a:off x="15831388" y="3482497"/>
            <a:ext cx="4390055" cy="4932646"/>
          </a:xfrm>
          <a:custGeom>
            <a:avLst/>
            <a:gdLst/>
            <a:ahLst/>
            <a:cxnLst/>
            <a:rect l="l" t="t" r="r" b="b"/>
            <a:pathLst>
              <a:path w="4390055" h="4932646">
                <a:moveTo>
                  <a:pt x="4390055" y="0"/>
                </a:moveTo>
                <a:lnTo>
                  <a:pt x="0" y="0"/>
                </a:lnTo>
                <a:lnTo>
                  <a:pt x="0" y="4932645"/>
                </a:lnTo>
                <a:lnTo>
                  <a:pt x="4390055" y="4932645"/>
                </a:lnTo>
                <a:lnTo>
                  <a:pt x="4390055"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15"/>
          <p:cNvSpPr/>
          <p:nvPr/>
        </p:nvSpPr>
        <p:spPr>
          <a:xfrm>
            <a:off x="16261764" y="1251533"/>
            <a:ext cx="2875209" cy="2612847"/>
          </a:xfrm>
          <a:custGeom>
            <a:avLst/>
            <a:gdLst/>
            <a:ahLst/>
            <a:cxnLst/>
            <a:rect l="l" t="t" r="r" b="b"/>
            <a:pathLst>
              <a:path w="2875209" h="2612847">
                <a:moveTo>
                  <a:pt x="0" y="0"/>
                </a:moveTo>
                <a:lnTo>
                  <a:pt x="2875209" y="0"/>
                </a:lnTo>
                <a:lnTo>
                  <a:pt x="2875209" y="2612847"/>
                </a:lnTo>
                <a:lnTo>
                  <a:pt x="0" y="261284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8" name="TextBox 5">
            <a:extLst>
              <a:ext uri="{FF2B5EF4-FFF2-40B4-BE49-F238E27FC236}">
                <a16:creationId xmlns:a16="http://schemas.microsoft.com/office/drawing/2014/main" xmlns="" id="{9B65CD1C-613A-9365-F31F-088D10BAA6FA}"/>
              </a:ext>
            </a:extLst>
          </p:cNvPr>
          <p:cNvSpPr txBox="1"/>
          <p:nvPr/>
        </p:nvSpPr>
        <p:spPr>
          <a:xfrm>
            <a:off x="4472518" y="3777264"/>
            <a:ext cx="9342964" cy="4780668"/>
          </a:xfrm>
          <a:prstGeom prst="rect">
            <a:avLst/>
          </a:prstGeom>
        </p:spPr>
        <p:txBody>
          <a:bodyPr wrap="square" lIns="0" tIns="0" rIns="0" bIns="0" rtlCol="0" anchor="t">
            <a:spAutoFit/>
          </a:bodyPr>
          <a:lstStyle/>
          <a:p>
            <a:pPr algn="ctr">
              <a:lnSpc>
                <a:spcPct val="150000"/>
              </a:lnSpc>
            </a:pPr>
            <a:r>
              <a:rPr lang="vi-VN" sz="7200" b="1" dirty="0">
                <a:solidFill>
                  <a:srgbClr val="5E4840"/>
                </a:solidFill>
                <a:latin typeface="Arial"/>
              </a:rPr>
              <a:t>KỂ CHUYỆN:</a:t>
            </a:r>
          </a:p>
          <a:p>
            <a:pPr algn="ctr">
              <a:lnSpc>
                <a:spcPct val="150000"/>
              </a:lnSpc>
            </a:pPr>
            <a:r>
              <a:rPr lang="vi-VN" sz="7200" b="1" dirty="0">
                <a:solidFill>
                  <a:srgbClr val="5E4840"/>
                </a:solidFill>
                <a:latin typeface="Arial"/>
              </a:rPr>
              <a:t>DANH TƯỚNG </a:t>
            </a:r>
          </a:p>
          <a:p>
            <a:pPr algn="ctr">
              <a:lnSpc>
                <a:spcPct val="150000"/>
              </a:lnSpc>
            </a:pPr>
            <a:r>
              <a:rPr lang="vi-VN" sz="7200" b="1" dirty="0">
                <a:solidFill>
                  <a:srgbClr val="5E4840"/>
                </a:solidFill>
                <a:latin typeface="Arial"/>
              </a:rPr>
              <a:t>LÝ THƯỜNG KIỆT</a:t>
            </a:r>
            <a:endParaRPr lang="en-US" sz="7200" b="1" dirty="0">
              <a:solidFill>
                <a:srgbClr val="5E4840"/>
              </a:solidFill>
              <a:latin typeface="Aria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AutoShape 4"/>
          <p:cNvSpPr/>
          <p:nvPr/>
        </p:nvSpPr>
        <p:spPr>
          <a:xfrm flipH="1">
            <a:off x="4995857" y="4652376"/>
            <a:ext cx="20196" cy="1907881"/>
          </a:xfrm>
          <a:prstGeom prst="line">
            <a:avLst/>
          </a:prstGeom>
          <a:ln w="38100" cap="flat">
            <a:solidFill>
              <a:srgbClr val="221716"/>
            </a:solidFill>
            <a:prstDash val="solid"/>
            <a:headEnd type="none" w="sm" len="sm"/>
            <a:tailEnd type="oval" w="lg" len="lg"/>
          </a:ln>
        </p:spPr>
        <p:txBody>
          <a:bodyPr/>
          <a:lstStyle/>
          <a:p>
            <a:endParaRPr lang="en-US"/>
          </a:p>
        </p:txBody>
      </p:sp>
      <p:sp>
        <p:nvSpPr>
          <p:cNvPr id="5" name="AutoShape 5"/>
          <p:cNvSpPr/>
          <p:nvPr/>
        </p:nvSpPr>
        <p:spPr>
          <a:xfrm flipH="1">
            <a:off x="9199050" y="4652376"/>
            <a:ext cx="20196" cy="1907881"/>
          </a:xfrm>
          <a:prstGeom prst="line">
            <a:avLst/>
          </a:prstGeom>
          <a:ln w="38100" cap="flat">
            <a:solidFill>
              <a:srgbClr val="221716"/>
            </a:solidFill>
            <a:prstDash val="solid"/>
            <a:headEnd type="none" w="sm" len="sm"/>
            <a:tailEnd type="oval" w="lg" len="lg"/>
          </a:ln>
        </p:spPr>
        <p:txBody>
          <a:bodyPr/>
          <a:lstStyle/>
          <a:p>
            <a:endParaRPr lang="en-US"/>
          </a:p>
        </p:txBody>
      </p:sp>
      <p:sp>
        <p:nvSpPr>
          <p:cNvPr id="6" name="AutoShape 6"/>
          <p:cNvSpPr/>
          <p:nvPr/>
        </p:nvSpPr>
        <p:spPr>
          <a:xfrm flipH="1">
            <a:off x="13213654" y="4652376"/>
            <a:ext cx="20196" cy="1907881"/>
          </a:xfrm>
          <a:prstGeom prst="line">
            <a:avLst/>
          </a:prstGeom>
          <a:ln w="38100" cap="flat">
            <a:solidFill>
              <a:srgbClr val="221716"/>
            </a:solidFill>
            <a:prstDash val="solid"/>
            <a:headEnd type="none" w="sm" len="sm"/>
            <a:tailEnd type="oval" w="lg" len="lg"/>
          </a:ln>
        </p:spPr>
        <p:txBody>
          <a:bodyPr/>
          <a:lstStyle/>
          <a:p>
            <a:endParaRPr lang="en-US"/>
          </a:p>
        </p:txBody>
      </p:sp>
      <p:sp>
        <p:nvSpPr>
          <p:cNvPr id="7" name="TextBox 7"/>
          <p:cNvSpPr txBox="1"/>
          <p:nvPr/>
        </p:nvSpPr>
        <p:spPr>
          <a:xfrm>
            <a:off x="3370505" y="6741699"/>
            <a:ext cx="3329193" cy="1905843"/>
          </a:xfrm>
          <a:prstGeom prst="rect">
            <a:avLst/>
          </a:prstGeom>
        </p:spPr>
        <p:txBody>
          <a:bodyPr lIns="0" tIns="0" rIns="0" bIns="0" rtlCol="0" anchor="t">
            <a:spAutoFit/>
          </a:bodyPr>
          <a:lstStyle/>
          <a:p>
            <a:pPr algn="ctr">
              <a:lnSpc>
                <a:spcPct val="150000"/>
              </a:lnSpc>
            </a:pPr>
            <a:r>
              <a:rPr lang="vi-VN" sz="4400" b="1" dirty="0">
                <a:solidFill>
                  <a:srgbClr val="221716"/>
                </a:solidFill>
                <a:latin typeface="Arial" panose="020B0604020202020204" pitchFamily="34" charset="0"/>
                <a:cs typeface="Arial" panose="020B0604020202020204" pitchFamily="34" charset="0"/>
              </a:rPr>
              <a:t>Nghe </a:t>
            </a:r>
          </a:p>
          <a:p>
            <a:pPr algn="ctr">
              <a:lnSpc>
                <a:spcPct val="150000"/>
              </a:lnSpc>
            </a:pPr>
            <a:r>
              <a:rPr lang="vi-VN" sz="4400" b="1" dirty="0">
                <a:solidFill>
                  <a:srgbClr val="221716"/>
                </a:solidFill>
                <a:latin typeface="Arial" panose="020B0604020202020204" pitchFamily="34" charset="0"/>
                <a:cs typeface="Arial" panose="020B0604020202020204" pitchFamily="34" charset="0"/>
              </a:rPr>
              <a:t>kể chuyện</a:t>
            </a:r>
            <a:endParaRPr lang="en-US" sz="4400" b="1" dirty="0">
              <a:solidFill>
                <a:srgbClr val="221716"/>
              </a:solidFill>
              <a:latin typeface="Arial" panose="020B0604020202020204" pitchFamily="34" charset="0"/>
              <a:cs typeface="Arial" panose="020B0604020202020204" pitchFamily="34" charset="0"/>
            </a:endParaRPr>
          </a:p>
        </p:txBody>
      </p:sp>
      <p:sp>
        <p:nvSpPr>
          <p:cNvPr id="9" name="Freeform 9"/>
          <p:cNvSpPr/>
          <p:nvPr/>
        </p:nvSpPr>
        <p:spPr>
          <a:xfrm>
            <a:off x="14276801" y="8000416"/>
            <a:ext cx="4855188" cy="8019079"/>
          </a:xfrm>
          <a:custGeom>
            <a:avLst/>
            <a:gdLst/>
            <a:ahLst/>
            <a:cxnLst/>
            <a:rect l="l" t="t" r="r" b="b"/>
            <a:pathLst>
              <a:path w="5565988" h="9193073">
                <a:moveTo>
                  <a:pt x="0" y="0"/>
                </a:moveTo>
                <a:lnTo>
                  <a:pt x="5565988" y="0"/>
                </a:lnTo>
                <a:lnTo>
                  <a:pt x="5565988" y="9193074"/>
                </a:lnTo>
                <a:lnTo>
                  <a:pt x="0" y="91930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flipH="1">
            <a:off x="-994212" y="8262817"/>
            <a:ext cx="4855188" cy="8019079"/>
          </a:xfrm>
          <a:custGeom>
            <a:avLst/>
            <a:gdLst/>
            <a:ahLst/>
            <a:cxnLst/>
            <a:rect l="l" t="t" r="r" b="b"/>
            <a:pathLst>
              <a:path w="5565988" h="9193073">
                <a:moveTo>
                  <a:pt x="5565989" y="0"/>
                </a:moveTo>
                <a:lnTo>
                  <a:pt x="0" y="0"/>
                </a:lnTo>
                <a:lnTo>
                  <a:pt x="0" y="9193074"/>
                </a:lnTo>
                <a:lnTo>
                  <a:pt x="5565989" y="9193074"/>
                </a:lnTo>
                <a:lnTo>
                  <a:pt x="55659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13"/>
          <p:cNvSpPr/>
          <p:nvPr/>
        </p:nvSpPr>
        <p:spPr>
          <a:xfrm>
            <a:off x="4245576" y="3484694"/>
            <a:ext cx="1579051" cy="1292251"/>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nchor="ctr"/>
          <a:lstStyle/>
          <a:p>
            <a:pPr algn="ctr"/>
            <a:r>
              <a:rPr lang="en-US" sz="4800" b="1" dirty="0">
                <a:latin typeface="Arial" panose="020B0604020202020204" pitchFamily="34" charset="0"/>
                <a:cs typeface="Arial" panose="020B0604020202020204" pitchFamily="34" charset="0"/>
              </a:rPr>
              <a:t>01</a:t>
            </a:r>
            <a:endParaRPr lang="vi-VN" sz="4800" b="1" dirty="0">
              <a:latin typeface="Arial" panose="020B0604020202020204" pitchFamily="34" charset="0"/>
              <a:cs typeface="Arial" panose="020B0604020202020204" pitchFamily="34" charset="0"/>
            </a:endParaRPr>
          </a:p>
        </p:txBody>
      </p:sp>
      <p:sp>
        <p:nvSpPr>
          <p:cNvPr id="16" name="Freeform 16"/>
          <p:cNvSpPr/>
          <p:nvPr/>
        </p:nvSpPr>
        <p:spPr>
          <a:xfrm>
            <a:off x="8448769" y="3484694"/>
            <a:ext cx="1579051" cy="1292251"/>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nchor="ctr"/>
          <a:lstStyle/>
          <a:p>
            <a:pPr algn="ctr"/>
            <a:r>
              <a:rPr lang="en-US" sz="4800" b="1" dirty="0">
                <a:latin typeface="Arial" panose="020B0604020202020204" pitchFamily="34" charset="0"/>
                <a:cs typeface="Arial" panose="020B0604020202020204" pitchFamily="34" charset="0"/>
              </a:rPr>
              <a:t>02</a:t>
            </a:r>
            <a:endParaRPr lang="vi-VN" sz="4800" b="1" dirty="0">
              <a:latin typeface="Arial" panose="020B0604020202020204" pitchFamily="34" charset="0"/>
              <a:cs typeface="Arial" panose="020B0604020202020204" pitchFamily="34" charset="0"/>
            </a:endParaRPr>
          </a:p>
        </p:txBody>
      </p:sp>
      <p:sp>
        <p:nvSpPr>
          <p:cNvPr id="19" name="Freeform 19"/>
          <p:cNvSpPr/>
          <p:nvPr/>
        </p:nvSpPr>
        <p:spPr>
          <a:xfrm>
            <a:off x="12463373" y="3484694"/>
            <a:ext cx="1579051" cy="1292251"/>
          </a:xfrm>
          <a:custGeom>
            <a:avLst/>
            <a:gdLst/>
            <a:ahLst/>
            <a:cxnLst/>
            <a:rect l="l" t="t" r="r" b="b"/>
            <a:pathLst>
              <a:path w="415882" h="340346">
                <a:moveTo>
                  <a:pt x="0" y="0"/>
                </a:moveTo>
                <a:lnTo>
                  <a:pt x="415882" y="0"/>
                </a:lnTo>
                <a:lnTo>
                  <a:pt x="415882" y="340346"/>
                </a:lnTo>
                <a:lnTo>
                  <a:pt x="0" y="340346"/>
                </a:lnTo>
                <a:close/>
              </a:path>
            </a:pathLst>
          </a:custGeom>
          <a:solidFill>
            <a:srgbClr val="BA9874"/>
          </a:solidFill>
          <a:ln w="38100" cap="sq">
            <a:solidFill>
              <a:srgbClr val="000000"/>
            </a:solidFill>
            <a:prstDash val="solid"/>
            <a:miter/>
          </a:ln>
        </p:spPr>
        <p:txBody>
          <a:bodyPr anchor="ctr"/>
          <a:lstStyle/>
          <a:p>
            <a:pPr algn="ctr"/>
            <a:r>
              <a:rPr lang="en-US" sz="4800" b="1" dirty="0">
                <a:latin typeface="Arial" panose="020B0604020202020204" pitchFamily="34" charset="0"/>
                <a:cs typeface="Arial" panose="020B0604020202020204" pitchFamily="34" charset="0"/>
              </a:rPr>
              <a:t>03</a:t>
            </a:r>
            <a:endParaRPr lang="vi-VN" sz="4800" b="1" dirty="0">
              <a:latin typeface="Arial" panose="020B0604020202020204" pitchFamily="34" charset="0"/>
              <a:cs typeface="Arial" panose="020B0604020202020204" pitchFamily="34" charset="0"/>
            </a:endParaRPr>
          </a:p>
        </p:txBody>
      </p:sp>
      <p:sp>
        <p:nvSpPr>
          <p:cNvPr id="21" name="TextBox 21"/>
          <p:cNvSpPr txBox="1"/>
          <p:nvPr/>
        </p:nvSpPr>
        <p:spPr>
          <a:xfrm>
            <a:off x="4744157" y="1736718"/>
            <a:ext cx="8799686" cy="1015663"/>
          </a:xfrm>
          <a:prstGeom prst="rect">
            <a:avLst/>
          </a:prstGeom>
        </p:spPr>
        <p:txBody>
          <a:bodyPr wrap="square" lIns="0" tIns="0" rIns="0" bIns="0" rtlCol="0" anchor="t">
            <a:spAutoFit/>
          </a:bodyPr>
          <a:lstStyle/>
          <a:p>
            <a:pPr algn="ctr"/>
            <a:r>
              <a:rPr lang="vi-VN" sz="6600" b="1" dirty="0">
                <a:solidFill>
                  <a:srgbClr val="221716"/>
                </a:solidFill>
                <a:latin typeface="Arial" panose="020B0604020202020204" pitchFamily="34" charset="0"/>
                <a:cs typeface="Arial" panose="020B0604020202020204" pitchFamily="34" charset="0"/>
              </a:rPr>
              <a:t>NỘI DUNG BÀI HỌC</a:t>
            </a:r>
            <a:endParaRPr lang="en-US" sz="6600" b="1" dirty="0">
              <a:solidFill>
                <a:srgbClr val="221716"/>
              </a:solidFill>
              <a:latin typeface="Arial" panose="020B0604020202020204" pitchFamily="34" charset="0"/>
              <a:cs typeface="Arial" panose="020B0604020202020204" pitchFamily="34" charset="0"/>
            </a:endParaRPr>
          </a:p>
        </p:txBody>
      </p:sp>
      <p:sp>
        <p:nvSpPr>
          <p:cNvPr id="22" name="TextBox 22"/>
          <p:cNvSpPr txBox="1"/>
          <p:nvPr/>
        </p:nvSpPr>
        <p:spPr>
          <a:xfrm>
            <a:off x="7573698" y="6741699"/>
            <a:ext cx="3329193" cy="890180"/>
          </a:xfrm>
          <a:prstGeom prst="rect">
            <a:avLst/>
          </a:prstGeom>
        </p:spPr>
        <p:txBody>
          <a:bodyPr lIns="0" tIns="0" rIns="0" bIns="0" rtlCol="0" anchor="t">
            <a:spAutoFit/>
          </a:bodyPr>
          <a:lstStyle/>
          <a:p>
            <a:pPr algn="ctr">
              <a:lnSpc>
                <a:spcPct val="150000"/>
              </a:lnSpc>
            </a:pPr>
            <a:r>
              <a:rPr lang="vi-VN" sz="4400" b="1" dirty="0">
                <a:solidFill>
                  <a:srgbClr val="221716"/>
                </a:solidFill>
                <a:latin typeface="Arial" panose="020B0604020202020204" pitchFamily="34" charset="0"/>
                <a:cs typeface="Arial" panose="020B0604020202020204" pitchFamily="34" charset="0"/>
              </a:rPr>
              <a:t>Kể chuyện</a:t>
            </a:r>
            <a:endParaRPr lang="en-US" sz="4400" b="1" dirty="0">
              <a:solidFill>
                <a:srgbClr val="221716"/>
              </a:solidFill>
              <a:latin typeface="Arial" panose="020B0604020202020204" pitchFamily="34" charset="0"/>
              <a:cs typeface="Arial" panose="020B0604020202020204" pitchFamily="34" charset="0"/>
            </a:endParaRPr>
          </a:p>
        </p:txBody>
      </p:sp>
      <p:sp>
        <p:nvSpPr>
          <p:cNvPr id="23" name="TextBox 23"/>
          <p:cNvSpPr txBox="1"/>
          <p:nvPr/>
        </p:nvSpPr>
        <p:spPr>
          <a:xfrm>
            <a:off x="11588302" y="6741699"/>
            <a:ext cx="3329193" cy="1905843"/>
          </a:xfrm>
          <a:prstGeom prst="rect">
            <a:avLst/>
          </a:prstGeom>
        </p:spPr>
        <p:txBody>
          <a:bodyPr lIns="0" tIns="0" rIns="0" bIns="0" rtlCol="0" anchor="t">
            <a:spAutoFit/>
          </a:bodyPr>
          <a:lstStyle/>
          <a:p>
            <a:pPr algn="ctr">
              <a:lnSpc>
                <a:spcPct val="150000"/>
              </a:lnSpc>
            </a:pPr>
            <a:r>
              <a:rPr lang="vi-VN" sz="4400" b="1" dirty="0">
                <a:solidFill>
                  <a:srgbClr val="221716"/>
                </a:solidFill>
                <a:latin typeface="Arial" panose="020B0604020202020204" pitchFamily="34" charset="0"/>
                <a:cs typeface="Arial" panose="020B0604020202020204" pitchFamily="34" charset="0"/>
              </a:rPr>
              <a:t>Trao đổi về câu chuyện</a:t>
            </a:r>
            <a:endParaRPr lang="en-US" sz="4400" b="1" dirty="0">
              <a:solidFill>
                <a:srgbClr val="221716"/>
              </a:solidFill>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par>
                                <p:cTn id="22" presetID="22" presetClass="entr" presetSubtype="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up)">
                                      <p:cBhvr>
                                        <p:cTn id="30" dur="500"/>
                                        <p:tgtEl>
                                          <p:spTgt spid="19"/>
                                        </p:tgtEl>
                                      </p:cBhvr>
                                    </p:animEffect>
                                  </p:childTnLst>
                                </p:cTn>
                              </p:par>
                              <p:par>
                                <p:cTn id="31" presetID="22" presetClass="entr" presetSubtype="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up)">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6" grpId="0" animBg="1"/>
      <p:bldP spid="19" grpId="0" animBg="1"/>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rot="161894">
            <a:off x="8507675" y="2471802"/>
            <a:ext cx="8099544" cy="6067294"/>
          </a:xfrm>
          <a:custGeom>
            <a:avLst/>
            <a:gdLst/>
            <a:ahLst/>
            <a:cxnLst/>
            <a:rect l="l" t="t" r="r" b="b"/>
            <a:pathLst>
              <a:path w="9554678" h="7157322">
                <a:moveTo>
                  <a:pt x="0" y="0"/>
                </a:moveTo>
                <a:lnTo>
                  <a:pt x="9554678" y="0"/>
                </a:lnTo>
                <a:lnTo>
                  <a:pt x="9554678" y="7157323"/>
                </a:lnTo>
                <a:lnTo>
                  <a:pt x="0" y="71573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rot="1533226">
            <a:off x="15852051" y="-1056117"/>
            <a:ext cx="3965574" cy="4025963"/>
          </a:xfrm>
          <a:custGeom>
            <a:avLst/>
            <a:gdLst/>
            <a:ahLst/>
            <a:cxnLst/>
            <a:rect l="l" t="t" r="r" b="b"/>
            <a:pathLst>
              <a:path w="6297233" h="6393130">
                <a:moveTo>
                  <a:pt x="0" y="0"/>
                </a:moveTo>
                <a:lnTo>
                  <a:pt x="6297233" y="0"/>
                </a:lnTo>
                <a:lnTo>
                  <a:pt x="6297233" y="6393130"/>
                </a:lnTo>
                <a:lnTo>
                  <a:pt x="0" y="63931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TextBox 12"/>
          <p:cNvSpPr txBox="1"/>
          <p:nvPr/>
        </p:nvSpPr>
        <p:spPr>
          <a:xfrm>
            <a:off x="2840990" y="3314336"/>
            <a:ext cx="4278185" cy="4382225"/>
          </a:xfrm>
          <a:prstGeom prst="rect">
            <a:avLst/>
          </a:prstGeom>
        </p:spPr>
        <p:txBody>
          <a:bodyPr wrap="square" lIns="0" tIns="0" rIns="0" bIns="0" rtlCol="0" anchor="t">
            <a:spAutoFit/>
          </a:bodyPr>
          <a:lstStyle/>
          <a:p>
            <a:pPr algn="ctr">
              <a:lnSpc>
                <a:spcPct val="150000"/>
              </a:lnSpc>
            </a:pPr>
            <a:r>
              <a:rPr lang="vi-VN" sz="6600" b="1" dirty="0">
                <a:solidFill>
                  <a:srgbClr val="221716"/>
                </a:solidFill>
                <a:latin typeface="Arial"/>
              </a:rPr>
              <a:t>01. </a:t>
            </a:r>
          </a:p>
          <a:p>
            <a:pPr algn="ctr">
              <a:lnSpc>
                <a:spcPct val="150000"/>
              </a:lnSpc>
            </a:pPr>
            <a:r>
              <a:rPr lang="vi-VN" sz="6600" b="1" dirty="0">
                <a:solidFill>
                  <a:srgbClr val="221716"/>
                </a:solidFill>
                <a:latin typeface="Arial"/>
              </a:rPr>
              <a:t>Nghe </a:t>
            </a:r>
          </a:p>
          <a:p>
            <a:pPr algn="ctr">
              <a:lnSpc>
                <a:spcPct val="150000"/>
              </a:lnSpc>
            </a:pPr>
            <a:r>
              <a:rPr lang="vi-VN" sz="6600" b="1" dirty="0">
                <a:solidFill>
                  <a:srgbClr val="221716"/>
                </a:solidFill>
                <a:latin typeface="Arial"/>
              </a:rPr>
              <a:t>kể chuyện</a:t>
            </a:r>
            <a:endParaRPr lang="en-US" sz="6600" b="1" dirty="0">
              <a:solidFill>
                <a:srgbClr val="221716"/>
              </a:solidFill>
              <a:latin typeface="Arial"/>
            </a:endParaRPr>
          </a:p>
        </p:txBody>
      </p:sp>
      <p:sp>
        <p:nvSpPr>
          <p:cNvPr id="14" name="Freeform 14"/>
          <p:cNvSpPr/>
          <p:nvPr/>
        </p:nvSpPr>
        <p:spPr>
          <a:xfrm>
            <a:off x="-811718" y="-6091371"/>
            <a:ext cx="5565988" cy="9193073"/>
          </a:xfrm>
          <a:custGeom>
            <a:avLst/>
            <a:gdLst/>
            <a:ahLst/>
            <a:cxnLst/>
            <a:rect l="l" t="t" r="r" b="b"/>
            <a:pathLst>
              <a:path w="5565988" h="9193073">
                <a:moveTo>
                  <a:pt x="0" y="0"/>
                </a:moveTo>
                <a:lnTo>
                  <a:pt x="5565988" y="0"/>
                </a:lnTo>
                <a:lnTo>
                  <a:pt x="5565988" y="9193073"/>
                </a:lnTo>
                <a:lnTo>
                  <a:pt x="0" y="91930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2050" name="Picture 2" descr="Lịch Sử Việt Nam Bằng Tranh Màu, Bìa Cứng - Lý Thường Kiệt">
            <a:extLst>
              <a:ext uri="{FF2B5EF4-FFF2-40B4-BE49-F238E27FC236}">
                <a16:creationId xmlns:a16="http://schemas.microsoft.com/office/drawing/2014/main" xmlns="" id="{B770E84B-8727-5481-9E7E-704422A8A0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88475" y="1638300"/>
            <a:ext cx="6058535" cy="773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16499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extLst>
              <a:ext uri="{96DAC541-7B7A-43D3-8B79-37D633B846F1}">
                <asvg:svgBlip xmlns:asvg="http://schemas.microsoft.com/office/drawing/2016/SVG/main" xmlns="" r:embed="rId3"/>
              </a:ext>
            </a:extLst>
          </a:blip>
          <a:srcRect/>
          <a:stretch>
            <a:fillRect/>
          </a:stretch>
        </a:blipFill>
        <a:effectLst/>
      </p:bgPr>
    </p:bg>
    <p:spTree>
      <p:nvGrpSpPr>
        <p:cNvPr id="1" name=""/>
        <p:cNvGrpSpPr/>
        <p:nvPr/>
      </p:nvGrpSpPr>
      <p:grpSpPr>
        <a:xfrm>
          <a:off x="0" y="0"/>
          <a:ext cx="0" cy="0"/>
          <a:chOff x="0" y="0"/>
          <a:chExt cx="0" cy="0"/>
        </a:xfrm>
      </p:grpSpPr>
      <p:sp>
        <p:nvSpPr>
          <p:cNvPr id="8" name="Freeform 8"/>
          <p:cNvSpPr/>
          <p:nvPr/>
        </p:nvSpPr>
        <p:spPr>
          <a:xfrm flipH="1">
            <a:off x="16287049" y="0"/>
            <a:ext cx="3274489" cy="3520956"/>
          </a:xfrm>
          <a:custGeom>
            <a:avLst/>
            <a:gdLst/>
            <a:ahLst/>
            <a:cxnLst/>
            <a:rect l="l" t="t" r="r" b="b"/>
            <a:pathLst>
              <a:path w="3274489" h="3520956">
                <a:moveTo>
                  <a:pt x="3274489" y="0"/>
                </a:moveTo>
                <a:lnTo>
                  <a:pt x="0" y="0"/>
                </a:lnTo>
                <a:lnTo>
                  <a:pt x="0" y="3520956"/>
                </a:lnTo>
                <a:lnTo>
                  <a:pt x="3274489" y="3520956"/>
                </a:lnTo>
                <a:lnTo>
                  <a:pt x="327448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xmlns="" id="{5FAD88EC-B59E-DBB3-B462-587B91D2851F}"/>
              </a:ext>
            </a:extLst>
          </p:cNvPr>
          <p:cNvSpPr txBox="1"/>
          <p:nvPr/>
        </p:nvSpPr>
        <p:spPr>
          <a:xfrm>
            <a:off x="1371600" y="571500"/>
            <a:ext cx="13258800" cy="1998176"/>
          </a:xfrm>
          <a:prstGeom prst="rect">
            <a:avLst/>
          </a:prstGeom>
          <a:noFill/>
        </p:spPr>
        <p:txBody>
          <a:bodyPr wrap="square">
            <a:spAutoFit/>
          </a:bodyPr>
          <a:lstStyle/>
          <a:p>
            <a:pPr algn="just">
              <a:lnSpc>
                <a:spcPct val="150000"/>
              </a:lnSpc>
            </a:pPr>
            <a:r>
              <a:rPr lang="vi-VN" sz="4400" b="1" dirty="0">
                <a:effectLst/>
                <a:latin typeface="Arial" panose="020B0604020202020204" pitchFamily="34" charset="0"/>
                <a:ea typeface="Calibri" panose="020F0502020204030204" pitchFamily="34" charset="0"/>
                <a:cs typeface="Arial" panose="020B0604020202020204" pitchFamily="34" charset="0"/>
              </a:rPr>
              <a:t>Quan sát tranh minh họa và nghe kể chuyện </a:t>
            </a:r>
            <a:r>
              <a:rPr lang="vi-VN" sz="4400" b="1" i="1" dirty="0">
                <a:effectLst/>
                <a:latin typeface="Arial" panose="020B0604020202020204" pitchFamily="34" charset="0"/>
                <a:ea typeface="Calibri" panose="020F0502020204030204" pitchFamily="34" charset="0"/>
                <a:cs typeface="Arial" panose="020B0604020202020204" pitchFamily="34" charset="0"/>
              </a:rPr>
              <a:t>Danh tướng Lý Thường Kiệt</a:t>
            </a:r>
            <a:endParaRPr lang="vi-VN" sz="4400" b="1" i="1" dirty="0">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9493B965-C51C-688C-4A00-96AE75063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3197772"/>
            <a:ext cx="9950607" cy="625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Folded Corner 17">
            <a:extLst>
              <a:ext uri="{FF2B5EF4-FFF2-40B4-BE49-F238E27FC236}">
                <a16:creationId xmlns:a16="http://schemas.microsoft.com/office/drawing/2014/main" xmlns="" id="{38AB1728-4D20-411A-7226-3DACC176786B}"/>
              </a:ext>
            </a:extLst>
          </p:cNvPr>
          <p:cNvSpPr/>
          <p:nvPr/>
        </p:nvSpPr>
        <p:spPr>
          <a:xfrm>
            <a:off x="11049000" y="3203028"/>
            <a:ext cx="6629400" cy="6218872"/>
          </a:xfrm>
          <a:prstGeom prst="foldedCorner">
            <a:avLst>
              <a:gd name="adj" fmla="val 7532"/>
            </a:avLst>
          </a:prstGeom>
          <a:solidFill>
            <a:srgbClr val="986F56"/>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marL="571500" indent="-571500" algn="just">
              <a:lnSpc>
                <a:spcPct val="150000"/>
              </a:lnSpc>
              <a:buFont typeface="Arial" panose="020B0604020202020204" pitchFamily="34" charset="0"/>
              <a:buChar char="•"/>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Giọng kể hào hùng ở các đoạn 1 – 4; </a:t>
            </a:r>
            <a:endParaRPr lang="vi-VN" sz="3600" dirty="0">
              <a:solidFill>
                <a:schemeClr val="bg1"/>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Kể thong thả, chậm rãi ở đoạn 5. </a:t>
            </a:r>
            <a:endParaRPr lang="vi-VN" sz="3600" dirty="0">
              <a:solidFill>
                <a:schemeClr val="bg1"/>
              </a:solidFill>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effectLst/>
                <a:latin typeface="Arial" panose="020B0604020202020204" pitchFamily="34" charset="0"/>
                <a:ea typeface="Calibri" panose="020F0502020204030204" pitchFamily="34" charset="0"/>
                <a:cs typeface="Arial" panose="020B0604020202020204" pitchFamily="34" charset="0"/>
              </a:rPr>
              <a:t>Đọc bài thơ Nam quốc sơn hà với giọng dõng dạc, mạnh mẽ, hào hùng.</a:t>
            </a:r>
            <a:endParaRPr lang="vi-VN" sz="3600" dirty="0">
              <a:solidFill>
                <a:schemeClr val="bg1"/>
              </a:solidFill>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ể chuyện DANH TƯỚNG LÝ THƯỜNG KIỆT trang 52 Tiếng Việt Lớp 4 Tập 2 Sách Cánh Diều Năm 2023_v720P">
            <a:hlinkClick r:id="" action="ppaction://media"/>
            <a:extLst>
              <a:ext uri="{FF2B5EF4-FFF2-40B4-BE49-F238E27FC236}">
                <a16:creationId xmlns:a16="http://schemas.microsoft.com/office/drawing/2014/main" xmlns="" id="{31D11C6F-5643-A25F-9038-C4019CE90D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9409"/>
            <a:ext cx="18288000" cy="10287000"/>
          </a:xfrm>
          <a:prstGeom prst="rect">
            <a:avLst/>
          </a:prstGeom>
        </p:spPr>
      </p:pic>
    </p:spTree>
    <p:extLst>
      <p:ext uri="{BB962C8B-B14F-4D97-AF65-F5344CB8AC3E}">
        <p14:creationId xmlns:p14="http://schemas.microsoft.com/office/powerpoint/2010/main" val="23895400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444" b="-13444"/>
            </a:stretch>
          </a:blipFill>
        </p:spPr>
        <p:txBody>
          <a:bodyPr/>
          <a:lstStyle/>
          <a:p>
            <a:endParaRPr lang="en-US"/>
          </a:p>
        </p:txBody>
      </p:sp>
      <p:sp>
        <p:nvSpPr>
          <p:cNvPr id="3" name="Freeform 3"/>
          <p:cNvSpPr/>
          <p:nvPr/>
        </p:nvSpPr>
        <p:spPr>
          <a:xfrm>
            <a:off x="1687977" y="1009204"/>
            <a:ext cx="14912046" cy="9879230"/>
          </a:xfrm>
          <a:custGeom>
            <a:avLst/>
            <a:gdLst/>
            <a:ahLst/>
            <a:cxnLst/>
            <a:rect l="l" t="t" r="r" b="b"/>
            <a:pathLst>
              <a:path w="14912046" h="9879230">
                <a:moveTo>
                  <a:pt x="0" y="0"/>
                </a:moveTo>
                <a:lnTo>
                  <a:pt x="14912046" y="0"/>
                </a:lnTo>
                <a:lnTo>
                  <a:pt x="14912046" y="9879231"/>
                </a:lnTo>
                <a:lnTo>
                  <a:pt x="0" y="9879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a:off x="14272676" y="8174700"/>
            <a:ext cx="4864423" cy="5803542"/>
          </a:xfrm>
          <a:custGeom>
            <a:avLst/>
            <a:gdLst/>
            <a:ahLst/>
            <a:cxnLst/>
            <a:rect l="l" t="t" r="r" b="b"/>
            <a:pathLst>
              <a:path w="4864423" h="5803542">
                <a:moveTo>
                  <a:pt x="0" y="0"/>
                </a:moveTo>
                <a:lnTo>
                  <a:pt x="4864423" y="0"/>
                </a:lnTo>
                <a:lnTo>
                  <a:pt x="4864423" y="5803542"/>
                </a:lnTo>
                <a:lnTo>
                  <a:pt x="0" y="580354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flipH="1">
            <a:off x="-697899" y="8376647"/>
            <a:ext cx="4864423" cy="5803542"/>
          </a:xfrm>
          <a:custGeom>
            <a:avLst/>
            <a:gdLst/>
            <a:ahLst/>
            <a:cxnLst/>
            <a:rect l="l" t="t" r="r" b="b"/>
            <a:pathLst>
              <a:path w="4864423" h="5803542">
                <a:moveTo>
                  <a:pt x="4864424" y="0"/>
                </a:moveTo>
                <a:lnTo>
                  <a:pt x="0" y="0"/>
                </a:lnTo>
                <a:lnTo>
                  <a:pt x="0" y="5803541"/>
                </a:lnTo>
                <a:lnTo>
                  <a:pt x="4864424" y="5803541"/>
                </a:lnTo>
                <a:lnTo>
                  <a:pt x="486442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TextBox 17"/>
          <p:cNvSpPr txBox="1"/>
          <p:nvPr/>
        </p:nvSpPr>
        <p:spPr>
          <a:xfrm>
            <a:off x="5562600" y="1650635"/>
            <a:ext cx="7162800" cy="923330"/>
          </a:xfrm>
          <a:prstGeom prst="rect">
            <a:avLst/>
          </a:prstGeom>
        </p:spPr>
        <p:txBody>
          <a:bodyPr wrap="square" lIns="0" tIns="0" rIns="0" bIns="0" rtlCol="0" anchor="t">
            <a:spAutoFit/>
          </a:bodyPr>
          <a:lstStyle/>
          <a:p>
            <a:pPr algn="ctr"/>
            <a:r>
              <a:rPr lang="vi-VN" sz="6000" b="1" dirty="0">
                <a:solidFill>
                  <a:srgbClr val="221716"/>
                </a:solidFill>
                <a:latin typeface="Arial" panose="020B0604020202020204" pitchFamily="34" charset="0"/>
                <a:cs typeface="Arial" panose="020B0604020202020204" pitchFamily="34" charset="0"/>
              </a:rPr>
              <a:t>Nghe kể chuyện</a:t>
            </a:r>
            <a:endParaRPr lang="en-US" sz="6000" b="1" dirty="0">
              <a:solidFill>
                <a:srgbClr val="221716"/>
              </a:solidFill>
              <a:latin typeface="Arial" panose="020B0604020202020204" pitchFamily="34" charset="0"/>
              <a:cs typeface="Arial" panose="020B0604020202020204" pitchFamily="34" charset="0"/>
            </a:endParaRPr>
          </a:p>
        </p:txBody>
      </p:sp>
      <p:sp>
        <p:nvSpPr>
          <p:cNvPr id="19" name="Rectangle: Folded Corner 18">
            <a:extLst>
              <a:ext uri="{FF2B5EF4-FFF2-40B4-BE49-F238E27FC236}">
                <a16:creationId xmlns:a16="http://schemas.microsoft.com/office/drawing/2014/main" xmlns="" id="{473EC7B6-78EB-A767-5DD9-8794C15904E5}"/>
              </a:ext>
            </a:extLst>
          </p:cNvPr>
          <p:cNvSpPr/>
          <p:nvPr/>
        </p:nvSpPr>
        <p:spPr>
          <a:xfrm>
            <a:off x="2667000" y="3042872"/>
            <a:ext cx="12954000" cy="5335317"/>
          </a:xfrm>
          <a:prstGeom prst="foldedCorner">
            <a:avLst>
              <a:gd name="adj" fmla="val 7532"/>
            </a:avLst>
          </a:prstGeom>
          <a:solidFill>
            <a:schemeClr val="bg1"/>
          </a:solidFill>
          <a:ln>
            <a:solidFill>
              <a:srgbClr val="986F56"/>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0" tIns="360000" rIns="360000" rtlCol="0" anchor="ctr"/>
          <a:lstStyle/>
          <a:p>
            <a:pPr algn="just">
              <a:lnSpc>
                <a:spcPct val="150000"/>
              </a:lnSpc>
            </a:pP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Tháng 12 năm 1075, biết nhà Tống đang tích trữ lương thảo, vũ khí để chuẩn bị xâm lược nước ta, Lý Thường Kiệt đem quân phá tan ba thành trì của địch. Mất lương thảo, vũ khí, hơn một năm sau, nhà Tống mới cử Quách Quỳ chỉ huy đại quân tràn vào Đại Việt.</a:t>
            </a:r>
            <a:endParaRPr lang="vi-VN" sz="4000" dirty="0">
              <a:effectLst/>
              <a:latin typeface="Arial" panose="020B0604020202020204" pitchFamily="34" charset="0"/>
              <a:cs typeface="Arial" panose="020B0604020202020204"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307</TotalTime>
  <Words>1082</Words>
  <Application>Microsoft Office PowerPoint</Application>
  <PresentationFormat>Custom</PresentationFormat>
  <Paragraphs>83</Paragraphs>
  <Slides>30</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Times New Roman</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kenhgiaovien_b14_noi_va_nghe_ke_chuyen_danh_tuong_ly_thuong_kiet</dc:title>
  <dc:subject>9Slide.vn</dc:subject>
  <dc:creator>LE</dc:creator>
  <dc:description>9Slide.vn</dc:description>
  <cp:lastModifiedBy>Windows User</cp:lastModifiedBy>
  <cp:revision>13</cp:revision>
  <dcterms:created xsi:type="dcterms:W3CDTF">2006-08-16T00:00:00Z</dcterms:created>
  <dcterms:modified xsi:type="dcterms:W3CDTF">2025-03-11T07:41:37Z</dcterms:modified>
  <cp:category>9Slide.vn</cp:category>
  <dc:identifier>DAF0tPhn8k4</dc:identifier>
</cp:coreProperties>
</file>