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</p:sldMasterIdLst>
  <p:notesMasterIdLst>
    <p:notesMasterId r:id="rId29"/>
  </p:notesMasterIdLst>
  <p:sldIdLst>
    <p:sldId id="257" r:id="rId4"/>
    <p:sldId id="357" r:id="rId5"/>
    <p:sldId id="307" r:id="rId6"/>
    <p:sldId id="308" r:id="rId7"/>
    <p:sldId id="309" r:id="rId8"/>
    <p:sldId id="310" r:id="rId9"/>
    <p:sldId id="273" r:id="rId10"/>
    <p:sldId id="313" r:id="rId11"/>
    <p:sldId id="4365" r:id="rId12"/>
    <p:sldId id="397" r:id="rId13"/>
    <p:sldId id="398" r:id="rId14"/>
    <p:sldId id="4366" r:id="rId15"/>
    <p:sldId id="4367" r:id="rId16"/>
    <p:sldId id="4374" r:id="rId17"/>
    <p:sldId id="4373" r:id="rId18"/>
    <p:sldId id="4372" r:id="rId19"/>
    <p:sldId id="402" r:id="rId20"/>
    <p:sldId id="403" r:id="rId21"/>
    <p:sldId id="405" r:id="rId22"/>
    <p:sldId id="4368" r:id="rId23"/>
    <p:sldId id="4369" r:id="rId24"/>
    <p:sldId id="4370" r:id="rId25"/>
    <p:sldId id="414" r:id="rId26"/>
    <p:sldId id="4371" r:id="rId27"/>
    <p:sldId id="41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3E004-3AB7-4C50-8A5C-DE9975A8124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2F6BB-DAD4-4DDA-AA80-0A1B65285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8" name="Google Shape;36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9" name="Google Shape;36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28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8" name="Google Shape;36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9" name="Google Shape;36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29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7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6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96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736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75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479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526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02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72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1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1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57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866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31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8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8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1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5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7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0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9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4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6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8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7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9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2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92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7" y="7078425"/>
            <a:ext cx="2178026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: 形状 40">
            <a:extLst>
              <a:ext uri="{FF2B5EF4-FFF2-40B4-BE49-F238E27FC236}">
                <a16:creationId xmlns="" xmlns:a16="http://schemas.microsoft.com/office/drawing/2014/main" id="{BBF16710-F9EB-4B92-9AB5-1C1C81D6D41E}"/>
              </a:ext>
            </a:extLst>
          </p:cNvPr>
          <p:cNvSpPr/>
          <p:nvPr/>
        </p:nvSpPr>
        <p:spPr>
          <a:xfrm>
            <a:off x="156520" y="1347317"/>
            <a:ext cx="11876690" cy="460309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5" name="Picture 2" descr="LINE Official Stickers - Doraemon Animated Stickers Example with GIF  Animation">
            <a:extLst>
              <a:ext uri="{FF2B5EF4-FFF2-40B4-BE49-F238E27FC236}">
                <a16:creationId xmlns="" xmlns:a16="http://schemas.microsoft.com/office/drawing/2014/main" id="{500B8379-B068-4726-B2D5-0143054C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40" y="2084609"/>
            <a:ext cx="3428758" cy="33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="" xmlns:a16="http://schemas.microsoft.com/office/drawing/2014/main" id="{BE52E13E-1518-4ED4-A545-343E546EC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77" y="3325731"/>
            <a:ext cx="3629743" cy="367517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8F0C546-104C-4AF8-8528-E14CE8772554}"/>
              </a:ext>
            </a:extLst>
          </p:cNvPr>
          <p:cNvSpPr/>
          <p:nvPr/>
        </p:nvSpPr>
        <p:spPr>
          <a:xfrm>
            <a:off x="4732242" y="2729298"/>
            <a:ext cx="1947837" cy="50260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defTabSz="914126">
              <a:defRPr/>
            </a:pPr>
            <a:r>
              <a:rPr lang="en-US" sz="4799" b="1" dirty="0" err="1">
                <a:solidFill>
                  <a:srgbClr val="00B050"/>
                </a:solidFill>
              </a:rPr>
              <a:t>Bài</a:t>
            </a:r>
            <a:r>
              <a:rPr lang="en-US" sz="4799" b="1" dirty="0">
                <a:solidFill>
                  <a:srgbClr val="00B050"/>
                </a:solidFill>
              </a:rPr>
              <a:t> </a:t>
            </a:r>
            <a:r>
              <a:rPr lang="en-US" sz="4799" b="1" dirty="0" smtClean="0">
                <a:solidFill>
                  <a:srgbClr val="00B050"/>
                </a:solidFill>
              </a:rPr>
              <a:t>1</a:t>
            </a:r>
            <a:r>
              <a:rPr lang="vi-VN" sz="4799" b="1" dirty="0">
                <a:solidFill>
                  <a:srgbClr val="00B050"/>
                </a:solidFill>
              </a:rPr>
              <a:t>5</a:t>
            </a:r>
            <a:r>
              <a:rPr lang="en-US" sz="4799" b="1" dirty="0" smtClean="0">
                <a:solidFill>
                  <a:srgbClr val="00B050"/>
                </a:solidFill>
              </a:rPr>
              <a:t> </a:t>
            </a:r>
            <a:r>
              <a:rPr lang="en-US" sz="4799" b="1" dirty="0">
                <a:solidFill>
                  <a:srgbClr val="00B050"/>
                </a:solidFill>
              </a:rPr>
              <a:t>- </a:t>
            </a:r>
            <a:r>
              <a:rPr lang="en-US" sz="4799" b="1" dirty="0" err="1">
                <a:solidFill>
                  <a:srgbClr val="00B050"/>
                </a:solidFill>
              </a:rPr>
              <a:t>Tiết</a:t>
            </a:r>
            <a:r>
              <a:rPr lang="en-US" sz="4799" b="1" dirty="0">
                <a:solidFill>
                  <a:srgbClr val="00B050"/>
                </a:solidFill>
              </a:rPr>
              <a:t> 2</a:t>
            </a:r>
            <a:endParaRPr lang="vi-VN" sz="4799" b="1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19BBC2-77E9-4080-9905-22B0376F9F5A}"/>
              </a:ext>
            </a:extLst>
          </p:cNvPr>
          <p:cNvSpPr txBox="1"/>
          <p:nvPr/>
        </p:nvSpPr>
        <p:spPr>
          <a:xfrm>
            <a:off x="2333625" y="1933575"/>
            <a:ext cx="7094852" cy="79495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914126">
              <a:defRPr/>
            </a:pPr>
            <a:r>
              <a:rPr lang="en-US" sz="599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Tự</a:t>
            </a:r>
            <a:r>
              <a:rPr lang="en-US" sz="599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99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nhiên</a:t>
            </a:r>
            <a:r>
              <a:rPr lang="en-US" sz="599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99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và</a:t>
            </a:r>
            <a:r>
              <a:rPr lang="en-US" sz="599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99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xã</a:t>
            </a:r>
            <a:r>
              <a:rPr lang="en-US" sz="599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99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hội</a:t>
            </a:r>
            <a:endParaRPr lang="vi-VN" sz="5998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671C21-C937-4A56-95D6-0BDE5DF0D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289" y="3675463"/>
            <a:ext cx="6809822" cy="10120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: Rounded Corners 178">
            <a:extLst>
              <a:ext uri="{FF2B5EF4-FFF2-40B4-BE49-F238E27FC236}">
                <a16:creationId xmlns="" xmlns:a16="http://schemas.microsoft.com/office/drawing/2014/main" id="{4EEAA86F-9EC6-41BC-91C6-9827D992FBE9}"/>
              </a:ext>
            </a:extLst>
          </p:cNvPr>
          <p:cNvSpPr/>
          <p:nvPr/>
        </p:nvSpPr>
        <p:spPr>
          <a:xfrm>
            <a:off x="336332" y="257503"/>
            <a:ext cx="11519338" cy="6342994"/>
          </a:xfrm>
          <a:prstGeom prst="round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757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AD4963-54C8-47C3-9C49-345B5599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73" r="25393"/>
          <a:stretch/>
        </p:blipFill>
        <p:spPr>
          <a:xfrm>
            <a:off x="3829050" y="0"/>
            <a:ext cx="8362951" cy="3790950"/>
          </a:xfrm>
          <a:prstGeom prst="rect">
            <a:avLst/>
          </a:prstGeom>
        </p:spPr>
      </p:pic>
      <p:pic>
        <p:nvPicPr>
          <p:cNvPr id="4" name="Picture 2" descr="Download Nobi Child Nobita Cartoon Doraemon PNG Download Free HQ PNG Image  | FreePNGImg">
            <a:extLst>
              <a:ext uri="{FF2B5EF4-FFF2-40B4-BE49-F238E27FC236}">
                <a16:creationId xmlns="" xmlns:a16="http://schemas.microsoft.com/office/drawing/2014/main" id="{02456093-65B4-4144-AA9D-A0854AAFC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290017"/>
            <a:ext cx="8522356" cy="45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8930748-C81B-4077-B63F-F8A39B8BA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607" y="1016821"/>
            <a:ext cx="6523285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1613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49E0605-EFED-4296-9147-61D3C7CD89D5}"/>
              </a:ext>
            </a:extLst>
          </p:cNvPr>
          <p:cNvSpPr/>
          <p:nvPr/>
        </p:nvSpPr>
        <p:spPr>
          <a:xfrm>
            <a:off x="148959" y="257503"/>
            <a:ext cx="11938110" cy="66004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8955" y="590193"/>
            <a:ext cx="9918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Khám phá quá trình tiêu hóa thức ăn ở khoang miệng (Nhóm 4).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8955" y="1851119"/>
            <a:ext cx="97709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>
              <a:buAutoNum type="alphaLcParenR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6173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8B35917-E62B-4F34-B4A5-CDE56548BBD6}"/>
              </a:ext>
            </a:extLst>
          </p:cNvPr>
          <p:cNvSpPr/>
          <p:nvPr/>
        </p:nvSpPr>
        <p:spPr>
          <a:xfrm>
            <a:off x="210297" y="251302"/>
            <a:ext cx="11741426" cy="6175513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ộp Văn bản 27">
            <a:extLst>
              <a:ext uri="{FF2B5EF4-FFF2-40B4-BE49-F238E27FC236}">
                <a16:creationId xmlns="" xmlns:a16="http://schemas.microsoft.com/office/drawing/2014/main" id="{279D30CF-05FC-4F31-A451-50EC25846686}"/>
              </a:ext>
            </a:extLst>
          </p:cNvPr>
          <p:cNvSpPr txBox="1"/>
          <p:nvPr/>
        </p:nvSpPr>
        <p:spPr>
          <a:xfrm>
            <a:off x="1669073" y="707026"/>
            <a:ext cx="9916640" cy="804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luận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A8EBCB-03E6-4302-936D-0D63EAFEA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>
            <a:fillRect/>
          </a:stretch>
        </p:blipFill>
        <p:spPr>
          <a:xfrm>
            <a:off x="-739611" y="2502759"/>
            <a:ext cx="2580134" cy="49109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9535" y="1682280"/>
            <a:ext cx="9606178" cy="42473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khoang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nghiền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nhào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tẩm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5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92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="" xmlns:a16="http://schemas.microsoft.com/office/drawing/2014/main" id="{38B35917-E62B-4F34-B4A5-CDE56548BBD6}"/>
              </a:ext>
            </a:extLst>
          </p:cNvPr>
          <p:cNvSpPr/>
          <p:nvPr/>
        </p:nvSpPr>
        <p:spPr>
          <a:xfrm>
            <a:off x="60282" y="173107"/>
            <a:ext cx="11741426" cy="6527496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93181" y="331140"/>
            <a:ext cx="9075629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nl-NL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 sự tiêu hóa thức ăn ở dạ dày, ruột </a:t>
            </a:r>
            <a:r>
              <a:rPr lang="nl-NL" sz="26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vi-VN" sz="26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6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nl-NL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ruột già.</a:t>
            </a:r>
            <a:endParaRPr lang="en-US" sz="269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4597" y="2752300"/>
            <a:ext cx="3148451" cy="216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696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41" t="36368" r="24171" b="7522"/>
          <a:stretch/>
        </p:blipFill>
        <p:spPr>
          <a:xfrm>
            <a:off x="3733048" y="912512"/>
            <a:ext cx="8184132" cy="578809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5231" y="1322599"/>
            <a:ext cx="3327817" cy="8844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/>
              <a:t>Làm việc nhóm đôi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90300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3">
            <a:extLst>
              <a:ext uri="{FF2B5EF4-FFF2-40B4-BE49-F238E27FC236}">
                <a16:creationId xmlns="" xmlns:a16="http://schemas.microsoft.com/office/drawing/2014/main" id="{38B35917-E62B-4F34-B4A5-CDE56548BBD6}"/>
              </a:ext>
            </a:extLst>
          </p:cNvPr>
          <p:cNvSpPr/>
          <p:nvPr/>
        </p:nvSpPr>
        <p:spPr>
          <a:xfrm>
            <a:off x="60282" y="173107"/>
            <a:ext cx="11741426" cy="6527496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9788" y="293092"/>
            <a:ext cx="9896450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nl-NL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 sự tiêu hóa thức ăn ở dạ dày, ruột </a:t>
            </a:r>
            <a:r>
              <a:rPr lang="nl-NL" sz="26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vi-VN" sz="26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6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nl-NL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ruột già.</a:t>
            </a:r>
            <a:endParaRPr lang="en-US" sz="269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41" t="36368" r="24171" b="7522"/>
          <a:stretch/>
        </p:blipFill>
        <p:spPr>
          <a:xfrm>
            <a:off x="6628911" y="1427457"/>
            <a:ext cx="5267739" cy="43831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944" y="1633050"/>
            <a:ext cx="5650676" cy="9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nuốt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1944" y="2532156"/>
            <a:ext cx="5821908" cy="9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1944" y="3431261"/>
            <a:ext cx="5821908" cy="9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1944" y="4264849"/>
            <a:ext cx="5821908" cy="9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1944" y="920267"/>
            <a:ext cx="10958887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0030858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49E0605-EFED-4296-9147-61D3C7CD89D5}"/>
              </a:ext>
            </a:extLst>
          </p:cNvPr>
          <p:cNvSpPr/>
          <p:nvPr/>
        </p:nvSpPr>
        <p:spPr>
          <a:xfrm>
            <a:off x="253890" y="257503"/>
            <a:ext cx="11938110" cy="66004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lip hoạt động tiêu hó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69" y="137580"/>
            <a:ext cx="11938110" cy="6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7572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: Rounded Corners 178">
            <a:extLst>
              <a:ext uri="{FF2B5EF4-FFF2-40B4-BE49-F238E27FC236}">
                <a16:creationId xmlns="" xmlns:a16="http://schemas.microsoft.com/office/drawing/2014/main" id="{4EEAA86F-9EC6-41BC-91C6-9827D992FBE9}"/>
              </a:ext>
            </a:extLst>
          </p:cNvPr>
          <p:cNvSpPr/>
          <p:nvPr/>
        </p:nvSpPr>
        <p:spPr>
          <a:xfrm>
            <a:off x="336332" y="257503"/>
            <a:ext cx="11519338" cy="6342994"/>
          </a:xfrm>
          <a:prstGeom prst="round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757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AD4963-54C8-47C3-9C49-345B5599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73" r="25393"/>
          <a:stretch/>
        </p:blipFill>
        <p:spPr>
          <a:xfrm>
            <a:off x="3581401" y="257503"/>
            <a:ext cx="8362951" cy="3790950"/>
          </a:xfrm>
          <a:prstGeom prst="rect">
            <a:avLst/>
          </a:prstGeom>
        </p:spPr>
      </p:pic>
      <p:pic>
        <p:nvPicPr>
          <p:cNvPr id="4" name="Picture 2" descr="Download Nobi Child Nobita Cartoon Doraemon PNG Download Free HQ PNG Image  | FreePNGImg">
            <a:extLst>
              <a:ext uri="{FF2B5EF4-FFF2-40B4-BE49-F238E27FC236}">
                <a16:creationId xmlns="" xmlns:a16="http://schemas.microsoft.com/office/drawing/2014/main" id="{02456093-65B4-4144-AA9D-A0854AAFC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290017"/>
            <a:ext cx="8522356" cy="45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81273" y="854440"/>
            <a:ext cx="5486400" cy="1765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20358" y="1223912"/>
            <a:ext cx="4992480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</a:t>
            </a:r>
            <a:endParaRPr lang="en-US" sz="65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4476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>
            <a:extLst>
              <a:ext uri="{FF2B5EF4-FFF2-40B4-BE49-F238E27FC236}">
                <a16:creationId xmlns="" xmlns:a16="http://schemas.microsoft.com/office/drawing/2014/main" id="{24163F9E-60E1-4438-AA6C-F20D462FA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00" y="464234"/>
            <a:ext cx="7075918" cy="5400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4">
            <a:extLst>
              <a:ext uri="{FF2B5EF4-FFF2-40B4-BE49-F238E27FC236}">
                <a16:creationId xmlns="" xmlns:a16="http://schemas.microsoft.com/office/drawing/2014/main" id="{356A911B-3775-4999-AFCC-0AE43DDC969C}"/>
              </a:ext>
            </a:extLst>
          </p:cNvPr>
          <p:cNvSpPr txBox="1"/>
          <p:nvPr/>
        </p:nvSpPr>
        <p:spPr>
          <a:xfrm>
            <a:off x="3314700" y="2461895"/>
            <a:ext cx="5657849" cy="1631214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T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rò chơi</a:t>
            </a:r>
            <a:endParaRPr lang="en-US" altLang="en-US" sz="4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“Đó là bộ phận nào?”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C9353B9-08E7-494D-AD79-724EF9020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486437" y="3004712"/>
            <a:ext cx="3309780" cy="3771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A9293C-3DA6-44BA-8C2D-F7AEAA2855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9438721" y="3139789"/>
            <a:ext cx="2107576" cy="41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84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8B35917-E62B-4F34-B4A5-CDE56548BBD6}"/>
              </a:ext>
            </a:extLst>
          </p:cNvPr>
          <p:cNvSpPr/>
          <p:nvPr/>
        </p:nvSpPr>
        <p:spPr>
          <a:xfrm>
            <a:off x="225287" y="341243"/>
            <a:ext cx="11741426" cy="6175513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ộp Văn bản 27">
            <a:extLst>
              <a:ext uri="{FF2B5EF4-FFF2-40B4-BE49-F238E27FC236}">
                <a16:creationId xmlns="" xmlns:a16="http://schemas.microsoft.com/office/drawing/2014/main" id="{279D30CF-05FC-4F31-A451-50EC25846686}"/>
              </a:ext>
            </a:extLst>
          </p:cNvPr>
          <p:cNvSpPr txBox="1"/>
          <p:nvPr/>
        </p:nvSpPr>
        <p:spPr>
          <a:xfrm>
            <a:off x="1669073" y="707026"/>
            <a:ext cx="9916640" cy="466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Luật chơi: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phân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hỏi đáp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về chức năng từng bộ phận của cơ quan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 hóa, cặp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nào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nhanh, đúng được khen thưởng.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A8EBCB-03E6-4302-936D-0D63EAFEA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>
            <a:fillRect/>
          </a:stretch>
        </p:blipFill>
        <p:spPr>
          <a:xfrm>
            <a:off x="-739611" y="2502759"/>
            <a:ext cx="2580134" cy="491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19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ixlr-bg-result (8)">
            <a:extLst>
              <a:ext uri="{FF2B5EF4-FFF2-40B4-BE49-F238E27FC236}">
                <a16:creationId xmlns="" xmlns:a16="http://schemas.microsoft.com/office/drawing/2014/main" id="{57EABE8D-DE48-44B0-AB6A-95D31688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045" y="3408680"/>
            <a:ext cx="1847850" cy="3444875"/>
          </a:xfrm>
          <a:prstGeom prst="rect">
            <a:avLst/>
          </a:prstGeom>
        </p:spPr>
      </p:pic>
      <p:pic>
        <p:nvPicPr>
          <p:cNvPr id="7" name="Content Placeholder 12" descr="Picture9">
            <a:extLst>
              <a:ext uri="{FF2B5EF4-FFF2-40B4-BE49-F238E27FC236}">
                <a16:creationId xmlns="" xmlns:a16="http://schemas.microsoft.com/office/drawing/2014/main" id="{77D7CE29-82E4-4222-B802-A642EFCF7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3755" y="2615040"/>
            <a:ext cx="2379980" cy="39844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8335AC3-938F-4D7A-9A98-33FECAE30CC3}"/>
              </a:ext>
            </a:extLst>
          </p:cNvPr>
          <p:cNvGrpSpPr/>
          <p:nvPr/>
        </p:nvGrpSpPr>
        <p:grpSpPr>
          <a:xfrm>
            <a:off x="7298690" y="483235"/>
            <a:ext cx="4229735" cy="2678430"/>
            <a:chOff x="9759" y="923"/>
            <a:chExt cx="6661" cy="4218"/>
          </a:xfrm>
        </p:grpSpPr>
        <p:sp>
          <p:nvSpPr>
            <p:cNvPr id="9" name="Cloud 8">
              <a:extLst>
                <a:ext uri="{FF2B5EF4-FFF2-40B4-BE49-F238E27FC236}">
                  <a16:creationId xmlns="" xmlns:a16="http://schemas.microsoft.com/office/drawing/2014/main" id="{E516ACBB-B93D-4D6A-A73D-98991C250537}"/>
                </a:ext>
              </a:extLst>
            </p:cNvPr>
            <p:cNvSpPr/>
            <p:nvPr/>
          </p:nvSpPr>
          <p:spPr>
            <a:xfrm>
              <a:off x="9759" y="923"/>
              <a:ext cx="6661" cy="4218"/>
            </a:xfrm>
            <a:prstGeom prst="cloud">
              <a:avLst/>
            </a:prstGeom>
            <a:solidFill>
              <a:srgbClr val="FBF7E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Text Box 21">
              <a:extLst>
                <a:ext uri="{FF2B5EF4-FFF2-40B4-BE49-F238E27FC236}">
                  <a16:creationId xmlns="" xmlns:a16="http://schemas.microsoft.com/office/drawing/2014/main" id="{3A8A2787-8E66-4C40-A09E-93EE82A409D3}"/>
                </a:ext>
              </a:extLst>
            </p:cNvPr>
            <p:cNvSpPr txBox="1"/>
            <p:nvPr/>
          </p:nvSpPr>
          <p:spPr>
            <a:xfrm>
              <a:off x="10309" y="1506"/>
              <a:ext cx="5561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Bộ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phận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nhào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trộn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thức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dạng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lỏng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32B8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9BD1D0D-0CB4-4972-A403-22E02BCE2782}"/>
              </a:ext>
            </a:extLst>
          </p:cNvPr>
          <p:cNvGrpSpPr/>
          <p:nvPr/>
        </p:nvGrpSpPr>
        <p:grpSpPr>
          <a:xfrm>
            <a:off x="1335405" y="1857375"/>
            <a:ext cx="4528185" cy="1132840"/>
            <a:chOff x="2103" y="1116"/>
            <a:chExt cx="7131" cy="3593"/>
          </a:xfrm>
        </p:grpSpPr>
        <p:sp>
          <p:nvSpPr>
            <p:cNvPr id="12" name="Rounded Rectangular Callout 18">
              <a:extLst>
                <a:ext uri="{FF2B5EF4-FFF2-40B4-BE49-F238E27FC236}">
                  <a16:creationId xmlns="" xmlns:a16="http://schemas.microsoft.com/office/drawing/2014/main" id="{E7B35E78-E2F5-4FCB-9352-773EA4254DF5}"/>
                </a:ext>
              </a:extLst>
            </p:cNvPr>
            <p:cNvSpPr/>
            <p:nvPr/>
          </p:nvSpPr>
          <p:spPr>
            <a:xfrm>
              <a:off x="2103" y="1116"/>
              <a:ext cx="7131" cy="3593"/>
            </a:xfrm>
            <a:prstGeom prst="wedgeRoundRectCallout">
              <a:avLst>
                <a:gd name="adj1" fmla="val -38509"/>
                <a:gd name="adj2" fmla="val 69926"/>
                <a:gd name="adj3" fmla="val 16667"/>
              </a:avLst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3" name="Text Box 23">
              <a:extLst>
                <a:ext uri="{FF2B5EF4-FFF2-40B4-BE49-F238E27FC236}">
                  <a16:creationId xmlns="" xmlns:a16="http://schemas.microsoft.com/office/drawing/2014/main" id="{9D76E35E-89E6-4F11-A0A6-7F31244F2EC7}"/>
                </a:ext>
              </a:extLst>
            </p:cNvPr>
            <p:cNvSpPr txBox="1"/>
            <p:nvPr/>
          </p:nvSpPr>
          <p:spPr>
            <a:xfrm>
              <a:off x="2321" y="1344"/>
              <a:ext cx="6890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dày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174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4 Doraemoan ideas | doraemon wallpapers, doraemon cartoon, doraemon">
            <a:extLst>
              <a:ext uri="{FF2B5EF4-FFF2-40B4-BE49-F238E27FC236}">
                <a16:creationId xmlns="" xmlns:a16="http://schemas.microsoft.com/office/drawing/2014/main" id="{8EC0F089-B0D9-44BE-AAD2-BA00F562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43423" y="2517029"/>
            <a:ext cx="4321416" cy="42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8ABDE0-14A1-4587-9521-85A81D468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66" y="1097931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476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ixlr-bg-result (8)">
            <a:extLst>
              <a:ext uri="{FF2B5EF4-FFF2-40B4-BE49-F238E27FC236}">
                <a16:creationId xmlns="" xmlns:a16="http://schemas.microsoft.com/office/drawing/2014/main" id="{57EABE8D-DE48-44B0-AB6A-95D31688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583" y="3161665"/>
            <a:ext cx="1847850" cy="3444875"/>
          </a:xfrm>
          <a:prstGeom prst="rect">
            <a:avLst/>
          </a:prstGeom>
        </p:spPr>
      </p:pic>
      <p:pic>
        <p:nvPicPr>
          <p:cNvPr id="7" name="Content Placeholder 12" descr="Picture9">
            <a:extLst>
              <a:ext uri="{FF2B5EF4-FFF2-40B4-BE49-F238E27FC236}">
                <a16:creationId xmlns="" xmlns:a16="http://schemas.microsoft.com/office/drawing/2014/main" id="{77D7CE29-82E4-4222-B802-A642EFCF7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3755" y="2615040"/>
            <a:ext cx="2379980" cy="39844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8335AC3-938F-4D7A-9A98-33FECAE30CC3}"/>
              </a:ext>
            </a:extLst>
          </p:cNvPr>
          <p:cNvGrpSpPr/>
          <p:nvPr/>
        </p:nvGrpSpPr>
        <p:grpSpPr>
          <a:xfrm>
            <a:off x="7283700" y="0"/>
            <a:ext cx="4229735" cy="3324225"/>
            <a:chOff x="9759" y="923"/>
            <a:chExt cx="6661" cy="5235"/>
          </a:xfrm>
        </p:grpSpPr>
        <p:sp>
          <p:nvSpPr>
            <p:cNvPr id="9" name="Cloud 8">
              <a:extLst>
                <a:ext uri="{FF2B5EF4-FFF2-40B4-BE49-F238E27FC236}">
                  <a16:creationId xmlns="" xmlns:a16="http://schemas.microsoft.com/office/drawing/2014/main" id="{E516ACBB-B93D-4D6A-A73D-98991C250537}"/>
                </a:ext>
              </a:extLst>
            </p:cNvPr>
            <p:cNvSpPr/>
            <p:nvPr/>
          </p:nvSpPr>
          <p:spPr>
            <a:xfrm>
              <a:off x="9759" y="923"/>
              <a:ext cx="6661" cy="5235"/>
            </a:xfrm>
            <a:prstGeom prst="cloud">
              <a:avLst/>
            </a:prstGeom>
            <a:solidFill>
              <a:srgbClr val="FBF7E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Text Box 21">
              <a:extLst>
                <a:ext uri="{FF2B5EF4-FFF2-40B4-BE49-F238E27FC236}">
                  <a16:creationId xmlns="" xmlns:a16="http://schemas.microsoft.com/office/drawing/2014/main" id="{3A8A2787-8E66-4C40-A09E-93EE82A409D3}"/>
                </a:ext>
              </a:extLst>
            </p:cNvPr>
            <p:cNvSpPr txBox="1"/>
            <p:nvPr/>
          </p:nvSpPr>
          <p:spPr>
            <a:xfrm>
              <a:off x="10309" y="1506"/>
              <a:ext cx="5561" cy="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Bộ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phận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hấp</a:t>
              </a:r>
              <a:r>
                <a:rPr kumimoji="0" lang="vi-V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thụ chất dinh dưỡng trong thức ăn vào máu nuôi cơ thể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32B8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9BD1D0D-0CB4-4972-A403-22E02BCE2782}"/>
              </a:ext>
            </a:extLst>
          </p:cNvPr>
          <p:cNvGrpSpPr/>
          <p:nvPr/>
        </p:nvGrpSpPr>
        <p:grpSpPr>
          <a:xfrm>
            <a:off x="1174115" y="1857375"/>
            <a:ext cx="4689475" cy="1132840"/>
            <a:chOff x="1849" y="1116"/>
            <a:chExt cx="7385" cy="3593"/>
          </a:xfrm>
        </p:grpSpPr>
        <p:sp>
          <p:nvSpPr>
            <p:cNvPr id="12" name="Rounded Rectangular Callout 18">
              <a:extLst>
                <a:ext uri="{FF2B5EF4-FFF2-40B4-BE49-F238E27FC236}">
                  <a16:creationId xmlns="" xmlns:a16="http://schemas.microsoft.com/office/drawing/2014/main" id="{E7B35E78-E2F5-4FCB-9352-773EA4254DF5}"/>
                </a:ext>
              </a:extLst>
            </p:cNvPr>
            <p:cNvSpPr/>
            <p:nvPr/>
          </p:nvSpPr>
          <p:spPr>
            <a:xfrm>
              <a:off x="2103" y="1116"/>
              <a:ext cx="7131" cy="3593"/>
            </a:xfrm>
            <a:prstGeom prst="wedgeRoundRectCallout">
              <a:avLst>
                <a:gd name="adj1" fmla="val -38509"/>
                <a:gd name="adj2" fmla="val 69926"/>
                <a:gd name="adj3" fmla="val 16667"/>
              </a:avLst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3" name="Text Box 23">
              <a:extLst>
                <a:ext uri="{FF2B5EF4-FFF2-40B4-BE49-F238E27FC236}">
                  <a16:creationId xmlns="" xmlns:a16="http://schemas.microsoft.com/office/drawing/2014/main" id="{9D76E35E-89E6-4F11-A0A6-7F31244F2EC7}"/>
                </a:ext>
              </a:extLst>
            </p:cNvPr>
            <p:cNvSpPr txBox="1"/>
            <p:nvPr/>
          </p:nvSpPr>
          <p:spPr>
            <a:xfrm>
              <a:off x="1849" y="1387"/>
              <a:ext cx="6890" cy="2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4400" dirty="0" smtClean="0">
                  <a:solidFill>
                    <a:srgbClr val="C00000"/>
                  </a:solidFill>
                  <a:latin typeface="Calibri" panose="020F0502020204030204"/>
                </a:rPr>
                <a:t>ruột non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509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ixlr-bg-result (8)">
            <a:extLst>
              <a:ext uri="{FF2B5EF4-FFF2-40B4-BE49-F238E27FC236}">
                <a16:creationId xmlns="" xmlns:a16="http://schemas.microsoft.com/office/drawing/2014/main" id="{57EABE8D-DE48-44B0-AB6A-95D31688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583" y="3161665"/>
            <a:ext cx="1847850" cy="3444875"/>
          </a:xfrm>
          <a:prstGeom prst="rect">
            <a:avLst/>
          </a:prstGeom>
        </p:spPr>
      </p:pic>
      <p:pic>
        <p:nvPicPr>
          <p:cNvPr id="7" name="Content Placeholder 12" descr="Picture9">
            <a:extLst>
              <a:ext uri="{FF2B5EF4-FFF2-40B4-BE49-F238E27FC236}">
                <a16:creationId xmlns="" xmlns:a16="http://schemas.microsoft.com/office/drawing/2014/main" id="{77D7CE29-82E4-4222-B802-A642EFCF7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3755" y="2615040"/>
            <a:ext cx="2379980" cy="39844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8335AC3-938F-4D7A-9A98-33FECAE30CC3}"/>
              </a:ext>
            </a:extLst>
          </p:cNvPr>
          <p:cNvGrpSpPr/>
          <p:nvPr/>
        </p:nvGrpSpPr>
        <p:grpSpPr>
          <a:xfrm>
            <a:off x="7283700" y="0"/>
            <a:ext cx="4229735" cy="3324225"/>
            <a:chOff x="9759" y="923"/>
            <a:chExt cx="6661" cy="5235"/>
          </a:xfrm>
        </p:grpSpPr>
        <p:sp>
          <p:nvSpPr>
            <p:cNvPr id="9" name="Cloud 8">
              <a:extLst>
                <a:ext uri="{FF2B5EF4-FFF2-40B4-BE49-F238E27FC236}">
                  <a16:creationId xmlns="" xmlns:a16="http://schemas.microsoft.com/office/drawing/2014/main" id="{E516ACBB-B93D-4D6A-A73D-98991C250537}"/>
                </a:ext>
              </a:extLst>
            </p:cNvPr>
            <p:cNvSpPr/>
            <p:nvPr/>
          </p:nvSpPr>
          <p:spPr>
            <a:xfrm>
              <a:off x="9759" y="923"/>
              <a:ext cx="6661" cy="5235"/>
            </a:xfrm>
            <a:prstGeom prst="cloud">
              <a:avLst/>
            </a:prstGeom>
            <a:solidFill>
              <a:srgbClr val="FBF7E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Text Box 21">
              <a:extLst>
                <a:ext uri="{FF2B5EF4-FFF2-40B4-BE49-F238E27FC236}">
                  <a16:creationId xmlns="" xmlns:a16="http://schemas.microsoft.com/office/drawing/2014/main" id="{3A8A2787-8E66-4C40-A09E-93EE82A409D3}"/>
                </a:ext>
              </a:extLst>
            </p:cNvPr>
            <p:cNvSpPr txBox="1"/>
            <p:nvPr/>
          </p:nvSpPr>
          <p:spPr>
            <a:xfrm>
              <a:off x="10309" y="1506"/>
              <a:ext cx="5561" cy="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Bộ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phận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 </a:t>
              </a:r>
              <a:r>
                <a:rPr kumimoji="0" lang="vi-V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CC32B8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  <a:sym typeface="+mn-ea"/>
                </a:rPr>
                <a:t>hấp thụ nước vào máu và các chất cặn bã được tạo thành phân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32B8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9BD1D0D-0CB4-4972-A403-22E02BCE2782}"/>
              </a:ext>
            </a:extLst>
          </p:cNvPr>
          <p:cNvGrpSpPr/>
          <p:nvPr/>
        </p:nvGrpSpPr>
        <p:grpSpPr>
          <a:xfrm>
            <a:off x="1174115" y="1887356"/>
            <a:ext cx="4689475" cy="1132840"/>
            <a:chOff x="1849" y="1116"/>
            <a:chExt cx="7385" cy="3593"/>
          </a:xfrm>
        </p:grpSpPr>
        <p:sp>
          <p:nvSpPr>
            <p:cNvPr id="12" name="Rounded Rectangular Callout 18">
              <a:extLst>
                <a:ext uri="{FF2B5EF4-FFF2-40B4-BE49-F238E27FC236}">
                  <a16:creationId xmlns="" xmlns:a16="http://schemas.microsoft.com/office/drawing/2014/main" id="{E7B35E78-E2F5-4FCB-9352-773EA4254DF5}"/>
                </a:ext>
              </a:extLst>
            </p:cNvPr>
            <p:cNvSpPr/>
            <p:nvPr/>
          </p:nvSpPr>
          <p:spPr>
            <a:xfrm>
              <a:off x="2103" y="1116"/>
              <a:ext cx="7131" cy="3593"/>
            </a:xfrm>
            <a:prstGeom prst="wedgeRoundRectCallout">
              <a:avLst>
                <a:gd name="adj1" fmla="val -38509"/>
                <a:gd name="adj2" fmla="val 69926"/>
                <a:gd name="adj3" fmla="val 16667"/>
              </a:avLst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3" name="Text Box 23">
              <a:extLst>
                <a:ext uri="{FF2B5EF4-FFF2-40B4-BE49-F238E27FC236}">
                  <a16:creationId xmlns="" xmlns:a16="http://schemas.microsoft.com/office/drawing/2014/main" id="{9D76E35E-89E6-4F11-A0A6-7F31244F2EC7}"/>
                </a:ext>
              </a:extLst>
            </p:cNvPr>
            <p:cNvSpPr txBox="1"/>
            <p:nvPr/>
          </p:nvSpPr>
          <p:spPr>
            <a:xfrm>
              <a:off x="1849" y="1387"/>
              <a:ext cx="6890" cy="2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4400" dirty="0" smtClean="0">
                  <a:solidFill>
                    <a:srgbClr val="C00000"/>
                  </a:solidFill>
                  <a:latin typeface="Calibri" panose="020F0502020204030204"/>
                </a:rPr>
                <a:t>ruột già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521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49E0605-EFED-4296-9147-61D3C7CD89D5}"/>
              </a:ext>
            </a:extLst>
          </p:cNvPr>
          <p:cNvSpPr/>
          <p:nvPr/>
        </p:nvSpPr>
        <p:spPr>
          <a:xfrm>
            <a:off x="253890" y="257503"/>
            <a:ext cx="11938110" cy="66004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1979" y="712042"/>
            <a:ext cx="7196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tiêu hóa có chức năng gì?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Top Corners One Rounded and One Snipped 1">
            <a:extLst>
              <a:ext uri="{FF2B5EF4-FFF2-40B4-BE49-F238E27FC236}">
                <a16:creationId xmlns:a16="http://schemas.microsoft.com/office/drawing/2014/main" xmlns="" id="{5157B3CB-6468-F495-6077-290C286CD92E}"/>
              </a:ext>
            </a:extLst>
          </p:cNvPr>
          <p:cNvSpPr/>
          <p:nvPr/>
        </p:nvSpPr>
        <p:spPr>
          <a:xfrm>
            <a:off x="682938" y="2253607"/>
            <a:ext cx="11080014" cy="2608288"/>
          </a:xfrm>
          <a:prstGeom prst="snipRoundRect">
            <a:avLst>
              <a:gd name="adj1" fmla="val 39075"/>
              <a:gd name="adj2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725" y="2253607"/>
            <a:ext cx="104538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i="1" dirty="0" smtClean="0">
                <a:latin typeface="Times New Roman" pitchFamily="18" charset="0"/>
                <a:cs typeface="Times New Roman" pitchFamily="18" charset="0"/>
              </a:rPr>
              <a:t>ặn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643509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: Rounded Corners 178">
            <a:extLst>
              <a:ext uri="{FF2B5EF4-FFF2-40B4-BE49-F238E27FC236}">
                <a16:creationId xmlns="" xmlns:a16="http://schemas.microsoft.com/office/drawing/2014/main" id="{4EEAA86F-9EC6-41BC-91C6-9827D992FBE9}"/>
              </a:ext>
            </a:extLst>
          </p:cNvPr>
          <p:cNvSpPr/>
          <p:nvPr/>
        </p:nvSpPr>
        <p:spPr>
          <a:xfrm>
            <a:off x="336332" y="257503"/>
            <a:ext cx="11519338" cy="6342994"/>
          </a:xfrm>
          <a:prstGeom prst="round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757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0CE5F4-BEC6-4E31-8E9D-EB1779AD6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73" r="25393"/>
          <a:stretch/>
        </p:blipFill>
        <p:spPr>
          <a:xfrm>
            <a:off x="5073445" y="0"/>
            <a:ext cx="7118556" cy="3224808"/>
          </a:xfrm>
          <a:prstGeom prst="rect">
            <a:avLst/>
          </a:prstGeom>
        </p:spPr>
      </p:pic>
      <p:pic>
        <p:nvPicPr>
          <p:cNvPr id="8" name="Picture 2" descr="Download Nobi Child Nobita Cartoon Doraemon PNG Download Free HQ PNG Image  | FreePNGImg">
            <a:extLst>
              <a:ext uri="{FF2B5EF4-FFF2-40B4-BE49-F238E27FC236}">
                <a16:creationId xmlns="" xmlns:a16="http://schemas.microsoft.com/office/drawing/2014/main" id="{D1E837A0-96E3-4DDE-BBAA-800BF6B4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1" y="1480438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10337B-8697-44B4-9A00-6D60B374E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665" y="475023"/>
            <a:ext cx="506011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2005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49E0605-EFED-4296-9147-61D3C7CD89D5}"/>
              </a:ext>
            </a:extLst>
          </p:cNvPr>
          <p:cNvSpPr/>
          <p:nvPr/>
        </p:nvSpPr>
        <p:spPr>
          <a:xfrm>
            <a:off x="253890" y="152572"/>
            <a:ext cx="11753231" cy="66004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0679" y="2776503"/>
            <a:ext cx="87645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2. Em có nhận xét gì về lượng thức ăn, đồ uống được đưa vào cơ thể và lượng chất cặn bã thải ra?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0679" y="1662258"/>
            <a:ext cx="8764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1. Kể việc ăn uống hằng ngày của em.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0679" y="4840469"/>
            <a:ext cx="8186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dirty="0" smtClean="0">
                <a:latin typeface="Times New Roman" pitchFamily="18" charset="0"/>
                <a:cs typeface="Times New Roman" pitchFamily="18" charset="0"/>
              </a:rPr>
              <a:t>Cơ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quan tiêu hóa có chức năng gì?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2245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B91FCC5B-C0ED-424B-8185-B84A7CE2E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791" y="3182827"/>
            <a:ext cx="3629743" cy="367517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87B28B-572A-4689-ACA9-0C108C5F4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098" y="0"/>
            <a:ext cx="80291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23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=""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=""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789635" y="2736708"/>
            <a:ext cx="52578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=""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19907" y="4672044"/>
              <a:ext cx="87043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=""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29860" y="4672044"/>
              <a:ext cx="652423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=""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5012162" y="5757863"/>
            <a:ext cx="60149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hậu môn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Cơ quan tiêu hóa gồm: Miệng, thực quản, dạ dày, ruột non, ruột già và....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25 cm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473820" y="4981628"/>
              <a:ext cx="4270150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25 dm</a:t>
              </a:r>
              <a:endPara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533562" y="5059985"/>
              <a:ext cx="4186103" cy="15753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spc="-15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 m</a:t>
              </a:r>
              <a:endPara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37142" y="3391411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25 mm</a:t>
              </a:r>
              <a:endPara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467433" y="484919"/>
              <a:ext cx="8992015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quản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ống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...?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Yeahhh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00111" y="5075962"/>
                <a:ext cx="4994279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dạ dày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hậu môn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ruột già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đại tràng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đâu?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00111" y="5075962"/>
                <a:ext cx="4994279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=""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=""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=""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=""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cổ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: 形状 40">
            <a:extLst>
              <a:ext uri="{FF2B5EF4-FFF2-40B4-BE49-F238E27FC236}">
                <a16:creationId xmlns="" xmlns:a16="http://schemas.microsoft.com/office/drawing/2014/main" id="{BBF16710-F9EB-4B92-9AB5-1C1C81D6D41E}"/>
              </a:ext>
            </a:extLst>
          </p:cNvPr>
          <p:cNvSpPr/>
          <p:nvPr/>
        </p:nvSpPr>
        <p:spPr>
          <a:xfrm>
            <a:off x="268726" y="1176836"/>
            <a:ext cx="11876690" cy="460309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5" name="Picture 2" descr="LINE Official Stickers - Doraemon Animated Stickers Example with GIF  Animation">
            <a:extLst>
              <a:ext uri="{FF2B5EF4-FFF2-40B4-BE49-F238E27FC236}">
                <a16:creationId xmlns="" xmlns:a16="http://schemas.microsoft.com/office/drawing/2014/main" id="{500B8379-B068-4726-B2D5-0143054C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40" y="2084609"/>
            <a:ext cx="3428758" cy="33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="" xmlns:a16="http://schemas.microsoft.com/office/drawing/2014/main" id="{BE52E13E-1518-4ED4-A545-343E546EC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77" y="3325731"/>
            <a:ext cx="3629743" cy="367517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8F0C546-104C-4AF8-8528-E14CE8772554}"/>
              </a:ext>
            </a:extLst>
          </p:cNvPr>
          <p:cNvSpPr/>
          <p:nvPr/>
        </p:nvSpPr>
        <p:spPr>
          <a:xfrm>
            <a:off x="4907132" y="1636547"/>
            <a:ext cx="1947837" cy="50260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defTabSz="914126">
              <a:defRPr/>
            </a:pPr>
            <a:r>
              <a:rPr lang="en-US" sz="4799" b="1" dirty="0" err="1">
                <a:solidFill>
                  <a:srgbClr val="00B050"/>
                </a:solidFill>
              </a:rPr>
              <a:t>Bài</a:t>
            </a:r>
            <a:r>
              <a:rPr lang="en-US" sz="4799" b="1" dirty="0">
                <a:solidFill>
                  <a:srgbClr val="00B050"/>
                </a:solidFill>
              </a:rPr>
              <a:t> </a:t>
            </a:r>
            <a:r>
              <a:rPr lang="en-US" sz="4799" b="1" dirty="0" smtClean="0">
                <a:solidFill>
                  <a:srgbClr val="00B050"/>
                </a:solidFill>
              </a:rPr>
              <a:t>1</a:t>
            </a:r>
            <a:r>
              <a:rPr lang="vi-VN" sz="4799" b="1" dirty="0">
                <a:solidFill>
                  <a:srgbClr val="00B050"/>
                </a:solidFill>
              </a:rPr>
              <a:t>5</a:t>
            </a:r>
            <a:r>
              <a:rPr lang="en-US" sz="4799" b="1" dirty="0" smtClean="0">
                <a:solidFill>
                  <a:srgbClr val="00B050"/>
                </a:solidFill>
              </a:rPr>
              <a:t> </a:t>
            </a:r>
            <a:r>
              <a:rPr lang="en-US" sz="4799" b="1" dirty="0">
                <a:solidFill>
                  <a:srgbClr val="00B050"/>
                </a:solidFill>
              </a:rPr>
              <a:t>- </a:t>
            </a:r>
            <a:r>
              <a:rPr lang="en-US" sz="4799" b="1" dirty="0" err="1">
                <a:solidFill>
                  <a:srgbClr val="00B050"/>
                </a:solidFill>
              </a:rPr>
              <a:t>Tiết</a:t>
            </a:r>
            <a:r>
              <a:rPr lang="en-US" sz="4799" b="1" dirty="0">
                <a:solidFill>
                  <a:srgbClr val="00B050"/>
                </a:solidFill>
              </a:rPr>
              <a:t> 2</a:t>
            </a:r>
            <a:endParaRPr lang="vi-VN" sz="4799" b="1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19BBC2-77E9-4080-9905-22B0376F9F5A}"/>
              </a:ext>
            </a:extLst>
          </p:cNvPr>
          <p:cNvSpPr txBox="1"/>
          <p:nvPr/>
        </p:nvSpPr>
        <p:spPr>
          <a:xfrm>
            <a:off x="2547439" y="217649"/>
            <a:ext cx="7094852" cy="79495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914126">
              <a:defRPr/>
            </a:pPr>
            <a:r>
              <a:rPr lang="en-US" sz="599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Tự</a:t>
            </a:r>
            <a:r>
              <a:rPr lang="en-US" sz="599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99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nhiên</a:t>
            </a:r>
            <a:r>
              <a:rPr lang="en-US" sz="599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99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và</a:t>
            </a:r>
            <a:r>
              <a:rPr lang="en-US" sz="599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99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xã</a:t>
            </a:r>
            <a:r>
              <a:rPr lang="en-US" sz="599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99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hội</a:t>
            </a:r>
            <a:endParaRPr lang="vi-VN" sz="5998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671C21-C937-4A56-95D6-0BDE5DF0D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157" y="2275238"/>
            <a:ext cx="6809822" cy="101202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19042" y="3477891"/>
            <a:ext cx="5814052" cy="12186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CHỨC NĂNG CỦA CƠ QUAN TIÊU HÓA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149943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667</Words>
  <Application>Microsoft Office PowerPoint</Application>
  <PresentationFormat>Widescreen</PresentationFormat>
  <Paragraphs>88</Paragraphs>
  <Slides>25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SimSun</vt:lpstr>
      <vt:lpstr>#9Slide02 Noi dung dai</vt:lpstr>
      <vt:lpstr>#9Slide02 Tieu de dai</vt:lpstr>
      <vt:lpstr>Arial</vt:lpstr>
      <vt:lpstr>Calibri</vt:lpstr>
      <vt:lpstr>Calibri Light</vt:lpstr>
      <vt:lpstr>iCiel Cadena</vt:lpstr>
      <vt:lpstr>黑体</vt:lpstr>
      <vt:lpstr>Times New Roman</vt:lpstr>
      <vt:lpstr>思源黑体 CN Bold</vt:lpstr>
      <vt:lpstr>Custom Design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Tien Duat</cp:lastModifiedBy>
  <cp:revision>45</cp:revision>
  <dcterms:created xsi:type="dcterms:W3CDTF">2022-10-26T12:33:18Z</dcterms:created>
  <dcterms:modified xsi:type="dcterms:W3CDTF">2025-02-17T15:46:20Z</dcterms:modified>
</cp:coreProperties>
</file>