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8"/>
  </p:notesMasterIdLst>
  <p:sldIdLst>
    <p:sldId id="4465" r:id="rId3"/>
    <p:sldId id="4411" r:id="rId4"/>
    <p:sldId id="397" r:id="rId5"/>
    <p:sldId id="259" r:id="rId6"/>
    <p:sldId id="399" r:id="rId7"/>
    <p:sldId id="260" r:id="rId8"/>
    <p:sldId id="398" r:id="rId9"/>
    <p:sldId id="257" r:id="rId10"/>
    <p:sldId id="387" r:id="rId11"/>
    <p:sldId id="370" r:id="rId12"/>
    <p:sldId id="4413" r:id="rId13"/>
    <p:sldId id="4414" r:id="rId14"/>
    <p:sldId id="389" r:id="rId15"/>
    <p:sldId id="400" r:id="rId16"/>
    <p:sldId id="4415" r:id="rId17"/>
    <p:sldId id="376" r:id="rId18"/>
    <p:sldId id="4417" r:id="rId19"/>
    <p:sldId id="4464" r:id="rId20"/>
    <p:sldId id="4447" r:id="rId21"/>
    <p:sldId id="4446" r:id="rId22"/>
    <p:sldId id="4418" r:id="rId23"/>
    <p:sldId id="4419" r:id="rId24"/>
    <p:sldId id="4420" r:id="rId25"/>
    <p:sldId id="4444" r:id="rId26"/>
    <p:sldId id="4445" r:id="rId27"/>
    <p:sldId id="402" r:id="rId28"/>
    <p:sldId id="4422" r:id="rId29"/>
    <p:sldId id="4421" r:id="rId30"/>
    <p:sldId id="4425" r:id="rId31"/>
    <p:sldId id="4426" r:id="rId32"/>
    <p:sldId id="4429" r:id="rId33"/>
    <p:sldId id="4442" r:id="rId34"/>
    <p:sldId id="4427" r:id="rId35"/>
    <p:sldId id="4428" r:id="rId36"/>
    <p:sldId id="3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>
        <p:scale>
          <a:sx n="76" d="100"/>
          <a:sy n="76" d="100"/>
        </p:scale>
        <p:origin x="-1026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9590-A6C9-4EE1-8F54-12096E8C8BFF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42A3A-DBFC-4A19-9852-7C7E4A88B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6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E23BA-81D7-DD44-BA07-516D337B1B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07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12/03/2025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19.png"/><Relationship Id="rId10" Type="http://schemas.openxmlformats.org/officeDocument/2006/relationships/image" Target="../media/image33.emf"/><Relationship Id="rId4" Type="http://schemas.openxmlformats.org/officeDocument/2006/relationships/image" Target="../media/image42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wmf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:a16="http://schemas.microsoft.com/office/drawing/2014/main" xmlns="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"/>
            <a:ext cx="12192000" cy="6852647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:a16="http://schemas.microsoft.com/office/drawing/2014/main" xmlns="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79375"/>
            <a:ext cx="2136539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:a16="http://schemas.microsoft.com/office/drawing/2014/main" xmlns="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35" y="100228"/>
            <a:ext cx="7749874" cy="7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>
              <a:spcBef>
                <a:spcPct val="50000"/>
              </a:spcBef>
            </a:pPr>
            <a:r>
              <a:rPr lang="en-US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2133" b="1" dirty="0" smtClean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2133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2133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:a16="http://schemas.microsoft.com/office/drawing/2014/main" xmlns="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759" y="4200436"/>
            <a:ext cx="7584177" cy="75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spcBef>
                <a:spcPts val="1011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4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xmlns="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51" y="2982432"/>
            <a:ext cx="9466392" cy="13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816069" eaLnBrk="1" hangingPunct="1">
              <a:defRPr/>
            </a:pP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1481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1481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1481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:a16="http://schemas.microsoft.com/office/drawing/2014/main" xmlns="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61" y="4864328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4581127" y="834736"/>
            <a:ext cx="377788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:a16="http://schemas.microsoft.com/office/drawing/2014/main" xmlns="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077709" y="4899355"/>
            <a:ext cx="911783" cy="118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:a16="http://schemas.microsoft.com/office/drawing/2014/main" xmlns="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9001" y="4764451"/>
            <a:ext cx="836939" cy="6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:a16="http://schemas.microsoft.com/office/drawing/2014/main" xmlns="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05271" y="-101602"/>
            <a:ext cx="1445301" cy="17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:a16="http://schemas.microsoft.com/office/drawing/2014/main" xmlns="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68" y="5372729"/>
            <a:ext cx="4788262" cy="101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732" tIns="45365" rIns="90732" bIns="453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16069"/>
            <a:r>
              <a:rPr lang="en-US" altLang="en-US" sz="30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Đặng Thị Thúy</a:t>
            </a:r>
            <a:endParaRPr lang="vi-VN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816069"/>
            <a:r>
              <a:rPr lang="en-US" altLang="en-US" sz="3000" b="1" i="1" dirty="0" smtClean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3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4E585AE-C36E-6FD8-13F9-3CE8FD759964}"/>
              </a:ext>
            </a:extLst>
          </p:cNvPr>
          <p:cNvSpPr txBox="1"/>
          <p:nvPr/>
        </p:nvSpPr>
        <p:spPr>
          <a:xfrm>
            <a:off x="2286000" y="24189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92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pic>
        <p:nvPicPr>
          <p:cNvPr id="4" name="272478439116936326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760" y="509905"/>
            <a:ext cx="11167110" cy="584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-635" y="635"/>
            <a:ext cx="12192635" cy="6857365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3216910" y="1131570"/>
            <a:ext cx="5705475" cy="5374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6000"/>
          </a:p>
        </p:txBody>
      </p:sp>
      <p:sp>
        <p:nvSpPr>
          <p:cNvPr id="5" name="Text Box 4"/>
          <p:cNvSpPr txBox="1"/>
          <p:nvPr/>
        </p:nvSpPr>
        <p:spPr>
          <a:xfrm>
            <a:off x="3171190" y="280606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r>
              <a:rPr lang="vi-VN" altLang="en-US" sz="54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048000" y="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endParaRPr lang="vi-VN" altLang="en-US" sz="5400" b="1" baseline="30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20085" y="922020"/>
            <a:ext cx="5787390" cy="120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55290" y="1129665"/>
            <a:ext cx="0" cy="53733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-1243330" y="296799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endParaRPr lang="vi-VN" altLang="en-US" sz="5400" b="1" baseline="30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Picture 12" descr="bai-20-de-xi-met-vuong_preview_rev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050925"/>
            <a:ext cx="6096000" cy="580707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8359775" y="1155700"/>
            <a:ext cx="558800" cy="5168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5" name="Right Brace 14"/>
          <p:cNvSpPr/>
          <p:nvPr/>
        </p:nvSpPr>
        <p:spPr>
          <a:xfrm>
            <a:off x="9011920" y="1139190"/>
            <a:ext cx="381000" cy="558800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" name="Text Box 17"/>
          <p:cNvSpPr txBox="1"/>
          <p:nvPr/>
        </p:nvSpPr>
        <p:spPr>
          <a:xfrm>
            <a:off x="9866630" y="1016635"/>
            <a:ext cx="1288415" cy="655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164195" y="121602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8178800" y="17868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178800" y="22815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178800" y="280606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178800" y="33870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178800" y="38900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178800" y="4457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8164195" y="49739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8178800" y="55073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8178800" y="60407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62762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762762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762762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762762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762762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762762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61301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762762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762762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7037705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7037705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7037705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7037705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7037705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7037705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7023100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7037705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7037705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57" name="Text Box 56"/>
          <p:cNvSpPr txBox="1"/>
          <p:nvPr/>
        </p:nvSpPr>
        <p:spPr>
          <a:xfrm>
            <a:off x="646557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58" name="Text Box 57"/>
          <p:cNvSpPr txBox="1"/>
          <p:nvPr/>
        </p:nvSpPr>
        <p:spPr>
          <a:xfrm>
            <a:off x="646557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59" name="Text Box 58"/>
          <p:cNvSpPr txBox="1"/>
          <p:nvPr/>
        </p:nvSpPr>
        <p:spPr>
          <a:xfrm>
            <a:off x="646557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0" name="Text Box 59"/>
          <p:cNvSpPr txBox="1"/>
          <p:nvPr/>
        </p:nvSpPr>
        <p:spPr>
          <a:xfrm>
            <a:off x="646557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1" name="Text Box 60"/>
          <p:cNvSpPr txBox="1"/>
          <p:nvPr/>
        </p:nvSpPr>
        <p:spPr>
          <a:xfrm>
            <a:off x="646557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2" name="Text Box 61"/>
          <p:cNvSpPr txBox="1"/>
          <p:nvPr/>
        </p:nvSpPr>
        <p:spPr>
          <a:xfrm>
            <a:off x="646557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3" name="Text Box 62"/>
          <p:cNvSpPr txBox="1"/>
          <p:nvPr/>
        </p:nvSpPr>
        <p:spPr>
          <a:xfrm>
            <a:off x="645096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4" name="Text Box 63"/>
          <p:cNvSpPr txBox="1"/>
          <p:nvPr/>
        </p:nvSpPr>
        <p:spPr>
          <a:xfrm>
            <a:off x="646557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5" name="Text Box 64"/>
          <p:cNvSpPr txBox="1"/>
          <p:nvPr/>
        </p:nvSpPr>
        <p:spPr>
          <a:xfrm>
            <a:off x="646557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6" name="Text Box 65"/>
          <p:cNvSpPr txBox="1"/>
          <p:nvPr/>
        </p:nvSpPr>
        <p:spPr>
          <a:xfrm>
            <a:off x="588137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7" name="Text Box 66"/>
          <p:cNvSpPr txBox="1"/>
          <p:nvPr/>
        </p:nvSpPr>
        <p:spPr>
          <a:xfrm>
            <a:off x="588137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8" name="Text Box 67"/>
          <p:cNvSpPr txBox="1"/>
          <p:nvPr/>
        </p:nvSpPr>
        <p:spPr>
          <a:xfrm>
            <a:off x="588137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588137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0" name="Text Box 69"/>
          <p:cNvSpPr txBox="1"/>
          <p:nvPr/>
        </p:nvSpPr>
        <p:spPr>
          <a:xfrm>
            <a:off x="588137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1" name="Text Box 70"/>
          <p:cNvSpPr txBox="1"/>
          <p:nvPr/>
        </p:nvSpPr>
        <p:spPr>
          <a:xfrm>
            <a:off x="588137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2" name="Text Box 71"/>
          <p:cNvSpPr txBox="1"/>
          <p:nvPr/>
        </p:nvSpPr>
        <p:spPr>
          <a:xfrm>
            <a:off x="586676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3" name="Text Box 72"/>
          <p:cNvSpPr txBox="1"/>
          <p:nvPr/>
        </p:nvSpPr>
        <p:spPr>
          <a:xfrm>
            <a:off x="588137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4" name="Text Box 73"/>
          <p:cNvSpPr txBox="1"/>
          <p:nvPr/>
        </p:nvSpPr>
        <p:spPr>
          <a:xfrm>
            <a:off x="588137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5" name="Text Box 74"/>
          <p:cNvSpPr txBox="1"/>
          <p:nvPr/>
        </p:nvSpPr>
        <p:spPr>
          <a:xfrm>
            <a:off x="532892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6" name="Text Box 75"/>
          <p:cNvSpPr txBox="1"/>
          <p:nvPr/>
        </p:nvSpPr>
        <p:spPr>
          <a:xfrm>
            <a:off x="532892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7" name="Text Box 76"/>
          <p:cNvSpPr txBox="1"/>
          <p:nvPr/>
        </p:nvSpPr>
        <p:spPr>
          <a:xfrm>
            <a:off x="532892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8" name="Text Box 77"/>
          <p:cNvSpPr txBox="1"/>
          <p:nvPr/>
        </p:nvSpPr>
        <p:spPr>
          <a:xfrm>
            <a:off x="532892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79" name="Text Box 78"/>
          <p:cNvSpPr txBox="1"/>
          <p:nvPr/>
        </p:nvSpPr>
        <p:spPr>
          <a:xfrm>
            <a:off x="532892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0" name="Text Box 79"/>
          <p:cNvSpPr txBox="1"/>
          <p:nvPr/>
        </p:nvSpPr>
        <p:spPr>
          <a:xfrm>
            <a:off x="532892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1" name="Text Box 80"/>
          <p:cNvSpPr txBox="1"/>
          <p:nvPr/>
        </p:nvSpPr>
        <p:spPr>
          <a:xfrm>
            <a:off x="531431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2" name="Text Box 81"/>
          <p:cNvSpPr txBox="1"/>
          <p:nvPr/>
        </p:nvSpPr>
        <p:spPr>
          <a:xfrm>
            <a:off x="532892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3" name="Text Box 82"/>
          <p:cNvSpPr txBox="1"/>
          <p:nvPr/>
        </p:nvSpPr>
        <p:spPr>
          <a:xfrm>
            <a:off x="532892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4" name="Text Box 83"/>
          <p:cNvSpPr txBox="1"/>
          <p:nvPr/>
        </p:nvSpPr>
        <p:spPr>
          <a:xfrm>
            <a:off x="4728845" y="18034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5" name="Text Box 84"/>
          <p:cNvSpPr txBox="1"/>
          <p:nvPr/>
        </p:nvSpPr>
        <p:spPr>
          <a:xfrm>
            <a:off x="4728845" y="229806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6" name="Text Box 85"/>
          <p:cNvSpPr txBox="1"/>
          <p:nvPr/>
        </p:nvSpPr>
        <p:spPr>
          <a:xfrm>
            <a:off x="4728845" y="282257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7" name="Text Box 86"/>
          <p:cNvSpPr txBox="1"/>
          <p:nvPr/>
        </p:nvSpPr>
        <p:spPr>
          <a:xfrm>
            <a:off x="4728845" y="34036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8" name="Text Box 87"/>
          <p:cNvSpPr txBox="1"/>
          <p:nvPr/>
        </p:nvSpPr>
        <p:spPr>
          <a:xfrm>
            <a:off x="4728845" y="390652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89" name="Text Box 88"/>
          <p:cNvSpPr txBox="1"/>
          <p:nvPr/>
        </p:nvSpPr>
        <p:spPr>
          <a:xfrm>
            <a:off x="4728845" y="4474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0" name="Text Box 89"/>
          <p:cNvSpPr txBox="1"/>
          <p:nvPr/>
        </p:nvSpPr>
        <p:spPr>
          <a:xfrm>
            <a:off x="4714240" y="499046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1" name="Text Box 90"/>
          <p:cNvSpPr txBox="1"/>
          <p:nvPr/>
        </p:nvSpPr>
        <p:spPr>
          <a:xfrm>
            <a:off x="4728845" y="552386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2" name="Text Box 91"/>
          <p:cNvSpPr txBox="1"/>
          <p:nvPr/>
        </p:nvSpPr>
        <p:spPr>
          <a:xfrm>
            <a:off x="4728845" y="605726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3" name="Text Box 92"/>
          <p:cNvSpPr txBox="1"/>
          <p:nvPr/>
        </p:nvSpPr>
        <p:spPr>
          <a:xfrm>
            <a:off x="4177665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4" name="Text Box 93"/>
          <p:cNvSpPr txBox="1"/>
          <p:nvPr/>
        </p:nvSpPr>
        <p:spPr>
          <a:xfrm>
            <a:off x="4177665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5" name="Text Box 94"/>
          <p:cNvSpPr txBox="1"/>
          <p:nvPr/>
        </p:nvSpPr>
        <p:spPr>
          <a:xfrm>
            <a:off x="4177665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6" name="Text Box 95"/>
          <p:cNvSpPr txBox="1"/>
          <p:nvPr/>
        </p:nvSpPr>
        <p:spPr>
          <a:xfrm>
            <a:off x="4177665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7" name="Text Box 96"/>
          <p:cNvSpPr txBox="1"/>
          <p:nvPr/>
        </p:nvSpPr>
        <p:spPr>
          <a:xfrm>
            <a:off x="4177665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8" name="Text Box 97"/>
          <p:cNvSpPr txBox="1"/>
          <p:nvPr/>
        </p:nvSpPr>
        <p:spPr>
          <a:xfrm>
            <a:off x="4177665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99" name="Text Box 98"/>
          <p:cNvSpPr txBox="1"/>
          <p:nvPr/>
        </p:nvSpPr>
        <p:spPr>
          <a:xfrm>
            <a:off x="4163060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177665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1" name="Text Box 100"/>
          <p:cNvSpPr txBox="1"/>
          <p:nvPr/>
        </p:nvSpPr>
        <p:spPr>
          <a:xfrm>
            <a:off x="4177665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2" name="Text Box 101"/>
          <p:cNvSpPr txBox="1"/>
          <p:nvPr/>
        </p:nvSpPr>
        <p:spPr>
          <a:xfrm>
            <a:off x="359029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3" name="Text Box 102"/>
          <p:cNvSpPr txBox="1"/>
          <p:nvPr/>
        </p:nvSpPr>
        <p:spPr>
          <a:xfrm>
            <a:off x="359029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4" name="Text Box 103"/>
          <p:cNvSpPr txBox="1"/>
          <p:nvPr/>
        </p:nvSpPr>
        <p:spPr>
          <a:xfrm>
            <a:off x="359029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5" name="Text Box 104"/>
          <p:cNvSpPr txBox="1"/>
          <p:nvPr/>
        </p:nvSpPr>
        <p:spPr>
          <a:xfrm>
            <a:off x="359029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6" name="Text Box 105"/>
          <p:cNvSpPr txBox="1"/>
          <p:nvPr/>
        </p:nvSpPr>
        <p:spPr>
          <a:xfrm>
            <a:off x="359029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7" name="Text Box 106"/>
          <p:cNvSpPr txBox="1"/>
          <p:nvPr/>
        </p:nvSpPr>
        <p:spPr>
          <a:xfrm>
            <a:off x="359029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8" name="Text Box 107"/>
          <p:cNvSpPr txBox="1"/>
          <p:nvPr/>
        </p:nvSpPr>
        <p:spPr>
          <a:xfrm>
            <a:off x="357568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09" name="Text Box 108"/>
          <p:cNvSpPr txBox="1"/>
          <p:nvPr/>
        </p:nvSpPr>
        <p:spPr>
          <a:xfrm>
            <a:off x="359029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0" name="Text Box 109"/>
          <p:cNvSpPr txBox="1"/>
          <p:nvPr/>
        </p:nvSpPr>
        <p:spPr>
          <a:xfrm>
            <a:off x="359029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1" name="Text Box 110"/>
          <p:cNvSpPr txBox="1"/>
          <p:nvPr/>
        </p:nvSpPr>
        <p:spPr>
          <a:xfrm>
            <a:off x="3048000" y="18040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2" name="Text Box 111"/>
          <p:cNvSpPr txBox="1"/>
          <p:nvPr/>
        </p:nvSpPr>
        <p:spPr>
          <a:xfrm>
            <a:off x="3048000" y="22987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3" name="Text Box 112"/>
          <p:cNvSpPr txBox="1"/>
          <p:nvPr/>
        </p:nvSpPr>
        <p:spPr>
          <a:xfrm>
            <a:off x="3048000" y="282321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4" name="Text Box 113"/>
          <p:cNvSpPr txBox="1"/>
          <p:nvPr/>
        </p:nvSpPr>
        <p:spPr>
          <a:xfrm>
            <a:off x="3048000" y="340423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5" name="Text Box 114"/>
          <p:cNvSpPr txBox="1"/>
          <p:nvPr/>
        </p:nvSpPr>
        <p:spPr>
          <a:xfrm>
            <a:off x="3048000" y="39071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6" name="Text Box 115"/>
          <p:cNvSpPr txBox="1"/>
          <p:nvPr/>
        </p:nvSpPr>
        <p:spPr>
          <a:xfrm>
            <a:off x="3048000" y="447484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7" name="Text Box 116"/>
          <p:cNvSpPr txBox="1"/>
          <p:nvPr/>
        </p:nvSpPr>
        <p:spPr>
          <a:xfrm>
            <a:off x="3033395" y="49911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8" name="Text Box 117"/>
          <p:cNvSpPr txBox="1"/>
          <p:nvPr/>
        </p:nvSpPr>
        <p:spPr>
          <a:xfrm>
            <a:off x="3048000" y="55245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19" name="Text Box 118"/>
          <p:cNvSpPr txBox="1"/>
          <p:nvPr/>
        </p:nvSpPr>
        <p:spPr>
          <a:xfrm>
            <a:off x="3048000" y="605790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0" name="Text Box 119"/>
          <p:cNvSpPr txBox="1"/>
          <p:nvPr/>
        </p:nvSpPr>
        <p:spPr>
          <a:xfrm>
            <a:off x="761301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1" name="Text Box 120"/>
          <p:cNvSpPr txBox="1"/>
          <p:nvPr/>
        </p:nvSpPr>
        <p:spPr>
          <a:xfrm>
            <a:off x="7023100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2" name="Text Box 121"/>
          <p:cNvSpPr txBox="1"/>
          <p:nvPr/>
        </p:nvSpPr>
        <p:spPr>
          <a:xfrm>
            <a:off x="645096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3" name="Text Box 122"/>
          <p:cNvSpPr txBox="1"/>
          <p:nvPr/>
        </p:nvSpPr>
        <p:spPr>
          <a:xfrm>
            <a:off x="586676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4" name="Text Box 123"/>
          <p:cNvSpPr txBox="1"/>
          <p:nvPr/>
        </p:nvSpPr>
        <p:spPr>
          <a:xfrm>
            <a:off x="531431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5" name="Text Box 124"/>
          <p:cNvSpPr txBox="1"/>
          <p:nvPr/>
        </p:nvSpPr>
        <p:spPr>
          <a:xfrm>
            <a:off x="4714240" y="1214755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6" name="Text Box 125"/>
          <p:cNvSpPr txBox="1"/>
          <p:nvPr/>
        </p:nvSpPr>
        <p:spPr>
          <a:xfrm>
            <a:off x="4163060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7" name="Text Box 126"/>
          <p:cNvSpPr txBox="1"/>
          <p:nvPr/>
        </p:nvSpPr>
        <p:spPr>
          <a:xfrm>
            <a:off x="357568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8" name="Text Box 127"/>
          <p:cNvSpPr txBox="1"/>
          <p:nvPr/>
        </p:nvSpPr>
        <p:spPr>
          <a:xfrm>
            <a:off x="3033395" y="1215390"/>
            <a:ext cx="920750" cy="405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cm</a:t>
            </a:r>
            <a:r>
              <a:rPr lang="vi-VN" alt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5" grpId="1"/>
      <p:bldP spid="6" grpId="1"/>
      <p:bldP spid="11" grpId="1"/>
      <p:bldP spid="14" grpId="0" animBg="1"/>
      <p:bldP spid="15" grpId="1" animBg="1"/>
      <p:bldP spid="18" grpId="1"/>
      <p:bldP spid="19" grpId="1"/>
      <p:bldP spid="20" grpId="1"/>
      <p:bldP spid="21" grpId="1"/>
      <p:bldP spid="22" grpId="1"/>
      <p:bldP spid="23" grpId="1"/>
      <p:bldP spid="25" grpId="1"/>
      <p:bldP spid="26" grpId="1"/>
      <p:bldP spid="27" grpId="1"/>
      <p:bldP spid="28" grpId="1"/>
      <p:bldP spid="29" grpId="1"/>
      <p:bldP spid="30" grpId="1"/>
      <p:bldP spid="31" grpId="1"/>
      <p:bldP spid="32" grpId="1"/>
      <p:bldP spid="33" grpId="1"/>
      <p:bldP spid="34" grpId="1"/>
      <p:bldP spid="35" grpId="1"/>
      <p:bldP spid="36" grpId="1"/>
      <p:bldP spid="37" grpId="1"/>
      <p:bldP spid="38" grpId="1"/>
      <p:bldP spid="39" grpId="1"/>
      <p:bldP spid="40" grpId="1"/>
      <p:bldP spid="41" grpId="1"/>
      <p:bldP spid="42" grpId="1"/>
      <p:bldP spid="43" grpId="1"/>
      <p:bldP spid="44" grpId="1"/>
      <p:bldP spid="45" grpId="1"/>
      <p:bldP spid="46" grpId="1"/>
      <p:bldP spid="47" grpId="1"/>
      <p:bldP spid="57" grpId="1"/>
      <p:bldP spid="58" grpId="1"/>
      <p:bldP spid="59" grpId="1"/>
      <p:bldP spid="60" grpId="1"/>
      <p:bldP spid="61" grpId="1"/>
      <p:bldP spid="62" grpId="1"/>
      <p:bldP spid="63" grpId="1"/>
      <p:bldP spid="64" grpId="1"/>
      <p:bldP spid="65" grpId="1"/>
      <p:bldP spid="66" grpId="1"/>
      <p:bldP spid="67" grpId="1"/>
      <p:bldP spid="68" grpId="1"/>
      <p:bldP spid="69" grpId="1"/>
      <p:bldP spid="70" grpId="1"/>
      <p:bldP spid="71" grpId="1"/>
      <p:bldP spid="72" grpId="1"/>
      <p:bldP spid="73" grpId="1"/>
      <p:bldP spid="74" grpId="1"/>
      <p:bldP spid="75" grpId="1"/>
      <p:bldP spid="76" grpId="1"/>
      <p:bldP spid="77" grpId="1"/>
      <p:bldP spid="78" grpId="1"/>
      <p:bldP spid="79" grpId="1"/>
      <p:bldP spid="80" grpId="1"/>
      <p:bldP spid="81" grpId="1"/>
      <p:bldP spid="82" grpId="1"/>
      <p:bldP spid="83" grpId="1"/>
      <p:bldP spid="84" grpId="1"/>
      <p:bldP spid="85" grpId="1"/>
      <p:bldP spid="86" grpId="1"/>
      <p:bldP spid="87" grpId="1"/>
      <p:bldP spid="88" grpId="1"/>
      <p:bldP spid="89" grpId="1"/>
      <p:bldP spid="90" grpId="1"/>
      <p:bldP spid="91" grpId="1"/>
      <p:bldP spid="92" grpId="1"/>
      <p:bldP spid="93" grpId="1"/>
      <p:bldP spid="94" grpId="1"/>
      <p:bldP spid="95" grpId="1"/>
      <p:bldP spid="96" grpId="1"/>
      <p:bldP spid="97" grpId="1"/>
      <p:bldP spid="98" grpId="1"/>
      <p:bldP spid="99" grpId="1"/>
      <p:bldP spid="100" grpId="1"/>
      <p:bldP spid="101" grpId="1"/>
      <p:bldP spid="102" grpId="1"/>
      <p:bldP spid="103" grpId="1"/>
      <p:bldP spid="104" grpId="1"/>
      <p:bldP spid="105" grpId="1"/>
      <p:bldP spid="106" grpId="1"/>
      <p:bldP spid="107" grpId="1"/>
      <p:bldP spid="108" grpId="1"/>
      <p:bldP spid="109" grpId="1"/>
      <p:bldP spid="110" grpId="1"/>
      <p:bldP spid="111" grpId="1"/>
      <p:bldP spid="112" grpId="1"/>
      <p:bldP spid="113" grpId="1"/>
      <p:bldP spid="114" grpId="1"/>
      <p:bldP spid="115" grpId="1"/>
      <p:bldP spid="116" grpId="1"/>
      <p:bldP spid="117" grpId="1"/>
      <p:bldP spid="118" grpId="1"/>
      <p:bldP spid="119" grpId="1"/>
      <p:bldP spid="120" grpId="1"/>
      <p:bldP spid="121" grpId="1"/>
      <p:bldP spid="122" grpId="1"/>
      <p:bldP spid="123" grpId="1"/>
      <p:bldP spid="124" grpId="1"/>
      <p:bldP spid="125" grpId="1"/>
      <p:bldP spid="126" grpId="1"/>
      <p:bldP spid="127" grpId="1"/>
      <p:bldP spid="1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-635" y="635"/>
            <a:ext cx="12192635" cy="6857365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  <p:txBody>
            <a:bodyPr/>
            <a:lstStyle/>
            <a:p>
              <a:endParaRPr lang="en-GB" altLang="en-US"/>
            </a:p>
          </p:txBody>
        </p:sp>
      </p:grpSp>
      <p:sp>
        <p:nvSpPr>
          <p:cNvPr id="3" name="Rectangles 2"/>
          <p:cNvSpPr/>
          <p:nvPr/>
        </p:nvSpPr>
        <p:spPr>
          <a:xfrm>
            <a:off x="3216910" y="1131570"/>
            <a:ext cx="5705475" cy="5374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6000"/>
          </a:p>
        </p:txBody>
      </p:sp>
      <p:sp>
        <p:nvSpPr>
          <p:cNvPr id="6" name="Text Box 5"/>
          <p:cNvSpPr txBox="1"/>
          <p:nvPr/>
        </p:nvSpPr>
        <p:spPr>
          <a:xfrm>
            <a:off x="3048000" y="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endParaRPr lang="vi-VN" altLang="en-US" sz="5400" b="1" baseline="30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20085" y="922020"/>
            <a:ext cx="5787390" cy="120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Picture 12" descr="bai-20-de-xi-met-vuong_preview_rev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050925"/>
            <a:ext cx="6096000" cy="58070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955290" y="1129665"/>
            <a:ext cx="0" cy="53733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-981075" y="2967990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endParaRPr lang="vi-VN" altLang="en-US" sz="5400" b="1" baseline="30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8359775" y="1155700"/>
            <a:ext cx="558800" cy="5168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4273550" y="3213735"/>
            <a:ext cx="3681095" cy="9048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cm</a:t>
            </a:r>
            <a:r>
              <a:rPr lang="vi-VN" altLang="en-US" sz="48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955290" y="3128645"/>
            <a:ext cx="448881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en-US" altLang="en-GB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</a:p>
          <a:p>
            <a:pPr lvl="0" algn="ctr">
              <a:defRPr/>
            </a:pPr>
            <a:r>
              <a:rPr lang="en-US" altLang="en-GB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endParaRPr lang="vi-VN" altLang="en-US" sz="5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263775" y="312864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r>
              <a:rPr lang="vi-VN" altLang="en-US" sz="54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7475" y="3128645"/>
            <a:ext cx="38334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m</a:t>
            </a:r>
            <a:r>
              <a:rPr lang="vi-VN" altLang="en-US" sz="36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       dm</a:t>
            </a:r>
            <a:r>
              <a:rPr lang="vi-VN" altLang="en-US" sz="36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379710" y="3128645"/>
            <a:ext cx="38334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2344 -0.00194444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" y="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1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5" y="1802465"/>
            <a:ext cx="7102456" cy="484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288925" y="2540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1" name="Text Box 20"/>
          <p:cNvSpPr txBox="1"/>
          <p:nvPr/>
        </p:nvSpPr>
        <p:spPr>
          <a:xfrm>
            <a:off x="454025" y="1647190"/>
            <a:ext cx="11252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r>
              <a:rPr lang="vi-VN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</a:t>
            </a:r>
            <a:r>
              <a:rPr lang="vi-V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cm</a:t>
            </a:r>
            <a:r>
              <a:rPr lang="vi-VN" altLang="en-US" sz="5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vi-V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cm</a:t>
            </a:r>
            <a:r>
              <a:rPr lang="vi-VN" altLang="en-US" sz="5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  </a:t>
            </a:r>
            <a:r>
              <a:rPr lang="vi-VN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dm</a:t>
            </a:r>
            <a:r>
              <a:rPr lang="vi-VN" altLang="en-US" sz="5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vi-VN" altLang="en-US" sz="54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454025" y="3729990"/>
            <a:ext cx="11252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m</a:t>
            </a:r>
            <a:r>
              <a:rPr lang="vi-VN" altLang="en-US" sz="5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</a:t>
            </a:r>
            <a:r>
              <a:rPr lang="vi-VN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dm</a:t>
            </a:r>
            <a:r>
              <a:rPr lang="vi-VN" altLang="en-US" sz="5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100 dm</a:t>
            </a:r>
            <a:r>
              <a:rPr lang="vi-VN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</a:t>
            </a:r>
            <a:r>
              <a:rPr lang="vi-V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vi-VN" altLang="en-US" sz="5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390900" y="1645880"/>
            <a:ext cx="1256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</a:t>
            </a:r>
            <a:endParaRPr lang="en-US" sz="5400" dirty="0"/>
          </a:p>
        </p:txBody>
      </p:sp>
      <p:sp>
        <p:nvSpPr>
          <p:cNvPr id="3" name="Rectangle 2"/>
          <p:cNvSpPr/>
          <p:nvPr/>
        </p:nvSpPr>
        <p:spPr>
          <a:xfrm>
            <a:off x="8961650" y="1645880"/>
            <a:ext cx="1414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9300" y="3711515"/>
            <a:ext cx="1256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</a:t>
            </a:r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9126750" y="3694350"/>
            <a:ext cx="14142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ext Box 20"/>
          <p:cNvSpPr txBox="1"/>
          <p:nvPr/>
        </p:nvSpPr>
        <p:spPr>
          <a:xfrm>
            <a:off x="454025" y="484752"/>
            <a:ext cx="11252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MỐI QUAN HỆ </a:t>
            </a:r>
            <a:r>
              <a:rPr lang="vi-VN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dm</a:t>
            </a:r>
            <a:r>
              <a:rPr lang="vi-VN" altLang="en-US" sz="54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cm</a:t>
            </a:r>
            <a:r>
              <a:rPr lang="vi-VN" altLang="en-US" sz="5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vi-VN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vi-VN" altLang="en-US" sz="5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vi-VN" altLang="en-US" sz="5400" b="1" baseline="30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3 Minute Timer with Music for Kids! Countdown Videos HD!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6658" y="4770120"/>
            <a:ext cx="2744470" cy="1012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6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1" name="Text Box 20"/>
          <p:cNvSpPr txBox="1"/>
          <p:nvPr/>
        </p:nvSpPr>
        <p:spPr>
          <a:xfrm>
            <a:off x="454025" y="469900"/>
            <a:ext cx="11252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 LUẬN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5800" y="3679190"/>
            <a:ext cx="112522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 là đơn vị đo diện tích hình vuông có cạnh dài là 1 dm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5800" y="2902585"/>
            <a:ext cx="112522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 viết tắt là : dm</a:t>
            </a:r>
            <a:r>
              <a:rPr lang="vi-VN" altLang="en-US" sz="40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800" y="1510030"/>
            <a:ext cx="91446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đo diện tích người ta còn dùng đơn vị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 - xi - mét vuông.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1355725" y="5120005"/>
            <a:ext cx="9448800" cy="845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100 cm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; 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m</a:t>
            </a:r>
            <a:r>
              <a:rPr lang="vi-VN" altLang="en-US" sz="40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100 dm</a:t>
            </a:r>
            <a:r>
              <a:rPr lang="vi-VN" altLang="en-US" sz="40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11535"/>
            <a:ext cx="7924800" cy="2434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305435" y="683260"/>
            <a:ext cx="1140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16585" y="406400"/>
            <a:ext cx="110902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1/ trang 36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Đọc các số đo diện tích sau: 82 dm</a:t>
            </a:r>
            <a:r>
              <a:rPr lang="vi-VN" altLang="en-US" sz="36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754 dm</a:t>
            </a:r>
            <a:r>
              <a:rPr lang="vi-VN" altLang="en-US" sz="3600" b="1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1250 dm</a:t>
            </a:r>
            <a:r>
              <a:rPr lang="vi-VN" altLang="en-US" sz="36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Viết các số đo diện tích sau: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Mười lăm nghìn đề - xi - mét vuông.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Ba mươi bảy nghìn sáu trăm đề - xi - mét vuông. </a:t>
            </a:r>
          </a:p>
          <a:p>
            <a:pPr lvl="0" algn="l">
              <a:defRPr/>
            </a:pP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305435" y="683260"/>
            <a:ext cx="1140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23950" y="233680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1123950" y="463550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cxnSp>
        <p:nvCxnSpPr>
          <p:cNvPr id="6" name="Straight Connector 5"/>
          <p:cNvCxnSpPr>
            <a:stCxn id="3" idx="3"/>
          </p:cNvCxnSpPr>
          <p:nvPr/>
        </p:nvCxnSpPr>
        <p:spPr>
          <a:xfrm>
            <a:off x="4006850" y="2724150"/>
            <a:ext cx="1346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06850" y="5016500"/>
            <a:ext cx="1346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65750" y="2146300"/>
            <a:ext cx="12700" cy="116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40350" y="4438650"/>
            <a:ext cx="12700" cy="116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Text Box 11"/>
          <p:cNvSpPr txBox="1"/>
          <p:nvPr/>
        </p:nvSpPr>
        <p:spPr>
          <a:xfrm>
            <a:off x="692150" y="240474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76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dm</a:t>
            </a:r>
            <a:r>
              <a:rPr lang="vi-VN" alt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2150" y="470344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1 538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544185" y="2146300"/>
            <a:ext cx="50914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Bốn </a:t>
            </a: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trăm bảy mươi sáu </a:t>
            </a:r>
          </a:p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vuông.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544185" y="4438650"/>
            <a:ext cx="692023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nghìn năm trăm ba mươi tám</a:t>
            </a:r>
          </a:p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vuông.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657850" y="5514975"/>
            <a:ext cx="314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5" idx="1"/>
          </p:cNvCxnSpPr>
          <p:nvPr/>
        </p:nvCxnSpPr>
        <p:spPr>
          <a:xfrm>
            <a:off x="5544185" y="4977130"/>
            <a:ext cx="5989955" cy="2667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305435" y="304800"/>
            <a:ext cx="11400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1/ trang 36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Đọc các số đo diện tích sau: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23950" y="171450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1123950" y="3335655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692150" y="178244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82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2150" y="3369310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754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23950" y="495681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" name="Text Box 17"/>
          <p:cNvSpPr txBox="1"/>
          <p:nvPr/>
        </p:nvSpPr>
        <p:spPr>
          <a:xfrm>
            <a:off x="692150" y="502475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1 250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958" y="2257846"/>
            <a:ext cx="8100484" cy="2342308"/>
          </a:xfrm>
          <a:prstGeom prst="rect">
            <a:avLst/>
          </a:prstGeom>
        </p:spPr>
      </p:pic>
      <p:pic>
        <p:nvPicPr>
          <p:cNvPr id="3" name="Picture 2" descr="Cute girl standing pointing hand to presentation poses logo banner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661" y="1962151"/>
            <a:ext cx="6230462" cy="49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5" y="1802465"/>
            <a:ext cx="7102456" cy="4846740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268" y="400685"/>
            <a:ext cx="2744470" cy="1012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600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305435" y="304800"/>
            <a:ext cx="11400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1/ trang 36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Đọc các số đo diện tích sau: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23950" y="171450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1123950" y="3335655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692150" y="178244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82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2150" y="3369310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754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23950" y="4956810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" name="Text Box 17"/>
          <p:cNvSpPr txBox="1"/>
          <p:nvPr/>
        </p:nvSpPr>
        <p:spPr>
          <a:xfrm>
            <a:off x="692150" y="5024755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1 250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06850" y="2078990"/>
            <a:ext cx="1346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65750" y="1501140"/>
            <a:ext cx="12700" cy="116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06850" y="3716020"/>
            <a:ext cx="1346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65750" y="3138170"/>
            <a:ext cx="12700" cy="116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06850" y="5304790"/>
            <a:ext cx="1346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365750" y="4726940"/>
            <a:ext cx="12700" cy="116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5544185" y="1782445"/>
            <a:ext cx="6538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Tám mươi hai đề - xi - mét vuông. 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391150" y="3145155"/>
            <a:ext cx="65385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Bảy trăm năm mươi tư</a:t>
            </a:r>
          </a:p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391150" y="4726940"/>
            <a:ext cx="65385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 nghìn hai trăm năm mươi</a:t>
            </a:r>
          </a:p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305435" y="304800"/>
            <a:ext cx="114007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1/ trang 36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Viết các số đo diện tích sau: </a:t>
            </a:r>
            <a:endParaRPr lang="vi-VN" altLang="en-US" sz="3600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91525" y="1646555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7959725" y="1714500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15 000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864350" y="2063750"/>
            <a:ext cx="15240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89750" y="1476375"/>
            <a:ext cx="1905" cy="1171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 Box 24"/>
          <p:cNvSpPr txBox="1"/>
          <p:nvPr/>
        </p:nvSpPr>
        <p:spPr>
          <a:xfrm>
            <a:off x="415290" y="1837690"/>
            <a:ext cx="6538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Mười lăm nghìn đề - xi - mét vuông.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30860" y="4472940"/>
            <a:ext cx="65385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mươi bảy nghìn sáu trăm</a:t>
            </a:r>
          </a:p>
          <a:p>
            <a:pPr lvl="0" algn="l">
              <a:defRPr/>
            </a:pPr>
            <a:r>
              <a:rPr lang="vi-VN" alt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vuông.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864350" y="4864100"/>
            <a:ext cx="15240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889750" y="4276725"/>
            <a:ext cx="1905" cy="1171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8326120" y="4446905"/>
            <a:ext cx="2882900" cy="77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4" name="Text Box 13"/>
          <p:cNvSpPr txBox="1"/>
          <p:nvPr/>
        </p:nvSpPr>
        <p:spPr>
          <a:xfrm>
            <a:off x="7959725" y="4514850"/>
            <a:ext cx="3746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37 600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1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568325" y="683260"/>
            <a:ext cx="112414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2/ trang 37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a. Tính diện tích hình chữ nhật có chiều dài 12 dm, chiều rộng 8 dm.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Tính diện tích hình vuông có cạnh 15 dm.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5" y="1802465"/>
            <a:ext cx="7102456" cy="4846740"/>
          </a:xfrm>
          <a:prstGeom prst="rect">
            <a:avLst/>
          </a:prstGeom>
        </p:spPr>
      </p:pic>
      <p:pic>
        <p:nvPicPr>
          <p:cNvPr id="3" name="3 Minute Timer with Music for Kids! Countdown Videos HD!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9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8268" y="400685"/>
            <a:ext cx="2744470" cy="1012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60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568325" y="683260"/>
            <a:ext cx="112414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2/ trang 37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a. Tính diện tích hình chữ nhật có chiều dài 12 dm, chiều rộng 8 dm.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Tính diện tích hình vuông có cạnh 15 dm.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8035" y="3268980"/>
            <a:ext cx="10523855" cy="2672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Text Box 18"/>
          <p:cNvSpPr txBox="1"/>
          <p:nvPr/>
        </p:nvSpPr>
        <p:spPr>
          <a:xfrm>
            <a:off x="950595" y="3600450"/>
            <a:ext cx="1078420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a. Diện tích hình chữ nhật = chiều dài </a:t>
            </a:r>
            <a:r>
              <a:rPr lang="vi-VN" alt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r>
              <a:rPr lang="vi-VN" alt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chiều rộng. </a:t>
            </a:r>
          </a:p>
          <a:p>
            <a:pPr lvl="0" algn="l">
              <a:defRPr/>
            </a:pPr>
            <a:r>
              <a:rPr lang="vi-VN" alt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Diện tích hình vuông = cạnh </a:t>
            </a:r>
            <a:r>
              <a:rPr lang="vi-VN" alt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75" y="1802465"/>
            <a:ext cx="7102456" cy="4846740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46" t="30472" r="19449" b="29057"/>
          <a:stretch>
            <a:fillRect/>
          </a:stretch>
        </p:blipFill>
        <p:spPr>
          <a:xfrm>
            <a:off x="5038500" y="540682"/>
            <a:ext cx="2057848" cy="759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568325" y="683260"/>
            <a:ext cx="112414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2/ trang 37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a. Tính diện tích hình chữ nhật có chiều dài 12 dm, chiều rộng 8 dm. 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8035" y="2537460"/>
            <a:ext cx="10523855" cy="34042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304800" y="2766060"/>
            <a:ext cx="1124140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4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giải:</a:t>
            </a:r>
          </a:p>
          <a:p>
            <a:pPr lvl="0" algn="ctr">
              <a:defRPr/>
            </a:pPr>
            <a:r>
              <a:rPr lang="vi-VN" alt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Diện tích hình chữ nhật là:</a:t>
            </a:r>
          </a:p>
          <a:p>
            <a:pPr lvl="0" algn="ctr">
              <a:defRPr/>
            </a:pPr>
            <a:r>
              <a:rPr lang="vi-VN" alt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 x 8 = 96 ( dm</a:t>
            </a:r>
            <a:r>
              <a:rPr lang="vi-VN" altLang="en-US" sz="4400" b="1" baseline="30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</a:p>
          <a:p>
            <a:pPr lvl="0" algn="ctr">
              <a:defRPr/>
            </a:pPr>
            <a:r>
              <a:rPr lang="vi-VN" altLang="en-US" sz="4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Đáp số: </a:t>
            </a:r>
            <a:r>
              <a:rPr lang="vi-VN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96 dm</a:t>
            </a:r>
            <a:r>
              <a:rPr lang="vi-VN" altLang="en-US" sz="44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vi-VN" altLang="en-US" sz="44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defRPr/>
            </a:pPr>
            <a:endParaRPr lang="vi-VN" altLang="en-US" sz="44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568325" y="683260"/>
            <a:ext cx="11241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vi-VN" alt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tập 2/ trang 37</a:t>
            </a: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 algn="l">
              <a:defRPr/>
            </a:pPr>
            <a:r>
              <a:rPr lang="vi-VN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Tính diện tích hình vuông có cạnh 15 dm.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8035" y="2205990"/>
            <a:ext cx="10523855" cy="37357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304800" y="2465070"/>
            <a:ext cx="112414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48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giải:</a:t>
            </a:r>
          </a:p>
          <a:p>
            <a:pPr lvl="0" algn="ctr">
              <a:defRPr/>
            </a:pPr>
            <a:r>
              <a:rPr lang="vi-VN" alt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Diện tích hình vuông là:</a:t>
            </a:r>
          </a:p>
          <a:p>
            <a:pPr lvl="0" algn="ctr">
              <a:defRPr/>
            </a:pPr>
            <a:r>
              <a:rPr lang="vi-VN" alt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 x 15 = 225 ( dm</a:t>
            </a:r>
            <a:r>
              <a:rPr lang="vi-VN" altLang="en-US" sz="4800" b="1" baseline="30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</a:p>
          <a:p>
            <a:pPr lvl="0" algn="ctr">
              <a:defRPr/>
            </a:pPr>
            <a:r>
              <a:rPr lang="vi-VN" alt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Đáp số: </a:t>
            </a:r>
            <a:r>
              <a:rPr lang="vi-VN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225 dm</a:t>
            </a:r>
            <a:r>
              <a:rPr lang="vi-VN" altLang="en-US" sz="48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vi-VN" altLang="en-US" sz="48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defRPr/>
            </a:pPr>
            <a:endParaRPr lang="vi-VN" altLang="en-US" sz="4800" b="1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llogo_com-41208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785" y="2195830"/>
            <a:ext cx="7499350" cy="2752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3315" y="2604939"/>
            <a:ext cx="99695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MẬT MÃ HÌNH HỌC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3078605" y="4337489"/>
            <a:ext cx="6058920" cy="2520511"/>
          </a:xfrm>
          <a:custGeom>
            <a:avLst/>
            <a:gdLst/>
            <a:ahLst/>
            <a:cxnLst/>
            <a:rect l="l" t="t" r="r" b="b"/>
            <a:pathLst>
              <a:path w="9088380" h="3780766">
                <a:moveTo>
                  <a:pt x="0" y="0"/>
                </a:moveTo>
                <a:lnTo>
                  <a:pt x="9088380" y="0"/>
                </a:lnTo>
                <a:lnTo>
                  <a:pt x="9088380" y="3780766"/>
                </a:lnTo>
                <a:lnTo>
                  <a:pt x="0" y="37807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2969895"/>
            <a:ext cx="11582400" cy="3583305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" name="Text Box 1"/>
          <p:cNvSpPr txBox="1"/>
          <p:nvPr/>
        </p:nvSpPr>
        <p:spPr>
          <a:xfrm>
            <a:off x="710565" y="3238500"/>
            <a:ext cx="107696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>
              <a:buFont typeface="Arial" panose="020B0604020202020204" pitchFamily="34" charset="0"/>
              <a:buNone/>
              <a:defRPr/>
            </a:pPr>
            <a:r>
              <a:rPr lang="en-US" altLang="en-GB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Luật ch</a:t>
            </a:r>
            <a:r>
              <a:rPr lang="en-US" alt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altLang="en-GB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i:</a:t>
            </a:r>
            <a:r>
              <a:rPr lang="en-US" altLang="en-GB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hia lớp ra thành 4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ội ch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i. Gi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vi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ra diện t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đí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 ( v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dụ là 10 dm</a:t>
            </a:r>
            <a:r>
              <a:rPr lang="en-US" altLang="en-GB" sz="32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), c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 nh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phải chọn và gh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é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 c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 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nhỏ thành một 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to ( c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thể là bất k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g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: 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vuông, 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 chữ nh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t,...) sao cho tổng diện t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 với y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 cầu. Nh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nào gh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é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 và d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l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bảng nhanh nhất sẽ là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alt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ội chiến thắng.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0615" y="1119039"/>
            <a:ext cx="99695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MẬT MÃ HÌNH HỌC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40" y="2385695"/>
            <a:ext cx="8742680" cy="5966460"/>
          </a:xfrm>
          <a:prstGeom prst="rect">
            <a:avLst/>
          </a:prstGeom>
        </p:spPr>
      </p:pic>
      <p:pic>
        <p:nvPicPr>
          <p:cNvPr id="11" name="3 Minute Timer with Music for Kids! Countdown Videos HD!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4990" y="540385"/>
            <a:ext cx="3343275" cy="1233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209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21" name="Text Box 20"/>
          <p:cNvSpPr txBox="1"/>
          <p:nvPr/>
        </p:nvSpPr>
        <p:spPr>
          <a:xfrm>
            <a:off x="454025" y="469900"/>
            <a:ext cx="11252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 LUẬN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5800" y="3679190"/>
            <a:ext cx="112522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 là đơn vị đo diện tích hình vuông có cạnh dài là 1 dm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5800" y="2902585"/>
            <a:ext cx="112522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- xi - mét vuông viết tắt là : dm</a:t>
            </a:r>
            <a:r>
              <a:rPr lang="vi-VN" altLang="en-US" sz="40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85800" y="1510030"/>
            <a:ext cx="91446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đo diện tích người ta còn dùng đơn vị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đề - xi - mét vuông.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355725" y="5120005"/>
            <a:ext cx="9448800" cy="845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defRPr/>
            </a:pP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dm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100 cm</a:t>
            </a:r>
            <a:r>
              <a:rPr lang="vi-VN" altLang="en-US" sz="4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; 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 m</a:t>
            </a:r>
            <a:r>
              <a:rPr lang="vi-VN" altLang="en-US" sz="40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100 dm</a:t>
            </a:r>
            <a:r>
              <a:rPr lang="vi-VN" altLang="en-US" sz="4000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304800" y="304800"/>
            <a:ext cx="11582400" cy="6248400"/>
            <a:chOff x="-358067" y="0"/>
            <a:chExt cx="12427226" cy="5366603"/>
          </a:xfrm>
        </p:grpSpPr>
        <p:sp>
          <p:nvSpPr>
            <p:cNvPr id="10" name="Freeform 3"/>
            <p:cNvSpPr/>
            <p:nvPr/>
          </p:nvSpPr>
          <p:spPr>
            <a:xfrm>
              <a:off x="-358067" y="0"/>
              <a:ext cx="12427226" cy="5366603"/>
            </a:xfrm>
            <a:custGeom>
              <a:avLst/>
              <a:gdLst/>
              <a:ahLst/>
              <a:cxnLst/>
              <a:rect l="l" t="t" r="r" b="b"/>
              <a:pathLst>
                <a:path w="11718753" h="5366603">
                  <a:moveTo>
                    <a:pt x="11212314" y="5349684"/>
                  </a:moveTo>
                  <a:cubicBezTo>
                    <a:pt x="11212314" y="5349684"/>
                    <a:pt x="10975318" y="5339714"/>
                    <a:pt x="10613179" y="5353158"/>
                  </a:cubicBezTo>
                  <a:cubicBezTo>
                    <a:pt x="10251041" y="5366603"/>
                    <a:pt x="490924" y="5366603"/>
                    <a:pt x="490924" y="5366603"/>
                  </a:cubicBezTo>
                  <a:cubicBezTo>
                    <a:pt x="245502" y="5366603"/>
                    <a:pt x="32509" y="5269335"/>
                    <a:pt x="31032" y="5109220"/>
                  </a:cubicBezTo>
                  <a:cubicBezTo>
                    <a:pt x="31032" y="5109220"/>
                    <a:pt x="0" y="3388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165766" y="0"/>
                    <a:pt x="11165766" y="0"/>
                  </a:cubicBezTo>
                  <a:cubicBezTo>
                    <a:pt x="11477666" y="0"/>
                    <a:pt x="11711095" y="101069"/>
                    <a:pt x="11703237" y="303616"/>
                  </a:cubicBezTo>
                  <a:cubicBezTo>
                    <a:pt x="11703237" y="303616"/>
                    <a:pt x="11701242" y="3140853"/>
                    <a:pt x="11709998" y="4409633"/>
                  </a:cubicBezTo>
                  <a:cubicBezTo>
                    <a:pt x="11718753" y="4702935"/>
                    <a:pt x="11672205" y="5036006"/>
                    <a:pt x="11672205" y="5036006"/>
                  </a:cubicBezTo>
                  <a:cubicBezTo>
                    <a:pt x="11669240" y="5216031"/>
                    <a:pt x="11457737" y="5349684"/>
                    <a:pt x="11212314" y="5349684"/>
                  </a:cubicBezTo>
                  <a:close/>
                </a:path>
              </a:pathLst>
            </a:custGeom>
            <a:solidFill>
              <a:srgbClr val="FFFAF6"/>
            </a:solidFill>
            <a:ln w="57150">
              <a:solidFill>
                <a:schemeClr val="tx1"/>
              </a:solidFill>
            </a:ln>
          </p:spPr>
        </p:sp>
      </p:grpSp>
      <p:sp>
        <p:nvSpPr>
          <p:cNvPr id="4" name="Text Box 3"/>
          <p:cNvSpPr txBox="1"/>
          <p:nvPr/>
        </p:nvSpPr>
        <p:spPr>
          <a:xfrm>
            <a:off x="647700" y="2578100"/>
            <a:ext cx="114681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ê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 hệ thực tế t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ì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 một số 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ồ vật c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ó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 khoảng</a:t>
            </a: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bao nhiêu dm</a:t>
            </a:r>
            <a:r>
              <a:rPr lang="vi-VN" altLang="en-US" sz="40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GB" sz="40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rồi kể cho bạn b</a:t>
            </a:r>
            <a:r>
              <a:rPr lang="en-US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è</a:t>
            </a:r>
            <a:r>
              <a:rPr lang="en-US" altLang="en-GB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,cô biết</a:t>
            </a:r>
            <a:r>
              <a:rPr lang="vi-VN" alt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vào tiết sau.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211932" y="1117430"/>
            <a:ext cx="7957689" cy="4311415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21396" y="3603580"/>
            <a:ext cx="1093896" cy="1042185"/>
          </a:xfrm>
          <a:custGeom>
            <a:avLst/>
            <a:gdLst/>
            <a:ahLst/>
            <a:cxnLst/>
            <a:rect l="l" t="t" r="r" b="b"/>
            <a:pathLst>
              <a:path w="1640844" h="1563277">
                <a:moveTo>
                  <a:pt x="0" y="0"/>
                </a:moveTo>
                <a:lnTo>
                  <a:pt x="1640844" y="0"/>
                </a:lnTo>
                <a:lnTo>
                  <a:pt x="1640844" y="1563276"/>
                </a:lnTo>
                <a:lnTo>
                  <a:pt x="0" y="1563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0225">
            <a:off x="6268852" y="1150021"/>
            <a:ext cx="1109444" cy="1177981"/>
          </a:xfrm>
          <a:custGeom>
            <a:avLst/>
            <a:gdLst/>
            <a:ahLst/>
            <a:cxnLst/>
            <a:rect l="l" t="t" r="r" b="b"/>
            <a:pathLst>
              <a:path w="1664166" h="1766972">
                <a:moveTo>
                  <a:pt x="0" y="0"/>
                </a:moveTo>
                <a:lnTo>
                  <a:pt x="1664166" y="0"/>
                </a:lnTo>
                <a:lnTo>
                  <a:pt x="1664166" y="1766971"/>
                </a:lnTo>
                <a:lnTo>
                  <a:pt x="0" y="176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Hình ảnh Anh Bạn Nhỏ Chơi Guitar PNG , Anh Bạn Bé Nhỏ, Chơi Guitar, Nhạc Cụ 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0000" l="10000" r="90000">
                        <a14:foregroundMark x1="50625" y1="10469" x2="57031" y2="10781"/>
                        <a14:foregroundMark x1="60781" y1="10000" x2="51250" y2="9063"/>
                        <a14:foregroundMark x1="51250" y1="9063" x2="47813" y2="9688"/>
                        <a14:foregroundMark x1="50781" y1="86094" x2="52656" y2="87344"/>
                        <a14:foregroundMark x1="52969" y1="86563" x2="52656" y2="88281"/>
                        <a14:foregroundMark x1="47031" y1="75938" x2="47031" y2="78594"/>
                        <a14:foregroundMark x1="44844" y1="30938" x2="47188" y2="37188"/>
                        <a14:foregroundMark x1="47188" y1="37188" x2="49844" y2="32656"/>
                        <a14:foregroundMark x1="52344" y1="48438" x2="47500" y2="53281"/>
                        <a14:foregroundMark x1="43125" y1="11406" x2="40000" y2="16719"/>
                        <a14:foregroundMark x1="40000" y1="16719" x2="39688" y2="17813"/>
                        <a14:foregroundMark x1="44219" y1="10313" x2="40156" y2="15000"/>
                        <a14:foregroundMark x1="40156" y1="15000" x2="39375" y2="18125"/>
                        <a14:foregroundMark x1="44531" y1="11250" x2="40156" y2="15313"/>
                        <a14:foregroundMark x1="40156" y1="15313" x2="40000" y2="21406"/>
                        <a14:foregroundMark x1="40000" y1="21406" x2="40469" y2="21563"/>
                        <a14:foregroundMark x1="67813" y1="31250" x2="64219" y2="36250"/>
                        <a14:foregroundMark x1="64219" y1="36250" x2="61094" y2="36875"/>
                        <a14:foregroundMark x1="65469" y1="35000" x2="70313" y2="23281"/>
                        <a14:foregroundMark x1="70313" y1="23281" x2="70469" y2="20781"/>
                        <a14:foregroundMark x1="62813" y1="11250" x2="57344" y2="8438"/>
                        <a14:foregroundMark x1="57344" y1="8438" x2="53594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896" y="2108200"/>
            <a:ext cx="5418667" cy="54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ứa Trẻ Ngộ Nghĩnh Bay Trên Cây Bút Chì đầy Màu Sắc Cô Bé Tiểu Học  đọc Vectơ PNG , đọc, Sơ Cấp, Con Gái PNG và Vector với nề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72" y="3866625"/>
            <a:ext cx="4919133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7193" y="2554426"/>
            <a:ext cx="9617615" cy="1716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95671" y="2199005"/>
            <a:ext cx="10467832" cy="122872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 - ti - mét vuông  và Mét vuông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5475" y="1262415"/>
            <a:ext cx="894397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đơn vị đo diện tích em đã học :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bldLvl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51526" y="2657475"/>
            <a:ext cx="10467832" cy="13092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vi-VN" sz="60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5475" y="1022385"/>
            <a:ext cx="8943975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xăng - ti - mét vuông có kí hiệu là : 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bldLvl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57475"/>
            <a:ext cx="10467832" cy="130925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6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895475" y="1022385"/>
            <a:ext cx="894397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mét vuông kí hiệu là :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211932" y="1117430"/>
            <a:ext cx="7957689" cy="4311415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26" name="Picture 2" descr="Hình ảnh Anh Bạn Nhỏ Chơi Guitar PNG , Anh Bạn Bé Nhỏ, Chơi Guitar, Nhạc Cụ 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90000" l="10000" r="90000">
                        <a14:foregroundMark x1="50625" y1="10469" x2="57031" y2="10781"/>
                        <a14:foregroundMark x1="60781" y1="10000" x2="51250" y2="9063"/>
                        <a14:foregroundMark x1="51250" y1="9063" x2="47813" y2="9688"/>
                        <a14:foregroundMark x1="50781" y1="86094" x2="52656" y2="87344"/>
                        <a14:foregroundMark x1="52969" y1="86563" x2="52656" y2="88281"/>
                        <a14:foregroundMark x1="47031" y1="75938" x2="47031" y2="78594"/>
                        <a14:foregroundMark x1="44844" y1="30938" x2="47188" y2="37188"/>
                        <a14:foregroundMark x1="47188" y1="37188" x2="49844" y2="32656"/>
                        <a14:foregroundMark x1="52344" y1="48438" x2="47500" y2="53281"/>
                        <a14:foregroundMark x1="43125" y1="11406" x2="40000" y2="16719"/>
                        <a14:foregroundMark x1="40000" y1="16719" x2="39688" y2="17813"/>
                        <a14:foregroundMark x1="44219" y1="10313" x2="40156" y2="15000"/>
                        <a14:foregroundMark x1="40156" y1="15000" x2="39375" y2="18125"/>
                        <a14:foregroundMark x1="44531" y1="11250" x2="40156" y2="15313"/>
                        <a14:foregroundMark x1="40156" y1="15313" x2="40000" y2="21406"/>
                        <a14:foregroundMark x1="40000" y1="21406" x2="40469" y2="21563"/>
                        <a14:foregroundMark x1="67813" y1="31250" x2="64219" y2="36250"/>
                        <a14:foregroundMark x1="64219" y1="36250" x2="61094" y2="36875"/>
                        <a14:foregroundMark x1="65469" y1="35000" x2="70313" y2="23281"/>
                        <a14:foregroundMark x1="70313" y1="23281" x2="70469" y2="20781"/>
                        <a14:foregroundMark x1="62813" y1="11250" x2="57344" y2="8438"/>
                        <a14:foregroundMark x1="57344" y1="8438" x2="53594" y2="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896" y="2108200"/>
            <a:ext cx="5418667" cy="54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1"/>
          <p:cNvSpPr/>
          <p:nvPr/>
        </p:nvSpPr>
        <p:spPr>
          <a:xfrm>
            <a:off x="5650271" y="4832305"/>
            <a:ext cx="1093896" cy="1042185"/>
          </a:xfrm>
          <a:custGeom>
            <a:avLst/>
            <a:gdLst/>
            <a:ahLst/>
            <a:cxnLst/>
            <a:rect l="l" t="t" r="r" b="b"/>
            <a:pathLst>
              <a:path w="1640844" h="1563277">
                <a:moveTo>
                  <a:pt x="0" y="0"/>
                </a:moveTo>
                <a:lnTo>
                  <a:pt x="1640844" y="0"/>
                </a:lnTo>
                <a:lnTo>
                  <a:pt x="1640844" y="1563276"/>
                </a:lnTo>
                <a:lnTo>
                  <a:pt x="0" y="1563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0225">
            <a:off x="9269228" y="759496"/>
            <a:ext cx="1109444" cy="1177981"/>
          </a:xfrm>
          <a:custGeom>
            <a:avLst/>
            <a:gdLst/>
            <a:ahLst/>
            <a:cxnLst/>
            <a:rect l="l" t="t" r="r" b="b"/>
            <a:pathLst>
              <a:path w="1664166" h="1766972">
                <a:moveTo>
                  <a:pt x="0" y="0"/>
                </a:moveTo>
                <a:lnTo>
                  <a:pt x="1664166" y="0"/>
                </a:lnTo>
                <a:lnTo>
                  <a:pt x="1664166" y="1766971"/>
                </a:lnTo>
                <a:lnTo>
                  <a:pt x="0" y="1766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30" name="Picture 6" descr="Hình ảnh đứa Trẻ Ngộ Nghĩnh Bay Trên Cây Bút Chì đầy Màu Sắc Cô Bé Tiểu Học  đọc Vectơ PNG , đọc, Sơ Cấp, Con Gái PNG và Vector với nề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72" y="3866625"/>
            <a:ext cx="4919133" cy="30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oollogo_com-248061062_preview_rev_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125" y="2313940"/>
            <a:ext cx="7437755" cy="191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4730" y="830580"/>
            <a:ext cx="2668270" cy="882650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645" y="2260600"/>
            <a:ext cx="7873050" cy="2336800"/>
          </a:xfrm>
          <a:prstGeom prst="rect">
            <a:avLst/>
          </a:prstGeom>
        </p:spPr>
      </p:pic>
      <p:pic>
        <p:nvPicPr>
          <p:cNvPr id="2" name="Picture 2" descr="Cute girl standing pointing hand to presentation poses logo banner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661" y="1962151"/>
            <a:ext cx="6230462" cy="498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1169</Words>
  <Application>Microsoft Office PowerPoint</Application>
  <PresentationFormat>Custom</PresentationFormat>
  <Paragraphs>287</Paragraphs>
  <Slides>35</Slides>
  <Notes>20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42</cp:revision>
  <dcterms:created xsi:type="dcterms:W3CDTF">2023-12-18T11:53:00Z</dcterms:created>
  <dcterms:modified xsi:type="dcterms:W3CDTF">2025-03-12T01:07:51Z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793AB19DC7DF4296821A30C8C12B1B58_13</vt:lpwstr>
  </property>
  <property fmtid="{D5CDD505-2E9C-101B-9397-08002B2CF9AE}" pid="3" name="KSOProductBuildVer">
    <vt:lpwstr>1033-12.2.0.20326</vt:lpwstr>
  </property>
</Properties>
</file>